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8" r:id="rId3"/>
    <p:sldId id="317" r:id="rId4"/>
    <p:sldId id="260" r:id="rId5"/>
    <p:sldId id="319" r:id="rId6"/>
    <p:sldId id="318" r:id="rId7"/>
    <p:sldId id="256" r:id="rId8"/>
    <p:sldId id="257" r:id="rId9"/>
    <p:sldId id="259" r:id="rId10"/>
    <p:sldId id="321" r:id="rId11"/>
    <p:sldId id="322" r:id="rId12"/>
    <p:sldId id="325" r:id="rId13"/>
    <p:sldId id="324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1" r:id="rId29"/>
    <p:sldId id="342" r:id="rId30"/>
    <p:sldId id="346" r:id="rId31"/>
    <p:sldId id="347" r:id="rId32"/>
    <p:sldId id="348" r:id="rId33"/>
    <p:sldId id="349" r:id="rId34"/>
    <p:sldId id="351" r:id="rId35"/>
    <p:sldId id="352" r:id="rId36"/>
    <p:sldId id="353" r:id="rId37"/>
    <p:sldId id="354" r:id="rId38"/>
    <p:sldId id="358" r:id="rId39"/>
    <p:sldId id="359" r:id="rId40"/>
    <p:sldId id="350" r:id="rId41"/>
    <p:sldId id="363" r:id="rId42"/>
    <p:sldId id="364" r:id="rId43"/>
    <p:sldId id="360" r:id="rId44"/>
    <p:sldId id="361" r:id="rId45"/>
    <p:sldId id="365" r:id="rId46"/>
    <p:sldId id="366" r:id="rId47"/>
    <p:sldId id="367" r:id="rId48"/>
    <p:sldId id="368" r:id="rId49"/>
    <p:sldId id="370" r:id="rId50"/>
    <p:sldId id="371" r:id="rId51"/>
    <p:sldId id="372" r:id="rId52"/>
    <p:sldId id="373" r:id="rId53"/>
    <p:sldId id="374" r:id="rId54"/>
    <p:sldId id="369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  <p:sldId id="383" r:id="rId64"/>
    <p:sldId id="384" r:id="rId65"/>
    <p:sldId id="385" r:id="rId66"/>
    <p:sldId id="386" r:id="rId67"/>
    <p:sldId id="387" r:id="rId68"/>
    <p:sldId id="388" r:id="rId69"/>
    <p:sldId id="389" r:id="rId70"/>
    <p:sldId id="390" r:id="rId71"/>
    <p:sldId id="391" r:id="rId72"/>
    <p:sldId id="392" r:id="rId73"/>
    <p:sldId id="393" r:id="rId7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BD8"/>
    <a:srgbClr val="000000"/>
    <a:srgbClr val="FF4B4B"/>
    <a:srgbClr val="FFFE87"/>
    <a:srgbClr val="660066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12"/>
    <p:restoredTop sz="94660"/>
  </p:normalViewPr>
  <p:slideViewPr>
    <p:cSldViewPr showGuides="1">
      <p:cViewPr varScale="1">
        <p:scale>
          <a:sx n="68" d="100"/>
          <a:sy n="68" d="100"/>
        </p:scale>
        <p:origin x="1576" y="60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2020/4/9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2020/4/9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2020/4/9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2020/4/9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slideLayout" Target="../slideLayouts/slideLayout19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slideLayout" Target="../slideLayouts/slideLayout19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170"/>
          <p:cNvSpPr txBox="1"/>
          <p:nvPr/>
        </p:nvSpPr>
        <p:spPr>
          <a:xfrm>
            <a:off x="0" y="0"/>
            <a:ext cx="914400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990033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小说阅读</a:t>
            </a:r>
            <a:r>
              <a:rPr lang="en-US" altLang="zh-CN" sz="8800" b="1" dirty="0">
                <a:solidFill>
                  <a:srgbClr val="990033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----</a:t>
            </a:r>
            <a:endParaRPr lang="zh-CN" altLang="en-US" sz="8800" b="1" dirty="0">
              <a:solidFill>
                <a:srgbClr val="990033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660066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语言赏析及表达技巧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035" y="3206115"/>
            <a:ext cx="3376295" cy="337629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2485" y="5318125"/>
            <a:ext cx="3474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沙河一中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4374" name="Object 166"/>
          <p:cNvGraphicFramePr>
            <a:graphicFrameLocks noChangeAspect="1"/>
          </p:cNvGraphicFramePr>
          <p:nvPr/>
        </p:nvGraphicFramePr>
        <p:xfrm>
          <a:off x="252413" y="1413272"/>
          <a:ext cx="8631237" cy="443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4" imgW="9559925" imgH="6838315" progId="Word.Document.8">
                  <p:embed/>
                </p:oleObj>
              </mc:Choice>
              <mc:Fallback>
                <p:oleObj name="Document" r:id="rId4" imgW="9559925" imgH="6838315" progId="Word.Document.8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413" y="1413272"/>
                        <a:ext cx="8631237" cy="4438650"/>
                      </a:xfrm>
                      <a:prstGeom prst="rect">
                        <a:avLst/>
                      </a:prstGeom>
                      <a:noFill/>
                      <a:ln w="1905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52730" y="15176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真题回顾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050" y="594360"/>
            <a:ext cx="79565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b="1" kern="1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体现在高考中往往有两大题型：</a:t>
            </a:r>
          </a:p>
          <a:p>
            <a:endParaRPr lang="zh-CN" altLang="en-US" sz="3200"/>
          </a:p>
        </p:txBody>
      </p:sp>
      <p:sp>
        <p:nvSpPr>
          <p:cNvPr id="4" name="内容占位符 3"/>
          <p:cNvSpPr>
            <a:spLocks noGrp="1"/>
          </p:cNvSpPr>
          <p:nvPr/>
        </p:nvSpPr>
        <p:spPr>
          <a:xfrm>
            <a:off x="1401445" y="1203325"/>
            <a:ext cx="5953760" cy="123063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b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*"/>
              <a:defRPr sz="3600" b="1" u="none" kern="900" spc="-3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一是体会重要语句的含意；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二是品味语言艺术。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1340" y="2734310"/>
            <a:ext cx="73799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kern="1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但在实际考查中，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体会语句含意</a:t>
            </a:r>
            <a:r>
              <a:rPr lang="en-US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和</a:t>
            </a:r>
            <a:r>
              <a:rPr lang="en-US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品味语言艺术</a:t>
            </a:r>
            <a:r>
              <a:rPr lang="en-US" altLang="zh-CN" sz="2800" b="1" kern="10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b="1" kern="1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经常是结合在一起的，即要求在体会了语句的含意之后，还要对这样写的好处加以品味赏析。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23850" y="1268413"/>
            <a:ext cx="8496300" cy="4799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j-ea"/>
                <a:ea typeface="+mj-ea"/>
                <a:cs typeface="+mn-cs"/>
              </a:rPr>
              <a:t>、某一词语在文中如何理解？有什么作用？</a:t>
            </a:r>
          </a:p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j-ea"/>
                <a:ea typeface="+mj-ea"/>
                <a:cs typeface="+mn-cs"/>
              </a:rPr>
              <a:t>、某句在文中的含义是什么？有什么作用？</a:t>
            </a:r>
          </a:p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ea"/>
                <a:ea typeface="宋体" panose="02010600030101010101" pitchFamily="2" charset="-122"/>
                <a:cs typeface="+mn-cs"/>
              </a:rPr>
              <a:t>、第一段中画线部分突出的语言特色是什么？请举例分析。</a:t>
            </a:r>
            <a:endParaRPr kumimoji="0" lang="en-US" altLang="zh-CN" sz="2800" b="1" kern="1200" cap="none" spc="0" normalizeH="0" baseline="0" noProof="0" dirty="0">
              <a:latin typeface="+mj-ea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ea"/>
                <a:ea typeface="宋体" panose="02010600030101010101" pitchFamily="2" charset="-122"/>
                <a:cs typeface="+mn-cs"/>
              </a:rPr>
              <a:t>、对小说中画线处的人物语言进行赏析</a:t>
            </a:r>
            <a:r>
              <a:rPr kumimoji="0" lang="en-US" altLang="zh-CN" sz="2800" b="1" kern="1200" cap="none" spc="0" normalizeH="0" baseline="0" noProof="0" dirty="0">
                <a:latin typeface="+mj-ea"/>
                <a:ea typeface="华文中宋" panose="02010600040101010101" pitchFamily="2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5</a:t>
            </a:r>
            <a:r>
              <a:rPr kumimoji="0" lang="zh-CN" altLang="en-US" sz="2800" b="1" kern="1200" cap="none" spc="0" normalizeH="0" baseline="0" noProof="0" dirty="0">
                <a:latin typeface="+mj-ea"/>
                <a:ea typeface="+mj-ea"/>
                <a:cs typeface="+mn-cs"/>
              </a:rPr>
              <a:t>、本文语言有什么特色？有什么表达效果？</a:t>
            </a:r>
            <a:endParaRPr kumimoji="0" lang="en-US" altLang="zh-CN" sz="2800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914400">
              <a:lnSpc>
                <a:spcPts val="4100"/>
              </a:lnSpc>
              <a:buClrTx/>
              <a:buSzTx/>
              <a:defRPr/>
            </a:pP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800" b="1" kern="1200" cap="none" spc="0" normalizeH="0" baseline="0" noProof="0" dirty="0">
                <a:latin typeface="+mj-ea"/>
                <a:ea typeface="宋体" panose="02010600030101010101" pitchFamily="2" charset="-122"/>
                <a:cs typeface="+mn-cs"/>
              </a:rPr>
              <a:t>本文语言典雅，从词语运用、句式选择、修辞方法三个方面加以简要赏析</a:t>
            </a:r>
            <a:r>
              <a:rPr kumimoji="0" lang="zh-CN" altLang="en-US" sz="2800" b="1" kern="1200" cap="none" spc="0" normalizeH="0" baseline="0" noProof="0" dirty="0"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ea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3900"/>
              </a:lnSpc>
              <a:buClrTx/>
              <a:buSzTx/>
              <a:defRPr/>
            </a:pPr>
            <a:endParaRPr kumimoji="0" lang="en-US" altLang="zh-CN" sz="2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187450" y="404813"/>
            <a:ext cx="4176713" cy="584200"/>
          </a:xfrm>
          <a:prstGeom prst="rect">
            <a:avLst/>
          </a:prstGeom>
          <a:solidFill>
            <a:srgbClr val="00FFFF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语言鉴赏的设题方式 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1086485" y="1506220"/>
            <a:ext cx="7451090" cy="3983990"/>
          </a:xfrm>
          <a:prstGeom prst="ellipse">
            <a:avLst/>
          </a:prstGeom>
          <a:solidFill>
            <a:srgbClr val="1E6BC5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7266527" y="4710522"/>
            <a:ext cx="1045684" cy="1045684"/>
          </a:xfrm>
          <a:prstGeom prst="ellipse">
            <a:avLst/>
          </a:prstGeom>
          <a:solidFill>
            <a:srgbClr val="E34D4D">
              <a:lumMod val="20000"/>
              <a:lumOff val="80000"/>
              <a:alpha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4" name="直角三角形 23"/>
          <p:cNvSpPr/>
          <p:nvPr>
            <p:custDataLst>
              <p:tags r:id="rId4"/>
            </p:custDataLst>
          </p:nvPr>
        </p:nvSpPr>
        <p:spPr>
          <a:xfrm rot="7200000">
            <a:off x="419045" y="1452182"/>
            <a:ext cx="422268" cy="422268"/>
          </a:xfrm>
          <a:prstGeom prst="rtTriangle">
            <a:avLst/>
          </a:prstGeom>
          <a:noFill/>
          <a:ln w="38100">
            <a:solidFill>
              <a:srgbClr val="C5CFCF">
                <a:lumMod val="40000"/>
                <a:lumOff val="60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7" name="等腰三角形 26"/>
          <p:cNvSpPr/>
          <p:nvPr>
            <p:custDataLst>
              <p:tags r:id="rId5"/>
            </p:custDataLst>
          </p:nvPr>
        </p:nvSpPr>
        <p:spPr>
          <a:xfrm rot="19819744">
            <a:off x="8407028" y="3128516"/>
            <a:ext cx="395381" cy="340847"/>
          </a:xfrm>
          <a:prstGeom prst="triangle">
            <a:avLst/>
          </a:prstGeom>
          <a:solidFill>
            <a:srgbClr val="44546A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8538233" y="2452140"/>
            <a:ext cx="132972" cy="132972"/>
          </a:xfrm>
          <a:prstGeom prst="ellipse">
            <a:avLst/>
          </a:prstGeom>
          <a:solidFill>
            <a:srgbClr val="C5CFCF">
              <a:lumMod val="40000"/>
              <a:lumOff val="6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7"/>
            </p:custDataLst>
          </p:nvPr>
        </p:nvSpPr>
        <p:spPr>
          <a:xfrm rot="8985250">
            <a:off x="1280924" y="1121332"/>
            <a:ext cx="167035" cy="143996"/>
          </a:xfrm>
          <a:prstGeom prst="triangle">
            <a:avLst/>
          </a:prstGeom>
          <a:solidFill>
            <a:srgbClr val="C5CFC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78453" y="3555026"/>
            <a:ext cx="80168" cy="80168"/>
          </a:xfrm>
          <a:prstGeom prst="ellipse">
            <a:avLst/>
          </a:prstGeom>
          <a:solidFill>
            <a:srgbClr val="44546A">
              <a:lumMod val="20000"/>
              <a:lumOff val="8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2053590" y="2632075"/>
            <a:ext cx="6074410" cy="1732915"/>
          </a:xfrm>
          <a:prstGeom prst="rect">
            <a:avLst/>
          </a:prstGeom>
          <a:noFill/>
        </p:spPr>
        <p:txBody>
          <a:bodyPr wrap="square" lIns="67627" tIns="35242" rIns="67627" bIns="35242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en-US" altLang="zh-CN" sz="54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54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、方法指导</a:t>
            </a: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zh-CN" altLang="en-US" sz="3200" b="1" dirty="0">
                <a:solidFill>
                  <a:srgbClr val="FFFF00"/>
                </a:solidFill>
                <a:sym typeface="+mn-ea"/>
              </a:rPr>
              <a:t>掌握小说鉴赏语言的方法</a:t>
            </a:r>
            <a:endParaRPr lang="zh-CN" altLang="en-US" sz="3200" b="1" dirty="0">
              <a:solidFill>
                <a:srgbClr val="FFFF00"/>
              </a:solidFill>
            </a:endParaRP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endParaRPr lang="zh-CN" altLang="en-US" sz="3200" b="1" dirty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endParaRPr lang="zh-CN" altLang="en-US" sz="3200" b="1" dirty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>
            <p:custDataLst>
              <p:tags r:id="rId10"/>
            </p:custDataLst>
          </p:nvPr>
        </p:nvSpPr>
        <p:spPr>
          <a:xfrm>
            <a:off x="116138" y="3046212"/>
            <a:ext cx="272417" cy="272417"/>
          </a:xfrm>
          <a:prstGeom prst="ellipse">
            <a:avLst/>
          </a:prstGeom>
          <a:solidFill>
            <a:srgbClr val="E34D4D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>
            <p:custDataLst>
              <p:tags r:id="rId11"/>
            </p:custDataLst>
          </p:nvPr>
        </p:nvCxnSpPr>
        <p:spPr>
          <a:xfrm flipV="1">
            <a:off x="889229" y="857250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34" name="椭圆 33"/>
          <p:cNvSpPr/>
          <p:nvPr>
            <p:custDataLst>
              <p:tags r:id="rId12"/>
            </p:custDataLst>
          </p:nvPr>
        </p:nvSpPr>
        <p:spPr>
          <a:xfrm>
            <a:off x="767810" y="3029375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不完整圆 2"/>
          <p:cNvSpPr/>
          <p:nvPr>
            <p:custDataLst>
              <p:tags r:id="rId13"/>
            </p:custDataLst>
          </p:nvPr>
        </p:nvSpPr>
        <p:spPr>
          <a:xfrm>
            <a:off x="7772777" y="4629527"/>
            <a:ext cx="2742447" cy="2742447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不完整圆 18"/>
          <p:cNvSpPr/>
          <p:nvPr>
            <p:custDataLst>
              <p:tags r:id="rId14"/>
            </p:custDataLst>
          </p:nvPr>
        </p:nvSpPr>
        <p:spPr>
          <a:xfrm rot="10800000">
            <a:off x="-813279" y="-8626"/>
            <a:ext cx="1630312" cy="1731752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cxnSp>
        <p:nvCxnSpPr>
          <p:cNvPr id="20" name="直接连接符 19"/>
          <p:cNvCxnSpPr/>
          <p:nvPr>
            <p:custDataLst>
              <p:tags r:id="rId15"/>
            </p:custDataLst>
          </p:nvPr>
        </p:nvCxnSpPr>
        <p:spPr>
          <a:xfrm flipV="1">
            <a:off x="5626963" y="3832832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25" name="椭圆 24"/>
          <p:cNvSpPr/>
          <p:nvPr>
            <p:custDataLst>
              <p:tags r:id="rId16"/>
            </p:custDataLst>
          </p:nvPr>
        </p:nvSpPr>
        <p:spPr>
          <a:xfrm>
            <a:off x="7881944" y="3720840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题型一　体会重要语句含意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/>
              <a:t>首先要理解</a:t>
            </a:r>
            <a:r>
              <a:rPr lang="zh-CN" altLang="en-US" dirty="0">
                <a:solidFill>
                  <a:srgbClr val="FF0000"/>
                </a:solidFill>
              </a:rPr>
              <a:t>语句的表层意义</a:t>
            </a:r>
            <a:r>
              <a:rPr lang="zh-CN" altLang="en-US" dirty="0"/>
              <a:t>，即字面意义；</a:t>
            </a:r>
            <a:endParaRPr lang="en-US" altLang="zh-CN" dirty="0"/>
          </a:p>
          <a:p>
            <a:r>
              <a:rPr lang="zh-CN" altLang="en-US" dirty="0"/>
              <a:t>其次要理解</a:t>
            </a:r>
            <a:r>
              <a:rPr lang="zh-CN" altLang="en-US" dirty="0">
                <a:solidFill>
                  <a:srgbClr val="FF0000"/>
                </a:solidFill>
              </a:rPr>
              <a:t>语句的语境义，</a:t>
            </a:r>
            <a:r>
              <a:rPr lang="zh-CN" altLang="en-US" dirty="0"/>
              <a:t>即在一定的语境中语句的临时意义；</a:t>
            </a:r>
            <a:endParaRPr lang="en-US" altLang="zh-CN" dirty="0"/>
          </a:p>
          <a:p>
            <a:r>
              <a:rPr lang="zh-CN" altLang="en-US" dirty="0"/>
              <a:t>第三要理解</a:t>
            </a:r>
            <a:r>
              <a:rPr lang="zh-CN" altLang="en-US" dirty="0">
                <a:solidFill>
                  <a:srgbClr val="FF0000"/>
                </a:solidFill>
              </a:rPr>
              <a:t>语句的“言外之意”</a:t>
            </a:r>
            <a:r>
              <a:rPr lang="zh-CN" altLang="en-US" dirty="0"/>
              <a:t>，如反语、双关、婉曲等，表达的往往是言外之意。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171" name="Group 13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512" y="1008888"/>
          <a:ext cx="8784976" cy="4818888"/>
        </p:xfrm>
        <a:graphic>
          <a:graphicData uri="http://schemas.openxmlformats.org/drawingml/2006/table">
            <a:tbl>
              <a:tblPr/>
              <a:tblGrid>
                <a:gridCol w="657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题干示例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审读判别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(2015·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安徽高考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画线②处运用了比喻和对比手法，请分别作简要赏析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(1)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题干有“语句”“句子”“画线”等字样。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(2)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题干有“理解”“赏析” “蕴含”等字样。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(2014·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江西高考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理解下面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这句话在文中的含义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其他常见设问方式：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(1)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怎样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理解文中画线语句的“言外之意”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？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(2)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文中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×××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蕴含了几层意思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？请赏析。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30481"/>
            <a:ext cx="8784976" cy="634082"/>
          </a:xfrm>
        </p:spPr>
        <p:txBody>
          <a:bodyPr/>
          <a:lstStyle/>
          <a:p>
            <a:r>
              <a:rPr lang="zh-CN" altLang="en-US" dirty="0">
                <a:solidFill>
                  <a:srgbClr val="1E2BD8"/>
                </a:solidFill>
              </a:rPr>
              <a:t>定考题指向</a:t>
            </a:r>
            <a:r>
              <a:rPr lang="en-US" altLang="zh-CN" dirty="0">
                <a:solidFill>
                  <a:srgbClr val="1E2BD8"/>
                </a:solidFill>
              </a:rPr>
              <a:t>—</a:t>
            </a:r>
            <a:r>
              <a:rPr lang="zh-CN" altLang="en-US" dirty="0">
                <a:solidFill>
                  <a:srgbClr val="1E2BD8"/>
                </a:solidFill>
              </a:rPr>
              <a:t>审清设问，知考什么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955"/>
            <a:ext cx="8839835" cy="1143000"/>
          </a:xfrm>
        </p:spPr>
        <p:txBody>
          <a:bodyPr/>
          <a:lstStyle/>
          <a:p>
            <a:r>
              <a:rPr lang="zh-CN" altLang="en-US" dirty="0">
                <a:solidFill>
                  <a:srgbClr val="1E2BD8"/>
                </a:solidFill>
              </a:rPr>
              <a:t>明答题技巧</a:t>
            </a:r>
            <a:r>
              <a:rPr lang="en-US" altLang="zh-CN" dirty="0">
                <a:solidFill>
                  <a:srgbClr val="1E2BD8"/>
                </a:solidFill>
              </a:rPr>
              <a:t>—</a:t>
            </a:r>
            <a:r>
              <a:rPr lang="zh-CN" altLang="en-US" dirty="0">
                <a:solidFill>
                  <a:srgbClr val="1E2BD8"/>
                </a:solidFill>
              </a:rPr>
              <a:t>厘清思路，知答什么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理解或赏析重要语句含意“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步走”</a:t>
            </a:r>
          </a:p>
          <a:p>
            <a:r>
              <a:rPr lang="zh-CN" altLang="en-US" dirty="0"/>
              <a:t>第一步：审清题干要求，辨明考查类型</a:t>
            </a:r>
          </a:p>
          <a:p>
            <a:pPr lvl="1"/>
            <a:r>
              <a:rPr lang="zh-CN" altLang="en-US" dirty="0"/>
              <a:t>如果是</a:t>
            </a:r>
            <a:r>
              <a:rPr lang="zh-CN" altLang="en-US" dirty="0">
                <a:solidFill>
                  <a:srgbClr val="FF0000"/>
                </a:solidFill>
              </a:rPr>
              <a:t>作者的叙述语言</a:t>
            </a:r>
            <a:r>
              <a:rPr lang="zh-CN" altLang="en-US" dirty="0"/>
              <a:t>，要从仔细揣摩作者描绘环境、叙述故事、说明事物、刻画人物、发表议论、抒发感情等的</a:t>
            </a:r>
            <a:r>
              <a:rPr lang="zh-CN" altLang="en-US" dirty="0">
                <a:solidFill>
                  <a:srgbClr val="FF0000"/>
                </a:solidFill>
              </a:rPr>
              <a:t>真正意图角度考虑</a:t>
            </a:r>
            <a:r>
              <a:rPr lang="zh-CN" altLang="en-US" dirty="0"/>
              <a:t>；</a:t>
            </a:r>
            <a:endParaRPr lang="en-US" altLang="zh-CN" dirty="0"/>
          </a:p>
          <a:p>
            <a:pPr lvl="1"/>
            <a:r>
              <a:rPr lang="zh-CN" altLang="en-US" dirty="0"/>
              <a:t>如果是作品中的人物语言，要从品味作品中</a:t>
            </a:r>
            <a:r>
              <a:rPr lang="zh-CN" altLang="en-US" dirty="0">
                <a:solidFill>
                  <a:srgbClr val="FF0000"/>
                </a:solidFill>
              </a:rPr>
              <a:t>人物语言的个性化以及个性化语言是如何揭示人物性格特征</a:t>
            </a:r>
            <a:r>
              <a:rPr lang="zh-CN" altLang="en-US" dirty="0"/>
              <a:t>的角度考虑。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1905" y="41910"/>
            <a:ext cx="90716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ym typeface="+mn-ea"/>
              </a:rPr>
              <a:t>第二步：结合主题，分析重要语句内涵</a:t>
            </a:r>
          </a:p>
          <a:p>
            <a:pPr algn="l"/>
            <a:r>
              <a:rPr lang="zh-CN" altLang="en-US" sz="2400" b="1" dirty="0">
                <a:sym typeface="+mn-ea"/>
              </a:rPr>
              <a:t>     结合</a:t>
            </a:r>
            <a:r>
              <a:rPr lang="zh-CN" altLang="en-US" sz="2400" b="1" dirty="0">
                <a:solidFill>
                  <a:srgbClr val="0033CC"/>
                </a:solidFill>
                <a:sym typeface="+mn-ea"/>
              </a:rPr>
              <a:t>主题</a:t>
            </a:r>
            <a:r>
              <a:rPr lang="zh-CN" altLang="en-US" sz="2400" b="1" dirty="0">
                <a:sym typeface="+mn-ea"/>
              </a:rPr>
              <a:t>分析，就是要考虑句子反映的现实情况、句子中寄寓的</a:t>
            </a:r>
            <a:r>
              <a:rPr lang="zh-CN" altLang="en-US" sz="2400" b="1" dirty="0">
                <a:solidFill>
                  <a:srgbClr val="0033CC"/>
                </a:solidFill>
                <a:sym typeface="+mn-ea"/>
              </a:rPr>
              <a:t>情感</a:t>
            </a:r>
            <a:r>
              <a:rPr lang="zh-CN" altLang="en-US" sz="2400" b="1" dirty="0">
                <a:sym typeface="+mn-ea"/>
              </a:rPr>
              <a:t>和寄托的愿望。分析时除要阐明语句的表层含意外，应着重挖掘其深层含意。</a:t>
            </a:r>
            <a:endParaRPr lang="en-US" altLang="zh-CN" sz="2400" b="1" dirty="0"/>
          </a:p>
          <a:p>
            <a:pPr lvl="1" algn="l"/>
            <a:r>
              <a:rPr lang="zh-CN" altLang="en-US" sz="2400" b="1" u="sng" dirty="0">
                <a:solidFill>
                  <a:srgbClr val="0033CC"/>
                </a:solidFill>
                <a:sym typeface="+mn-ea"/>
              </a:rPr>
              <a:t>在挖掘其深层含意时，需要“三抓”：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905" y="1979930"/>
            <a:ext cx="90709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u="sng" dirty="0">
                <a:solidFill>
                  <a:srgbClr val="0033CC"/>
                </a:solidFill>
                <a:sym typeface="+mn-ea"/>
              </a:rPr>
              <a:t>1</a:t>
            </a:r>
            <a:r>
              <a:rPr lang="zh-CN" altLang="en-US" sz="2000" b="1" u="sng" dirty="0">
                <a:solidFill>
                  <a:srgbClr val="0033CC"/>
                </a:solidFill>
                <a:sym typeface="+mn-ea"/>
              </a:rPr>
              <a:t>．抓句子的关键</a:t>
            </a:r>
            <a:r>
              <a:rPr lang="zh-CN" altLang="en-US" sz="2800" b="1" u="sng" dirty="0">
                <a:solidFill>
                  <a:srgbClr val="0033CC"/>
                </a:solidFill>
                <a:sym typeface="+mn-ea"/>
              </a:rPr>
              <a:t>词语</a:t>
            </a:r>
          </a:p>
          <a:p>
            <a:pPr lvl="1"/>
            <a:r>
              <a:rPr lang="zh-CN" altLang="en-US" sz="2000" b="1" dirty="0">
                <a:sym typeface="+mn-ea"/>
              </a:rPr>
              <a:t>要确切地理解文中重要句子的意义，可从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句子结构</a:t>
            </a:r>
            <a:r>
              <a:rPr lang="zh-CN" altLang="en-US" sz="2400" b="1" dirty="0">
                <a:sym typeface="+mn-ea"/>
              </a:rPr>
              <a:t>入手。</a:t>
            </a:r>
          </a:p>
          <a:p>
            <a:pPr lvl="1"/>
            <a:r>
              <a:rPr lang="zh-CN" altLang="en-US" sz="2000" b="1" dirty="0">
                <a:sym typeface="+mn-ea"/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抓住主干</a:t>
            </a:r>
            <a:r>
              <a:rPr lang="zh-CN" altLang="en-US" sz="2000" b="1" dirty="0">
                <a:sym typeface="+mn-ea"/>
              </a:rPr>
              <a:t>的同时，特别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留心那些修饰、限制成分</a:t>
            </a:r>
            <a:r>
              <a:rPr lang="zh-CN" altLang="en-US" sz="2400" b="1" dirty="0">
                <a:sym typeface="+mn-ea"/>
              </a:rPr>
              <a:t>。</a:t>
            </a:r>
          </a:p>
          <a:p>
            <a:pPr lvl="2" indent="0">
              <a:buFont typeface="幼圆" panose="02010509060101010101" pitchFamily="49" charset="-122"/>
              <a:buChar char="*"/>
            </a:pPr>
            <a:r>
              <a:rPr lang="zh-CN" altLang="en-US" sz="2000" b="1" dirty="0">
                <a:sym typeface="+mn-ea"/>
              </a:rPr>
              <a:t>句子的修饰、限制成分在一定程度上起着揭示句子内涵的作用。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1905" y="3548380"/>
            <a:ext cx="9070975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u="sng" dirty="0">
                <a:solidFill>
                  <a:srgbClr val="0033CC"/>
                </a:solidFill>
                <a:sym typeface="+mn-ea"/>
              </a:rPr>
              <a:t>2</a:t>
            </a:r>
            <a:r>
              <a:rPr lang="zh-CN" altLang="en-US" sz="2400" b="1" u="sng" dirty="0">
                <a:solidFill>
                  <a:srgbClr val="0033CC"/>
                </a:solidFill>
                <a:sym typeface="+mn-ea"/>
              </a:rPr>
              <a:t>．抓句子的</a:t>
            </a:r>
            <a:r>
              <a:rPr lang="zh-CN" altLang="en-US" sz="2800" b="1" u="sng" dirty="0">
                <a:solidFill>
                  <a:srgbClr val="0033CC"/>
                </a:solidFill>
                <a:sym typeface="+mn-ea"/>
              </a:rPr>
              <a:t>位置</a:t>
            </a:r>
          </a:p>
          <a:p>
            <a:pPr lvl="1"/>
            <a:r>
              <a:rPr lang="zh-CN" altLang="en-US" sz="2000" b="1" dirty="0">
                <a:sym typeface="+mn-ea"/>
              </a:rPr>
              <a:t>如果是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总领句</a:t>
            </a:r>
            <a:r>
              <a:rPr lang="zh-CN" altLang="en-US" sz="2000" b="1" dirty="0">
                <a:sym typeface="+mn-ea"/>
              </a:rPr>
              <a:t>，解释句意时要考虑其所领起的语段的内容；如果是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过渡句</a:t>
            </a:r>
            <a:r>
              <a:rPr lang="zh-CN" altLang="en-US" sz="2000" b="1" dirty="0">
                <a:sym typeface="+mn-ea"/>
              </a:rPr>
              <a:t>，要密切关注上下文段的内容；如果是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总结句</a:t>
            </a:r>
            <a:r>
              <a:rPr lang="zh-CN" altLang="en-US" sz="2400" b="1" dirty="0">
                <a:sym typeface="+mn-ea"/>
              </a:rPr>
              <a:t>，就需上溯，寻找相关信息，确定答案要点。</a:t>
            </a:r>
          </a:p>
          <a:p>
            <a:r>
              <a:rPr lang="en-US" altLang="zh-CN" sz="2000" b="1" u="sng" dirty="0">
                <a:solidFill>
                  <a:srgbClr val="0033CC"/>
                </a:solidFill>
                <a:sym typeface="+mn-ea"/>
              </a:rPr>
              <a:t>3</a:t>
            </a:r>
            <a:r>
              <a:rPr lang="zh-CN" altLang="en-US" sz="2400" b="1" u="sng" dirty="0">
                <a:solidFill>
                  <a:srgbClr val="0033CC"/>
                </a:solidFill>
                <a:sym typeface="+mn-ea"/>
              </a:rPr>
              <a:t>．抓句子的</a:t>
            </a:r>
            <a:r>
              <a:rPr lang="zh-CN" altLang="en-US" sz="2800" b="1" u="sng" dirty="0">
                <a:solidFill>
                  <a:srgbClr val="0033CC"/>
                </a:solidFill>
                <a:sym typeface="+mn-ea"/>
              </a:rPr>
              <a:t>手法</a:t>
            </a:r>
          </a:p>
          <a:p>
            <a:pPr lvl="1"/>
            <a:r>
              <a:rPr lang="zh-CN" altLang="en-US" sz="2000" b="1" dirty="0">
                <a:sym typeface="+mn-ea"/>
              </a:rPr>
              <a:t>既可以是人物描写手法，如语言描写、动作描写、神态描写、细节描写等</a:t>
            </a:r>
            <a:r>
              <a:rPr lang="zh-CN" altLang="en-US" sz="2400" b="1" dirty="0">
                <a:sym typeface="+mn-ea"/>
              </a:rPr>
              <a:t>；</a:t>
            </a:r>
          </a:p>
          <a:p>
            <a:pPr lvl="1"/>
            <a:r>
              <a:rPr lang="zh-CN" altLang="en-US" sz="2000" b="1" dirty="0">
                <a:sym typeface="+mn-ea"/>
              </a:rPr>
              <a:t>也可以是修辞手法，如比喻、拟人、借代等</a:t>
            </a:r>
            <a:r>
              <a:rPr lang="zh-CN" altLang="en-US" sz="2400" b="1" dirty="0">
                <a:sym typeface="+mn-ea"/>
              </a:rPr>
              <a:t>。</a:t>
            </a:r>
          </a:p>
          <a:p>
            <a:pPr lvl="2"/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对含有手法的句子的理解，应从手法本身的特点、作用入手，从而透视其深层意义。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第三步：规范答题，采用“手法＋内容＋效果”的方式</a:t>
            </a:r>
          </a:p>
          <a:p>
            <a:pPr lvl="1"/>
            <a:r>
              <a:rPr lang="zh-CN" altLang="en-US" dirty="0"/>
              <a:t>即分析语句采用了什么手法，写出了什么内容，在</a:t>
            </a:r>
            <a:r>
              <a:rPr lang="zh-CN" altLang="en-US" dirty="0">
                <a:solidFill>
                  <a:srgbClr val="FF0000"/>
                </a:solidFill>
              </a:rPr>
              <a:t>情节结构、人物塑造、情感表达或主题呈现</a:t>
            </a:r>
            <a:r>
              <a:rPr lang="zh-CN" altLang="en-US" dirty="0"/>
              <a:t>等方面产生了怎样的艺术效果。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980" y="-317"/>
            <a:ext cx="8229600" cy="1143000"/>
          </a:xfrm>
        </p:spPr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应考体验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052736"/>
            <a:ext cx="8964488" cy="551963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altLang="zh-CN" sz="2500" dirty="0"/>
              <a:t>Q:(2016·</a:t>
            </a:r>
            <a:r>
              <a:rPr lang="zh-CN" altLang="en-US" sz="2500" dirty="0"/>
              <a:t>全国乙卷</a:t>
            </a:r>
            <a:r>
              <a:rPr lang="en-US" altLang="zh-CN" sz="2500" dirty="0"/>
              <a:t>)</a:t>
            </a:r>
            <a:r>
              <a:rPr lang="zh-CN" altLang="en-US" sz="2500" dirty="0"/>
              <a:t> </a:t>
            </a:r>
            <a:r>
              <a:rPr lang="zh-CN" altLang="en-US" sz="2500" dirty="0">
                <a:solidFill>
                  <a:srgbClr val="FF0000"/>
                </a:solidFill>
              </a:rPr>
              <a:t>“我不是锄地，我是过瘾”这句话，既是理解六安爷的关键，也是理解小说主旨的关键。请结合全文进行分析。</a:t>
            </a:r>
            <a:endParaRPr lang="en-US" altLang="zh-CN" sz="2500" dirty="0">
              <a:solidFill>
                <a:srgbClr val="FF0000"/>
              </a:solidFill>
            </a:endParaRPr>
          </a:p>
          <a:p>
            <a:pPr marL="0" indent="457200" algn="ctr">
              <a:buNone/>
            </a:pPr>
            <a:r>
              <a:rPr lang="zh-CN" altLang="en-US" sz="2500" dirty="0"/>
              <a:t>锄    （李　锐）</a:t>
            </a:r>
          </a:p>
          <a:p>
            <a:pPr marL="0" indent="457200">
              <a:buNone/>
            </a:pPr>
            <a:r>
              <a:rPr lang="zh-CN" altLang="en-US" sz="2500" dirty="0"/>
              <a:t>拄着锄把出村的时候又有人问：“六安爷，又去百亩园呀？”</a:t>
            </a:r>
          </a:p>
          <a:p>
            <a:pPr marL="0" indent="457200">
              <a:buNone/>
            </a:pPr>
            <a:r>
              <a:rPr lang="zh-CN" altLang="en-US" sz="2500" dirty="0"/>
              <a:t>倒拿着锄头的六安爷平静地笑笑：“是哩。”</a:t>
            </a:r>
          </a:p>
          <a:p>
            <a:pPr marL="0" indent="457200">
              <a:buNone/>
            </a:pPr>
            <a:r>
              <a:rPr lang="zh-CN" altLang="en-US" sz="2500" dirty="0"/>
              <a:t>“咳呀，六安爷，后晌天气这么热，眼睛又不方便，快回家歇歇吧六安爷！”</a:t>
            </a:r>
          </a:p>
          <a:p>
            <a:pPr marL="0" indent="457200">
              <a:buNone/>
            </a:pPr>
            <a:r>
              <a:rPr lang="zh-CN" altLang="en-US" sz="2500" dirty="0"/>
              <a:t>六安爷还是平静地笑笑：“我不是锄地，我是过瘾。”</a:t>
            </a:r>
            <a:endParaRPr lang="en-US" altLang="zh-CN" sz="2500" dirty="0"/>
          </a:p>
          <a:p>
            <a:pPr marL="0" indent="457200">
              <a:buNone/>
            </a:pPr>
            <a:r>
              <a:rPr lang="zh-CN" altLang="en-US" sz="2500" dirty="0"/>
              <a:t>“咳呀，锄了地，受了累，又没有收成，你是图啥呀你六安爷？”</a:t>
            </a:r>
          </a:p>
          <a:p>
            <a:pPr marL="0" indent="457200">
              <a:buNone/>
            </a:pPr>
            <a:r>
              <a:rPr lang="zh-CN" altLang="en-US" sz="2500" dirty="0"/>
              <a:t>六安爷已经记不清这样的问答重复过多少次了，他还是不紧不慢地笑笑：“我不是锄地，我是过瘾。”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43815"/>
            <a:ext cx="9064625" cy="6701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6855" y="727710"/>
            <a:ext cx="696595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高尔基说过：文学的第一要素是语言。</a:t>
            </a:r>
          </a:p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小说是语言的艺术，它的情节发展，人物塑造，主题表达都离不开语言。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" y="169545"/>
            <a:ext cx="8721090" cy="6689090"/>
          </a:xfrm>
          <a:noFill/>
        </p:spPr>
        <p:txBody>
          <a:bodyPr>
            <a:noAutofit/>
          </a:bodyPr>
          <a:lstStyle/>
          <a:p>
            <a:r>
              <a:rPr lang="zh-CN" altLang="en-US" sz="2700" dirty="0"/>
              <a:t>斜射的阳光明晃晃地照在六安爷的脸上，渐渐失明的眼睛，给他带来一种说不出的静穆。六安爷看不清人们的脸色，可他听得清人们的腔调。但是六安爷不想改变自己的主意，照样拄着锄把当拐棍，从从容容地走过。</a:t>
            </a:r>
            <a:endParaRPr lang="en-US" altLang="zh-CN" sz="2700" dirty="0"/>
          </a:p>
          <a:p>
            <a:r>
              <a:rPr lang="zh-CN" altLang="en-US" sz="2700" dirty="0"/>
              <a:t>百亩园就在河对面，一抬眼就能看见。一座三孔石桥跨过乱流河，把百亩园和村子连在一起，这整整一百二十亩平坦肥沃的河滩地，是乱流河一百多里河谷当中最大最肥的一块地。西湾村人不知道在这块地上耕种了几千年几百代了。几千年几百代里，西湾村人不知把几千斤几万斤的汗水撒在百亩园，也不知从百亩园的土地上收获了几百万几千万斤的粮食，更不知这几百万几千万斤的粮食养活了世世代代多少人。但是，从今年起百亩园再也不会收获庄稼了。煤炭公司看中了百亩园，要在这块地上建一个焦炭厂。两年里反复地谈判，煤炭公司一直把土地收购价压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>
            <a:noAutofit/>
          </a:bodyPr>
          <a:lstStyle/>
          <a:p>
            <a:pPr indent="0"/>
            <a:r>
              <a:rPr lang="zh-CN" altLang="en-US" sz="2500" dirty="0"/>
              <a:t>在每亩五千块。为了表示绝不接受的决心，今年下种的季节，西湾村人坚决地把庄稼照样种了下去。煤炭公司终于妥协了，每亩地一万五千块。这场惊心动魄的谈判像传奇一样在乱流河两岸到处被人传颂。一万五千块，简直就是一个让人头晕的天价。按照最好的年景，现在一亩地一年也就能收入一百多块钱。想一想就让人头晕，你得受一百多年的辛苦，流一百多年的汗，才能在一亩地里刨出来一万五千块钱呐！胜利的喜悦中，没有人再去百亩园了，因为合同一签，钱一拿，推土机马上就要开进来了。</a:t>
            </a:r>
            <a:endParaRPr lang="en-US" altLang="zh-CN" sz="2500" dirty="0"/>
          </a:p>
          <a:p>
            <a:r>
              <a:rPr lang="zh-CN" altLang="en-US" sz="2500" dirty="0"/>
              <a:t>可是，不知不觉中，那些被人遗忘了的种子，还是和千百年来一样破土而出了。每天早上嫩绿的叶子上都会有珍珠一样的露水，在晨风中把阳光变幻得五彩缤纷。这些种子们不知道，永远不会再有人来伺候它们，收获它们了。从此往后，百亩园里将是炉火熊熊、浓烟滚滚的另一番景象。</a:t>
            </a:r>
            <a:endParaRPr lang="en-US" altLang="zh-CN" sz="2500" dirty="0"/>
          </a:p>
          <a:p>
            <a:r>
              <a:rPr lang="zh-CN" altLang="en-US" sz="2500" dirty="0"/>
              <a:t>六安爷舍不得那些种子。他掐着指头计算着出苗的时间，到了该间苗锄头遍的日子，六安爷就拄着锄头来到百亩园。一天三晌，一晌不落。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lnSpcReduction="10000"/>
          </a:bodyPr>
          <a:lstStyle/>
          <a:p>
            <a:r>
              <a:rPr lang="zh-CN" altLang="en-US" sz="2595" dirty="0"/>
              <a:t>现在，劳累了一天的六安爷已经感觉到腰背的酸痛，满是老茧的手也有些僵硬。他蹲下身子摸索着探出一块空地，然后，坐在黄土上很享受地慢慢吸一支烟，等着僵硬了的筋骨舒缓下来。等到歇够了，就再拄着锄把站起来，青筋暴突的臂膀，把锄头一次又一次稳稳地探进摇摆的苗垅里去。没有人催，自己心里也不急，六安爷只想一个人慢慢地锄地，就好像一个人对着一壶老酒细斟慢饮。</a:t>
            </a:r>
            <a:endParaRPr lang="en-US" altLang="zh-CN" sz="2595" dirty="0"/>
          </a:p>
          <a:p>
            <a:r>
              <a:rPr lang="zh-CN" altLang="en-US" sz="2595" dirty="0"/>
              <a:t>终于，西山的阴影落进了河谷，被太阳晒了一天的六安爷，立刻感觉到了肩背上升起的一丝凉意。他缓缓地直起腰来，把捏锄把的两只手一先一后举到嘴前，轻轻地啐上几点唾沫，而后，又深深地埋下腰，举起了锄头。随着臂膀有力的拉拽，锋利的锄刃闷在黄土里咯嘣咯嘣地割断了草根，间开了密集的幼苗，新鲜的黄土一股一股地翻起来。六安爷惬意地微笑着，虽然看不清，可是，耳朵里的声音，鼻子里的气味，河谷里渐起的凉意，都让他顺心，都让他舒服。银亮的锄板鱼儿戏水一般地，在禾苗的绿波中上下翻飞。于是，松软新鲜的黄土上留下两行长长的跨</a:t>
            </a: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972" name="Object 4"/>
          <p:cNvGraphicFramePr>
            <a:graphicFrameLocks noChangeAspect="1"/>
          </p:cNvGraphicFramePr>
          <p:nvPr/>
        </p:nvGraphicFramePr>
        <p:xfrm>
          <a:off x="468313" y="915988"/>
          <a:ext cx="8272462" cy="537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1" name="Document" r:id="rId4" imgW="8272145" imgH="5387975" progId="Word.Document.8">
                  <p:embed/>
                </p:oleObj>
              </mc:Choice>
              <mc:Fallback>
                <p:oleObj name="Document" r:id="rId4" imgW="8272145" imgH="5387975" progId="Word.Document.8">
                  <p:embed/>
                  <p:pic>
                    <p:nvPicPr>
                      <p:cNvPr id="0" name="Object 4" descr="image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915988"/>
                        <a:ext cx="8272462" cy="537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11785" y="252095"/>
            <a:ext cx="8229600" cy="4525963"/>
          </a:xfrm>
        </p:spPr>
        <p:txBody>
          <a:bodyPr>
            <a:noAutofit/>
          </a:bodyPr>
          <a:lstStyle/>
          <a:p>
            <a:pPr indent="0"/>
            <a:r>
              <a:rPr lang="zh-CN" altLang="en-US" sz="2800" dirty="0"/>
              <a:t>距整齐的脚印，脚印的两旁是株距均匀的玉茭和青豆的幼苗。六安爷种了一辈子庄稼，锄了一辈子地，眼下这一次有些不一般，六安爷心里知道，这是他这辈子最后一次锄地了，最后一次给百亩园的庄稼锄地了。</a:t>
            </a:r>
          </a:p>
          <a:p>
            <a:r>
              <a:rPr lang="zh-CN" altLang="en-US" sz="2800" dirty="0"/>
              <a:t>沉静的暮色中，百亩园显得寂寥、空旷。六安爷喜欢这天地间昏暗的时辰，眼睛里边和眼睛外边的世界是一样的。他知道自己正慢慢融入眼前这黑暗的世界里。</a:t>
            </a:r>
          </a:p>
          <a:p>
            <a:r>
              <a:rPr lang="zh-CN" altLang="en-US" sz="2800" dirty="0"/>
              <a:t>很多天以后，人们跟着推土机来到百亩园，无比惊讶地发现，六安爷锄过的苗垅里，茁壮的禾苗均匀整齐，一棵一棵蓬勃的庄稼全都充满了丰收的信心。没有人能相信那是一个半瞎子锄过的地。于是人们想起六安爷说了无数遍的话，六安爷总是平静固执地说，“</a:t>
            </a:r>
            <a:r>
              <a:rPr lang="zh-CN" altLang="en-US" sz="2800" dirty="0">
                <a:solidFill>
                  <a:srgbClr val="FF0000"/>
                </a:solidFill>
              </a:rPr>
              <a:t>我不是锄地，我是过瘾</a:t>
            </a:r>
            <a:r>
              <a:rPr lang="zh-CN" altLang="en-US" sz="2800" dirty="0"/>
              <a:t>。”</a:t>
            </a:r>
          </a:p>
          <a:p>
            <a:pPr algn="r"/>
            <a:endParaRPr lang="en-US" altLang="zh-CN" sz="2800" dirty="0"/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答题解析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20980" y="1417955"/>
            <a:ext cx="8229600" cy="4525963"/>
          </a:xfrm>
        </p:spPr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Q:(2016·</a:t>
            </a:r>
            <a:r>
              <a:rPr lang="zh-CN" altLang="en-US" dirty="0">
                <a:solidFill>
                  <a:srgbClr val="FF0000"/>
                </a:solidFill>
              </a:rPr>
              <a:t>全国乙卷</a:t>
            </a:r>
            <a:r>
              <a:rPr lang="en-US" altLang="zh-CN" dirty="0">
                <a:solidFill>
                  <a:srgbClr val="FF0000"/>
                </a:solidFill>
              </a:rPr>
              <a:t>) “</a:t>
            </a:r>
            <a:r>
              <a:rPr lang="zh-CN" altLang="en-US" dirty="0">
                <a:solidFill>
                  <a:srgbClr val="FF0000"/>
                </a:solidFill>
              </a:rPr>
              <a:t>我不是锄地，我是过瘾”这句话，既是理解六安爷的关键，也是理解小说主旨的关键。请结合全文进行分析。</a:t>
            </a:r>
          </a:p>
          <a:p>
            <a:r>
              <a:rPr lang="zh-CN" altLang="en-US" dirty="0"/>
              <a:t>第一步：审题干，明题型</a:t>
            </a:r>
            <a:r>
              <a:rPr lang="en-US" altLang="zh-CN" dirty="0"/>
              <a:t>(</a:t>
            </a:r>
            <a:r>
              <a:rPr lang="zh-CN" altLang="en-US" dirty="0"/>
              <a:t>问什么，答什么</a:t>
            </a:r>
            <a:r>
              <a:rPr lang="en-US" altLang="zh-CN" dirty="0"/>
              <a:t>)</a:t>
            </a:r>
          </a:p>
          <a:p>
            <a:pPr lvl="1"/>
            <a:r>
              <a:rPr lang="zh-CN" altLang="en-US" dirty="0"/>
              <a:t>题干中有“理解”“关键”字眼，表明题目属于“体会重要语句含意”类。</a:t>
            </a:r>
          </a:p>
          <a:p>
            <a:r>
              <a:rPr lang="zh-CN" altLang="en-US" dirty="0"/>
              <a:t>第二步：定角度，找对应</a:t>
            </a:r>
            <a:r>
              <a:rPr lang="en-US" altLang="zh-CN" dirty="0"/>
              <a:t>(</a:t>
            </a:r>
            <a:r>
              <a:rPr lang="zh-CN" altLang="en-US" dirty="0"/>
              <a:t>有多少，答多少</a:t>
            </a:r>
            <a:r>
              <a:rPr lang="en-US" altLang="zh-CN" dirty="0"/>
              <a:t>)</a:t>
            </a:r>
          </a:p>
          <a:p>
            <a:pPr lvl="1"/>
            <a:r>
              <a:rPr lang="zh-CN" altLang="en-US" dirty="0"/>
              <a:t>本题考查方向很明显，就是人物方面、主旨方面的内涵。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>
            <p:custDataLst>
              <p:tags r:id="rId1"/>
            </p:custDataLst>
          </p:nvPr>
        </p:nvGraphicFramePr>
        <p:xfrm>
          <a:off x="-9525" y="-5715"/>
          <a:ext cx="9163685" cy="4023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3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9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思考角度</a:t>
                      </a:r>
                      <a:endParaRPr lang="zh-CN" altLang="en-US" sz="2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文中对应的答案要点</a:t>
                      </a:r>
                      <a:endParaRPr lang="zh-CN" altLang="en-US" sz="2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人物语言</a:t>
                      </a:r>
                      <a:endParaRPr lang="zh-CN" altLang="en-US" sz="2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这是主人公六安爷在文中反复说的一句话，属于赏析人物个性化语言。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我不是锄地，我是过瘾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是六安爷平静又固执地说了无数遍的一句话，从中可见六安爷</a:t>
                      </a:r>
                      <a:r>
                        <a:rPr lang="zh-CN" altLang="en-US" sz="2400" b="1" u="sng">
                          <a:latin typeface="Times New Roman" panose="02020603050405020304" charset="0"/>
                          <a:cs typeface="Times New Roman" panose="02020603050405020304" charset="0"/>
                        </a:rPr>
                        <a:t>的                         ；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他为什么说是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过瘾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呢？这又表现了他的什么心理呢？联系全文可以分析出其中表现的是六安爷</a:t>
                      </a:r>
                      <a:r>
                        <a:rPr lang="zh-CN" altLang="en-US" sz="2400" b="1" u="sng">
                          <a:latin typeface="Times New Roman" panose="02020603050405020304" charset="0"/>
                          <a:cs typeface="Times New Roman" panose="02020603050405020304" charset="0"/>
                        </a:rPr>
                        <a:t>对土地的                                 等。</a:t>
                      </a:r>
                      <a:endParaRPr lang="zh-CN" altLang="en-US" sz="2400" b="1" u="sng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结合主题</a:t>
                      </a:r>
                      <a:endParaRPr lang="zh-CN" altLang="en-US" sz="2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小说主题中一是反映出</a:t>
                      </a:r>
                      <a:r>
                        <a:rPr lang="zh-CN" altLang="en-US" sz="2400" b="1" u="sng">
                          <a:latin typeface="Times New Roman" panose="02020603050405020304" charset="0"/>
                          <a:cs typeface="Times New Roman" panose="02020603050405020304" charset="0"/>
                        </a:rPr>
                        <a:t>劳动者对土地的                 ，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二是反映出劳动者在即</a:t>
                      </a:r>
                      <a:r>
                        <a:rPr lang="zh-CN" altLang="en-US" sz="2400" b="1" u="sng">
                          <a:latin typeface="Times New Roman" panose="02020603050405020304" charset="0"/>
                          <a:cs typeface="Times New Roman" panose="02020603050405020304" charset="0"/>
                        </a:rPr>
                        <a:t>将                     ，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以及生产、生活方式的改变给他们带来的生存处境的变化等；而六安爷锄地的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瘾</a:t>
                      </a: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也恰恰体现了这些。</a:t>
                      </a:r>
                      <a:endParaRPr lang="zh-CN" altLang="en-US" sz="2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18745" y="4242435"/>
            <a:ext cx="9035415" cy="2368550"/>
          </a:xfrm>
          <a:prstGeom prst="rect">
            <a:avLst/>
          </a:prstGeom>
          <a:solidFill>
            <a:srgbClr val="FFFE87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2400" b="1">
                <a:solidFill>
                  <a:srgbClr val="0033CC"/>
                </a:solidFill>
                <a:latin typeface="IPAPANNEW" charset="0"/>
                <a:cs typeface="IPAPANNEW" charset="0"/>
              </a:rPr>
              <a:t>[</a:t>
            </a:r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规范作答</a:t>
            </a:r>
            <a:r>
              <a:rPr lang="en-US" altLang="zh-CN" sz="2400" b="1">
                <a:solidFill>
                  <a:srgbClr val="0033CC"/>
                </a:solidFill>
                <a:latin typeface="IPAPANNEW" charset="0"/>
                <a:cs typeface="IPAPANNEW" charset="0"/>
              </a:rPr>
              <a:t>]</a:t>
            </a:r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六安爷层面：</a:t>
            </a:r>
          </a:p>
          <a:p>
            <a:pPr indent="26797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六安爷用这句话来回应村人的劝阻，由此能感受到他温和而又固执的性格特征；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百亩园即将不复存在，六安爷的眼睛也快要失明，他要过在百亩园劳作的“瘾”，由此能体会到他内心的隐痛。</a:t>
            </a:r>
          </a:p>
          <a:p>
            <a:pPr indent="267970"/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小说主旨层面：</a:t>
            </a:r>
          </a:p>
          <a:p>
            <a:pPr indent="26797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在大地上劳作是一种“瘾”，即劳动者的精神需要；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随着传统的农业生产、生活方式的结束，耕种的意义只剩下“过瘾”，令人叹惋又发人深思。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03400" y="1453515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温和与固执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24505" y="2154555"/>
            <a:ext cx="21386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留恋和不舍</a:t>
            </a:r>
            <a:r>
              <a:rPr lang="en-US" altLang="zh-CN" sz="20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0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难过</a:t>
            </a:r>
            <a:r>
              <a:rPr lang="en-US" altLang="zh-CN" sz="20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09080" y="252285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深情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40785" y="2891155"/>
            <a:ext cx="19697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u="sng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失去土地时的痛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6930" y="2106295"/>
            <a:ext cx="7637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0">
                <a:solidFill>
                  <a:srgbClr val="0033CC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宋体" panose="02010600030101010101" pitchFamily="2" charset="-122"/>
              </a:rPr>
              <a:t>题型二　品味小说语言艺术</a:t>
            </a:r>
          </a:p>
        </p:txBody>
      </p:sp>
    </p:spTree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211" name="Group 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72281" y="1340768"/>
          <a:ext cx="8199438" cy="4712208"/>
        </p:xfrm>
        <a:graphic>
          <a:graphicData uri="http://schemas.openxmlformats.org/drawingml/2006/table">
            <a:tbl>
              <a:tblPr/>
              <a:tblGrid>
                <a:gridCol w="6472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题干示例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审读判别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山东高考</a:t>
                      </a: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)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第一段中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画线部分突出的语言特色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是什么？请举例分析。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题干有“语言特色”、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“语言表达特色”等字样。</a:t>
                      </a: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其他常见设问方式：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(1)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以</a:t>
                      </a: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×××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为例，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任选一个角度谈谈作品在语言运用上的妙处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(2)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本文在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语言表达上很有特色</a:t>
                      </a:r>
                      <a:r>
                        <a:rPr kumimoji="0" lang="zh-CN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，试从某一角度加以分析。</a:t>
                      </a: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200" y="0"/>
            <a:ext cx="8848090" cy="1143000"/>
          </a:xfrm>
        </p:spPr>
        <p:txBody>
          <a:bodyPr/>
          <a:lstStyle/>
          <a:p>
            <a:r>
              <a:rPr lang="zh-CN" altLang="en-US" dirty="0">
                <a:solidFill>
                  <a:srgbClr val="1E2BD8"/>
                </a:solidFill>
              </a:rPr>
              <a:t>第一步</a:t>
            </a:r>
            <a:br>
              <a:rPr lang="zh-CN" altLang="en-US" dirty="0">
                <a:solidFill>
                  <a:srgbClr val="1E2BD8"/>
                </a:solidFill>
              </a:rPr>
            </a:br>
            <a:r>
              <a:rPr lang="zh-CN" altLang="en-US" dirty="0">
                <a:solidFill>
                  <a:srgbClr val="1E2BD8"/>
                </a:solidFill>
              </a:rPr>
              <a:t>定考题指向</a:t>
            </a:r>
            <a:r>
              <a:rPr lang="en-US" altLang="zh-CN" dirty="0">
                <a:solidFill>
                  <a:srgbClr val="1E2BD8"/>
                </a:solidFill>
              </a:rPr>
              <a:t>—</a:t>
            </a:r>
            <a:r>
              <a:rPr lang="zh-CN" altLang="en-US" dirty="0">
                <a:solidFill>
                  <a:srgbClr val="1E2BD8"/>
                </a:solidFill>
              </a:rPr>
              <a:t>审清设问，知考什么</a:t>
            </a: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260" y="0"/>
            <a:ext cx="8611870" cy="1570990"/>
          </a:xfrm>
        </p:spPr>
        <p:txBody>
          <a:bodyPr/>
          <a:lstStyle/>
          <a:p>
            <a:r>
              <a:rPr lang="zh-CN" altLang="en-US" sz="4000" dirty="0">
                <a:solidFill>
                  <a:srgbClr val="1E2BD8"/>
                </a:solidFill>
                <a:sym typeface="+mn-ea"/>
              </a:rPr>
              <a:t>第二步：</a:t>
            </a:r>
            <a:br>
              <a:rPr lang="zh-CN" altLang="en-US" sz="4000" dirty="0">
                <a:solidFill>
                  <a:srgbClr val="1E2BD8"/>
                </a:solidFill>
                <a:sym typeface="+mn-ea"/>
              </a:rPr>
            </a:br>
            <a:r>
              <a:rPr lang="zh-CN" altLang="en-US" sz="4000" dirty="0">
                <a:solidFill>
                  <a:srgbClr val="1E2BD8"/>
                </a:solidFill>
                <a:sym typeface="+mn-ea"/>
              </a:rPr>
              <a:t>定角度，找对应</a:t>
            </a:r>
            <a:r>
              <a:rPr lang="en-US" altLang="zh-CN" sz="4000" dirty="0">
                <a:solidFill>
                  <a:srgbClr val="1E2BD8"/>
                </a:solidFill>
                <a:sym typeface="+mn-ea"/>
              </a:rPr>
              <a:t>(</a:t>
            </a:r>
            <a:r>
              <a:rPr lang="zh-CN" altLang="en-US" sz="4000" dirty="0">
                <a:solidFill>
                  <a:srgbClr val="1E2BD8"/>
                </a:solidFill>
                <a:sym typeface="+mn-ea"/>
              </a:rPr>
              <a:t>有多少，答多少</a:t>
            </a:r>
            <a:r>
              <a:rPr lang="en-US" altLang="zh-CN" sz="4000" dirty="0">
                <a:solidFill>
                  <a:srgbClr val="1E2BD8"/>
                </a:solidFill>
                <a:sym typeface="+mn-ea"/>
              </a:rPr>
              <a:t>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955" y="1736725"/>
            <a:ext cx="8229600" cy="4525963"/>
          </a:xfr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/>
          <a:lstStyle/>
          <a:p>
            <a:pPr>
              <a:lnSpc>
                <a:spcPts val="33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0033CC"/>
                </a:solidFill>
                <a:sym typeface="+mn-ea"/>
              </a:rPr>
              <a:t>1</a:t>
            </a:r>
            <a:r>
              <a:rPr lang="zh-CN" altLang="en-US" dirty="0">
                <a:solidFill>
                  <a:srgbClr val="0033CC"/>
                </a:solidFill>
                <a:sym typeface="+mn-ea"/>
              </a:rPr>
              <a:t>、作品的语言风格</a:t>
            </a:r>
            <a:r>
              <a:rPr lang="zh-CN" altLang="en-US" dirty="0">
                <a:sym typeface="+mn-ea"/>
              </a:rPr>
              <a:t>，如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平实、朴素、华丽、冷峻、热烈、简洁、明快、晓畅、典雅、清丽、幽默、辛辣、含蓄</a:t>
            </a:r>
            <a:r>
              <a:rPr lang="zh-CN" altLang="en-US" dirty="0">
                <a:sym typeface="+mn-ea"/>
              </a:rPr>
              <a:t>等。</a:t>
            </a:r>
            <a:endParaRPr lang="en-US" altLang="zh-CN" dirty="0"/>
          </a:p>
          <a:p>
            <a:pPr>
              <a:lnSpc>
                <a:spcPts val="3300"/>
              </a:lnSpc>
              <a:spcBef>
                <a:spcPts val="0"/>
              </a:spcBef>
            </a:pP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、</a:t>
            </a:r>
            <a:r>
              <a:rPr lang="zh-CN" altLang="en-US" dirty="0">
                <a:solidFill>
                  <a:srgbClr val="0033CC"/>
                </a:solidFill>
                <a:sym typeface="+mn-ea"/>
              </a:rPr>
              <a:t>修辞方面的特点</a:t>
            </a:r>
            <a:r>
              <a:rPr lang="zh-CN" altLang="en-US" dirty="0">
                <a:sym typeface="+mn-ea"/>
              </a:rPr>
              <a:t>。</a:t>
            </a:r>
          </a:p>
          <a:p>
            <a:pPr>
              <a:lnSpc>
                <a:spcPts val="3300"/>
              </a:lnSpc>
              <a:spcBef>
                <a:spcPts val="0"/>
              </a:spcBef>
            </a:pP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、作品中表现出来的遣词造句的特点。如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叠字叠词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、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炼字、长短句、整散句</a:t>
            </a:r>
            <a:r>
              <a:rPr lang="zh-CN" altLang="en-US" dirty="0">
                <a:sym typeface="+mn-ea"/>
              </a:rPr>
              <a:t>等。</a:t>
            </a:r>
          </a:p>
          <a:p>
            <a:pPr>
              <a:lnSpc>
                <a:spcPts val="33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00B050"/>
                </a:solidFill>
                <a:sym typeface="+mn-ea"/>
              </a:rPr>
              <a:t>4</a:t>
            </a:r>
            <a:r>
              <a:rPr lang="zh-CN" altLang="en-US" dirty="0">
                <a:solidFill>
                  <a:srgbClr val="00B050"/>
                </a:solidFill>
                <a:sym typeface="+mn-ea"/>
              </a:rPr>
              <a:t>、作品语言的地域色彩、语体色彩。</a:t>
            </a:r>
            <a:endParaRPr lang="zh-CN" altLang="en-US" dirty="0"/>
          </a:p>
          <a:p>
            <a:r>
              <a:rPr lang="en-US" altLang="zh-CN"/>
              <a:t>5</a:t>
            </a:r>
            <a:r>
              <a:rPr lang="zh-CN" altLang="en-US"/>
              <a:t>、作品语言透出的感官</a:t>
            </a:r>
            <a:r>
              <a:rPr lang="zh-CN" altLang="en-US" b="1" dirty="0">
                <a:latin typeface="Arial" panose="020B0604020202020204" pitchFamily="34" charset="0"/>
                <a:sym typeface="+mn-ea"/>
              </a:rPr>
              <a:t>角度</a:t>
            </a:r>
          </a:p>
          <a:p>
            <a:r>
              <a:rPr lang="en-US" altLang="zh-CN">
                <a:solidFill>
                  <a:srgbClr val="1E2BD8"/>
                </a:solidFill>
              </a:rPr>
              <a:t>6</a:t>
            </a:r>
            <a:r>
              <a:rPr lang="zh-CN" altLang="en-US">
                <a:solidFill>
                  <a:srgbClr val="1E2BD8"/>
                </a:solidFill>
              </a:rPr>
              <a:t>、语言涉及到的表达技巧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179388" y="0"/>
            <a:ext cx="4186237" cy="608013"/>
          </a:xfrm>
          <a:prstGeom prst="rect">
            <a:avLst/>
          </a:prstGeom>
          <a:solidFill>
            <a:srgbClr val="00FFFF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作品语言的鉴赏角度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282575" y="4219575"/>
            <a:ext cx="8642350" cy="224536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、从修辞的角度鉴赏</a:t>
            </a:r>
          </a:p>
          <a:p>
            <a:pPr algn="just"/>
            <a:r>
              <a:rPr lang="zh-CN" altLang="en-US" sz="2800" b="1" dirty="0">
                <a:latin typeface="Arial" panose="020B0604020202020204" pitchFamily="34" charset="0"/>
              </a:rPr>
              <a:t>      如：比喻、拟人、夸张、排比、引用、对偶、借代等，这些修辞手法本身具有典型的作用。如比喻的作用是化此为彼，形象生动，想象力丰富；拟人的作用是化物为人，亲切自然，人格化等。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82258" y="883603"/>
            <a:ext cx="8713787" cy="310769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、从语言风格的角度鉴赏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质朴、平实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（语言通俗化、口语化，少用修辞，少描写性语句）</a:t>
            </a:r>
            <a:r>
              <a:rPr lang="zh-CN" altLang="en-US" sz="2800" b="1" dirty="0">
                <a:latin typeface="Arial" panose="020B0604020202020204" pitchFamily="34" charset="0"/>
              </a:rPr>
              <a:t>、清新、华丽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（讲究节奏和韵律，多描绘性语言，多用引用、排比、对偶、用典等修辞）</a:t>
            </a:r>
            <a:r>
              <a:rPr lang="zh-CN" altLang="en-US" sz="2800" b="1" dirty="0">
                <a:latin typeface="Arial" panose="020B0604020202020204" pitchFamily="34" charset="0"/>
              </a:rPr>
              <a:t>、幽默、辛辣、自然、简洁明快，含蓄深沉、寓庄于谐、口语化、富有地方色彩、有情趣，符合人物身份。</a:t>
            </a:r>
          </a:p>
          <a:p>
            <a:endParaRPr lang="en-US" altLang="zh-CN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43815"/>
            <a:ext cx="9064625" cy="6701155"/>
          </a:xfrm>
          <a:prstGeom prst="rect">
            <a:avLst/>
          </a:prstGeom>
        </p:spPr>
      </p:pic>
      <p:sp>
        <p:nvSpPr>
          <p:cNvPr id="11268" name="内容占位符 11267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>
                <a:solidFill>
                  <a:schemeClr val="accent2"/>
                </a:solidFill>
              </a:rPr>
              <a:t>【学习目标</a:t>
            </a:r>
            <a:r>
              <a:rPr lang="zh-CN" altLang="en-US" sz="4400" b="1">
                <a:solidFill>
                  <a:schemeClr val="accent2"/>
                </a:solidFill>
              </a:rPr>
              <a:t>】</a:t>
            </a:r>
            <a:r>
              <a:rPr lang="en-US" altLang="zh-CN" sz="4400" b="1">
                <a:solidFill>
                  <a:schemeClr val="accent2"/>
                </a:solidFill>
              </a:rPr>
              <a:t> 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990033"/>
                </a:solidFill>
              </a:rPr>
              <a:t>1</a:t>
            </a:r>
            <a:r>
              <a:rPr lang="zh-CN" altLang="en-US" sz="4400" b="1" dirty="0">
                <a:solidFill>
                  <a:srgbClr val="990033"/>
                </a:solidFill>
              </a:rPr>
              <a:t>、明确小说语言的类型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990033"/>
                </a:solidFill>
              </a:rPr>
              <a:t>2</a:t>
            </a:r>
            <a:r>
              <a:rPr lang="zh-CN" altLang="en-US" sz="4400" b="1" dirty="0">
                <a:solidFill>
                  <a:srgbClr val="990033"/>
                </a:solidFill>
              </a:rPr>
              <a:t>、</a:t>
            </a:r>
            <a:r>
              <a:rPr lang="zh-CN" altLang="en-US" sz="4400" b="1" dirty="0">
                <a:solidFill>
                  <a:srgbClr val="990033"/>
                </a:solidFill>
                <a:sym typeface="+mn-ea"/>
              </a:rPr>
              <a:t>熟悉小说鉴赏语言的题型</a:t>
            </a:r>
            <a:endParaRPr lang="zh-CN" altLang="en-US" sz="4400" b="1" dirty="0">
              <a:solidFill>
                <a:srgbClr val="990033"/>
              </a:solidFill>
            </a:endParaRPr>
          </a:p>
          <a:p>
            <a:pPr>
              <a:buNone/>
            </a:pPr>
            <a:r>
              <a:rPr lang="en-US" altLang="zh-CN" sz="4400" b="1" dirty="0">
                <a:solidFill>
                  <a:srgbClr val="990033"/>
                </a:solidFill>
              </a:rPr>
              <a:t>3</a:t>
            </a:r>
            <a:r>
              <a:rPr lang="zh-CN" altLang="en-US" sz="4400" b="1" dirty="0">
                <a:solidFill>
                  <a:srgbClr val="990033"/>
                </a:solidFill>
              </a:rPr>
              <a:t>、掌握小说鉴赏语言的方法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990033"/>
                </a:solidFill>
              </a:rPr>
              <a:t>4</a:t>
            </a:r>
            <a:r>
              <a:rPr lang="zh-CN" altLang="en-US" sz="4400" b="1" dirty="0">
                <a:solidFill>
                  <a:srgbClr val="990033"/>
                </a:solidFill>
              </a:rPr>
              <a:t>、形成规范答题模式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228600" y="188913"/>
            <a:ext cx="8664575" cy="663130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、从遣词造句的角度去鉴赏，包括用词、句式。</a:t>
            </a:r>
          </a:p>
          <a:p>
            <a:pPr algn="just">
              <a:lnSpc>
                <a:spcPts val="34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如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叠字叠词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使描绘的景色或人物更加形象，富于艺术魅力； </a:t>
            </a: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使音律和谐，读起来琅琅上口。）、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just">
              <a:lnSpc>
                <a:spcPts val="34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动词形容词量词的选用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精炼、准确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</a:rPr>
              <a:t>)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、</a:t>
            </a:r>
            <a:endParaRPr lang="en-US" altLang="zh-CN" sz="2400" b="1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algn="just">
              <a:lnSpc>
                <a:spcPts val="34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文言词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典雅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文章、言辞有典据，高雅而不浅俗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2400" b="1" dirty="0">
                <a:latin typeface="Arial" panose="020B0604020202020204" pitchFamily="34" charset="0"/>
              </a:rPr>
              <a:t>），</a:t>
            </a:r>
            <a:endParaRPr lang="en-US" altLang="zh-CN" sz="2400" b="1">
              <a:latin typeface="Arial" panose="020B0604020202020204" pitchFamily="34" charset="0"/>
            </a:endParaRPr>
          </a:p>
          <a:p>
            <a:pPr algn="just">
              <a:lnSpc>
                <a:spcPts val="34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整句散句（整句指结构相同或相似，形式匀称的句子；散句则是指结构不同，形式错落的句子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整散结合的作用：①从语言效果上看，可以起到增强气势，调节音律的作用；②从读者的阅读心理看，可以起到增强阅读兴趣，提高阅读效率的作用；③从表达观点的角度看，可以起到使观点更加鲜明突出、更加具有说服力的作用。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en-US" altLang="zh-CN" sz="2400" b="1">
              <a:latin typeface="Arial" panose="020B0604020202020204" pitchFamily="34" charset="0"/>
            </a:endParaRPr>
          </a:p>
          <a:p>
            <a:pPr algn="just">
              <a:lnSpc>
                <a:spcPts val="34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</a:rPr>
              <a:t>长句短句（长句是指结构复杂、词语较多的句子，大多是有各种冗长的修饰成分；短句是指结构简单、词语较少的句子，大多没有太多修饰成分。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作用：长句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表意严密，内容丰富，精确细致。短句：表意灵活，简洁明快，节奏感强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250825" y="188913"/>
            <a:ext cx="8569325" cy="181483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</a:rPr>
              <a:t>、从语体的角度、地域色彩、感情色彩鉴赏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时代特色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地域特色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语体特色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褒贬鲜明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 dirty="0">
                <a:sym typeface="+mn-ea"/>
              </a:rPr>
              <a:t>(1)</a:t>
            </a:r>
            <a:r>
              <a:rPr lang="zh-CN" altLang="en-US" sz="2800" b="1" dirty="0">
                <a:sym typeface="+mn-ea"/>
              </a:rPr>
              <a:t>口语：朴实、风趣、形象、生动、有地方色彩。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 dirty="0">
                <a:sym typeface="+mn-ea"/>
              </a:rPr>
              <a:t>(2)</a:t>
            </a:r>
            <a:r>
              <a:rPr lang="zh-CN" altLang="en-US" sz="2800" b="1" dirty="0">
                <a:sym typeface="+mn-ea"/>
              </a:rPr>
              <a:t>书面语：庄重、典雅、含蓄深沉。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4" name="Text Box 2"/>
          <p:cNvSpPr txBox="1"/>
          <p:nvPr/>
        </p:nvSpPr>
        <p:spPr>
          <a:xfrm>
            <a:off x="132715" y="2303463"/>
            <a:ext cx="8569325" cy="95313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</a:rPr>
              <a:t>、从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感官角度</a:t>
            </a:r>
            <a:r>
              <a:rPr lang="zh-CN" altLang="en-US" sz="2800" b="1" dirty="0">
                <a:latin typeface="Arial" panose="020B0604020202020204" pitchFamily="34" charset="0"/>
              </a:rPr>
              <a:t>分析：视觉、听觉、嗅觉、触觉、心理感受等。</a:t>
            </a:r>
          </a:p>
        </p:txBody>
      </p:sp>
      <p:sp>
        <p:nvSpPr>
          <p:cNvPr id="10245" name="Text Box 2"/>
          <p:cNvSpPr txBox="1"/>
          <p:nvPr/>
        </p:nvSpPr>
        <p:spPr>
          <a:xfrm>
            <a:off x="132715" y="3682365"/>
            <a:ext cx="8569325" cy="52197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</a:rPr>
              <a:t>、从表达技巧分析：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1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4475" cy="6607175"/>
          </a:xfrm>
        </p:spPr>
      </p:pic>
      <p:sp>
        <p:nvSpPr>
          <p:cNvPr id="2" name="矩形 1"/>
          <p:cNvSpPr/>
          <p:nvPr/>
        </p:nvSpPr>
        <p:spPr>
          <a:xfrm>
            <a:off x="3841750" y="2428240"/>
            <a:ext cx="1461135" cy="1445260"/>
          </a:xfrm>
          <a:prstGeom prst="rect">
            <a:avLst/>
          </a:prstGeom>
          <a:solidFill>
            <a:srgbClr val="FF4B4B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表达</a:t>
            </a:r>
          </a:p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技巧</a:t>
            </a:r>
            <a:endParaRPr lang="zh-CN" altLang="en-US" sz="2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9920" y="2792730"/>
            <a:ext cx="642620" cy="30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对比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1331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7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/>
            <a:ahLst/>
            <a:cxnLst>
              <a:cxn ang="0">
                <a:pos x="325" y="171"/>
              </a:cxn>
              <a:cxn ang="0">
                <a:pos x="257" y="175"/>
              </a:cxn>
              <a:cxn ang="0">
                <a:pos x="244" y="142"/>
              </a:cxn>
              <a:cxn ang="0">
                <a:pos x="289" y="55"/>
              </a:cxn>
              <a:cxn ang="0">
                <a:pos x="282" y="59"/>
              </a:cxn>
              <a:cxn ang="0">
                <a:pos x="282" y="62"/>
              </a:cxn>
              <a:cxn ang="0">
                <a:pos x="275" y="68"/>
              </a:cxn>
              <a:cxn ang="0">
                <a:pos x="260" y="80"/>
              </a:cxn>
              <a:cxn ang="0">
                <a:pos x="247" y="94"/>
              </a:cxn>
              <a:cxn ang="0">
                <a:pos x="243" y="99"/>
              </a:cxn>
              <a:cxn ang="0">
                <a:pos x="210" y="151"/>
              </a:cxn>
              <a:cxn ang="0">
                <a:pos x="193" y="189"/>
              </a:cxn>
              <a:cxn ang="0">
                <a:pos x="191" y="175"/>
              </a:cxn>
              <a:cxn ang="0">
                <a:pos x="169" y="198"/>
              </a:cxn>
              <a:cxn ang="0">
                <a:pos x="213" y="102"/>
              </a:cxn>
              <a:cxn ang="0">
                <a:pos x="246" y="29"/>
              </a:cxn>
              <a:cxn ang="0">
                <a:pos x="227" y="65"/>
              </a:cxn>
              <a:cxn ang="0">
                <a:pos x="216" y="87"/>
              </a:cxn>
              <a:cxn ang="0">
                <a:pos x="176" y="0"/>
              </a:cxn>
              <a:cxn ang="0">
                <a:pos x="177" y="12"/>
              </a:cxn>
              <a:cxn ang="0">
                <a:pos x="180" y="20"/>
              </a:cxn>
              <a:cxn ang="0">
                <a:pos x="181" y="36"/>
              </a:cxn>
              <a:cxn ang="0">
                <a:pos x="190" y="57"/>
              </a:cxn>
              <a:cxn ang="0">
                <a:pos x="209" y="104"/>
              </a:cxn>
              <a:cxn ang="0">
                <a:pos x="159" y="217"/>
              </a:cxn>
              <a:cxn ang="0">
                <a:pos x="125" y="258"/>
              </a:cxn>
              <a:cxn ang="0">
                <a:pos x="117" y="255"/>
              </a:cxn>
              <a:cxn ang="0">
                <a:pos x="120" y="197"/>
              </a:cxn>
              <a:cxn ang="0">
                <a:pos x="96" y="177"/>
              </a:cxn>
              <a:cxn ang="0">
                <a:pos x="93" y="173"/>
              </a:cxn>
              <a:cxn ang="0">
                <a:pos x="88" y="170"/>
              </a:cxn>
              <a:cxn ang="0">
                <a:pos x="74" y="154"/>
              </a:cxn>
              <a:cxn ang="0">
                <a:pos x="39" y="140"/>
              </a:cxn>
              <a:cxn ang="0">
                <a:pos x="19" y="141"/>
              </a:cxn>
              <a:cxn ang="0">
                <a:pos x="43" y="176"/>
              </a:cxn>
              <a:cxn ang="0">
                <a:pos x="54" y="259"/>
              </a:cxn>
              <a:cxn ang="0">
                <a:pos x="83" y="172"/>
              </a:cxn>
              <a:cxn ang="0">
                <a:pos x="108" y="235"/>
              </a:cxn>
              <a:cxn ang="0">
                <a:pos x="104" y="280"/>
              </a:cxn>
              <a:cxn ang="0">
                <a:pos x="99" y="285"/>
              </a:cxn>
              <a:cxn ang="0">
                <a:pos x="96" y="289"/>
              </a:cxn>
              <a:cxn ang="0">
                <a:pos x="92" y="293"/>
              </a:cxn>
              <a:cxn ang="0">
                <a:pos x="82" y="305"/>
              </a:cxn>
              <a:cxn ang="0">
                <a:pos x="60" y="350"/>
              </a:cxn>
              <a:cxn ang="0">
                <a:pos x="129" y="263"/>
              </a:cxn>
              <a:cxn ang="0">
                <a:pos x="196" y="227"/>
              </a:cxn>
              <a:cxn ang="0">
                <a:pos x="325" y="244"/>
              </a:cxn>
              <a:cxn ang="0">
                <a:pos x="351" y="244"/>
              </a:cxn>
              <a:cxn ang="0">
                <a:pos x="344" y="241"/>
              </a:cxn>
              <a:cxn ang="0">
                <a:pos x="282" y="214"/>
              </a:cxn>
              <a:cxn ang="0">
                <a:pos x="228" y="201"/>
              </a:cxn>
              <a:cxn ang="0">
                <a:pos x="380" y="167"/>
              </a:cxn>
              <a:cxn ang="0">
                <a:pos x="52" y="187"/>
              </a:cxn>
              <a:cxn ang="0">
                <a:pos x="83" y="165"/>
              </a:cxn>
              <a:cxn ang="0">
                <a:pos x="176" y="219"/>
              </a:cxn>
              <a:cxn ang="0">
                <a:pos x="219" y="210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1331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20340"/>
            <a:ext cx="3067051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698750" y="897732"/>
            <a:ext cx="3617913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表达方式</a:t>
            </a:r>
          </a:p>
        </p:txBody>
      </p:sp>
      <p:sp>
        <p:nvSpPr>
          <p:cNvPr id="13320" name="文本框 1"/>
          <p:cNvSpPr txBox="1">
            <a:spLocks noChangeArrowheads="1"/>
          </p:cNvSpPr>
          <p:nvPr/>
        </p:nvSpPr>
        <p:spPr bwMode="auto">
          <a:xfrm>
            <a:off x="381001" y="3209925"/>
            <a:ext cx="27844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表达方式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043238" y="2320529"/>
            <a:ext cx="360362" cy="2155031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>
              <a:solidFill>
                <a:srgbClr val="FF0000"/>
              </a:solidFill>
            </a:endParaRPr>
          </a:p>
        </p:txBody>
      </p:sp>
      <p:sp>
        <p:nvSpPr>
          <p:cNvPr id="13322" name="文本框 3"/>
          <p:cNvSpPr txBox="1">
            <a:spLocks noChangeArrowheads="1"/>
          </p:cNvSpPr>
          <p:nvPr/>
        </p:nvSpPr>
        <p:spPr bwMode="auto">
          <a:xfrm>
            <a:off x="3530600" y="2100263"/>
            <a:ext cx="56134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1.</a:t>
            </a:r>
            <a:r>
              <a:rPr lang="zh-CN" altLang="en-US" sz="2400" b="1"/>
              <a:t>叙事</a:t>
            </a:r>
          </a:p>
          <a:p>
            <a:endParaRPr lang="en-US" altLang="zh-CN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/>
              <a:t>抒情</a:t>
            </a:r>
          </a:p>
          <a:p>
            <a:endParaRPr lang="en-US" altLang="zh-CN" sz="2400" b="1" dirty="0"/>
          </a:p>
          <a:p>
            <a:r>
              <a:rPr lang="en-US" altLang="zh-CN" sz="2400" b="1" dirty="0"/>
              <a:t>3.</a:t>
            </a:r>
            <a:r>
              <a:rPr lang="zh-CN" altLang="en-US" sz="2400" b="1"/>
              <a:t>描写</a:t>
            </a:r>
          </a:p>
          <a:p>
            <a:endParaRPr lang="en-US" altLang="zh-CN" sz="2400" b="1" dirty="0"/>
          </a:p>
          <a:p>
            <a:r>
              <a:rPr lang="en-US" altLang="zh-CN" sz="2400" b="1" dirty="0"/>
              <a:t>4.</a:t>
            </a:r>
            <a:r>
              <a:rPr lang="zh-CN" altLang="en-US" sz="2400" b="1"/>
              <a:t>议论</a:t>
            </a:r>
          </a:p>
        </p:txBody>
      </p:sp>
      <p:pic>
        <p:nvPicPr>
          <p:cNvPr id="13323" name="图片 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18"/>
          <a:stretch>
            <a:fillRect/>
          </a:stretch>
        </p:blipFill>
        <p:spPr bwMode="auto">
          <a:xfrm>
            <a:off x="6315076" y="2415779"/>
            <a:ext cx="2671763" cy="31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03850" y="1976438"/>
            <a:ext cx="17462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4710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0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0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109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/>
            <a:ahLst/>
            <a:cxnLst>
              <a:cxn ang="0">
                <a:pos x="325" y="171"/>
              </a:cxn>
              <a:cxn ang="0">
                <a:pos x="257" y="175"/>
              </a:cxn>
              <a:cxn ang="0">
                <a:pos x="244" y="142"/>
              </a:cxn>
              <a:cxn ang="0">
                <a:pos x="289" y="55"/>
              </a:cxn>
              <a:cxn ang="0">
                <a:pos x="282" y="59"/>
              </a:cxn>
              <a:cxn ang="0">
                <a:pos x="282" y="62"/>
              </a:cxn>
              <a:cxn ang="0">
                <a:pos x="275" y="68"/>
              </a:cxn>
              <a:cxn ang="0">
                <a:pos x="260" y="80"/>
              </a:cxn>
              <a:cxn ang="0">
                <a:pos x="247" y="94"/>
              </a:cxn>
              <a:cxn ang="0">
                <a:pos x="243" y="99"/>
              </a:cxn>
              <a:cxn ang="0">
                <a:pos x="210" y="151"/>
              </a:cxn>
              <a:cxn ang="0">
                <a:pos x="193" y="189"/>
              </a:cxn>
              <a:cxn ang="0">
                <a:pos x="191" y="175"/>
              </a:cxn>
              <a:cxn ang="0">
                <a:pos x="169" y="198"/>
              </a:cxn>
              <a:cxn ang="0">
                <a:pos x="213" y="102"/>
              </a:cxn>
              <a:cxn ang="0">
                <a:pos x="246" y="29"/>
              </a:cxn>
              <a:cxn ang="0">
                <a:pos x="227" y="65"/>
              </a:cxn>
              <a:cxn ang="0">
                <a:pos x="216" y="87"/>
              </a:cxn>
              <a:cxn ang="0">
                <a:pos x="176" y="0"/>
              </a:cxn>
              <a:cxn ang="0">
                <a:pos x="177" y="12"/>
              </a:cxn>
              <a:cxn ang="0">
                <a:pos x="180" y="20"/>
              </a:cxn>
              <a:cxn ang="0">
                <a:pos x="181" y="36"/>
              </a:cxn>
              <a:cxn ang="0">
                <a:pos x="190" y="57"/>
              </a:cxn>
              <a:cxn ang="0">
                <a:pos x="209" y="104"/>
              </a:cxn>
              <a:cxn ang="0">
                <a:pos x="159" y="217"/>
              </a:cxn>
              <a:cxn ang="0">
                <a:pos x="125" y="258"/>
              </a:cxn>
              <a:cxn ang="0">
                <a:pos x="117" y="255"/>
              </a:cxn>
              <a:cxn ang="0">
                <a:pos x="120" y="197"/>
              </a:cxn>
              <a:cxn ang="0">
                <a:pos x="96" y="177"/>
              </a:cxn>
              <a:cxn ang="0">
                <a:pos x="93" y="173"/>
              </a:cxn>
              <a:cxn ang="0">
                <a:pos x="88" y="170"/>
              </a:cxn>
              <a:cxn ang="0">
                <a:pos x="74" y="154"/>
              </a:cxn>
              <a:cxn ang="0">
                <a:pos x="39" y="140"/>
              </a:cxn>
              <a:cxn ang="0">
                <a:pos x="19" y="141"/>
              </a:cxn>
              <a:cxn ang="0">
                <a:pos x="43" y="176"/>
              </a:cxn>
              <a:cxn ang="0">
                <a:pos x="54" y="259"/>
              </a:cxn>
              <a:cxn ang="0">
                <a:pos x="83" y="172"/>
              </a:cxn>
              <a:cxn ang="0">
                <a:pos x="108" y="235"/>
              </a:cxn>
              <a:cxn ang="0">
                <a:pos x="104" y="280"/>
              </a:cxn>
              <a:cxn ang="0">
                <a:pos x="99" y="285"/>
              </a:cxn>
              <a:cxn ang="0">
                <a:pos x="96" y="289"/>
              </a:cxn>
              <a:cxn ang="0">
                <a:pos x="92" y="293"/>
              </a:cxn>
              <a:cxn ang="0">
                <a:pos x="82" y="305"/>
              </a:cxn>
              <a:cxn ang="0">
                <a:pos x="60" y="350"/>
              </a:cxn>
              <a:cxn ang="0">
                <a:pos x="129" y="263"/>
              </a:cxn>
              <a:cxn ang="0">
                <a:pos x="196" y="227"/>
              </a:cxn>
              <a:cxn ang="0">
                <a:pos x="325" y="244"/>
              </a:cxn>
              <a:cxn ang="0">
                <a:pos x="351" y="244"/>
              </a:cxn>
              <a:cxn ang="0">
                <a:pos x="344" y="241"/>
              </a:cxn>
              <a:cxn ang="0">
                <a:pos x="282" y="214"/>
              </a:cxn>
              <a:cxn ang="0">
                <a:pos x="228" y="201"/>
              </a:cxn>
              <a:cxn ang="0">
                <a:pos x="380" y="167"/>
              </a:cxn>
              <a:cxn ang="0">
                <a:pos x="52" y="187"/>
              </a:cxn>
              <a:cxn ang="0">
                <a:pos x="83" y="165"/>
              </a:cxn>
              <a:cxn ang="0">
                <a:pos x="176" y="219"/>
              </a:cxn>
              <a:cxn ang="0">
                <a:pos x="219" y="210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471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31056"/>
            <a:ext cx="3067051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562225" y="1064420"/>
            <a:ext cx="3748088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抒情</a:t>
            </a:r>
          </a:p>
        </p:txBody>
      </p:sp>
      <p:sp>
        <p:nvSpPr>
          <p:cNvPr id="47112" name="文本框 1"/>
          <p:cNvSpPr txBox="1">
            <a:spLocks noChangeArrowheads="1"/>
          </p:cNvSpPr>
          <p:nvPr/>
        </p:nvSpPr>
        <p:spPr bwMode="auto">
          <a:xfrm>
            <a:off x="304800" y="3001566"/>
            <a:ext cx="2103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抒情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892300" y="2245519"/>
            <a:ext cx="246063" cy="18002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7114" name="文本框 3"/>
          <p:cNvSpPr txBox="1">
            <a:spLocks noChangeArrowheads="1"/>
          </p:cNvSpPr>
          <p:nvPr/>
        </p:nvSpPr>
        <p:spPr bwMode="auto">
          <a:xfrm>
            <a:off x="2190751" y="2145506"/>
            <a:ext cx="4492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直接抒情（直抒胸臆）</a:t>
            </a:r>
          </a:p>
        </p:txBody>
      </p:sp>
      <p:sp>
        <p:nvSpPr>
          <p:cNvPr id="47115" name="文本框 5"/>
          <p:cNvSpPr txBox="1">
            <a:spLocks noChangeArrowheads="1"/>
          </p:cNvSpPr>
          <p:nvPr/>
        </p:nvSpPr>
        <p:spPr bwMode="auto">
          <a:xfrm>
            <a:off x="2138364" y="3715941"/>
            <a:ext cx="27384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间接抒情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654425" y="2738438"/>
            <a:ext cx="387350" cy="1951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7117" name="文本框 7"/>
          <p:cNvSpPr txBox="1">
            <a:spLocks noChangeArrowheads="1"/>
          </p:cNvSpPr>
          <p:nvPr/>
        </p:nvSpPr>
        <p:spPr bwMode="auto">
          <a:xfrm>
            <a:off x="4041776" y="2583657"/>
            <a:ext cx="22685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借景抒情</a:t>
            </a:r>
          </a:p>
        </p:txBody>
      </p:sp>
      <p:sp>
        <p:nvSpPr>
          <p:cNvPr id="47118" name="文本框 9"/>
          <p:cNvSpPr txBox="1">
            <a:spLocks noChangeArrowheads="1"/>
          </p:cNvSpPr>
          <p:nvPr/>
        </p:nvSpPr>
        <p:spPr bwMode="auto">
          <a:xfrm>
            <a:off x="4041776" y="3020616"/>
            <a:ext cx="20129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触景生情</a:t>
            </a:r>
          </a:p>
        </p:txBody>
      </p:sp>
      <p:sp>
        <p:nvSpPr>
          <p:cNvPr id="47119" name="文本框 10"/>
          <p:cNvSpPr txBox="1">
            <a:spLocks noChangeArrowheads="1"/>
          </p:cNvSpPr>
          <p:nvPr/>
        </p:nvSpPr>
        <p:spPr bwMode="auto">
          <a:xfrm>
            <a:off x="4078288" y="3898106"/>
            <a:ext cx="42767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借古讽今</a:t>
            </a:r>
          </a:p>
        </p:txBody>
      </p:sp>
      <p:sp>
        <p:nvSpPr>
          <p:cNvPr id="47120" name="文本框 11"/>
          <p:cNvSpPr txBox="1">
            <a:spLocks noChangeArrowheads="1"/>
          </p:cNvSpPr>
          <p:nvPr/>
        </p:nvSpPr>
        <p:spPr bwMode="auto">
          <a:xfrm>
            <a:off x="4078288" y="3459956"/>
            <a:ext cx="39576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寓情于景</a:t>
            </a:r>
          </a:p>
        </p:txBody>
      </p:sp>
      <p:sp>
        <p:nvSpPr>
          <p:cNvPr id="47121" name="文本框 12"/>
          <p:cNvSpPr txBox="1">
            <a:spLocks noChangeArrowheads="1"/>
          </p:cNvSpPr>
          <p:nvPr/>
        </p:nvSpPr>
        <p:spPr bwMode="auto">
          <a:xfrm>
            <a:off x="3902075" y="4335066"/>
            <a:ext cx="4262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  </a:t>
            </a:r>
            <a:r>
              <a:rPr lang="zh-CN" altLang="en-US" sz="2400" b="1"/>
              <a:t>托物言志</a:t>
            </a:r>
            <a:r>
              <a:rPr lang="en-US" altLang="zh-CN" sz="2400" b="1" dirty="0"/>
              <a:t>  </a:t>
            </a:r>
            <a:endParaRPr lang="zh-CN" altLang="en-US" sz="2400" b="1"/>
          </a:p>
        </p:txBody>
      </p:sp>
      <p:sp>
        <p:nvSpPr>
          <p:cNvPr id="47122" name="文本框 12"/>
          <p:cNvSpPr txBox="1">
            <a:spLocks noChangeArrowheads="1"/>
          </p:cNvSpPr>
          <p:nvPr/>
        </p:nvSpPr>
        <p:spPr bwMode="auto">
          <a:xfrm>
            <a:off x="6207125" y="2570560"/>
            <a:ext cx="4262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乐景衬哀情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5017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17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180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81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/>
            <a:ahLst/>
            <a:cxnLst>
              <a:cxn ang="0">
                <a:pos x="325" y="171"/>
              </a:cxn>
              <a:cxn ang="0">
                <a:pos x="257" y="175"/>
              </a:cxn>
              <a:cxn ang="0">
                <a:pos x="244" y="142"/>
              </a:cxn>
              <a:cxn ang="0">
                <a:pos x="289" y="55"/>
              </a:cxn>
              <a:cxn ang="0">
                <a:pos x="282" y="59"/>
              </a:cxn>
              <a:cxn ang="0">
                <a:pos x="282" y="62"/>
              </a:cxn>
              <a:cxn ang="0">
                <a:pos x="275" y="68"/>
              </a:cxn>
              <a:cxn ang="0">
                <a:pos x="260" y="80"/>
              </a:cxn>
              <a:cxn ang="0">
                <a:pos x="247" y="94"/>
              </a:cxn>
              <a:cxn ang="0">
                <a:pos x="243" y="99"/>
              </a:cxn>
              <a:cxn ang="0">
                <a:pos x="210" y="151"/>
              </a:cxn>
              <a:cxn ang="0">
                <a:pos x="193" y="189"/>
              </a:cxn>
              <a:cxn ang="0">
                <a:pos x="191" y="175"/>
              </a:cxn>
              <a:cxn ang="0">
                <a:pos x="169" y="198"/>
              </a:cxn>
              <a:cxn ang="0">
                <a:pos x="213" y="102"/>
              </a:cxn>
              <a:cxn ang="0">
                <a:pos x="246" y="29"/>
              </a:cxn>
              <a:cxn ang="0">
                <a:pos x="227" y="65"/>
              </a:cxn>
              <a:cxn ang="0">
                <a:pos x="216" y="87"/>
              </a:cxn>
              <a:cxn ang="0">
                <a:pos x="176" y="0"/>
              </a:cxn>
              <a:cxn ang="0">
                <a:pos x="177" y="12"/>
              </a:cxn>
              <a:cxn ang="0">
                <a:pos x="180" y="20"/>
              </a:cxn>
              <a:cxn ang="0">
                <a:pos x="181" y="36"/>
              </a:cxn>
              <a:cxn ang="0">
                <a:pos x="190" y="57"/>
              </a:cxn>
              <a:cxn ang="0">
                <a:pos x="209" y="104"/>
              </a:cxn>
              <a:cxn ang="0">
                <a:pos x="159" y="217"/>
              </a:cxn>
              <a:cxn ang="0">
                <a:pos x="125" y="258"/>
              </a:cxn>
              <a:cxn ang="0">
                <a:pos x="117" y="255"/>
              </a:cxn>
              <a:cxn ang="0">
                <a:pos x="120" y="197"/>
              </a:cxn>
              <a:cxn ang="0">
                <a:pos x="96" y="177"/>
              </a:cxn>
              <a:cxn ang="0">
                <a:pos x="93" y="173"/>
              </a:cxn>
              <a:cxn ang="0">
                <a:pos x="88" y="170"/>
              </a:cxn>
              <a:cxn ang="0">
                <a:pos x="74" y="154"/>
              </a:cxn>
              <a:cxn ang="0">
                <a:pos x="39" y="140"/>
              </a:cxn>
              <a:cxn ang="0">
                <a:pos x="19" y="141"/>
              </a:cxn>
              <a:cxn ang="0">
                <a:pos x="43" y="176"/>
              </a:cxn>
              <a:cxn ang="0">
                <a:pos x="54" y="259"/>
              </a:cxn>
              <a:cxn ang="0">
                <a:pos x="83" y="172"/>
              </a:cxn>
              <a:cxn ang="0">
                <a:pos x="108" y="235"/>
              </a:cxn>
              <a:cxn ang="0">
                <a:pos x="104" y="280"/>
              </a:cxn>
              <a:cxn ang="0">
                <a:pos x="99" y="285"/>
              </a:cxn>
              <a:cxn ang="0">
                <a:pos x="96" y="289"/>
              </a:cxn>
              <a:cxn ang="0">
                <a:pos x="92" y="293"/>
              </a:cxn>
              <a:cxn ang="0">
                <a:pos x="82" y="305"/>
              </a:cxn>
              <a:cxn ang="0">
                <a:pos x="60" y="350"/>
              </a:cxn>
              <a:cxn ang="0">
                <a:pos x="129" y="263"/>
              </a:cxn>
              <a:cxn ang="0">
                <a:pos x="196" y="227"/>
              </a:cxn>
              <a:cxn ang="0">
                <a:pos x="325" y="244"/>
              </a:cxn>
              <a:cxn ang="0">
                <a:pos x="351" y="244"/>
              </a:cxn>
              <a:cxn ang="0">
                <a:pos x="344" y="241"/>
              </a:cxn>
              <a:cxn ang="0">
                <a:pos x="282" y="214"/>
              </a:cxn>
              <a:cxn ang="0">
                <a:pos x="228" y="201"/>
              </a:cxn>
              <a:cxn ang="0">
                <a:pos x="380" y="167"/>
              </a:cxn>
              <a:cxn ang="0">
                <a:pos x="52" y="187"/>
              </a:cxn>
              <a:cxn ang="0">
                <a:pos x="83" y="165"/>
              </a:cxn>
              <a:cxn ang="0">
                <a:pos x="176" y="219"/>
              </a:cxn>
              <a:cxn ang="0">
                <a:pos x="219" y="210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50182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31056"/>
            <a:ext cx="3067051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895476" y="897732"/>
            <a:ext cx="4708525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描写</a:t>
            </a:r>
          </a:p>
        </p:txBody>
      </p:sp>
      <p:sp>
        <p:nvSpPr>
          <p:cNvPr id="50184" name="文本框 1"/>
          <p:cNvSpPr txBox="1">
            <a:spLocks noChangeArrowheads="1"/>
          </p:cNvSpPr>
          <p:nvPr/>
        </p:nvSpPr>
        <p:spPr bwMode="auto">
          <a:xfrm>
            <a:off x="274639" y="3114675"/>
            <a:ext cx="21034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描写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892300" y="1599011"/>
            <a:ext cx="539750" cy="3468290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50186" name="文本框 3"/>
          <p:cNvSpPr txBox="1">
            <a:spLocks noChangeArrowheads="1"/>
          </p:cNvSpPr>
          <p:nvPr/>
        </p:nvSpPr>
        <p:spPr bwMode="auto">
          <a:xfrm>
            <a:off x="2519363" y="1599010"/>
            <a:ext cx="5710237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 </a:t>
            </a:r>
            <a:r>
              <a:rPr lang="en-US" altLang="zh-CN" sz="2400" b="1" dirty="0"/>
              <a:t>1.</a:t>
            </a:r>
            <a:r>
              <a:rPr lang="zh-CN" altLang="en-US" sz="2400" b="1" dirty="0"/>
              <a:t>白描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2.</a:t>
            </a:r>
            <a:r>
              <a:rPr lang="zh-CN" altLang="en-US" sz="2400" b="1" dirty="0"/>
              <a:t>细节描写（工笔）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</a:t>
            </a:r>
            <a:r>
              <a:rPr lang="en-US" altLang="zh-CN" sz="2400" b="1" dirty="0"/>
              <a:t>3.</a:t>
            </a:r>
            <a:r>
              <a:rPr lang="zh-CN" altLang="en-US" sz="2400" b="1" dirty="0"/>
              <a:t>正侧结合（）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</a:t>
            </a:r>
            <a:r>
              <a:rPr lang="en-US" altLang="zh-CN" sz="2400" b="1" dirty="0"/>
              <a:t>4.</a:t>
            </a:r>
            <a:r>
              <a:rPr lang="zh-CN" altLang="en-US" sz="2400" b="1" dirty="0"/>
              <a:t>动静结合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5.</a:t>
            </a:r>
            <a:r>
              <a:rPr lang="zh-CN" altLang="en-US" sz="2400" b="1" dirty="0"/>
              <a:t>多感官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</a:t>
            </a:r>
            <a:r>
              <a:rPr lang="en-US" altLang="zh-CN" sz="2400" b="1" dirty="0"/>
              <a:t>6.</a:t>
            </a:r>
            <a:r>
              <a:rPr lang="zh-CN" altLang="en-US" sz="2400" b="1" dirty="0"/>
              <a:t>点面结合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7168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83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8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685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/>
            <a:ahLst/>
            <a:cxnLst>
              <a:cxn ang="0">
                <a:pos x="325" y="171"/>
              </a:cxn>
              <a:cxn ang="0">
                <a:pos x="257" y="175"/>
              </a:cxn>
              <a:cxn ang="0">
                <a:pos x="244" y="142"/>
              </a:cxn>
              <a:cxn ang="0">
                <a:pos x="289" y="55"/>
              </a:cxn>
              <a:cxn ang="0">
                <a:pos x="282" y="59"/>
              </a:cxn>
              <a:cxn ang="0">
                <a:pos x="282" y="62"/>
              </a:cxn>
              <a:cxn ang="0">
                <a:pos x="275" y="68"/>
              </a:cxn>
              <a:cxn ang="0">
                <a:pos x="260" y="80"/>
              </a:cxn>
              <a:cxn ang="0">
                <a:pos x="247" y="94"/>
              </a:cxn>
              <a:cxn ang="0">
                <a:pos x="243" y="99"/>
              </a:cxn>
              <a:cxn ang="0">
                <a:pos x="210" y="151"/>
              </a:cxn>
              <a:cxn ang="0">
                <a:pos x="193" y="189"/>
              </a:cxn>
              <a:cxn ang="0">
                <a:pos x="191" y="175"/>
              </a:cxn>
              <a:cxn ang="0">
                <a:pos x="169" y="198"/>
              </a:cxn>
              <a:cxn ang="0">
                <a:pos x="213" y="102"/>
              </a:cxn>
              <a:cxn ang="0">
                <a:pos x="246" y="29"/>
              </a:cxn>
              <a:cxn ang="0">
                <a:pos x="227" y="65"/>
              </a:cxn>
              <a:cxn ang="0">
                <a:pos x="216" y="87"/>
              </a:cxn>
              <a:cxn ang="0">
                <a:pos x="176" y="0"/>
              </a:cxn>
              <a:cxn ang="0">
                <a:pos x="177" y="12"/>
              </a:cxn>
              <a:cxn ang="0">
                <a:pos x="180" y="20"/>
              </a:cxn>
              <a:cxn ang="0">
                <a:pos x="181" y="36"/>
              </a:cxn>
              <a:cxn ang="0">
                <a:pos x="190" y="57"/>
              </a:cxn>
              <a:cxn ang="0">
                <a:pos x="209" y="104"/>
              </a:cxn>
              <a:cxn ang="0">
                <a:pos x="159" y="217"/>
              </a:cxn>
              <a:cxn ang="0">
                <a:pos x="125" y="258"/>
              </a:cxn>
              <a:cxn ang="0">
                <a:pos x="117" y="255"/>
              </a:cxn>
              <a:cxn ang="0">
                <a:pos x="120" y="197"/>
              </a:cxn>
              <a:cxn ang="0">
                <a:pos x="96" y="177"/>
              </a:cxn>
              <a:cxn ang="0">
                <a:pos x="93" y="173"/>
              </a:cxn>
              <a:cxn ang="0">
                <a:pos x="88" y="170"/>
              </a:cxn>
              <a:cxn ang="0">
                <a:pos x="74" y="154"/>
              </a:cxn>
              <a:cxn ang="0">
                <a:pos x="39" y="140"/>
              </a:cxn>
              <a:cxn ang="0">
                <a:pos x="19" y="141"/>
              </a:cxn>
              <a:cxn ang="0">
                <a:pos x="43" y="176"/>
              </a:cxn>
              <a:cxn ang="0">
                <a:pos x="54" y="259"/>
              </a:cxn>
              <a:cxn ang="0">
                <a:pos x="83" y="172"/>
              </a:cxn>
              <a:cxn ang="0">
                <a:pos x="108" y="235"/>
              </a:cxn>
              <a:cxn ang="0">
                <a:pos x="104" y="280"/>
              </a:cxn>
              <a:cxn ang="0">
                <a:pos x="99" y="285"/>
              </a:cxn>
              <a:cxn ang="0">
                <a:pos x="96" y="289"/>
              </a:cxn>
              <a:cxn ang="0">
                <a:pos x="92" y="293"/>
              </a:cxn>
              <a:cxn ang="0">
                <a:pos x="82" y="305"/>
              </a:cxn>
              <a:cxn ang="0">
                <a:pos x="60" y="350"/>
              </a:cxn>
              <a:cxn ang="0">
                <a:pos x="129" y="263"/>
              </a:cxn>
              <a:cxn ang="0">
                <a:pos x="196" y="227"/>
              </a:cxn>
              <a:cxn ang="0">
                <a:pos x="325" y="244"/>
              </a:cxn>
              <a:cxn ang="0">
                <a:pos x="351" y="244"/>
              </a:cxn>
              <a:cxn ang="0">
                <a:pos x="344" y="241"/>
              </a:cxn>
              <a:cxn ang="0">
                <a:pos x="282" y="214"/>
              </a:cxn>
              <a:cxn ang="0">
                <a:pos x="228" y="201"/>
              </a:cxn>
              <a:cxn ang="0">
                <a:pos x="380" y="167"/>
              </a:cxn>
              <a:cxn ang="0">
                <a:pos x="52" y="187"/>
              </a:cxn>
              <a:cxn ang="0">
                <a:pos x="83" y="165"/>
              </a:cxn>
              <a:cxn ang="0">
                <a:pos x="176" y="219"/>
              </a:cxn>
              <a:cxn ang="0">
                <a:pos x="219" y="210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7168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20340"/>
            <a:ext cx="3067051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698750" y="897732"/>
            <a:ext cx="3617913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修辞类</a:t>
            </a:r>
          </a:p>
        </p:txBody>
      </p:sp>
      <p:sp>
        <p:nvSpPr>
          <p:cNvPr id="71688" name="文本框 1"/>
          <p:cNvSpPr txBox="1">
            <a:spLocks noChangeArrowheads="1"/>
          </p:cNvSpPr>
          <p:nvPr/>
        </p:nvSpPr>
        <p:spPr bwMode="auto">
          <a:xfrm>
            <a:off x="381001" y="3209925"/>
            <a:ext cx="27844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    </a:t>
            </a:r>
            <a:r>
              <a:rPr lang="zh-CN" altLang="en-US" sz="2400" b="1"/>
              <a:t>修辞类手法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165476" y="1733551"/>
            <a:ext cx="360363" cy="34563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71690" name="文本框 3"/>
          <p:cNvSpPr txBox="1">
            <a:spLocks noChangeArrowheads="1"/>
          </p:cNvSpPr>
          <p:nvPr/>
        </p:nvSpPr>
        <p:spPr bwMode="auto">
          <a:xfrm>
            <a:off x="3646488" y="1733551"/>
            <a:ext cx="3502025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比喻</a:t>
            </a:r>
          </a:p>
          <a:p>
            <a:r>
              <a:rPr lang="zh-CN" altLang="en-US" sz="2400" b="1"/>
              <a:t>夸张</a:t>
            </a:r>
          </a:p>
          <a:p>
            <a:r>
              <a:rPr lang="zh-CN" altLang="en-US" sz="2400" b="1"/>
              <a:t>对偶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比拟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拟人  拟物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endParaRPr lang="zh-CN" altLang="en-US" sz="2400" b="1"/>
          </a:p>
          <a:p>
            <a:r>
              <a:rPr lang="zh-CN" altLang="en-US" sz="2400" b="1"/>
              <a:t>排比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借代</a:t>
            </a:r>
            <a:endParaRPr lang="zh-CN" altLang="en-US" sz="2400" b="1"/>
          </a:p>
          <a:p>
            <a:r>
              <a:rPr lang="zh-CN" altLang="en-US" sz="2400" b="1"/>
              <a:t>设问</a:t>
            </a:r>
          </a:p>
          <a:p>
            <a:r>
              <a:rPr lang="zh-CN" altLang="en-US" sz="2400" b="1"/>
              <a:t>反问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双关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互文</a:t>
            </a: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71691" name="图片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18"/>
          <a:stretch>
            <a:fillRect/>
          </a:stretch>
        </p:blipFill>
        <p:spPr bwMode="auto">
          <a:xfrm>
            <a:off x="6315076" y="2415779"/>
            <a:ext cx="2671763" cy="31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6452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23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2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4515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6451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20340"/>
            <a:ext cx="3067051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698750" y="897732"/>
            <a:ext cx="3617913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表现手法</a:t>
            </a:r>
          </a:p>
        </p:txBody>
      </p:sp>
      <p:sp>
        <p:nvSpPr>
          <p:cNvPr id="13320" name="文本框 1"/>
          <p:cNvSpPr txBox="1"/>
          <p:nvPr/>
        </p:nvSpPr>
        <p:spPr>
          <a:xfrm>
            <a:off x="381001" y="3209926"/>
            <a:ext cx="27844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表现手法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defRPr/>
            </a:pPr>
            <a:endParaRPr lang="zh-CN" altLang="en-US" sz="2400" b="1" noProof="1"/>
          </a:p>
        </p:txBody>
      </p:sp>
      <p:sp>
        <p:nvSpPr>
          <p:cNvPr id="3" name="左大括号 2"/>
          <p:cNvSpPr/>
          <p:nvPr/>
        </p:nvSpPr>
        <p:spPr>
          <a:xfrm>
            <a:off x="3043238" y="2320529"/>
            <a:ext cx="360362" cy="2155031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>
              <a:solidFill>
                <a:srgbClr val="FF0000"/>
              </a:solidFill>
            </a:endParaRPr>
          </a:p>
        </p:txBody>
      </p:sp>
      <p:sp>
        <p:nvSpPr>
          <p:cNvPr id="64520" name="文本框 3"/>
          <p:cNvSpPr txBox="1">
            <a:spLocks noChangeArrowheads="1"/>
          </p:cNvSpPr>
          <p:nvPr/>
        </p:nvSpPr>
        <p:spPr bwMode="auto">
          <a:xfrm>
            <a:off x="3530600" y="2100263"/>
            <a:ext cx="56134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1.</a:t>
            </a:r>
            <a:r>
              <a:rPr lang="zh-CN" altLang="en-US" sz="2400" b="1" dirty="0"/>
              <a:t>虚实结合</a:t>
            </a:r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对比</a:t>
            </a:r>
          </a:p>
          <a:p>
            <a:r>
              <a:rPr lang="en-US" altLang="zh-CN" sz="2400" b="1" dirty="0"/>
              <a:t>3.</a:t>
            </a:r>
            <a:r>
              <a:rPr lang="zh-CN" altLang="en-US" sz="2400" b="1" dirty="0"/>
              <a:t>衬托</a:t>
            </a:r>
          </a:p>
          <a:p>
            <a:r>
              <a:rPr lang="en-US" altLang="zh-CN" sz="2400" b="1" dirty="0"/>
              <a:t>4.</a:t>
            </a:r>
            <a:r>
              <a:rPr lang="zh-CN" altLang="en-US" sz="2400" b="1" dirty="0"/>
              <a:t>渲染</a:t>
            </a:r>
          </a:p>
          <a:p>
            <a:r>
              <a:rPr lang="en-US" altLang="zh-CN" sz="2400" b="1" dirty="0"/>
              <a:t>5.</a:t>
            </a:r>
            <a:r>
              <a:rPr lang="zh-CN" altLang="en-US" sz="2400" b="1" dirty="0"/>
              <a:t>用典</a:t>
            </a:r>
          </a:p>
          <a:p>
            <a:r>
              <a:rPr lang="en-US" altLang="zh-CN" sz="2400" b="1" dirty="0"/>
              <a:t>6.</a:t>
            </a:r>
            <a:r>
              <a:rPr lang="zh-CN" altLang="en-US" sz="2400" b="1" dirty="0"/>
              <a:t>对写法</a:t>
            </a:r>
          </a:p>
          <a:p>
            <a:r>
              <a:rPr lang="en-US" altLang="zh-CN" sz="2400" b="1" dirty="0"/>
              <a:t>7.</a:t>
            </a:r>
            <a:r>
              <a:rPr lang="zh-CN" altLang="en-US" sz="2400" b="1" dirty="0"/>
              <a:t>比兴</a:t>
            </a:r>
          </a:p>
          <a:p>
            <a:endParaRPr lang="zh-CN" altLang="en-US" sz="2400" b="1" dirty="0"/>
          </a:p>
        </p:txBody>
      </p:sp>
      <p:pic>
        <p:nvPicPr>
          <p:cNvPr id="64521" name="图片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18"/>
          <a:stretch>
            <a:fillRect/>
          </a:stretch>
        </p:blipFill>
        <p:spPr bwMode="auto">
          <a:xfrm>
            <a:off x="6315076" y="2415779"/>
            <a:ext cx="2671763" cy="31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-23812" y="5712619"/>
            <a:ext cx="9167813" cy="319088"/>
            <a:chOff x="-32389" y="6473921"/>
            <a:chExt cx="12224389" cy="424896"/>
          </a:xfrm>
        </p:grpSpPr>
        <p:pic>
          <p:nvPicPr>
            <p:cNvPr id="66570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571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57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6563" name="Freeform 113"/>
          <p:cNvSpPr>
            <a:spLocks noEditPoints="1" noChangeArrowheads="1"/>
          </p:cNvSpPr>
          <p:nvPr/>
        </p:nvSpPr>
        <p:spPr bwMode="auto">
          <a:xfrm>
            <a:off x="7770814" y="4486276"/>
            <a:ext cx="1373187" cy="1245394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89"/>
              <a:gd name="T169" fmla="*/ 0 h 350"/>
              <a:gd name="T170" fmla="*/ 389 w 389"/>
              <a:gd name="T171" fmla="*/ 350 h 35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66564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-23812" y="820340"/>
            <a:ext cx="3067051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698750" y="897732"/>
            <a:ext cx="3617913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7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结构技巧</a:t>
            </a:r>
          </a:p>
        </p:txBody>
      </p:sp>
      <p:sp>
        <p:nvSpPr>
          <p:cNvPr id="13320" name="文本框 1"/>
          <p:cNvSpPr txBox="1"/>
          <p:nvPr/>
        </p:nvSpPr>
        <p:spPr>
          <a:xfrm>
            <a:off x="381001" y="3209925"/>
            <a:ext cx="2784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结构技巧</a:t>
            </a:r>
            <a:endParaRPr lang="zh-CN" altLang="en-US" sz="2400" b="1" noProof="1"/>
          </a:p>
        </p:txBody>
      </p:sp>
      <p:sp>
        <p:nvSpPr>
          <p:cNvPr id="3" name="左大括号 2"/>
          <p:cNvSpPr/>
          <p:nvPr/>
        </p:nvSpPr>
        <p:spPr>
          <a:xfrm>
            <a:off x="3043238" y="2320529"/>
            <a:ext cx="360362" cy="2155031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>
              <a:solidFill>
                <a:srgbClr val="FF0000"/>
              </a:solidFill>
            </a:endParaRPr>
          </a:p>
        </p:txBody>
      </p:sp>
      <p:sp>
        <p:nvSpPr>
          <p:cNvPr id="66568" name="文本框 3"/>
          <p:cNvSpPr txBox="1">
            <a:spLocks noChangeArrowheads="1"/>
          </p:cNvSpPr>
          <p:nvPr/>
        </p:nvSpPr>
        <p:spPr bwMode="auto">
          <a:xfrm>
            <a:off x="3530600" y="2100263"/>
            <a:ext cx="56134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ym typeface="宋体" panose="02010600030101010101" pitchFamily="2" charset="-122"/>
              </a:rPr>
              <a:t>1.</a:t>
            </a:r>
            <a:r>
              <a:rPr lang="zh-CN" altLang="en-US" sz="2400" b="1">
                <a:sym typeface="宋体" panose="02010600030101010101" pitchFamily="2" charset="-122"/>
              </a:rPr>
              <a:t>开门见山</a:t>
            </a:r>
            <a:endParaRPr lang="zh-CN" altLang="en-US" sz="2400" b="1"/>
          </a:p>
          <a:p>
            <a:r>
              <a:rPr lang="en-US" altLang="zh-CN" sz="2400" b="1" dirty="0"/>
              <a:t>2.</a:t>
            </a:r>
            <a:r>
              <a:rPr lang="zh-CN" altLang="en-US" sz="2400" b="1"/>
              <a:t>卒章显志</a:t>
            </a:r>
          </a:p>
          <a:p>
            <a:r>
              <a:rPr lang="en-US" altLang="zh-CN" sz="2400" b="1" dirty="0"/>
              <a:t>3.</a:t>
            </a:r>
            <a:r>
              <a:rPr lang="zh-CN" altLang="en-US" sz="2400" b="1"/>
              <a:t>以景结情</a:t>
            </a:r>
          </a:p>
          <a:p>
            <a:r>
              <a:rPr lang="en-US" altLang="zh-CN" sz="2400" b="1" dirty="0"/>
              <a:t>4.</a:t>
            </a:r>
            <a:r>
              <a:rPr lang="zh-CN" altLang="en-US" sz="2400" b="1"/>
              <a:t>以小见大</a:t>
            </a:r>
          </a:p>
          <a:p>
            <a:r>
              <a:rPr lang="en-US" altLang="zh-CN" sz="2400" b="1" dirty="0"/>
              <a:t>5.</a:t>
            </a:r>
            <a:r>
              <a:rPr lang="zh-CN" altLang="en-US" sz="2400" b="1"/>
              <a:t>前后照应</a:t>
            </a:r>
          </a:p>
          <a:p>
            <a:r>
              <a:rPr lang="en-US" altLang="zh-CN" sz="2400" b="1" dirty="0"/>
              <a:t>6.</a:t>
            </a:r>
            <a:r>
              <a:rPr lang="zh-CN" altLang="en-US" sz="2400" b="1"/>
              <a:t>抑扬结合</a:t>
            </a:r>
          </a:p>
          <a:p>
            <a:r>
              <a:rPr lang="en-US" altLang="zh-CN" sz="2400" b="1" dirty="0"/>
              <a:t>7.</a:t>
            </a:r>
            <a:r>
              <a:rPr lang="zh-CN" altLang="en-US" sz="2400" b="1"/>
              <a:t>铺垫</a:t>
            </a:r>
          </a:p>
          <a:p>
            <a:endParaRPr lang="zh-CN" altLang="en-US" sz="2400" b="1"/>
          </a:p>
        </p:txBody>
      </p:sp>
      <p:pic>
        <p:nvPicPr>
          <p:cNvPr id="66569" name="图片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18"/>
          <a:stretch>
            <a:fillRect/>
          </a:stretch>
        </p:blipFill>
        <p:spPr bwMode="auto">
          <a:xfrm>
            <a:off x="6315076" y="2415779"/>
            <a:ext cx="2671763" cy="31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2590" y="1818640"/>
            <a:ext cx="8229600" cy="4525963"/>
          </a:xfrm>
        </p:spPr>
        <p:txBody>
          <a:bodyPr/>
          <a:lstStyle/>
          <a:p>
            <a:r>
              <a:rPr lang="zh-CN" altLang="en-US" b="1" dirty="0">
                <a:solidFill>
                  <a:srgbClr val="000066"/>
                </a:solidFill>
                <a:sym typeface="+mn-ea"/>
              </a:rPr>
              <a:t>找角度</a:t>
            </a:r>
            <a:r>
              <a:rPr lang="en-US" altLang="zh-CN" b="1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b="1" dirty="0">
                <a:solidFill>
                  <a:srgbClr val="000066"/>
                </a:solidFill>
                <a:sym typeface="+mn-ea"/>
              </a:rPr>
              <a:t>扣内容</a:t>
            </a:r>
            <a:r>
              <a:rPr lang="en-US" altLang="zh-CN" b="1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b="1" dirty="0">
                <a:solidFill>
                  <a:srgbClr val="000066"/>
                </a:solidFill>
                <a:sym typeface="+mn-ea"/>
              </a:rPr>
              <a:t>析效果</a:t>
            </a:r>
            <a:r>
              <a:rPr lang="en-US" altLang="zh-CN" b="1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b="1" dirty="0">
                <a:solidFill>
                  <a:srgbClr val="000066"/>
                </a:solidFill>
                <a:sym typeface="+mn-ea"/>
              </a:rPr>
              <a:t>剖感情</a:t>
            </a:r>
            <a:endParaRPr lang="zh-CN" altLang="en-US" b="1" dirty="0">
              <a:solidFill>
                <a:srgbClr val="000066"/>
              </a:solidFill>
            </a:endParaRPr>
          </a:p>
          <a:p>
            <a:endParaRPr lang="zh-CN" altLang="en-US"/>
          </a:p>
        </p:txBody>
      </p:sp>
      <p:sp>
        <p:nvSpPr>
          <p:cNvPr id="10246" name="矩形 5"/>
          <p:cNvSpPr/>
          <p:nvPr/>
        </p:nvSpPr>
        <p:spPr>
          <a:xfrm>
            <a:off x="147955" y="2826068"/>
            <a:ext cx="9144000" cy="310769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答题步骤：</a:t>
            </a:r>
          </a:p>
          <a:p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概括特点，一两个词即可。</a:t>
            </a:r>
            <a:r>
              <a:rPr lang="zh-CN" altLang="en-US" sz="2800" b="1" dirty="0">
                <a:sym typeface="+mn-ea"/>
              </a:rPr>
              <a:t>用词、修辞、句式、语体色彩、风格等角度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结合内容，举例分析。</a:t>
            </a:r>
          </a:p>
          <a:p>
            <a:r>
              <a:rPr lang="en-US" altLang="zh-CN" sz="2800" b="1" dirty="0"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</a:rPr>
              <a:t>指出效果。</a:t>
            </a:r>
          </a:p>
          <a:p>
            <a:r>
              <a:rPr lang="en-US" altLang="zh-CN" sz="2800" b="1" dirty="0"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</a:rPr>
              <a:t>分析情感（文中人物或文本作者）</a:t>
            </a:r>
          </a:p>
          <a:p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5910" y="163830"/>
            <a:ext cx="8848090" cy="1143000"/>
          </a:xfrm>
        </p:spPr>
        <p:txBody>
          <a:bodyPr/>
          <a:lstStyle/>
          <a:p>
            <a:r>
              <a:rPr lang="zh-CN" altLang="en-US" dirty="0">
                <a:solidFill>
                  <a:srgbClr val="1E2BD8"/>
                </a:solidFill>
              </a:rPr>
              <a:t>第三步</a:t>
            </a:r>
            <a:br>
              <a:rPr lang="zh-CN" altLang="en-US" dirty="0">
                <a:solidFill>
                  <a:srgbClr val="1E2BD8"/>
                </a:solidFill>
              </a:rPr>
            </a:br>
            <a:r>
              <a:rPr lang="zh-CN" dirty="0">
                <a:solidFill>
                  <a:srgbClr val="1E2BD8"/>
                </a:solidFill>
              </a:rPr>
              <a:t>规范答题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  <p:bldP spid="1024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1086485" y="1506220"/>
            <a:ext cx="7379970" cy="3983990"/>
          </a:xfrm>
          <a:prstGeom prst="ellipse">
            <a:avLst/>
          </a:prstGeom>
          <a:solidFill>
            <a:srgbClr val="1E6BC5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7266527" y="4710522"/>
            <a:ext cx="1045684" cy="1045684"/>
          </a:xfrm>
          <a:prstGeom prst="ellipse">
            <a:avLst/>
          </a:prstGeom>
          <a:solidFill>
            <a:srgbClr val="E34D4D">
              <a:lumMod val="20000"/>
              <a:lumOff val="80000"/>
              <a:alpha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4" name="直角三角形 23"/>
          <p:cNvSpPr/>
          <p:nvPr>
            <p:custDataLst>
              <p:tags r:id="rId4"/>
            </p:custDataLst>
          </p:nvPr>
        </p:nvSpPr>
        <p:spPr>
          <a:xfrm rot="7200000">
            <a:off x="419045" y="1452182"/>
            <a:ext cx="422268" cy="422268"/>
          </a:xfrm>
          <a:prstGeom prst="rtTriangle">
            <a:avLst/>
          </a:prstGeom>
          <a:noFill/>
          <a:ln w="38100">
            <a:solidFill>
              <a:srgbClr val="C5CFCF">
                <a:lumMod val="40000"/>
                <a:lumOff val="60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7" name="等腰三角形 26"/>
          <p:cNvSpPr/>
          <p:nvPr>
            <p:custDataLst>
              <p:tags r:id="rId5"/>
            </p:custDataLst>
          </p:nvPr>
        </p:nvSpPr>
        <p:spPr>
          <a:xfrm rot="19819744">
            <a:off x="8407028" y="3128516"/>
            <a:ext cx="395381" cy="340847"/>
          </a:xfrm>
          <a:prstGeom prst="triangle">
            <a:avLst/>
          </a:prstGeom>
          <a:solidFill>
            <a:srgbClr val="44546A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8538233" y="2452140"/>
            <a:ext cx="132972" cy="132972"/>
          </a:xfrm>
          <a:prstGeom prst="ellipse">
            <a:avLst/>
          </a:prstGeom>
          <a:solidFill>
            <a:srgbClr val="C5CFCF">
              <a:lumMod val="40000"/>
              <a:lumOff val="6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7"/>
            </p:custDataLst>
          </p:nvPr>
        </p:nvSpPr>
        <p:spPr>
          <a:xfrm rot="8985250">
            <a:off x="1280924" y="1121332"/>
            <a:ext cx="167035" cy="143996"/>
          </a:xfrm>
          <a:prstGeom prst="triangle">
            <a:avLst/>
          </a:prstGeom>
          <a:solidFill>
            <a:srgbClr val="C5CFC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78453" y="3555026"/>
            <a:ext cx="80168" cy="80168"/>
          </a:xfrm>
          <a:prstGeom prst="ellipse">
            <a:avLst/>
          </a:prstGeom>
          <a:solidFill>
            <a:srgbClr val="44546A">
              <a:lumMod val="20000"/>
              <a:lumOff val="8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1751965" y="2632075"/>
            <a:ext cx="6049645" cy="1732915"/>
          </a:xfrm>
          <a:prstGeom prst="rect">
            <a:avLst/>
          </a:prstGeom>
          <a:noFill/>
        </p:spPr>
        <p:txBody>
          <a:bodyPr wrap="square" lIns="67627" tIns="35242" rIns="67627" bIns="35242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en-US" altLang="zh-CN" sz="66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66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、语言类型</a:t>
            </a: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zh-CN" altLang="en-US" sz="4000" b="1" dirty="0">
                <a:solidFill>
                  <a:srgbClr val="FFFF00"/>
                </a:solidFill>
                <a:sym typeface="+mn-ea"/>
              </a:rPr>
              <a:t>明确小说语言的类型</a:t>
            </a:r>
            <a:endParaRPr lang="zh-CN" altLang="en-US" sz="4000" b="1" dirty="0">
              <a:solidFill>
                <a:srgbClr val="FFFF00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椭圆 30"/>
          <p:cNvSpPr/>
          <p:nvPr>
            <p:custDataLst>
              <p:tags r:id="rId10"/>
            </p:custDataLst>
          </p:nvPr>
        </p:nvSpPr>
        <p:spPr>
          <a:xfrm>
            <a:off x="116138" y="3046212"/>
            <a:ext cx="272417" cy="272417"/>
          </a:xfrm>
          <a:prstGeom prst="ellipse">
            <a:avLst/>
          </a:prstGeom>
          <a:solidFill>
            <a:srgbClr val="E34D4D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>
            <p:custDataLst>
              <p:tags r:id="rId11"/>
            </p:custDataLst>
          </p:nvPr>
        </p:nvCxnSpPr>
        <p:spPr>
          <a:xfrm flipV="1">
            <a:off x="889229" y="857250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34" name="椭圆 33"/>
          <p:cNvSpPr/>
          <p:nvPr>
            <p:custDataLst>
              <p:tags r:id="rId12"/>
            </p:custDataLst>
          </p:nvPr>
        </p:nvSpPr>
        <p:spPr>
          <a:xfrm>
            <a:off x="767810" y="3029375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不完整圆 2"/>
          <p:cNvSpPr/>
          <p:nvPr>
            <p:custDataLst>
              <p:tags r:id="rId13"/>
            </p:custDataLst>
          </p:nvPr>
        </p:nvSpPr>
        <p:spPr>
          <a:xfrm>
            <a:off x="7772777" y="4629527"/>
            <a:ext cx="2742447" cy="2742447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不完整圆 18"/>
          <p:cNvSpPr/>
          <p:nvPr>
            <p:custDataLst>
              <p:tags r:id="rId14"/>
            </p:custDataLst>
          </p:nvPr>
        </p:nvSpPr>
        <p:spPr>
          <a:xfrm rot="10800000">
            <a:off x="-813279" y="-8626"/>
            <a:ext cx="1630312" cy="1731752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cxnSp>
        <p:nvCxnSpPr>
          <p:cNvPr id="20" name="直接连接符 19"/>
          <p:cNvCxnSpPr/>
          <p:nvPr>
            <p:custDataLst>
              <p:tags r:id="rId15"/>
            </p:custDataLst>
          </p:nvPr>
        </p:nvCxnSpPr>
        <p:spPr>
          <a:xfrm flipV="1">
            <a:off x="5626963" y="3832832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25" name="椭圆 24"/>
          <p:cNvSpPr/>
          <p:nvPr>
            <p:custDataLst>
              <p:tags r:id="rId16"/>
            </p:custDataLst>
          </p:nvPr>
        </p:nvSpPr>
        <p:spPr>
          <a:xfrm>
            <a:off x="7881944" y="3720840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0" name="Rectangle 6"/>
          <p:cNvSpPr/>
          <p:nvPr/>
        </p:nvSpPr>
        <p:spPr>
          <a:xfrm>
            <a:off x="-36919" y="3429000"/>
            <a:ext cx="9144000" cy="2572420"/>
          </a:xfrm>
          <a:prstGeom prst="rect">
            <a:avLst/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据说，当时此文获得了</a:t>
            </a:r>
            <a:r>
              <a:rPr lang="en-US" altLang="zh-CN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3000</a:t>
            </a: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美元的最高奖金。</a:t>
            </a: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你认为这可能吗？它的这一句话，包含了可供你</a:t>
            </a: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展开想象的许多内容？　</a:t>
            </a:r>
            <a:endParaRPr lang="zh-CN" altLang="en-US" sz="2400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7351" name="Rectangle 7"/>
          <p:cNvSpPr/>
          <p:nvPr/>
        </p:nvSpPr>
        <p:spPr>
          <a:xfrm>
            <a:off x="-36919" y="3429000"/>
            <a:ext cx="9180919" cy="2572420"/>
          </a:xfrm>
          <a:prstGeom prst="rect">
            <a:avLst/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思考</a:t>
            </a:r>
            <a:r>
              <a:rPr lang="en-US" altLang="zh-CN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: </a:t>
            </a: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这篇全世界最短的微型小说，是在一次主题</a:t>
            </a: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征文活动中出现的，猜猜看，那它可能是一次以什</a:t>
            </a: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么为主题的征文活动？</a:t>
            </a:r>
          </a:p>
          <a:p>
            <a:pPr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答</a:t>
            </a:r>
            <a:r>
              <a:rPr lang="en-US" altLang="zh-CN" sz="240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:</a:t>
            </a:r>
          </a:p>
          <a:p>
            <a:pPr>
              <a:lnSpc>
                <a:spcPct val="110000"/>
              </a:lnSpc>
            </a:pPr>
            <a:endParaRPr lang="en-US" altLang="zh-CN" sz="2400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24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2" name="Rectangle 8"/>
          <p:cNvSpPr/>
          <p:nvPr/>
        </p:nvSpPr>
        <p:spPr>
          <a:xfrm>
            <a:off x="971803" y="4941488"/>
            <a:ext cx="3456094" cy="685979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环境问题 </a:t>
            </a:r>
          </a:p>
        </p:txBody>
      </p:sp>
      <p:sp>
        <p:nvSpPr>
          <p:cNvPr id="10245" name="Rectangle 9"/>
          <p:cNvSpPr/>
          <p:nvPr/>
        </p:nvSpPr>
        <p:spPr>
          <a:xfrm>
            <a:off x="0" y="856580"/>
            <a:ext cx="9180919" cy="514484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endParaRPr lang="en-US" altLang="zh-CN" sz="2700" b="1" dirty="0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700" b="1" dirty="0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endParaRPr lang="en-US" altLang="zh-CN" sz="2700" b="1">
              <a:solidFill>
                <a:schemeClr val="bg1"/>
              </a:solidFill>
              <a:latin typeface="黑体" panose="02010609060101010101" pitchFamily="2" charset="-122"/>
              <a:ea typeface="仿宋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6" name="Rectangle 6"/>
          <p:cNvSpPr/>
          <p:nvPr/>
        </p:nvSpPr>
        <p:spPr>
          <a:xfrm>
            <a:off x="0" y="3807717"/>
            <a:ext cx="9144000" cy="593086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问：赏析划线句子的语言特点和表达作用</a:t>
            </a:r>
            <a:endParaRPr lang="zh-CN" altLang="en-US" sz="24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7" name="Rectangle 6"/>
          <p:cNvSpPr/>
          <p:nvPr/>
        </p:nvSpPr>
        <p:spPr>
          <a:xfrm>
            <a:off x="0" y="4455586"/>
            <a:ext cx="9144000" cy="1545834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答：用排比、夸张、比喻和对比手法，极力铺陈，大肆渲染，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突出秦统治者的“</a:t>
            </a:r>
            <a:r>
              <a:rPr lang="zh-CN" altLang="en-US" sz="24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爱纷奢”，</a:t>
            </a:r>
            <a:r>
              <a:rPr lang="zh-CN" altLang="en-US" sz="2400" b="1" dirty="0">
                <a:latin typeface="黑体" panose="02010609060101010101" pitchFamily="2" charset="-122"/>
                <a:ea typeface="仿宋_GB2312" panose="02010609030101010101" pitchFamily="49" charset="-122"/>
              </a:rPr>
              <a:t>为下文写其迅速灭亡铺垫、蓄势。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358472" y="1051893"/>
            <a:ext cx="842705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嗟乎！一人之心，千万人之心也。秦爱纷奢，人亦念其家。奈何取之尽锱铢，用之如泥沙！</a:t>
            </a:r>
            <a:r>
              <a:rPr lang="zh-CN" altLang="en-US" sz="2400" b="1" u="sng" dirty="0">
                <a:latin typeface="Arial" panose="020B0604020202020204" pitchFamily="34" charset="0"/>
              </a:rPr>
              <a:t>使负栋之柱，多于南亩之农夫。架梁之椽，多于机上之工女。钉头磷磷，多于在庾之粟粒。瓦缝参差，多于周身之帛缕。直</a:t>
            </a:r>
          </a:p>
          <a:p>
            <a:r>
              <a:rPr lang="zh-CN" altLang="en-US" sz="2400" b="1" u="sng" dirty="0">
                <a:latin typeface="Arial" panose="020B0604020202020204" pitchFamily="34" charset="0"/>
              </a:rPr>
              <a:t>栏横槛，多于九土之城郭。管弦呕哑，多于市人之言语</a:t>
            </a:r>
            <a:r>
              <a:rPr lang="zh-CN" altLang="en-US" sz="2400" b="1" dirty="0">
                <a:latin typeface="Arial" panose="020B0604020202020204" pitchFamily="34" charset="0"/>
              </a:rPr>
              <a:t>。使天下之人，不敢言而敢怒。独夫之心，日益骄固。戍卒叫，函谷举 。楚人一炬，可怜焦土。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bldLvl="0" animBg="1"/>
      <p:bldP spid="57351" grpId="0" bldLvl="0" animBg="1"/>
      <p:bldP spid="10246" grpId="0" bldLvl="0" animBg="1"/>
      <p:bldP spid="1024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type="body" idx="4294967295"/>
          </p:nvPr>
        </p:nvSpPr>
        <p:spPr>
          <a:xfrm>
            <a:off x="0" y="856580"/>
            <a:ext cx="9144000" cy="5144840"/>
          </a:xfrm>
          <a:solidFill>
            <a:schemeClr val="bg1">
              <a:alpha val="100000"/>
            </a:schemeClr>
          </a:solidFill>
          <a:ln w="57150">
            <a:solidFill>
              <a:schemeClr val="bg1">
                <a:alpha val="100000"/>
              </a:schemeClr>
            </a:solidFill>
            <a:miter lim="800000"/>
          </a:ln>
        </p:spPr>
        <p:txBody>
          <a:bodyPr vert="horz" wrap="square" lIns="68597" tIns="34298" rIns="68597" bIns="34298" anchor="t"/>
          <a:lstStyle/>
          <a:p>
            <a:pPr>
              <a:lnSpc>
                <a:spcPts val="3900"/>
              </a:lnSpc>
              <a:buFontTx/>
              <a:buNone/>
            </a:pPr>
            <a:r>
              <a:rPr lang="en-US" altLang="zh-CN" sz="27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7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月光象流水一样，在夜空中流着，洗出了一树一树的小白钱，洗出了一坡一坡蓝色雾气，洗出了一墨一墨的虫鸣，洗出了一萤一萤的鬼火，洗出了一缕一缕的带草腥味的风</a:t>
            </a:r>
            <a:r>
              <a:rPr lang="en-US" altLang="zh-CN" sz="27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</a:p>
          <a:p>
            <a:pPr>
              <a:lnSpc>
                <a:spcPts val="3900"/>
              </a:lnSpc>
              <a:buFontTx/>
              <a:buNone/>
            </a:pPr>
            <a:r>
              <a:rPr lang="zh-CN" altLang="en-US" sz="27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也洗出了夜的温馨和柔媚。</a:t>
            </a:r>
            <a:endParaRPr lang="zh-CN" altLang="en-US" sz="27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900"/>
              </a:lnSpc>
              <a:buFontTx/>
              <a:buNone/>
            </a:pPr>
            <a:r>
              <a:rPr lang="zh-CN" altLang="en-US" sz="27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</a:t>
            </a:r>
            <a:r>
              <a:rPr lang="zh-CN" altLang="en-US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（李佩甫</a:t>
            </a:r>
            <a:r>
              <a:rPr lang="en-US" altLang="zh-CN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羊的门</a:t>
            </a:r>
            <a:r>
              <a:rPr lang="en-US" altLang="zh-CN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900"/>
              </a:lnSpc>
              <a:buFontTx/>
              <a:buNone/>
            </a:pPr>
            <a:endParaRPr lang="zh-CN" altLang="en-US" dirty="0">
              <a:solidFill>
                <a:srgbClr val="99FF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071773" y="2625119"/>
            <a:ext cx="914638" cy="68597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Rectangle 17"/>
          <p:cNvSpPr/>
          <p:nvPr/>
        </p:nvSpPr>
        <p:spPr>
          <a:xfrm>
            <a:off x="357281" y="4125697"/>
            <a:ext cx="8572351" cy="1714947"/>
          </a:xfrm>
          <a:prstGeom prst="rect">
            <a:avLst/>
          </a:prstGeom>
          <a:noFill/>
          <a:ln w="57150">
            <a:noFill/>
          </a:ln>
        </p:spPr>
        <p:txBody>
          <a:bodyPr wrap="none" anchor="ctr"/>
          <a:lstStyle/>
          <a:p>
            <a:r>
              <a:rPr lang="en-US" altLang="zh-CN" sz="21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2100" dirty="0">
              <a:solidFill>
                <a:srgbClr val="99FF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9" name="矩形 7"/>
          <p:cNvSpPr/>
          <p:nvPr/>
        </p:nvSpPr>
        <p:spPr>
          <a:xfrm>
            <a:off x="0" y="3699343"/>
            <a:ext cx="9144000" cy="230207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7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问：赏析本语段的语言特点</a:t>
            </a:r>
            <a:endParaRPr lang="zh-CN" altLang="en-US" sz="27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7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endParaRPr lang="zh-CN" altLang="en-US" sz="27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7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1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</a:p>
          <a:p>
            <a:endParaRPr lang="zh-CN" altLang="en-US" sz="21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1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</a:t>
            </a:r>
            <a:endParaRPr lang="zh-CN" altLang="en-US" sz="2100" dirty="0">
              <a:solidFill>
                <a:srgbClr val="99FF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0" name="矩形 9"/>
          <p:cNvSpPr/>
          <p:nvPr/>
        </p:nvSpPr>
        <p:spPr>
          <a:xfrm>
            <a:off x="0" y="3320625"/>
            <a:ext cx="9144000" cy="2787979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en-US" altLang="zh-CN" sz="2700" dirty="0">
                <a:latin typeface="黑体" panose="02010609060101010101" pitchFamily="2" charset="-122"/>
                <a:ea typeface="黑体" panose="02010609060101010101" pitchFamily="2" charset="-122"/>
              </a:rPr>
              <a:t>1)</a:t>
            </a:r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该段综合运用比喻、拟物、排比，生动形象地写出月光笼罩下的夜的温馨和柔媚。</a:t>
            </a:r>
          </a:p>
          <a:p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700" dirty="0">
                <a:latin typeface="黑体" panose="02010609060101010101" pitchFamily="2" charset="-122"/>
                <a:ea typeface="黑体" panose="02010609060101010101" pitchFamily="2" charset="-122"/>
              </a:rPr>
              <a:t>2)</a:t>
            </a:r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用词准确、丰富，生动传神。</a:t>
            </a:r>
          </a:p>
          <a:p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700" dirty="0">
                <a:latin typeface="黑体" panose="02010609060101010101" pitchFamily="2" charset="-122"/>
                <a:ea typeface="黑体" panose="02010609060101010101" pitchFamily="2" charset="-122"/>
              </a:rPr>
              <a:t>3)</a:t>
            </a:r>
            <a:r>
              <a:rPr lang="zh-CN" altLang="en-US" sz="2700" dirty="0">
                <a:latin typeface="黑体" panose="02010609060101010101" pitchFamily="2" charset="-122"/>
                <a:ea typeface="黑体" panose="02010609060101010101" pitchFamily="2" charset="-122"/>
              </a:rPr>
              <a:t>语言风格：语言辞藻富丽，生动细致，文采灿烂，有奇幻情思。具有华美绚丽的风格。同时显得柔婉。（举例略）</a:t>
            </a:r>
            <a:r>
              <a:rPr lang="zh-CN" altLang="en-US" sz="21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</a:t>
            </a:r>
            <a:endParaRPr lang="zh-CN" altLang="en-US" sz="2100" dirty="0">
              <a:solidFill>
                <a:srgbClr val="99FF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27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17"/>
            <a:ext cx="8229600" cy="1143000"/>
          </a:xfrm>
        </p:spPr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应考体验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836930"/>
            <a:ext cx="8867140" cy="60782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>
                <a:solidFill>
                  <a:srgbClr val="0033CC"/>
                </a:solidFill>
              </a:rPr>
              <a:t>题干：第一段画线部分突出的语言特色是什么？请举例分析。</a:t>
            </a:r>
          </a:p>
          <a:p>
            <a:pPr marL="0" indent="575945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500" dirty="0"/>
              <a:t>人和车厂的老板刘四爷快七十岁了；人老，心可不老实。年轻的时候他当过库兵，设过赌场，买卖过人口，放过阎王账。干这些营生所应有的资格与本领</a:t>
            </a:r>
            <a:r>
              <a:rPr lang="en-US" altLang="zh-CN" sz="2500" dirty="0"/>
              <a:t>——</a:t>
            </a:r>
            <a:r>
              <a:rPr lang="zh-CN" altLang="en-US" sz="2500" dirty="0"/>
              <a:t>力气，心路，手段，交际，字号等等</a:t>
            </a:r>
            <a:r>
              <a:rPr lang="en-US" altLang="zh-CN" sz="2500" dirty="0"/>
              <a:t>——</a:t>
            </a:r>
            <a:r>
              <a:rPr lang="zh-CN" altLang="en-US" sz="2500" dirty="0"/>
              <a:t>刘四爷都有。在前清的时候，打过群架，抢过良家妇女，跪过铁索。跪上铁索，刘四并没皱一皱眉，没说一个饶命。官司教他硬挺了过来，这叫作“字号”。出了狱，他开了个洋车厂子。土混混出身，他晓得怎么对付穷人，什么时候该紧一把儿，哪里该松一步儿，他有善于调动的天才。</a:t>
            </a:r>
            <a:r>
              <a:rPr lang="zh-CN" altLang="en-US" sz="2500" u="sng" dirty="0">
                <a:solidFill>
                  <a:srgbClr val="FF0000"/>
                </a:solidFill>
              </a:rPr>
              <a:t>车夫们没有敢跟他耍骨头的。他一瞪眼，和他哈哈一笑，能把人弄得迷迷糊糊的，仿佛一脚登在天堂，一脚登在地狱，只好听他摆弄。</a:t>
            </a:r>
            <a:r>
              <a:rPr lang="zh-CN" altLang="en-US" sz="2500" dirty="0"/>
              <a:t>到现在，他有六十多辆车，至坏的也是七八成新的，他不存破车。车租，他的比别家的大，可是到“三节”他比别家多放着两天的份儿。人和厂有地方住，拉他的车的光棍儿，都可以白住</a:t>
            </a:r>
            <a:r>
              <a:rPr lang="en-US" altLang="zh-CN" sz="2500" dirty="0"/>
              <a:t>——</a:t>
            </a:r>
            <a:r>
              <a:rPr lang="zh-CN" altLang="en-US" sz="2500" dirty="0"/>
              <a:t>可是得交上车份儿，交不上账而和他苦腻</a:t>
            </a:r>
            <a:r>
              <a:rPr lang="en-US" altLang="zh-CN" sz="2500" dirty="0"/>
              <a:t>(</a:t>
            </a:r>
            <a:r>
              <a:rPr lang="zh-CN" altLang="en-US" sz="2500" dirty="0"/>
              <a:t>注：软磨硬缠</a:t>
            </a:r>
            <a:r>
              <a:rPr lang="en-US" altLang="zh-CN" sz="2500" dirty="0"/>
              <a:t>)</a:t>
            </a:r>
            <a:r>
              <a:rPr lang="zh-CN" altLang="en-US" sz="2500" dirty="0"/>
              <a:t>的，他扣下铺盖，把人当个破水壶似的扔出门外。大家若是有个急事急病，只须告诉他一声，他不含糊，水里火里他都热心地帮忙，这叫作“字号”</a:t>
            </a:r>
            <a:r>
              <a:rPr lang="en-US" altLang="zh-CN" sz="2500" dirty="0"/>
              <a:t>……(</a:t>
            </a:r>
            <a:r>
              <a:rPr lang="zh-CN" altLang="en-US" sz="2500" dirty="0"/>
              <a:t>选自</a:t>
            </a:r>
            <a:r>
              <a:rPr lang="en-US" altLang="zh-CN" sz="2500" dirty="0"/>
              <a:t>《</a:t>
            </a:r>
            <a:r>
              <a:rPr lang="zh-CN" altLang="en-US" sz="2500" dirty="0"/>
              <a:t>骆驼祥子</a:t>
            </a:r>
            <a:r>
              <a:rPr lang="en-US" altLang="zh-CN" sz="2500" dirty="0"/>
              <a:t>》)</a:t>
            </a:r>
          </a:p>
        </p:txBody>
      </p:sp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784976" cy="634082"/>
          </a:xfrm>
        </p:spPr>
        <p:txBody>
          <a:bodyPr/>
          <a:lstStyle/>
          <a:p>
            <a:r>
              <a:rPr lang="en-US" altLang="zh-CN" sz="2400" dirty="0"/>
              <a:t>[</a:t>
            </a:r>
            <a:r>
              <a:rPr lang="zh-CN" altLang="en-US" sz="2400" dirty="0"/>
              <a:t>答题解析</a:t>
            </a:r>
            <a:r>
              <a:rPr lang="en-US" altLang="zh-CN" sz="2400" dirty="0"/>
              <a:t>]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1910" y="332105"/>
            <a:ext cx="9155430" cy="1430655"/>
          </a:xfrm>
        </p:spPr>
        <p:txBody>
          <a:bodyPr>
            <a:normAutofit lnSpcReduction="20000"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第一步：审题干，明题型(问什么，答什么)</a:t>
            </a:r>
          </a:p>
          <a:p>
            <a:pPr marL="457200" lvl="1" indent="0">
              <a:buNone/>
            </a:pPr>
            <a:r>
              <a:rPr lang="en-US" altLang="zh-CN" sz="2400" dirty="0"/>
              <a:t>“</a:t>
            </a:r>
            <a:r>
              <a:rPr lang="zh-CN" altLang="en-US" sz="2400" dirty="0"/>
              <a:t>第一段画线部分”明确了区域，“语言特色”界定了本题属于“</a:t>
            </a:r>
            <a:r>
              <a:rPr lang="zh-CN" altLang="en-US" sz="2400" dirty="0">
                <a:solidFill>
                  <a:srgbClr val="FF0000"/>
                </a:solidFill>
              </a:rPr>
              <a:t>品味语言艺术</a:t>
            </a:r>
            <a:r>
              <a:rPr lang="zh-CN" altLang="en-US" sz="2400" dirty="0"/>
              <a:t>”类题，“举例分析”明确了答题步骤是</a:t>
            </a:r>
            <a:r>
              <a:rPr lang="zh-CN" altLang="en-US" sz="2400" dirty="0">
                <a:solidFill>
                  <a:srgbClr val="FF0000"/>
                </a:solidFill>
              </a:rPr>
              <a:t>先界定“特色”，然后“结合画线部分分析</a:t>
            </a:r>
            <a:r>
              <a:rPr lang="zh-CN" altLang="en-US" sz="2400" dirty="0"/>
              <a:t>”。</a:t>
            </a:r>
          </a:p>
          <a:p>
            <a:endParaRPr lang="zh-CN" altLang="en-US" sz="1800" dirty="0"/>
          </a:p>
        </p:txBody>
      </p:sp>
      <p:sp>
        <p:nvSpPr>
          <p:cNvPr id="4" name="内容占位符 1"/>
          <p:cNvSpPr txBox="1"/>
          <p:nvPr/>
        </p:nvSpPr>
        <p:spPr>
          <a:xfrm>
            <a:off x="259080" y="1689735"/>
            <a:ext cx="8425180" cy="3632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b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*"/>
              <a:defRPr sz="3600" b="1" u="none" kern="900" spc="-3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幼圆" panose="02010509060101010101" pitchFamily="49" charset="-122"/>
              <a:buChar char="-"/>
              <a:defRPr sz="3600" b="1" u="none" kern="900" spc="-300" baseline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</a:rPr>
              <a:t>第二步：定角度，找对应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有多少，答多少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</a:p>
        </p:txBody>
      </p:sp>
      <p:graphicFrame>
        <p:nvGraphicFramePr>
          <p:cNvPr id="5" name="Group 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" y="2111008"/>
          <a:ext cx="9137647" cy="2551431"/>
        </p:xfrm>
        <a:graphic>
          <a:graphicData uri="http://schemas.openxmlformats.org/drawingml/2006/table">
            <a:tbl>
              <a:tblPr/>
              <a:tblGrid>
                <a:gridCol w="1325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2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思考角度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文中对应的答案要点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用语特点</a:t>
                      </a:r>
                      <a:endParaRPr kumimoji="0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根据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耍骨头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”“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紧一把儿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”“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松一步儿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”“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迷迷糊糊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等看出画线部分运用的大部分</a:t>
                      </a:r>
                      <a:r>
                        <a:rPr kumimoji="0" lang="zh-CN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是          </a:t>
                      </a:r>
                      <a:r>
                        <a:rPr kumimoji="0" lang="en-US" altLang="zh-CN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(</a:t>
                      </a:r>
                      <a:r>
                        <a:rPr kumimoji="0" lang="zh-CN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语体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色彩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，并且多是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短句。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语言风格</a:t>
                      </a:r>
                      <a:endParaRPr kumimoji="0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正因为用语的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通俗化、口语化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，画线部分体现的整体风格</a:t>
                      </a:r>
                      <a:r>
                        <a:rPr kumimoji="0" lang="zh-CN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为                                    ；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能把人弄得迷迷糊糊的，仿佛一脚登在天堂，一脚登在地狱，只好听他摆弄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又体现出</a:t>
                      </a:r>
                      <a:r>
                        <a:rPr kumimoji="0" lang="zh-CN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语言                   的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汉鼎简特宋" panose="02010609000101010101" pitchFamily="49" charset="-122"/>
                          <a:cs typeface="Times New Roman" panose="02020603050405020304" charset="0"/>
                        </a:rPr>
                        <a:t>风格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汉鼎简特宋" panose="02010609000101010101" pitchFamily="49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3905181" y="3011934"/>
            <a:ext cx="1012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汉鼎简特宋" panose="02010609000101010101" pitchFamily="49" charset="-122"/>
                <a:cs typeface="Times New Roman" panose="02020603050405020304" charset="0"/>
              </a:rPr>
              <a:t>口语</a:t>
            </a:r>
          </a:p>
        </p:txBody>
      </p:sp>
      <p:sp>
        <p:nvSpPr>
          <p:cNvPr id="7" name="Rectangle 66"/>
          <p:cNvSpPr>
            <a:spLocks noChangeArrowheads="1"/>
          </p:cNvSpPr>
          <p:nvPr/>
        </p:nvSpPr>
        <p:spPr bwMode="auto">
          <a:xfrm>
            <a:off x="1682553" y="3890570"/>
            <a:ext cx="28084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汉鼎简特宋" panose="02010609000101010101" pitchFamily="49" charset="-122"/>
                <a:cs typeface="Times New Roman" panose="02020603050405020304" charset="0"/>
              </a:rPr>
              <a:t>质朴自然，通俗易懂</a:t>
            </a:r>
          </a:p>
        </p:txBody>
      </p:sp>
      <p:sp>
        <p:nvSpPr>
          <p:cNvPr id="8" name="Rectangle 67"/>
          <p:cNvSpPr>
            <a:spLocks noChangeArrowheads="1"/>
          </p:cNvSpPr>
          <p:nvPr/>
        </p:nvSpPr>
        <p:spPr bwMode="auto">
          <a:xfrm>
            <a:off x="6940773" y="429068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汉鼎简特宋" panose="02010609000101010101" pitchFamily="49" charset="-122"/>
                <a:cs typeface="Times New Roman" panose="02020603050405020304" charset="0"/>
              </a:rPr>
              <a:t>形象生动</a:t>
            </a:r>
          </a:p>
        </p:txBody>
      </p:sp>
      <p:sp>
        <p:nvSpPr>
          <p:cNvPr id="9" name="矩形 8"/>
          <p:cNvSpPr/>
          <p:nvPr/>
        </p:nvSpPr>
        <p:spPr>
          <a:xfrm>
            <a:off x="-72356" y="5301208"/>
            <a:ext cx="9216355" cy="1642110"/>
          </a:xfrm>
          <a:prstGeom prst="rect">
            <a:avLst/>
          </a:prstGeom>
          <a:pattFill prst="pct30">
            <a:fgClr>
              <a:srgbClr val="FFFE87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[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规范作答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]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、运用了</a:t>
            </a:r>
            <a:r>
              <a:rPr lang="zh-CN" altLang="en-US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口语方言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北京方言，或“有京味儿”“有浓郁的地方色彩”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，例如</a:t>
            </a:r>
            <a:r>
              <a:rPr lang="zh-CN" altLang="en-US" sz="2400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“土混混”“耍骨头”“紧一把儿”“松一步儿”“迷迷糊糊”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等，</a:t>
            </a:r>
          </a:p>
          <a:p>
            <a:pPr marL="342900" lvl="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质朴</a:t>
            </a:r>
            <a:r>
              <a:rPr lang="en-US" altLang="zh-CN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自然、通俗</a:t>
            </a:r>
            <a:r>
              <a:rPr lang="en-US" altLang="zh-CN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，形象</a:t>
            </a:r>
            <a:r>
              <a:rPr lang="en-US" altLang="zh-CN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活泼、生动</a:t>
            </a:r>
            <a:r>
              <a:rPr lang="en-US" altLang="zh-CN" sz="24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  <p:bldP spid="6" grpId="0" bldLvl="0" animBg="1"/>
      <p:bldP spid="7" grpId="0" bldLvl="0" animBg="1"/>
      <p:bldP spid="8" grpId="1" animBg="1"/>
      <p:bldP spid="8" grpId="2" animBg="1"/>
      <p:bldP spid="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b="1">
                <a:solidFill>
                  <a:srgbClr val="0000FF"/>
                </a:solidFill>
              </a:rPr>
              <a:t>2015</a:t>
            </a:r>
            <a:r>
              <a:rPr lang="zh-CN" altLang="en-US" b="1" dirty="0">
                <a:solidFill>
                  <a:srgbClr val="0000FF"/>
                </a:solidFill>
              </a:rPr>
              <a:t>安徽卷</a:t>
            </a:r>
            <a:r>
              <a:rPr lang="zh-CN" altLang="en-US" dirty="0"/>
              <a:t> </a:t>
            </a:r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036050" cy="4525963"/>
          </a:xfrm>
        </p:spPr>
        <p:txBody>
          <a:bodyPr/>
          <a:lstStyle/>
          <a:p>
            <a:pPr>
              <a:buNone/>
            </a:pPr>
            <a:r>
              <a:rPr lang="zh-CN" altLang="en-US" sz="2800" b="1" dirty="0"/>
              <a:t>           第二天早晨，小格很早就来到了自己的田里。</a:t>
            </a:r>
            <a:br>
              <a:rPr lang="zh-CN" altLang="en-US" sz="2800" b="1" dirty="0"/>
            </a:br>
            <a:r>
              <a:rPr lang="zh-CN" altLang="en-US" sz="2800" b="1" dirty="0"/>
              <a:t>　　②</a:t>
            </a:r>
            <a:r>
              <a:rPr lang="zh-CN" altLang="en-US" sz="2800" b="1" u="sng" dirty="0"/>
              <a:t>这片土地变得漂亮了，耕过、耙过，就像蓬乱的头发被耐心地梳理过一样</a:t>
            </a:r>
            <a:r>
              <a:rPr lang="en-US" altLang="zh-CN" sz="2800" b="1" u="sng"/>
              <a:t>——</a:t>
            </a:r>
            <a:r>
              <a:rPr lang="zh-CN" altLang="en-US" sz="2800" b="1" u="sng" dirty="0"/>
              <a:t>达子的头发倒变得蓬乱了，正在他的地上忙着。</a:t>
            </a:r>
            <a:br>
              <a:rPr lang="zh-CN" altLang="en-US" sz="2800" b="1" dirty="0"/>
            </a:br>
            <a:r>
              <a:rPr lang="zh-CN" altLang="en-US" sz="2800" b="1" dirty="0"/>
              <a:t>　　小格知道这是达子的小拖拉机耕的。她问：”达子，你一夜都守在这地里吗？”</a:t>
            </a:r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00FF"/>
                </a:solidFill>
              </a:rPr>
              <a:t>（</a:t>
            </a:r>
            <a:r>
              <a:rPr lang="en-US" altLang="zh-CN" sz="2800" b="1">
                <a:solidFill>
                  <a:srgbClr val="FF00FF"/>
                </a:solidFill>
              </a:rPr>
              <a:t>2</a:t>
            </a:r>
            <a:r>
              <a:rPr lang="zh-CN" altLang="en-US" sz="2800" b="1" dirty="0">
                <a:solidFill>
                  <a:srgbClr val="FF00FF"/>
                </a:solidFill>
              </a:rPr>
              <a:t>）画线</a:t>
            </a:r>
            <a:r>
              <a:rPr lang="en-US" altLang="zh-CN" sz="2800" b="1">
                <a:solidFill>
                  <a:srgbClr val="FF00FF"/>
                </a:solidFill>
              </a:rPr>
              <a:t>2</a:t>
            </a:r>
            <a:r>
              <a:rPr lang="zh-CN" altLang="en-US" sz="2800" b="1" dirty="0">
                <a:solidFill>
                  <a:srgbClr val="FF00FF"/>
                </a:solidFill>
              </a:rPr>
              <a:t>处运用了比喻和对比手法，请分别作简要赏析。</a:t>
            </a:r>
            <a:r>
              <a:rPr lang="zh-CN" altLang="en-US" sz="2800" dirty="0"/>
              <a:t> 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/>
          <p:nvPr/>
        </p:nvGraphicFramePr>
        <p:xfrm>
          <a:off x="457200" y="800100"/>
          <a:ext cx="8388350" cy="553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3" imgW="8390890" imgH="5550535" progId="Word.Document.8">
                  <p:embed/>
                </p:oleObj>
              </mc:Choice>
              <mc:Fallback>
                <p:oleObj r:id="rId3" imgW="8390890" imgH="555053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800100"/>
                        <a:ext cx="8388350" cy="553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195" name="Group 715"/>
          <p:cNvGraphicFramePr>
            <a:graphicFrameLocks noGrp="1"/>
          </p:cNvGraphicFramePr>
          <p:nvPr/>
        </p:nvGraphicFramePr>
        <p:xfrm>
          <a:off x="539750" y="908050"/>
          <a:ext cx="7993063" cy="3932238"/>
        </p:xfrm>
        <a:graphic>
          <a:graphicData uri="http://schemas.openxmlformats.org/drawingml/2006/table">
            <a:tbl>
              <a:tblPr/>
              <a:tblGrid>
                <a:gridCol w="1439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思考角度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文中对应的答案要点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2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比喻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这片土地变得漂亮了，耕过，耙过，就像蓬乱的头发被耐心地梳理过一样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，把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_________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比喻成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__________________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，形象地表现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了达子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___________________________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的性格，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也是小格改变对他的态度的最重要的依据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对比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这片土地变得漂亮了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达子的头发倒变得蓬乱了，正在他的地上忙着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，在这里土地的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和达子头发的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形成鲜明对比，突出了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达子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__________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7177" name="Object 2"/>
          <p:cNvGraphicFramePr/>
          <p:nvPr/>
        </p:nvGraphicFramePr>
        <p:xfrm>
          <a:off x="468313" y="4941888"/>
          <a:ext cx="8291512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6" r:id="rId3" imgW="8299450" imgH="1502410" progId="Word.Document.8">
                  <p:embed/>
                </p:oleObj>
              </mc:Choice>
              <mc:Fallback>
                <p:oleObj r:id="rId3" imgW="8299450" imgH="150241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8313" y="4941888"/>
                        <a:ext cx="8291512" cy="149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189" name="Rectangle 709"/>
          <p:cNvSpPr/>
          <p:nvPr/>
        </p:nvSpPr>
        <p:spPr>
          <a:xfrm>
            <a:off x="6978650" y="1700213"/>
            <a:ext cx="1409700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变漂亮的</a:t>
            </a:r>
          </a:p>
        </p:txBody>
      </p:sp>
      <p:sp>
        <p:nvSpPr>
          <p:cNvPr id="277190" name="Rectangle 710"/>
          <p:cNvSpPr/>
          <p:nvPr/>
        </p:nvSpPr>
        <p:spPr>
          <a:xfrm>
            <a:off x="2046288" y="2060575"/>
            <a:ext cx="796925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土地</a:t>
            </a:r>
          </a:p>
        </p:txBody>
      </p:sp>
      <p:sp>
        <p:nvSpPr>
          <p:cNvPr id="277193" name="Rectangle 713"/>
          <p:cNvSpPr/>
          <p:nvPr/>
        </p:nvSpPr>
        <p:spPr>
          <a:xfrm>
            <a:off x="3635375" y="2060575"/>
            <a:ext cx="2941638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被耐心梳理过的头发</a:t>
            </a:r>
          </a:p>
        </p:txBody>
      </p:sp>
      <p:sp>
        <p:nvSpPr>
          <p:cNvPr id="277196" name="Rectangle 716"/>
          <p:cNvSpPr/>
          <p:nvPr/>
        </p:nvSpPr>
        <p:spPr>
          <a:xfrm>
            <a:off x="2916238" y="2492375"/>
            <a:ext cx="4167187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有耐心、乐于助人、认真细心</a:t>
            </a:r>
          </a:p>
        </p:txBody>
      </p:sp>
      <p:sp>
        <p:nvSpPr>
          <p:cNvPr id="277197" name="Rectangle 717"/>
          <p:cNvSpPr/>
          <p:nvPr/>
        </p:nvSpPr>
        <p:spPr>
          <a:xfrm>
            <a:off x="1955800" y="3981450"/>
            <a:ext cx="796925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漂亮</a:t>
            </a:r>
          </a:p>
        </p:txBody>
      </p:sp>
      <p:sp>
        <p:nvSpPr>
          <p:cNvPr id="277198" name="Rectangle 718"/>
          <p:cNvSpPr/>
          <p:nvPr/>
        </p:nvSpPr>
        <p:spPr>
          <a:xfrm>
            <a:off x="2627313" y="4340225"/>
            <a:ext cx="1716087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劳作的辛苦</a:t>
            </a:r>
          </a:p>
        </p:txBody>
      </p:sp>
      <p:sp>
        <p:nvSpPr>
          <p:cNvPr id="277199" name="Rectangle 719"/>
          <p:cNvSpPr/>
          <p:nvPr/>
        </p:nvSpPr>
        <p:spPr>
          <a:xfrm>
            <a:off x="4500563" y="3979863"/>
            <a:ext cx="796925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蓬乱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7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7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7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7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7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7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189" grpId="0"/>
      <p:bldP spid="277190" grpId="0"/>
      <p:bldP spid="277193" grpId="0"/>
      <p:bldP spid="277196" grpId="0"/>
      <p:bldP spid="277197" grpId="0"/>
      <p:bldP spid="277198" grpId="0"/>
      <p:bldP spid="27719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7973" y="1107830"/>
            <a:ext cx="619857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</a:rPr>
              <a:t>2017</a:t>
            </a:r>
            <a:r>
              <a:rPr lang="zh-CN" altLang="en-US" sz="3000" b="1" dirty="0">
                <a:solidFill>
                  <a:srgbClr val="FF0000"/>
                </a:solidFill>
              </a:rPr>
              <a:t>全国卷</a:t>
            </a:r>
            <a:r>
              <a:rPr lang="en-US" altLang="zh-CN" sz="3000" b="1" dirty="0">
                <a:solidFill>
                  <a:srgbClr val="FF0000"/>
                </a:solidFill>
              </a:rPr>
              <a:t>3   </a:t>
            </a:r>
            <a:r>
              <a:rPr lang="zh-CN" altLang="en-US" sz="3000" b="1" dirty="0">
                <a:solidFill>
                  <a:srgbClr val="FF0000"/>
                </a:solidFill>
              </a:rPr>
              <a:t>我们的裁缝店</a:t>
            </a: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449232" y="1839791"/>
          <a:ext cx="7094568" cy="127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1" name="文档" r:id="rId3" imgW="8333105" imgH="1467485" progId="Word.Document.8">
                  <p:embed/>
                </p:oleObj>
              </mc:Choice>
              <mc:Fallback>
                <p:oleObj name="文档" r:id="rId3" imgW="8333105" imgH="1467485" progId="Word.Document.8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232" y="1839791"/>
                        <a:ext cx="7094568" cy="1271405"/>
                      </a:xfrm>
                      <a:prstGeom prst="rect">
                        <a:avLst/>
                      </a:prstGeom>
                      <a:noFill/>
                      <a:ln w="1905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665650" y="2748604"/>
          <a:ext cx="7339745" cy="2197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2" name="文档" r:id="rId5" imgW="8307070" imgH="2572385" progId="Word.Document.8">
                  <p:embed/>
                </p:oleObj>
              </mc:Choice>
              <mc:Fallback>
                <p:oleObj name="文档" r:id="rId5" imgW="8307070" imgH="2572385" progId="Word.Document.8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650" y="2748604"/>
                        <a:ext cx="7339745" cy="2197069"/>
                      </a:xfrm>
                      <a:prstGeom prst="rect">
                        <a:avLst/>
                      </a:prstGeom>
                      <a:noFill/>
                      <a:ln w="1905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5575" y="2259965"/>
            <a:ext cx="85223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>
                <a:ea typeface="宋体" panose="02010600030101010101" pitchFamily="2" charset="-122"/>
              </a:rPr>
              <a:t>8、有评论家认为李锐小说的语言兼具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</a:rPr>
              <a:t>诗性和口语化特征</a:t>
            </a:r>
            <a:r>
              <a:rPr lang="zh-CN" sz="3200">
                <a:ea typeface="宋体" panose="02010600030101010101" pitchFamily="2" charset="-122"/>
              </a:rPr>
              <a:t>，请结合文本简要分析。(6分）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185" y="133985"/>
            <a:ext cx="897699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耧车   </a:t>
            </a:r>
            <a:r>
              <a:rPr lang="zh-CN" sz="1800">
                <a:ea typeface="宋体" panose="02010600030101010101" pitchFamily="2" charset="-122"/>
              </a:rPr>
              <a:t>李锐</a:t>
            </a:r>
            <a:endParaRPr lang="zh-CN" sz="2400">
              <a:ea typeface="宋体" panose="02010600030101010101" pitchFamily="2" charset="-122"/>
            </a:endParaRPr>
          </a:p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孙子牵着黄牛走在前，爷爷扶着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耧车</a:t>
            </a:r>
            <a:r>
              <a:rPr lang="zh-CN" sz="2400">
                <a:ea typeface="宋体" panose="02010600030101010101" pitchFamily="2" charset="-122"/>
              </a:rPr>
              <a:t>跟在后。一个七岁，一个七十岁。脚步起伏，山谷里响起叮当叮当的牛铃声，舒缓，从容，悠远得像一个神话的开头。</a:t>
            </a:r>
          </a:p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下了整天春雨。一夜醒来，太阳把山野晒出一层淡淡的雾气。转眼，薄雾散尽，树丛里跳出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连翘花</a:t>
            </a:r>
            <a:r>
              <a:rPr lang="zh-CN" sz="2400">
                <a:ea typeface="宋体" panose="02010600030101010101" pitchFamily="2" charset="-122"/>
              </a:rPr>
              <a:t>，黄灿灿的像火炬，东一簇西一簇地燃烧着。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布谷鸟</a:t>
            </a:r>
            <a:r>
              <a:rPr lang="zh-CN" sz="2400">
                <a:ea typeface="宋体" panose="02010600030101010101" pitchFamily="2" charset="-122"/>
              </a:rPr>
              <a:t>叫声远远传来，忽隐忽现，老福田看着孙子稚嫩的后背，圆圆的脑袋，心里一阵发软。</a:t>
            </a:r>
          </a:p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“牛牛，你累吗？累了就歇歇吧。”</a:t>
            </a:r>
          </a:p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孙子牵了牛，侧着头，脆生生回答：“爷，走吧，我不累。”而后，又反问：“爷，你累吗？”</a:t>
            </a:r>
          </a:p>
          <a:p>
            <a:pPr indent="304800">
              <a:lnSpc>
                <a:spcPts val="2500"/>
              </a:lnSpc>
            </a:pPr>
            <a:r>
              <a:rPr lang="zh-CN" sz="2400">
                <a:ea typeface="宋体" panose="02010600030101010101" pitchFamily="2" charset="-122"/>
              </a:rPr>
              <a:t>老福田笑起来：“呵呵，不累，不累，牛牛不累，爷爷更不累。”</a:t>
            </a:r>
          </a:p>
          <a:p>
            <a:pPr indent="304800">
              <a:lnSpc>
                <a:spcPts val="2500"/>
              </a:lnSpc>
            </a:pPr>
            <a:r>
              <a:rPr lang="zh-CN" altLang="en-US" sz="2400"/>
              <a:t>翻耕过的土地吸了雨水，又松又软。镶了铁犁铧的三条耧腿插进松软的</a:t>
            </a:r>
            <a:r>
              <a:rPr lang="zh-CN" altLang="en-US" sz="2400">
                <a:solidFill>
                  <a:srgbClr val="FF0000"/>
                </a:solidFill>
              </a:rPr>
              <a:t>黄土</a:t>
            </a:r>
            <a:r>
              <a:rPr lang="zh-CN" altLang="en-US" sz="2400"/>
              <a:t>，随着老福田晃动的双手，三行谷种顺着空芯的耧腿，均匀密集地播撒到浅浅的犁沟里，随即，又被翻落下的黄土轻轻覆盖。正是开耕下种的好日子，梯田却冷清清的，只有孤零零的爷孙俩。蓝天黄土之间，两个人，一头牛，一架耧车，排成一个小小的队伍。一垄三行，一去一回。渐渐地，播种好的行垄宽阔起来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955"/>
            <a:ext cx="8229600" cy="4694555"/>
          </a:xfrm>
        </p:spPr>
        <p:txBody>
          <a:bodyPr/>
          <a:lstStyle/>
          <a:p>
            <a:r>
              <a:rPr lang="zh-CN" altLang="en-US" sz="3600"/>
              <a:t>小说的语言可以分为两种:</a:t>
            </a:r>
          </a:p>
          <a:p>
            <a:r>
              <a:rPr lang="zh-CN" altLang="en-US" sz="3600">
                <a:solidFill>
                  <a:srgbClr val="FF0000"/>
                </a:solidFill>
              </a:rPr>
              <a:t>一是人物语言</a:t>
            </a:r>
            <a:r>
              <a:rPr lang="zh-CN" altLang="en-US" sz="3600"/>
              <a:t>,即</a:t>
            </a:r>
            <a:r>
              <a:rPr lang="zh-CN" altLang="en-US" sz="3600">
                <a:solidFill>
                  <a:srgbClr val="1E2BD8"/>
                </a:solidFill>
              </a:rPr>
              <a:t>文中人物</a:t>
            </a:r>
            <a:r>
              <a:rPr lang="zh-CN" altLang="en-US" sz="3600"/>
              <a:t>对话、独白等,人物语言应该是个性化的语言,要能充分揭示人物的性格特征,表现人物的心理状态;</a:t>
            </a:r>
          </a:p>
          <a:p>
            <a:r>
              <a:rPr lang="zh-CN" altLang="en-US" sz="3600">
                <a:solidFill>
                  <a:srgbClr val="FF0000"/>
                </a:solidFill>
              </a:rPr>
              <a:t>二是叙述人语言,</a:t>
            </a:r>
            <a:r>
              <a:rPr lang="zh-CN" altLang="en-US" sz="3600"/>
              <a:t>即</a:t>
            </a:r>
            <a:r>
              <a:rPr lang="zh-CN" altLang="en-US" sz="3600">
                <a:solidFill>
                  <a:srgbClr val="1E2BD8"/>
                </a:solidFill>
              </a:rPr>
              <a:t>作者</a:t>
            </a:r>
            <a:r>
              <a:rPr lang="zh-CN" altLang="en-US" sz="3600"/>
              <a:t>在小说中叙述事件、描绘人物、发表评论、抒发感情时使用的语言。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51305" y="4969510"/>
            <a:ext cx="75926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rgbClr val="1E2BD8"/>
                </a:solidFill>
                <a:latin typeface="Calibri" panose="020F0502020204030204" charset="0"/>
                <a:ea typeface="宋体" panose="02010600030101010101" pitchFamily="2" charset="-122"/>
              </a:rPr>
              <a:t>鉴赏小说的语言有两层含意</a:t>
            </a:r>
            <a:r>
              <a:rPr lang="en-US" sz="3200" b="1">
                <a:solidFill>
                  <a:srgbClr val="1E2BD8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:</a:t>
            </a:r>
          </a:p>
          <a:p>
            <a:r>
              <a:rPr lang="zh-CN" sz="3200" b="1">
                <a:solidFill>
                  <a:srgbClr val="1E2BD8"/>
                </a:solidFill>
                <a:latin typeface="Calibri" panose="020F0502020204030204" charset="0"/>
                <a:ea typeface="宋体" panose="02010600030101010101" pitchFamily="2" charset="-122"/>
              </a:rPr>
              <a:t>一是鉴赏小说中人物的个性化语言</a:t>
            </a:r>
            <a:r>
              <a:rPr lang="en-US" sz="3200" b="1">
                <a:solidFill>
                  <a:srgbClr val="1E2BD8"/>
                </a:solidFill>
                <a:latin typeface="Calibri" panose="020F0502020204030204" charset="0"/>
                <a:ea typeface="宋体" panose="02010600030101010101" pitchFamily="2" charset="-122"/>
              </a:rPr>
              <a:t>,</a:t>
            </a:r>
          </a:p>
          <a:p>
            <a:r>
              <a:rPr lang="zh-CN" sz="3200" b="1">
                <a:solidFill>
                  <a:srgbClr val="1E2BD8"/>
                </a:solidFill>
                <a:latin typeface="Calibri" panose="020F0502020204030204" charset="0"/>
                <a:ea typeface="宋体" panose="02010600030101010101" pitchFamily="2" charset="-122"/>
              </a:rPr>
              <a:t>二是鉴赏小说中作者的语言风格。</a:t>
            </a:r>
            <a:endParaRPr lang="zh-CN" altLang="en-US" sz="3200" b="1">
              <a:solidFill>
                <a:srgbClr val="1E2BD8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100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9015095" cy="6580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爷爷又问：“牛牛，咱歇歇吧？”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孙子不回头，脆生生回答：“爷，再走走吧，爷。”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老福田说：“咱们不累，花摇摇可是累了，它肚里还有个犊子呢。”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孙子熟练地拉住牛绳，停下来：“那就让花摇摇歇歇吧。”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歇下来的母牛放松了身体，甩着尾巴，有滋有味儿地反刍，大眼睛一眨一眨。黄牛身后，爷孙俩在梯田边的石塄上坐下来，也放松了身体。布谷鸟叫声又响起。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牛牛说：“爷，好听。”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老福田说：“是呢，怪好听。”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牛牛说：“爷，你说是谁告给它的，为啥它种谷的时候就叫呀？”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这个问题有点难，老福田想了想：“是老天爷告的，山上树绿了，连翘花开了，布谷子就知道自己该叫了。”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牛牛叹了口气，说：“也不知道去了南柳村还有没有布谷子叫了？”</a:t>
            </a:r>
          </a:p>
          <a:p>
            <a:pPr indent="304800">
              <a:lnSpc>
                <a:spcPts val="2200"/>
              </a:lnSpc>
            </a:pPr>
            <a:r>
              <a:rPr lang="zh-CN" sz="2000">
                <a:ea typeface="宋体" panose="02010600030101010101" pitchFamily="2" charset="-122"/>
              </a:rPr>
              <a:t>老福田心里一动，孙子说的是拆迁并村的事。这一带勘探发现了大煤矿，开始修桥、修路，还要修建采煤厂，洗煤厂，焦炭厂。一切都已经决定了，要把偏远、人少的小村，合并到大村去，给煤矿腾地方。说是要建设新农村，新房都盖好了，每家一幢院子。到了“新农村”，每家每户另外分地，大多数年轻人还要安排到矿上工作。为这事，南柳村还扩建了新学校。拆迁的村子全部撂荒，除了煤矿要占的地以外，剩下的退耕还林。老林沟也一样，人一走，村子就荒了。</a:t>
            </a:r>
          </a:p>
          <a:p>
            <a:pPr indent="304800">
              <a:lnSpc>
                <a:spcPts val="2200"/>
              </a:lnSpc>
            </a:pPr>
            <a:r>
              <a:rPr lang="zh-CN" altLang="en-US" sz="2000">
                <a:ea typeface="宋体" panose="02010600030101010101" pitchFamily="2" charset="-122"/>
              </a:rPr>
              <a:t>孙子的担心老福田答不上来。老福田自己也不知道，开了煤矿的南柳村有没有布谷鸟。老福田只好把青筋暴突的老手伸出来，轻轻地放在孙子圆圆的小脑袋上。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-635"/>
            <a:ext cx="9051925" cy="6759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牛牛忽然转了弯儿：“爷，花摇摇为啥会驾耧啊？”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老福田捏下孙子衣服上的一片草叶：“都是慢慢调教的。你小时候不是也不会说话，不会干活儿，后来大人们慢慢教，就会了。”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牛牛又拐了个弯儿：“爷，咱的耧是你做的吗？”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“不是。”“那是谁做的？”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看着孙子困惑的眼睛，老福田笑了：“爷爷今天就跟牛牛说说，耧车到底咋来的。”老福田边说边点起一根烟。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“从前，存不下粮食，遇上灾荒年，饿死的人成千上万。有一天，鲁班爷坐在地头上正为这发愁，想着想着睡着了，做了一场梦。第二天，鲁班爷就照着梦里的提示，造出这个好使的三脚耧车，一架耧车能顶三架犁，快多啦！从此往后，天下百姓春天摇耧，夏天锄草，秋天收割，冬天屯粮，年年如此，就这样，大人教孩子，师傅教徒弟，子子孙孙一直到现在，也不知道重复了几万几千年。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牛牛眨巴着眼睛，“爷，完啦？”“完了。”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牛牛朝着梯田扭过头去，阳光下，椴木做的三脚耧车投射出短短的身影，稳稳插在黄土里，轻巧，精致，简直就像一个精灵。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老福田掐灭烟头，撑着地塄上的石头站起身来招呼孙子，“牛牛，来，歇好了，还得把咱的地种完。这块地可再没有千年万年了，世世代代种它，收它，种了千年万年，收了千年万年，现在就剩下今年这一回啦，今年种了谷子，明年就没人种了，就变成荒地了，变回几万几千年前那个模样，荒林遍野，猛兽横行呀</a:t>
            </a:r>
            <a:r>
              <a:rPr lang="zh-CN" sz="200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sz="2000">
                <a:ea typeface="宋体" panose="02010600030101010101" pitchFamily="2" charset="-122"/>
              </a:rPr>
              <a:t>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“爷，你说的是啥呀爷？”</a:t>
            </a:r>
          </a:p>
          <a:p>
            <a:pPr indent="304800">
              <a:lnSpc>
                <a:spcPts val="2000"/>
              </a:lnSpc>
            </a:pPr>
            <a:r>
              <a:rPr lang="zh-CN" sz="2000">
                <a:ea typeface="宋体" panose="02010600030101010101" pitchFamily="2" charset="-122"/>
              </a:rPr>
              <a:t>老福田摆摆手：“娃，给爷爷牵牛，咱们再给它种最后一回庄稼</a:t>
            </a:r>
            <a:r>
              <a:rPr lang="zh-CN" sz="200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sz="2000">
                <a:ea typeface="宋体" panose="02010600030101010101" pitchFamily="2" charset="-122"/>
              </a:rPr>
              <a:t>”</a:t>
            </a: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蓝天</a:t>
            </a:r>
            <a:r>
              <a:rPr lang="zh-CN" sz="2000">
                <a:ea typeface="宋体" panose="02010600030101010101" pitchFamily="2" charset="-122"/>
              </a:rPr>
              <a:t>黄土之间，那支小小的队伍又走动了，牛铃声，又叮当叮当地响起来，老福田抬起有些昏花的老眼，温暖的目光依依不舍地抚摸着群山。布谷鸟又在叫，东一声，西一声</a:t>
            </a:r>
            <a:r>
              <a:rPr lang="zh-CN" sz="200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sz="2000">
                <a:ea typeface="宋体" panose="02010600030101010101" pitchFamily="2" charset="-122"/>
              </a:rPr>
              <a:t>(有删改)</a:t>
            </a:r>
            <a:endParaRPr lang="zh-CN" altLang="en-US" sz="20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790" y="1560195"/>
            <a:ext cx="78765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诗性特征</a:t>
            </a:r>
            <a:r>
              <a:rPr lang="zh-CN" sz="240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、</a:t>
            </a:r>
            <a:r>
              <a:rPr lang="zh-CN" altLang="en-US" sz="2400"/>
              <a:t>运用乡土风物类语词的使用和，如文中“耧车、连翘、黄土、黄牛、布谷子”等描画乡村自然风景与田园劳作场面，表现乡土田园牧歌般的诗意；</a:t>
            </a:r>
          </a:p>
          <a:p>
            <a:r>
              <a:rPr lang="en-US" altLang="zh-CN" sz="2400"/>
              <a:t>                 2</a:t>
            </a:r>
            <a:r>
              <a:rPr lang="zh-CN" altLang="en-US" sz="2400"/>
              <a:t>、</a:t>
            </a:r>
            <a:r>
              <a:rPr lang="zh-CN" altLang="en-US" sz="2400">
                <a:sym typeface="+mn-ea"/>
              </a:rPr>
              <a:t>各类叠音词的使用，如</a:t>
            </a:r>
            <a:r>
              <a:rPr lang="zh-CN" altLang="en-US" sz="2400"/>
              <a:t>“均匀密集地播撒到浅浅的犁沟里”“梯田却冷清清的，只有孤零零的爷孙俩蓝天黄土之间”，这些句中的叠音词宁静淡雅，意蕴丰厚。</a:t>
            </a:r>
          </a:p>
          <a:p>
            <a:r>
              <a:rPr lang="zh-CN" sz="2400">
                <a:solidFill>
                  <a:srgbClr val="FF0000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口语化特征：</a:t>
            </a:r>
            <a:r>
              <a:rPr lang="en-US" altLang="zh-CN" sz="2400"/>
              <a:t>1</a:t>
            </a:r>
            <a:r>
              <a:rPr lang="zh-CN" altLang="en-US" sz="2400"/>
              <a:t>、祖孙的对话，</a:t>
            </a:r>
            <a:r>
              <a:rPr lang="zh-CN" sz="2400">
                <a:solidFill>
                  <a:schemeClr val="tx1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呈现日常劳作场景，洋溢浓浓亲情。</a:t>
            </a:r>
          </a:p>
          <a:p>
            <a:r>
              <a:rPr lang="en-US" sz="2400">
                <a:solidFill>
                  <a:schemeClr val="tx1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                          2</a:t>
            </a:r>
            <a:r>
              <a:rPr lang="zh-CN" altLang="en-US" sz="2400">
                <a:solidFill>
                  <a:schemeClr val="tx1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、</a:t>
            </a:r>
            <a:r>
              <a:rPr lang="zh-CN" altLang="en-US" sz="2400">
                <a:solidFill>
                  <a:schemeClr val="tx1"/>
                </a:solidFill>
              </a:rPr>
              <a:t>多用短句、口语化语词、方言词等，</a:t>
            </a:r>
            <a:r>
              <a:rPr lang="zh-CN" sz="2400">
                <a:solidFill>
                  <a:schemeClr val="tx1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使小说语言通俗、质朴，有乡土气息。</a:t>
            </a:r>
            <a:endParaRPr lang="zh-CN" altLang="en-US" sz="240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380" y="274955"/>
            <a:ext cx="85223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>
                <a:ea typeface="宋体" panose="02010600030101010101" pitchFamily="2" charset="-122"/>
              </a:rPr>
              <a:t>8、有评论家认为李锐小说的语言兼具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</a:rPr>
              <a:t>诗性和口语化特征</a:t>
            </a:r>
            <a:r>
              <a:rPr lang="zh-CN" sz="3200">
                <a:ea typeface="宋体" panose="02010600030101010101" pitchFamily="2" charset="-122"/>
              </a:rPr>
              <a:t>，请结合文本简要分析。(6分）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045" y="1072515"/>
            <a:ext cx="893191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ctr">
              <a:buNone/>
            </a:pPr>
            <a:r>
              <a:rPr lang="zh-CN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举一反三</a:t>
            </a:r>
            <a:endParaRPr lang="zh-CN" altLang="en-US" sz="9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1765" y="3421380"/>
            <a:ext cx="661035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散文语言的赏析</a:t>
            </a:r>
          </a:p>
          <a:p>
            <a:pPr algn="ctr"/>
            <a:r>
              <a:rPr lang="zh-CN" altLang="en-US" sz="7200" b="1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诗歌语言的赏析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10335" y="2389505"/>
            <a:ext cx="6318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altLang="en-US" sz="6000" b="1">
                <a:solidFill>
                  <a:srgbClr val="0033CC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宋体" panose="02010600030101010101" pitchFamily="2" charset="-122"/>
              </a:rPr>
              <a:t>综合性选择题</a:t>
            </a:r>
          </a:p>
        </p:txBody>
      </p:sp>
    </p:spTree>
  </p:cSld>
  <p:clrMapOvr>
    <a:masterClrMapping/>
  </p:clrMapOvr>
  <p:transition spd="slow">
    <p:comb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504" name="Group 168"/>
          <p:cNvGraphicFramePr>
            <a:graphicFrameLocks noGrp="1"/>
          </p:cNvGraphicFramePr>
          <p:nvPr/>
        </p:nvGraphicFramePr>
        <p:xfrm>
          <a:off x="539552" y="764704"/>
          <a:ext cx="8199438" cy="2633464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8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334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endParaRPr kumimoji="0" lang="en-US" altLang="zh-CN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综合性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选择题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小说阅读的选择题往往涉及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小说内容的理解、故事情节的分析、人物性格特点的概括、艺术手法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等多方面的内容，具有一定的综合性。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3717032"/>
            <a:ext cx="8199438" cy="187220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解答小说文本的选择题，要着重了解选项的</a:t>
            </a:r>
            <a:r>
              <a:rPr lang="zh-CN" altLang="en-US" dirty="0">
                <a:solidFill>
                  <a:srgbClr val="0033CC"/>
                </a:solidFill>
              </a:rPr>
              <a:t>常见错误类型和题干中的敏感点</a:t>
            </a:r>
            <a:r>
              <a:rPr lang="zh-CN" altLang="en-US" dirty="0"/>
              <a:t>，并注意把握二者间的关系。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68" name="Group 168"/>
          <p:cNvGraphicFramePr>
            <a:graphicFrameLocks noGrp="1"/>
          </p:cNvGraphicFramePr>
          <p:nvPr/>
        </p:nvGraphicFramePr>
        <p:xfrm>
          <a:off x="314921" y="929216"/>
          <a:ext cx="8640959" cy="5596128"/>
        </p:xfrm>
        <a:graphic>
          <a:graphicData uri="http://schemas.openxmlformats.org/drawingml/2006/table">
            <a:tbl>
              <a:tblPr/>
              <a:tblGrid>
                <a:gridCol w="1870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0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错误类型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常见情形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人物概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括不准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特点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概括错误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；②特点</a:t>
                      </a:r>
                      <a:r>
                        <a:rPr kumimoji="0" lang="zh-CN" altLang="en-US" sz="2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概括过多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；③特点</a:t>
                      </a:r>
                      <a:r>
                        <a:rPr kumimoji="0" lang="zh-CN" altLang="en-US" sz="2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概括不全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事实陈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述混乱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将人物的这种行为说成是另一种行为；②将人物的这种想法说成另一种想法；③颠倒人物做事的顺序；④将此人所为说成是他人所为。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技巧断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定不当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说错某个情节的性质或情节安排的作用；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②说错某处运用的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修辞手法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及其作用；③说错某处运用的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表现手法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及其作用；④说错某处运用的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表达方式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及其作用；⑤说错句子的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含意、风格和表达作用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。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61912"/>
            <a:ext cx="8229600" cy="1143000"/>
          </a:xfrm>
        </p:spPr>
        <p:txBody>
          <a:bodyPr/>
          <a:lstStyle/>
          <a:p>
            <a:r>
              <a:rPr lang="zh-CN" altLang="en-US" dirty="0"/>
              <a:t>了解选项常见错误类型</a:t>
            </a:r>
          </a:p>
        </p:txBody>
      </p:sp>
    </p:spTree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518" name="Group 94"/>
          <p:cNvGraphicFramePr>
            <a:graphicFrameLocks noGrp="1"/>
          </p:cNvGraphicFramePr>
          <p:nvPr/>
        </p:nvGraphicFramePr>
        <p:xfrm>
          <a:off x="395536" y="908720"/>
          <a:ext cx="8424936" cy="4910328"/>
        </p:xfrm>
        <a:graphic>
          <a:graphicData uri="http://schemas.openxmlformats.org/drawingml/2006/table">
            <a:tbl>
              <a:tblPr/>
              <a:tblGrid>
                <a:gridCol w="2208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6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错误类型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常见情形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评价理解失当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评价人物感情失当，如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褒贬用语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不当；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②评价人物说法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过重或过轻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；③对人物的性格特点、行为方式等进行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违背文意和常理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的解说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曲解文意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)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文本评述失据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①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对人物的评价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于文无据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；②叙述的人物的行为文中</a:t>
                      </a:r>
                      <a:r>
                        <a:rPr kumimoji="0" lang="zh-CN" altLang="en-US" sz="2600" b="0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没有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对应信息；③总结的所谓“主旨”不在文本的主题范畴内。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(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无中生有</a:t>
                      </a:r>
                      <a:r>
                        <a:rPr kumimoji="0" lang="en-US" altLang="zh-CN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524" name="Group 76"/>
          <p:cNvGraphicFramePr>
            <a:graphicFrameLocks noGrp="1"/>
          </p:cNvGraphicFramePr>
          <p:nvPr/>
        </p:nvGraphicFramePr>
        <p:xfrm>
          <a:off x="353864" y="3573017"/>
          <a:ext cx="8394600" cy="2758440"/>
        </p:xfrm>
        <a:graphic>
          <a:graphicData uri="http://schemas.openxmlformats.org/drawingml/2006/table">
            <a:tbl>
              <a:tblPr/>
              <a:tblGrid>
                <a:gridCol w="3006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6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1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标注重点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标注理由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对应错项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2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注意标注选项句子中起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修饰限制作用的词语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，尤其是标注此类形容词。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修饰限制性词语往往是对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人物性格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的概括和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文本手法、特征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的描述。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人物概括不准技巧断定不当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245" y="-317"/>
            <a:ext cx="8229600" cy="1143000"/>
          </a:xfrm>
        </p:spPr>
        <p:txBody>
          <a:bodyPr/>
          <a:lstStyle/>
          <a:p>
            <a:r>
              <a:rPr lang="zh-CN" altLang="en-US" dirty="0"/>
              <a:t>掌握分析比对</a:t>
            </a:r>
            <a:r>
              <a:rPr lang="en-US" altLang="zh-CN" dirty="0"/>
              <a:t>3</a:t>
            </a:r>
            <a:r>
              <a:rPr lang="zh-CN" altLang="en-US" dirty="0"/>
              <a:t>步法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95291"/>
            <a:ext cx="8784976" cy="2577726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第一步：浏览选项标注敏感点</a:t>
            </a:r>
          </a:p>
          <a:p>
            <a:pPr lvl="1"/>
            <a:r>
              <a:rPr lang="zh-CN" altLang="en-US" dirty="0"/>
              <a:t>所谓敏感点是指选项中有关“</a:t>
            </a:r>
            <a:r>
              <a:rPr lang="zh-CN" altLang="en-US" dirty="0">
                <a:solidFill>
                  <a:srgbClr val="FF0000"/>
                </a:solidFill>
              </a:rPr>
              <a:t>思想内容”和“艺术特色</a:t>
            </a:r>
            <a:r>
              <a:rPr lang="zh-CN" altLang="en-US" dirty="0"/>
              <a:t>”的核心词语或短语，命题者往往就此设误。因此，准确标注敏感点并把握其对应错误类型至关重要。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6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6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6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7573" name="Group 101"/>
          <p:cNvGraphicFramePr>
            <a:graphicFrameLocks noGrp="1"/>
          </p:cNvGraphicFramePr>
          <p:nvPr/>
        </p:nvGraphicFramePr>
        <p:xfrm>
          <a:off x="336104" y="692696"/>
          <a:ext cx="8784976" cy="5425440"/>
        </p:xfrm>
        <a:graphic>
          <a:graphicData uri="http://schemas.openxmlformats.org/drawingml/2006/table">
            <a:tbl>
              <a:tblPr/>
              <a:tblGrid>
                <a:gridCol w="3183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0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0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标注重点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标注理由</a:t>
                      </a:r>
                      <a:endParaRPr kumimoji="0" lang="zh-CN" alt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对应错项</a:t>
                      </a:r>
                      <a:endParaRPr kumimoji="0" lang="zh-CN" alt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标注选项句子中受“是”“表现”“表明”“体现”“具有”“说明”“写出”“描绘”“反映”“深化”“强化”等动词支配的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名词、代词或名词性短语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这类名词、代词或名词性短语在选项中往往充当宾语，这些宾语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常用来陈述主要事实，交代主要技巧的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作用，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列举主题要点，表明重要句子的内涵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等。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技巧断定不当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评价理解失当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文本评述失据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标注选项句子中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“因为”“为”“为了”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这类词语后的中心词。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这些中心词是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交代原因、动机、目的的</a:t>
                      </a: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，往往起到表明观点的作用。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4003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评价理解失当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00300" algn="l"/>
                        </a:tabLst>
                      </a:pPr>
                      <a:r>
                        <a:rPr kumimoji="0" lang="zh-CN" alt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文本评述失据</a:t>
                      </a:r>
                      <a:endParaRPr kumimoji="0" lang="zh-CN" alt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内容占位符 4099"/>
          <p:cNvSpPr>
            <a:spLocks noGrp="1"/>
          </p:cNvSpPr>
          <p:nvPr>
            <p:ph/>
          </p:nvPr>
        </p:nvSpPr>
        <p:spPr>
          <a:xfrm>
            <a:off x="0" y="274638"/>
            <a:ext cx="8991600" cy="5851525"/>
          </a:xfrm>
        </p:spPr>
        <p:txBody>
          <a:bodyPr/>
          <a:lstStyle/>
          <a:p>
            <a:pPr>
              <a:buNone/>
            </a:pPr>
            <a:r>
              <a:rPr lang="en-US" altLang="zh-CN" b="1" dirty="0"/>
              <a:t>                    </a:t>
            </a:r>
            <a:r>
              <a:rPr lang="zh-CN" altLang="en-US" sz="4400" b="1" dirty="0">
                <a:solidFill>
                  <a:srgbClr val="990033"/>
                </a:solidFill>
              </a:rPr>
              <a:t>一字点评古诗文</a:t>
            </a:r>
          </a:p>
          <a:p>
            <a:pPr>
              <a:buNone/>
            </a:pPr>
            <a:r>
              <a:rPr lang="zh-CN" altLang="en-US" b="1" dirty="0"/>
              <a:t>  </a:t>
            </a:r>
            <a:r>
              <a:rPr lang="zh-CN" altLang="en-US" sz="3600" b="1" dirty="0"/>
              <a:t>南宋学者李耆卿在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文章精义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里，用一字评点古人诗文，十分精妙。你能猜出他是怎么评点的吗？请在下面横线上各填一字，然后考虑为什么要填这个字。</a:t>
            </a:r>
          </a:p>
          <a:p>
            <a:pPr>
              <a:buNone/>
            </a:pPr>
            <a:r>
              <a:rPr lang="zh-CN" altLang="en-US" sz="3600" b="1" dirty="0"/>
              <a:t> </a:t>
            </a:r>
            <a:r>
              <a:rPr lang="en-US" altLang="zh-CN" sz="3600" b="1"/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论语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</a:t>
            </a:r>
            <a:r>
              <a:rPr lang="en-US" altLang="zh-CN" sz="3600" b="1" dirty="0">
                <a:solidFill>
                  <a:schemeClr val="accent2"/>
                </a:solidFill>
              </a:rPr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孟子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；</a:t>
            </a:r>
            <a:r>
              <a:rPr lang="en-US" altLang="zh-CN" sz="3600" b="1" dirty="0">
                <a:solidFill>
                  <a:schemeClr val="accent2"/>
                </a:solidFill>
              </a:rPr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庄子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</a:t>
            </a:r>
            <a:r>
              <a:rPr lang="en-US" altLang="zh-CN" sz="3600" b="1" dirty="0">
                <a:solidFill>
                  <a:schemeClr val="accent2"/>
                </a:solidFill>
              </a:rPr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楚辞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；</a:t>
            </a:r>
            <a:r>
              <a:rPr lang="en-US" altLang="zh-CN" sz="3600" b="1" dirty="0">
                <a:solidFill>
                  <a:schemeClr val="accent2"/>
                </a:solidFill>
              </a:rPr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史记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</a:t>
            </a:r>
            <a:r>
              <a:rPr lang="en-US" altLang="zh-CN" sz="3600" b="1" dirty="0">
                <a:solidFill>
                  <a:schemeClr val="accent2"/>
                </a:solidFill>
              </a:rPr>
              <a:t>《</a:t>
            </a:r>
            <a:r>
              <a:rPr lang="zh-CN" altLang="en-US" sz="3600" b="1" dirty="0">
                <a:solidFill>
                  <a:schemeClr val="accent2"/>
                </a:solidFill>
              </a:rPr>
              <a:t>汉书</a:t>
            </a:r>
            <a:r>
              <a:rPr lang="en-US" altLang="zh-CN" sz="3600" b="1" dirty="0">
                <a:solidFill>
                  <a:schemeClr val="accent2"/>
                </a:solidFill>
              </a:rPr>
              <a:t>》</a:t>
            </a:r>
            <a:r>
              <a:rPr lang="zh-CN" altLang="en-US" sz="3600" b="1" dirty="0">
                <a:solidFill>
                  <a:schemeClr val="accent2"/>
                </a:solidFill>
              </a:rPr>
              <a:t>气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。</a:t>
            </a:r>
          </a:p>
          <a:p>
            <a:pPr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  韩</a:t>
            </a:r>
            <a:r>
              <a:rPr lang="en-US" altLang="zh-CN" sz="3600" b="1" dirty="0">
                <a:solidFill>
                  <a:schemeClr val="accent2"/>
                </a:solidFill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</a:rPr>
              <a:t>愈</a:t>
            </a:r>
            <a:r>
              <a:rPr lang="en-US" altLang="zh-CN" sz="3600" b="1" dirty="0">
                <a:solidFill>
                  <a:schemeClr val="accent2"/>
                </a:solidFill>
              </a:rPr>
              <a:t>)</a:t>
            </a:r>
            <a:r>
              <a:rPr lang="zh-CN" altLang="en-US" sz="3600" b="1" dirty="0">
                <a:solidFill>
                  <a:schemeClr val="accent2"/>
                </a:solidFill>
              </a:rPr>
              <a:t>如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，柳</a:t>
            </a:r>
            <a:r>
              <a:rPr lang="en-US" altLang="zh-CN" sz="3600" b="1" dirty="0">
                <a:solidFill>
                  <a:schemeClr val="accent2"/>
                </a:solidFill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</a:rPr>
              <a:t>宗元</a:t>
            </a:r>
            <a:r>
              <a:rPr lang="en-US" altLang="zh-CN" sz="3600" b="1" dirty="0">
                <a:solidFill>
                  <a:schemeClr val="accent2"/>
                </a:solidFill>
              </a:rPr>
              <a:t>)</a:t>
            </a:r>
            <a:r>
              <a:rPr lang="zh-CN" altLang="en-US" sz="3600" b="1" dirty="0">
                <a:solidFill>
                  <a:schemeClr val="accent2"/>
                </a:solidFill>
              </a:rPr>
              <a:t>如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，欧</a:t>
            </a:r>
            <a:r>
              <a:rPr lang="en-US" altLang="zh-CN" sz="3600" b="1" dirty="0">
                <a:solidFill>
                  <a:schemeClr val="accent2"/>
                </a:solidFill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</a:rPr>
              <a:t>阳修</a:t>
            </a:r>
            <a:r>
              <a:rPr lang="en-US" altLang="zh-CN" sz="3600" b="1" dirty="0">
                <a:solidFill>
                  <a:schemeClr val="accent2"/>
                </a:solidFill>
              </a:rPr>
              <a:t>)</a:t>
            </a:r>
            <a:r>
              <a:rPr lang="zh-CN" altLang="en-US" sz="3600" b="1" dirty="0">
                <a:solidFill>
                  <a:schemeClr val="accent2"/>
                </a:solidFill>
              </a:rPr>
              <a:t>如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，苏</a:t>
            </a:r>
            <a:r>
              <a:rPr lang="en-US" altLang="zh-CN" sz="3600" b="1" dirty="0">
                <a:solidFill>
                  <a:schemeClr val="accent2"/>
                </a:solidFill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</a:rPr>
              <a:t>轼</a:t>
            </a:r>
            <a:r>
              <a:rPr lang="en-US" altLang="zh-CN" sz="3600" b="1" dirty="0">
                <a:solidFill>
                  <a:schemeClr val="accent2"/>
                </a:solidFill>
              </a:rPr>
              <a:t>)</a:t>
            </a:r>
            <a:r>
              <a:rPr lang="zh-CN" altLang="en-US" sz="3600" b="1" dirty="0">
                <a:solidFill>
                  <a:schemeClr val="accent2"/>
                </a:solidFill>
              </a:rPr>
              <a:t>如</a:t>
            </a:r>
            <a:r>
              <a:rPr lang="en-US" altLang="zh-CN" sz="3600" b="1" dirty="0">
                <a:solidFill>
                  <a:schemeClr val="accent2"/>
                </a:solidFill>
              </a:rPr>
              <a:t>__</a:t>
            </a:r>
            <a:r>
              <a:rPr lang="zh-CN" altLang="en-US" sz="3600" b="1" dirty="0">
                <a:solidFill>
                  <a:schemeClr val="accent2"/>
                </a:solidFill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2458085" y="326707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平</a:t>
            </a:r>
          </a:p>
        </p:txBody>
      </p:sp>
      <p:sp>
        <p:nvSpPr>
          <p:cNvPr id="4" name="矩形 3"/>
          <p:cNvSpPr/>
          <p:nvPr/>
        </p:nvSpPr>
        <p:spPr>
          <a:xfrm>
            <a:off x="5709285" y="326707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激</a:t>
            </a:r>
          </a:p>
        </p:txBody>
      </p:sp>
      <p:sp>
        <p:nvSpPr>
          <p:cNvPr id="5" name="矩形 4"/>
          <p:cNvSpPr/>
          <p:nvPr/>
        </p:nvSpPr>
        <p:spPr>
          <a:xfrm>
            <a:off x="827405" y="387667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</a:t>
            </a:r>
          </a:p>
        </p:txBody>
      </p:sp>
      <p:sp>
        <p:nvSpPr>
          <p:cNvPr id="6" name="矩形 5"/>
          <p:cNvSpPr/>
          <p:nvPr/>
        </p:nvSpPr>
        <p:spPr>
          <a:xfrm>
            <a:off x="4083685" y="387667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悲</a:t>
            </a:r>
          </a:p>
        </p:txBody>
      </p:sp>
      <p:sp>
        <p:nvSpPr>
          <p:cNvPr id="7" name="矩形 6"/>
          <p:cNvSpPr/>
          <p:nvPr/>
        </p:nvSpPr>
        <p:spPr>
          <a:xfrm>
            <a:off x="7312025" y="3973830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勇</a:t>
            </a:r>
          </a:p>
        </p:txBody>
      </p:sp>
      <p:sp>
        <p:nvSpPr>
          <p:cNvPr id="9" name="矩形 8"/>
          <p:cNvSpPr/>
          <p:nvPr/>
        </p:nvSpPr>
        <p:spPr>
          <a:xfrm>
            <a:off x="2621280" y="4377690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怯</a:t>
            </a:r>
          </a:p>
        </p:txBody>
      </p:sp>
      <p:sp>
        <p:nvSpPr>
          <p:cNvPr id="10" name="矩形 9"/>
          <p:cNvSpPr/>
          <p:nvPr/>
        </p:nvSpPr>
        <p:spPr>
          <a:xfrm>
            <a:off x="2011680" y="508444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海</a:t>
            </a:r>
          </a:p>
        </p:txBody>
      </p:sp>
      <p:sp>
        <p:nvSpPr>
          <p:cNvPr id="11" name="矩形 10"/>
          <p:cNvSpPr/>
          <p:nvPr/>
        </p:nvSpPr>
        <p:spPr>
          <a:xfrm>
            <a:off x="5206365" y="508444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泉</a:t>
            </a:r>
          </a:p>
        </p:txBody>
      </p:sp>
      <p:sp>
        <p:nvSpPr>
          <p:cNvPr id="12" name="矩形 11"/>
          <p:cNvSpPr/>
          <p:nvPr/>
        </p:nvSpPr>
        <p:spPr>
          <a:xfrm>
            <a:off x="8186420" y="514286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澜</a:t>
            </a:r>
          </a:p>
        </p:txBody>
      </p:sp>
      <p:sp>
        <p:nvSpPr>
          <p:cNvPr id="13" name="矩形 12"/>
          <p:cNvSpPr/>
          <p:nvPr/>
        </p:nvSpPr>
        <p:spPr>
          <a:xfrm>
            <a:off x="2011680" y="5709285"/>
            <a:ext cx="50292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7" grpId="0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第二步：回归原文找对应</a:t>
            </a:r>
          </a:p>
          <a:p>
            <a:pPr lvl="1"/>
            <a:r>
              <a:rPr lang="zh-CN" altLang="en-US" dirty="0"/>
              <a:t>根据选项内容</a:t>
            </a:r>
            <a:r>
              <a:rPr lang="zh-CN" altLang="en-US" dirty="0">
                <a:solidFill>
                  <a:srgbClr val="FF0000"/>
                </a:solidFill>
              </a:rPr>
              <a:t>回归原文寻找对应</a:t>
            </a:r>
            <a:r>
              <a:rPr lang="zh-CN" altLang="en-US" dirty="0"/>
              <a:t>，筛选信息类注意</a:t>
            </a:r>
            <a:r>
              <a:rPr lang="zh-CN" altLang="en-US" dirty="0">
                <a:solidFill>
                  <a:srgbClr val="FF0000"/>
                </a:solidFill>
              </a:rPr>
              <a:t>是否改变原文判断</a:t>
            </a:r>
            <a:r>
              <a:rPr lang="zh-CN" altLang="en-US" dirty="0"/>
              <a:t>，评价赏析类的选项特别关注标注的敏感点</a:t>
            </a:r>
            <a:r>
              <a:rPr lang="zh-CN" altLang="en-US" dirty="0">
                <a:solidFill>
                  <a:srgbClr val="FF0000"/>
                </a:solidFill>
              </a:rPr>
              <a:t>是否有原文依据</a:t>
            </a:r>
            <a:r>
              <a:rPr lang="zh-CN" altLang="en-US" dirty="0"/>
              <a:t>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第三步：排除错项定答案</a:t>
            </a:r>
          </a:p>
          <a:p>
            <a:pPr lvl="1"/>
            <a:r>
              <a:rPr lang="zh-CN" altLang="en-US" dirty="0"/>
              <a:t>根据前面分析的各错项特点，判定选项正误，确定答案。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17"/>
            <a:ext cx="8229600" cy="1143000"/>
          </a:xfrm>
        </p:spPr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应考体验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42975"/>
            <a:ext cx="8784976" cy="5915025"/>
          </a:xfrm>
        </p:spPr>
        <p:txBody>
          <a:bodyPr>
            <a:normAutofit fontScale="92500" lnSpcReduction="20000"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solidFill>
                  <a:srgbClr val="0033CC"/>
                </a:solidFill>
              </a:rPr>
              <a:t>Q</a:t>
            </a:r>
            <a:r>
              <a:rPr lang="zh-CN" altLang="en-US" dirty="0">
                <a:solidFill>
                  <a:srgbClr val="0033CC"/>
                </a:solidFill>
              </a:rPr>
              <a:t>：</a:t>
            </a:r>
            <a:r>
              <a:rPr lang="en-US" altLang="zh-CN" dirty="0">
                <a:solidFill>
                  <a:srgbClr val="0033CC"/>
                </a:solidFill>
              </a:rPr>
              <a:t>(2016·</a:t>
            </a:r>
            <a:r>
              <a:rPr lang="zh-CN" altLang="en-US" dirty="0">
                <a:solidFill>
                  <a:srgbClr val="0033CC"/>
                </a:solidFill>
              </a:rPr>
              <a:t>全国卷</a:t>
            </a:r>
            <a:r>
              <a:rPr lang="en-US" altLang="zh-CN" dirty="0">
                <a:solidFill>
                  <a:srgbClr val="0033CC"/>
                </a:solidFill>
              </a:rPr>
              <a:t>Ⅱ</a:t>
            </a:r>
            <a:r>
              <a:rPr lang="zh-CN" altLang="en-US" dirty="0">
                <a:solidFill>
                  <a:srgbClr val="0033CC"/>
                </a:solidFill>
              </a:rPr>
              <a:t>，改编</a:t>
            </a:r>
            <a:r>
              <a:rPr lang="en-US" altLang="zh-CN" dirty="0">
                <a:solidFill>
                  <a:srgbClr val="0033CC"/>
                </a:solidFill>
              </a:rPr>
              <a:t>)</a:t>
            </a:r>
            <a:r>
              <a:rPr lang="zh-CN" altLang="en-US" dirty="0">
                <a:solidFill>
                  <a:srgbClr val="0033CC"/>
                </a:solidFill>
              </a:rPr>
              <a:t> 下列对小说相关内容和艺术特色的分析鉴赏，恰当的一项是</a:t>
            </a:r>
            <a:r>
              <a:rPr lang="en-US" altLang="zh-CN" dirty="0">
                <a:solidFill>
                  <a:srgbClr val="0033CC"/>
                </a:solidFill>
              </a:rPr>
              <a:t>(</a:t>
            </a:r>
            <a:r>
              <a:rPr lang="zh-CN" altLang="en-US" dirty="0">
                <a:solidFill>
                  <a:srgbClr val="0033CC"/>
                </a:solidFill>
              </a:rPr>
              <a:t>　 　</a:t>
            </a:r>
            <a:r>
              <a:rPr lang="en-US" altLang="zh-CN" dirty="0">
                <a:solidFill>
                  <a:srgbClr val="0033CC"/>
                </a:solidFill>
              </a:rPr>
              <a:t>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A</a:t>
            </a:r>
            <a:r>
              <a:rPr lang="zh-CN" altLang="en-US" dirty="0"/>
              <a:t>．小说开头寥寥几句对话，六安爷这个勤劳而孤僻的老农形象已经跃然纸上，同时，他与村人的分歧也开始显露，并为下文情节发展埋下了伏笔。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B</a:t>
            </a:r>
            <a:r>
              <a:rPr lang="zh-CN" altLang="en-US" dirty="0"/>
              <a:t>．小说中写到百亩园将要变成焦炭厂，往日的田园风光将会被“炉火熊熊、浓烟滚滚”的景象所取代，深化了作者关于生态问题的思考及小说的环保主题。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C</a:t>
            </a:r>
            <a:r>
              <a:rPr lang="zh-CN" altLang="en-US" dirty="0"/>
              <a:t>．关于六安爷锄地的描写生动而富有诗意，传达了六安爷在百亩园劳作时惬意舒畅的感觉，这样的写法强化了小说所表达的人与土地分离的悲凉感。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D</a:t>
            </a:r>
            <a:r>
              <a:rPr lang="zh-CN" altLang="en-US" dirty="0"/>
              <a:t>．综合全文来看，六安爷的“平静固执”，说明他作为一个老人，一方面已经饱经沧桑，看透世事变迁，另一方面也难免思想保守、无法与时俱进。</a:t>
            </a:r>
          </a:p>
        </p:txBody>
      </p:sp>
    </p:spTree>
  </p:cSld>
  <p:clrMapOvr>
    <a:masterClrMapping/>
  </p:clrMapOvr>
  <p:transition spd="slow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17"/>
            <a:ext cx="8229600" cy="1143000"/>
          </a:xfrm>
        </p:spPr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应考体验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810" y="1143000"/>
            <a:ext cx="8229600" cy="4525963"/>
          </a:xfrm>
        </p:spPr>
        <p:txBody>
          <a:bodyPr>
            <a:normAutofit/>
          </a:bodyPr>
          <a:lstStyle/>
          <a:p>
            <a:pPr marL="0" indent="457200" algn="ctr">
              <a:buNone/>
            </a:pPr>
            <a:r>
              <a:rPr lang="zh-CN" altLang="en-US" sz="2600" dirty="0"/>
              <a:t>锄    （李　锐）</a:t>
            </a:r>
          </a:p>
          <a:p>
            <a:pPr marL="0" indent="457200">
              <a:buNone/>
            </a:pPr>
            <a:r>
              <a:rPr lang="zh-CN" altLang="en-US" sz="2600" dirty="0"/>
              <a:t>拄着锄把出村的时候又有人问：“六安爷，又去百亩园呀？”</a:t>
            </a:r>
          </a:p>
          <a:p>
            <a:pPr marL="0" indent="457200">
              <a:buNone/>
            </a:pPr>
            <a:r>
              <a:rPr lang="zh-CN" altLang="en-US" sz="2600" dirty="0"/>
              <a:t>倒拿着锄头的六安爷平静地笑笑：“是哩。”</a:t>
            </a:r>
          </a:p>
          <a:p>
            <a:pPr marL="0" indent="457200">
              <a:buNone/>
            </a:pPr>
            <a:r>
              <a:rPr lang="zh-CN" altLang="en-US" sz="2600" dirty="0"/>
              <a:t>“咳呀，六安爷，后晌天气这么热，眼睛又不方便，快回家歇歇吧六安爷！”</a:t>
            </a:r>
          </a:p>
          <a:p>
            <a:pPr marL="0" indent="457200">
              <a:buNone/>
            </a:pPr>
            <a:r>
              <a:rPr lang="zh-CN" altLang="en-US" sz="2600" dirty="0"/>
              <a:t>六安爷还是平静地笑笑：“我不是锄地，我是过瘾。”</a:t>
            </a:r>
            <a:endParaRPr lang="en-US" altLang="zh-CN" sz="2600" dirty="0"/>
          </a:p>
          <a:p>
            <a:pPr marL="0" indent="457200">
              <a:buNone/>
            </a:pPr>
            <a:r>
              <a:rPr lang="zh-CN" altLang="en-US" sz="2600" dirty="0"/>
              <a:t>“咳呀，锄了地，受了累，又没有收成，你是图啥呀你六安爷？”</a:t>
            </a:r>
          </a:p>
          <a:p>
            <a:pPr marL="0" indent="457200">
              <a:buNone/>
            </a:pPr>
            <a:r>
              <a:rPr lang="zh-CN" altLang="en-US" sz="2600" dirty="0"/>
              <a:t>六安爷已经记不清这样的问答重复过多少次了，他还是不紧不慢地笑笑：“我不是锄地，我是过瘾。”</a:t>
            </a:r>
          </a:p>
        </p:txBody>
      </p:sp>
    </p:spTree>
  </p:cSld>
  <p:clrMapOvr>
    <a:masterClrMapping/>
  </p:clrMapOvr>
  <p:transition spd="slow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" y="88265"/>
            <a:ext cx="9023985" cy="6029325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800" dirty="0"/>
              <a:t>斜射的阳光明晃晃地照在六安爷的脸上，渐渐失明的眼睛，给他带来一种说不出的静穆。六安爷看不清人们的脸色，可他听得清人们的腔调。但是六安爷不想改变自己的主意，照样拄着锄把当拐棍，从从容容地走过。</a:t>
            </a:r>
            <a:endParaRPr lang="en-US" altLang="zh-CN" sz="2800" dirty="0"/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800" dirty="0"/>
              <a:t>百亩园就在河对面，一抬眼就能看见。一座三孔石桥跨过乱流河，把百亩园和村子连在一起，这整整一百二十亩平坦肥沃的河滩地，是乱流河一百多里河谷当中最大最肥的一块地。西湾村人不知道在这块地上耕种了几千年几百代了。几千年几百代里，西湾村人不知把几千斤几万斤的汗水撒在百亩园，也不知从百亩园的土地上收获了几百万几千万斤的粮食，更不知这几百万几千万斤的粮食养活了世世代代多少人。但是，从今年起百亩园再也不会收获庄稼了。煤炭公司看中了百亩园，要在这块地上建一个焦炭厂。两年里反复地谈判，煤炭公司一直把土地收购价压</a:t>
            </a:r>
          </a:p>
        </p:txBody>
      </p:sp>
    </p:spTree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>
            <a:noAutofit/>
          </a:bodyPr>
          <a:lstStyle/>
          <a:p>
            <a:pPr indent="0"/>
            <a:r>
              <a:rPr lang="zh-CN" altLang="en-US" sz="2500" dirty="0"/>
              <a:t>在每亩五千块。为了表示绝不接受的决心，今年下种的季节，西湾村人坚决地把庄稼照样种了下去。煤炭公司终于妥协了，每亩地一万五千块。这场惊心动魄的谈判像传奇一样在乱流河两岸到处被人传颂。一万五千块，简直就是一个让人头晕的天价。按照最好的年景，现在一亩地一年也就能收入一百多块钱。想一想就让人头晕，你得受一百多年的辛苦，流一百多年的汗，才能在一亩地里刨出来一万五千块钱呐！胜利的喜悦中，没有人再去百亩园了，因为合同一签，钱一拿，推土机马上就要开进来了。</a:t>
            </a:r>
            <a:endParaRPr lang="en-US" altLang="zh-CN" sz="2500" dirty="0"/>
          </a:p>
          <a:p>
            <a:r>
              <a:rPr lang="zh-CN" altLang="en-US" sz="2500" dirty="0"/>
              <a:t>可是，不知不觉中，那些被人遗忘了的种子，还是和千百年来一样破土而出了。每天早上嫩绿的叶子上都会有珍珠一样的露水，在晨风中把阳光变幻得五彩缤纷。这些种子们不知道，永远不会再有人来伺候它们，收获它们了。从此往后，百亩园里将是炉火熊熊、浓烟滚滚的另一番景象。</a:t>
            </a:r>
            <a:endParaRPr lang="en-US" altLang="zh-CN" sz="2500" dirty="0"/>
          </a:p>
          <a:p>
            <a:r>
              <a:rPr lang="zh-CN" altLang="en-US" sz="2500" dirty="0"/>
              <a:t>六安爷舍不得那些种子。他掐着指头计算着出苗的时间，到了该间苗锄头遍的日子，六安爷就拄着锄头来到百亩园。一天三晌，一晌不落。</a:t>
            </a:r>
          </a:p>
        </p:txBody>
      </p:sp>
    </p:spTree>
  </p:cSld>
  <p:clrMapOvr>
    <a:masterClrMapping/>
  </p:clrMapOvr>
  <p:transition spd="slow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  <a:blipFill rotWithShape="1">
            <a:blip r:embed="rId2"/>
            <a:stretch>
              <a:fillRect l="3000"/>
            </a:stretch>
          </a:blipFill>
        </p:spPr>
        <p:txBody>
          <a:bodyPr>
            <a:normAutofit fontScale="72500"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dirty="0"/>
              <a:t>现在，劳累了一天的六安爷已经感觉到腰背的酸痛，满是老茧的手也有些僵硬。他蹲下身子摸索着探出一块空地，然后，坐在黄土上很享受地慢慢吸一支烟，等着僵硬了的筋骨舒缓下来。等到歇够了，就再拄着锄把站起来，青筋暴突的臂膀，把锄头一次又一次稳稳地探进摇摆的苗垅里去。没有人催，自己心里也不急，六安爷只想一个人慢慢地锄地，就好像一个人对着一壶老酒细斟慢饮。</a:t>
            </a:r>
            <a:endParaRPr lang="en-US" altLang="zh-CN" dirty="0"/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dirty="0"/>
              <a:t>终于，西山的阴影落进了河谷，被太阳晒了一天的六安爷，立刻感觉到了肩背上升起的一丝凉意。他缓缓地直起腰来，把捏锄把的两只手一先一后举到嘴前，轻轻地啐上几点唾沫，而后，又深深地埋下腰，举起了锄头。随着臂膀有力的拉拽，锋利的锄刃闷在黄土里咯嘣咯嘣地割断了草根，间开了密集的幼苗，新鲜的黄土一股一股地翻起来。六安爷惬意地微笑着，虽然看不清，可是，耳朵里的声音，鼻子里的气味，河谷里渐起的凉意，都让他顺心，都让他舒服。银亮的锄板鱼儿戏水一般地，在禾苗的绿波中上下翻飞。于是，松软新鲜的黄土上留下两行长长的跨</a:t>
            </a:r>
          </a:p>
        </p:txBody>
      </p:sp>
    </p:spTree>
  </p:cSld>
  <p:clrMapOvr>
    <a:masterClrMapping/>
  </p:clrMapOvr>
  <p:transition spd="slow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972" name="Object 4"/>
          <p:cNvGraphicFramePr>
            <a:graphicFrameLocks noChangeAspect="1"/>
          </p:cNvGraphicFramePr>
          <p:nvPr/>
        </p:nvGraphicFramePr>
        <p:xfrm>
          <a:off x="468313" y="915988"/>
          <a:ext cx="8272462" cy="537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4" name="Document" r:id="rId3" imgW="8272145" imgH="5387975" progId="Word.Document.8">
                  <p:embed/>
                </p:oleObj>
              </mc:Choice>
              <mc:Fallback>
                <p:oleObj name="Document" r:id="rId3" imgW="8272145" imgH="5387975" progId="Word.Document.8">
                  <p:embed/>
                  <p:pic>
                    <p:nvPicPr>
                      <p:cNvPr id="0" name="Object 4" descr="image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915988"/>
                        <a:ext cx="8272462" cy="537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29235" y="161290"/>
            <a:ext cx="8229600" cy="4525963"/>
          </a:xfrm>
        </p:spPr>
        <p:txBody>
          <a:bodyPr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</a:pPr>
            <a:r>
              <a:rPr lang="zh-CN" altLang="en-US" sz="2700" dirty="0"/>
              <a:t>距整齐的脚印，脚印的两旁是株距均匀的玉茭和青豆的幼苗。六安爷种了一辈子庄稼，锄了一辈子地，眼下这一次有些不一般，六安爷心里知道，这是他这辈子最后一次锄地了，最后一次给百亩园的庄稼锄地了。</a:t>
            </a:r>
          </a:p>
          <a:p>
            <a:pPr indent="0">
              <a:lnSpc>
                <a:spcPct val="100000"/>
              </a:lnSpc>
              <a:spcBef>
                <a:spcPts val="0"/>
              </a:spcBef>
            </a:pPr>
            <a:r>
              <a:rPr lang="zh-CN" altLang="en-US" sz="2700" dirty="0"/>
              <a:t>沉静的暮色中，百亩园显得寂寥、空旷。六安爷喜欢这天地间昏暗的时辰，眼睛里边和眼睛外边的世界是一样的。他知道自己正慢慢融入眼前这黑暗的世界里。</a:t>
            </a:r>
          </a:p>
          <a:p>
            <a:pPr indent="0">
              <a:lnSpc>
                <a:spcPct val="100000"/>
              </a:lnSpc>
              <a:spcBef>
                <a:spcPts val="0"/>
              </a:spcBef>
            </a:pPr>
            <a:r>
              <a:rPr lang="zh-CN" altLang="en-US" sz="2700" dirty="0"/>
              <a:t>很多天以后，人们跟着推土机来到百亩园，无比惊讶地发现，六安爷锄过的苗垅里，茁壮的禾苗均匀整齐，一棵一棵蓬勃的庄稼全都充满了丰收的信心。没有人能相信那是一个半瞎子锄过的地。于是人们想起六安爷说了无数遍的话，六安爷总是平静固执地说，“我不是锄地，我是过瘾。”</a:t>
            </a:r>
          </a:p>
          <a:p>
            <a:pPr indent="0" algn="r">
              <a:lnSpc>
                <a:spcPct val="100000"/>
              </a:lnSpc>
              <a:spcBef>
                <a:spcPts val="0"/>
              </a:spcBef>
            </a:pPr>
            <a:r>
              <a:rPr lang="en-US" altLang="zh-CN" sz="2700" dirty="0"/>
              <a:t>(</a:t>
            </a:r>
            <a:r>
              <a:rPr lang="zh-CN" altLang="en-US" sz="2700" dirty="0"/>
              <a:t>有删改</a:t>
            </a:r>
            <a:r>
              <a:rPr lang="en-US" altLang="zh-CN" sz="2700" dirty="0"/>
              <a:t>)</a:t>
            </a:r>
          </a:p>
        </p:txBody>
      </p:sp>
    </p:spTree>
  </p:cSld>
  <p:clrMapOvr>
    <a:masterClrMapping/>
  </p:clrMapOvr>
  <p:transition spd="slow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8107"/>
            <a:ext cx="8229600" cy="1143000"/>
          </a:xfrm>
        </p:spPr>
        <p:txBody>
          <a:bodyPr/>
          <a:lstStyle/>
          <a:p>
            <a:r>
              <a:rPr lang="en-US" altLang="zh-CN" dirty="0"/>
              <a:t>[</a:t>
            </a:r>
            <a:r>
              <a:rPr lang="zh-CN" altLang="en-US" dirty="0"/>
              <a:t>答题解析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42975"/>
            <a:ext cx="8784976" cy="591502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rgbClr val="0033CC"/>
                </a:solidFill>
              </a:rPr>
              <a:t>Q</a:t>
            </a:r>
            <a:r>
              <a:rPr lang="zh-CN" altLang="en-US" dirty="0">
                <a:solidFill>
                  <a:srgbClr val="0033CC"/>
                </a:solidFill>
              </a:rPr>
              <a:t>：</a:t>
            </a:r>
            <a:r>
              <a:rPr lang="en-US" altLang="zh-CN" dirty="0">
                <a:solidFill>
                  <a:srgbClr val="0033CC"/>
                </a:solidFill>
              </a:rPr>
              <a:t>(2016·</a:t>
            </a:r>
            <a:r>
              <a:rPr lang="zh-CN" altLang="en-US" dirty="0">
                <a:solidFill>
                  <a:srgbClr val="0033CC"/>
                </a:solidFill>
              </a:rPr>
              <a:t>全国卷</a:t>
            </a:r>
            <a:r>
              <a:rPr lang="en-US" altLang="zh-CN" dirty="0">
                <a:solidFill>
                  <a:srgbClr val="0033CC"/>
                </a:solidFill>
              </a:rPr>
              <a:t>Ⅱ</a:t>
            </a:r>
            <a:r>
              <a:rPr lang="zh-CN" altLang="en-US" dirty="0">
                <a:solidFill>
                  <a:srgbClr val="0033CC"/>
                </a:solidFill>
              </a:rPr>
              <a:t>，改编</a:t>
            </a:r>
            <a:r>
              <a:rPr lang="en-US" altLang="zh-CN" dirty="0">
                <a:solidFill>
                  <a:srgbClr val="0033CC"/>
                </a:solidFill>
              </a:rPr>
              <a:t>)</a:t>
            </a:r>
            <a:r>
              <a:rPr lang="zh-CN" altLang="en-US" dirty="0">
                <a:solidFill>
                  <a:srgbClr val="0033CC"/>
                </a:solidFill>
              </a:rPr>
              <a:t> 下列对小说相关内容和艺术特色的分析鉴赏，恰当的一项是</a:t>
            </a:r>
            <a:r>
              <a:rPr lang="en-US" altLang="zh-CN" dirty="0">
                <a:solidFill>
                  <a:srgbClr val="0033CC"/>
                </a:solidFill>
              </a:rPr>
              <a:t>(</a:t>
            </a:r>
            <a:r>
              <a:rPr lang="zh-CN" altLang="en-US" dirty="0">
                <a:solidFill>
                  <a:srgbClr val="0033CC"/>
                </a:solidFill>
              </a:rPr>
              <a:t>　 　</a:t>
            </a:r>
            <a:r>
              <a:rPr lang="en-US" altLang="zh-CN" dirty="0">
                <a:solidFill>
                  <a:srgbClr val="0033CC"/>
                </a:solidFill>
              </a:rPr>
              <a:t>)</a:t>
            </a:r>
          </a:p>
          <a:p>
            <a:pPr marL="0" indent="0">
              <a:buNone/>
            </a:pPr>
            <a:r>
              <a:rPr lang="en-US" altLang="zh-CN" dirty="0"/>
              <a:t>A</a:t>
            </a:r>
            <a:r>
              <a:rPr lang="zh-CN" altLang="en-US" dirty="0"/>
              <a:t>．小说开头寥寥几句对话，六安爷这个勤劳而孤僻的老农形象已经跃然纸上，同时，他与村人的分歧也开始显露，并为下文情节发展埋下了伏笔。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B</a:t>
            </a:r>
            <a:r>
              <a:rPr lang="zh-CN" altLang="en-US" dirty="0"/>
              <a:t>．小说中写到百亩园将要变成焦炭厂，往日的田园风光将会被“炉火熊熊、浓烟滚滚”的景象所取代，深化了作者关于生态问题的思考及小说的环保主题。</a:t>
            </a:r>
          </a:p>
          <a:p>
            <a:pPr marL="0" indent="0">
              <a:buNone/>
            </a:pPr>
            <a:r>
              <a:rPr lang="en-US" altLang="zh-CN" dirty="0"/>
              <a:t>C</a:t>
            </a:r>
            <a:r>
              <a:rPr lang="zh-CN" altLang="en-US" dirty="0"/>
              <a:t>．关于六安爷锄地的描写生动而富有诗意，传达了六安爷在百亩园劳作时惬意舒畅的感觉，这样的写法强化了小说所表达的人与土地分离的悲凉感。</a:t>
            </a:r>
          </a:p>
          <a:p>
            <a:pPr marL="0" indent="0">
              <a:buNone/>
            </a:pPr>
            <a:r>
              <a:rPr lang="en-US" altLang="zh-CN" dirty="0"/>
              <a:t>D</a:t>
            </a:r>
            <a:r>
              <a:rPr lang="zh-CN" altLang="en-US" dirty="0"/>
              <a:t>．综合全文来看，六安爷的“平静固执”，说明他作为一个老人，一方面已经饱经沧桑，看透世事变迁，另一方面也难免思想保守、无法与时俱进。</a:t>
            </a:r>
          </a:p>
        </p:txBody>
      </p:sp>
    </p:spTree>
  </p:cSld>
  <p:clrMapOvr>
    <a:masterClrMapping/>
  </p:clrMapOvr>
  <p:transition spd="slow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78740" y="239395"/>
          <a:ext cx="9029065" cy="6111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1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6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2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3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标注选项敏感点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(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方格内的为敏感点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)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回归原文找对应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比对分析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73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A.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小说</a:t>
                      </a:r>
                      <a:r>
                        <a:rPr lang="zh-CN" altLang="en-US" sz="2800" b="1" u="sng">
                          <a:solidFill>
                            <a:srgbClr val="0033CC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开头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寥寥几句对话，六安爷这个的</a:t>
                      </a:r>
                      <a:r>
                        <a:rPr lang="zh-CN" altLang="en-US" sz="2800" b="1" u="sng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勤劳而孤僻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老农</a:t>
                      </a:r>
                      <a:r>
                        <a:rPr lang="zh-CN" altLang="en-US" sz="2800" b="1" u="sng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形象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已经跃然纸上，同时，他与村人的分歧也开始显露，并为下文</a:t>
                      </a:r>
                      <a:r>
                        <a:rPr lang="zh-CN" altLang="en-US" sz="2800" b="1" u="sng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情节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发展埋下了</a:t>
                      </a:r>
                      <a:r>
                        <a:rPr lang="zh-CN" altLang="en-US" sz="2800" b="1" u="sng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伏笔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　　拄着锄把出村的时候又有人问：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六安爷，又去百亩园呀？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倒拿着锄头的六安爷平静地笑笑：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是哩。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咳呀，六安爷，后晌天气这么热，眼睛又不方便，快回家歇歇吧六安爷！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六安爷还是平静地笑笑：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我不是锄地，我是过瘾。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咳呀，锄了地，受了累，又没有收成，你是图啥呀你六安爷？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六安爷已经记不清这样的问答重复过多少次了，他还是不紧不慢地笑笑：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我不是锄地，我是过瘾。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501130" y="1155065"/>
            <a:ext cx="2540000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en-US" altLang="zh-CN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思想内容方面：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六安爷这个勤劳而孤僻的老农形象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概括不准，开头的对话主要表现六安爷温和、固执、热爱土地的形象特点；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他与村人的分歧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的评价于文无据。</a:t>
            </a:r>
          </a:p>
          <a:p>
            <a:pPr indent="0" algn="l">
              <a:buNone/>
            </a:pPr>
            <a:endParaRPr lang="zh-CN" altLang="en-US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0" algn="l">
              <a:buNone/>
            </a:pPr>
            <a:r>
              <a:rPr lang="en-US" altLang="zh-CN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solidFill>
                  <a:srgbClr val="0033CC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艺术特色方面：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为下文情节发展埋下伏笔是正确的，正因为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过瘾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，下文才会交代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过瘾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原因。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92696"/>
            <a:ext cx="8784976" cy="5832648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7524" y="690032"/>
          <a:ext cx="8532948" cy="2547169"/>
        </p:xfrm>
        <a:graphic>
          <a:graphicData uri="http://schemas.openxmlformats.org/drawingml/2006/table">
            <a:tbl>
              <a:tblPr/>
              <a:tblGrid>
                <a:gridCol w="8532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69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3500"/>
                        </a:lnSpc>
                        <a:spcAft>
                          <a:spcPts val="0"/>
                        </a:spcAft>
                      </a:pPr>
                      <a:r>
                        <a:rPr lang="zh-CN" sz="3600" b="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比对分析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02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选项侧重</a:t>
                      </a:r>
                      <a:r>
                        <a:rPr lang="zh-CN" sz="2600" b="0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思想内容方面</a:t>
                      </a:r>
                      <a:r>
                        <a:rPr 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，其中</a:t>
                      </a:r>
                      <a:r>
                        <a:rPr lang="en-US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深化了作者关于生态问题的思考及小说的环保主题</a:t>
                      </a:r>
                      <a:r>
                        <a:rPr lang="en-US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分析错误，评述失据，</a:t>
                      </a:r>
                      <a:r>
                        <a:rPr lang="en-US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600" b="0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环保</a:t>
                      </a:r>
                      <a:r>
                        <a:rPr lang="en-US" sz="2600" b="0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2600" b="0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并不是本文着力表现的主题</a:t>
                      </a:r>
                      <a:r>
                        <a:rPr lang="zh-CN" sz="2600" b="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sz="2600" b="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内容占位符 6147"/>
          <p:cNvSpPr>
            <a:spLocks noGrp="1"/>
          </p:cNvSpPr>
          <p:nvPr>
            <p:ph/>
          </p:nvPr>
        </p:nvSpPr>
        <p:spPr>
          <a:xfrm>
            <a:off x="0" y="0"/>
            <a:ext cx="9144000" cy="6126163"/>
          </a:xfrm>
        </p:spPr>
        <p:txBody>
          <a:bodyPr/>
          <a:lstStyle/>
          <a:p>
            <a:pPr>
              <a:buNone/>
            </a:pPr>
            <a:r>
              <a:rPr lang="en-US" altLang="zh-CN" b="1" dirty="0"/>
              <a:t>  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论语气平，孟子气激；庄子气乐，楚辞气悲；史记气勇，汉书气怯。”这是很恰切的评论。谁都知道，孔子在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论语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中主要是以一位大教育家的面目出现的，书中言论大都言简意赅，富有格言的情味，所以说“气平”。孟子就不同了，他是</a:t>
            </a:r>
            <a:r>
              <a:rPr lang="en-US" altLang="zh-CN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位雄辩家，言辞锋利，咄咄逼人，所以说“气激”。庄子颇具诗人气质，他的文章富于想象力，往往表现出特殊新奇的情味，所以说“气乐”。屈原一生饱受迫害，他的作品大都写得凄苦沉痛，所以说“气悲”。司马迁具有过人的胆识，所作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敢于对统治者进行批评和揭露，“气勇”当之无愧。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班固的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汉书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反抗精神远不如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，有的地方还持有与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相反的见解，自然就显得“气怯”了。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188640"/>
            <a:ext cx="9433048" cy="6669360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34410" y="58420"/>
          <a:ext cx="5575935" cy="5835015"/>
        </p:xfrm>
        <a:graphic>
          <a:graphicData uri="http://schemas.openxmlformats.org/drawingml/2006/table">
            <a:tbl>
              <a:tblPr/>
              <a:tblGrid>
                <a:gridCol w="5575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498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比对分析</a:t>
                      </a:r>
                    </a:p>
                  </a:txBody>
                  <a:tcPr marL="66583" marR="665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BFB11"/>
                        </a:gs>
                        <a:gs pos="100000">
                          <a:srgbClr val="838309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003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本选项既有艺术特色</a:t>
                      </a:r>
                      <a:r>
                        <a:rPr lang="en-US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描写</a:t>
                      </a:r>
                      <a:r>
                        <a:rPr lang="en-US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，又有对描写</a:t>
                      </a:r>
                      <a:r>
                        <a:rPr lang="en-US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内容</a:t>
                      </a:r>
                      <a:r>
                        <a:rPr lang="en-US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sz="20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的分析。</a:t>
                      </a:r>
                      <a:endParaRPr lang="zh-CN" altLang="zh-CN" sz="1800" b="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lvl="0" algn="just">
                        <a:lnSpc>
                          <a:spcPct val="130000"/>
                        </a:lnSpc>
                      </a:pP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  原文这部分确实是锄地的描写，运用比喻句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好像一个人对着一壶老酒细斟慢饮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、拟声词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咯嘣咯嘣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来展现六安爷锄地时的状态，</a:t>
                      </a:r>
                      <a:r>
                        <a:rPr lang="zh-CN" altLang="en-US" sz="200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生动形象而富有诗意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；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惬意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舒服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直接展现了六安爷</a:t>
                      </a:r>
                      <a:r>
                        <a:rPr lang="en-US" altLang="zh-CN" sz="200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惬意舒畅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的感觉。明知收割无望，却依然在土地上劳作，并且还那么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惬意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，呼应了前文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过瘾</a:t>
                      </a:r>
                      <a:r>
                        <a:rPr lang="en-US" altLang="zh-CN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，直接表达</a:t>
                      </a:r>
                      <a:r>
                        <a:rPr lang="zh-CN" altLang="en-US" sz="1800" kern="100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以六安爷为代表的农民与即将分离的土地的悲凉感。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本选项不论对内容和艺术手法描写的概括，还是对主题的提炼都非常到位，因此是最佳选项。</a:t>
                      </a:r>
                      <a:endParaRPr lang="zh-CN" altLang="en-US" sz="2000" b="0" kern="100" dirty="0"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6583" marR="665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BFB11"/>
                        </a:gs>
                        <a:gs pos="100000">
                          <a:srgbClr val="838309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-1"/>
          <p:cNvGraphicFramePr/>
          <p:nvPr/>
        </p:nvGraphicFramePr>
        <p:xfrm>
          <a:off x="269240" y="768985"/>
          <a:ext cx="8874760" cy="36681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07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0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812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D</a:t>
                      </a: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.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综合全文来看，六安爷的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 u="sng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平静固执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，说明他作为一个老人，一方面已经</a:t>
                      </a:r>
                      <a:r>
                        <a:rPr lang="zh-CN" altLang="en-US" sz="2400" b="1" u="sng" dirty="0">
                          <a:solidFill>
                            <a:srgbClr val="0033CC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饱经沧桑</a:t>
                      </a:r>
                      <a:r>
                        <a:rPr lang="zh-CN" altLang="en-US" sz="2400" b="0" u="sng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看透</a:t>
                      </a:r>
                      <a:r>
                        <a:rPr lang="zh-CN" altLang="en-US" sz="2400" b="0" u="sng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世事变迁，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另一方面也难免</a:t>
                      </a:r>
                      <a:r>
                        <a:rPr lang="zh-CN" altLang="en-US" sz="2400" b="1" u="sng" dirty="0">
                          <a:solidFill>
                            <a:srgbClr val="0033C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思想保守、无法与时俱进</a:t>
                      </a:r>
                      <a:r>
                        <a:rPr lang="zh-CN" alt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2400" b="1" dirty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结合全文看</a:t>
                      </a:r>
                      <a:endParaRPr lang="zh-CN" altLang="en-US" sz="28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800" b="1" dirty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225977" y="768985"/>
            <a:ext cx="28873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本选项评价理解失当，选项中六安爷的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平静固执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主要是由于对土地的深厚感情和多年形成的劳作习惯，因此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看透世事变迁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无法与时俱进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分析不恰当。</a:t>
            </a:r>
            <a:endParaRPr lang="zh-CN" altLang="en-US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4330" y="224790"/>
            <a:ext cx="7305040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ln w="13462">
                  <a:solidFill>
                    <a:srgbClr val="FF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师傅领进门</a:t>
            </a:r>
          </a:p>
          <a:p>
            <a:pPr algn="ctr"/>
            <a:r>
              <a:rPr lang="zh-CN" altLang="en-US" sz="9600" b="1">
                <a:ln w="13462">
                  <a:solidFill>
                    <a:srgbClr val="FF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修行在个人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1235710" y="2851785"/>
            <a:ext cx="7616825" cy="3554250"/>
          </a:xfrm>
          <a:prstGeom prst="cloudCallou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fontAlgn="ctr">
              <a:buNone/>
            </a:pPr>
            <a:r>
              <a:rPr lang="zh-CN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多做题，精做真题</a:t>
            </a:r>
          </a:p>
          <a:p>
            <a:pPr algn="ctr" fontAlgn="ctr">
              <a:buNone/>
            </a:pPr>
            <a:r>
              <a:rPr lang="zh-CN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高考题都是新瓶装旧酒</a:t>
            </a:r>
          </a:p>
          <a:p>
            <a:pPr algn="ctr" fontAlgn="ctr">
              <a:buNone/>
            </a:pPr>
            <a:r>
              <a:rPr lang="zh-CN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多总结</a:t>
            </a:r>
          </a:p>
          <a:p>
            <a:pPr algn="ctr" fontAlgn="ctr">
              <a:buNone/>
            </a:pPr>
            <a:r>
              <a:rPr lang="zh-CN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套路</a:t>
            </a:r>
            <a:r>
              <a:rPr lang="en-US" altLang="zh-CN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+</a:t>
            </a:r>
            <a:r>
              <a:rPr lang="zh-CN" altLang="en-US" sz="3600" b="1" dirty="0">
                <a:solidFill>
                  <a:srgbClr val="1E2BD8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内容占位符 9219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altLang="zh-CN" b="1" dirty="0"/>
              <a:t>  </a:t>
            </a:r>
            <a:r>
              <a:rPr lang="zh-CN" altLang="en-US" sz="3600" b="1" dirty="0"/>
              <a:t>这里评论六部作品，用的是两相比较的手法：“平”与“激”相对，“乐”与“悲”相对，“勇”与“怯”相对。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文章精义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还有一条一字评说：“韩如海，柳如泉，欧如澜，苏如潮。”这里用比喻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r>
              <a:rPr lang="zh-CN" altLang="en-US" sz="3600" b="1" dirty="0"/>
              <a:t>以四种不同的水流，来形容四种不同风格的文章：韩愈文雄健，柳宗元文深邃，欧阳修文明畅，苏轼文豪迈。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1086485" y="1506220"/>
            <a:ext cx="7451090" cy="3983990"/>
          </a:xfrm>
          <a:prstGeom prst="ellipse">
            <a:avLst/>
          </a:prstGeom>
          <a:solidFill>
            <a:srgbClr val="1E6BC5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7266527" y="4710522"/>
            <a:ext cx="1045684" cy="1045684"/>
          </a:xfrm>
          <a:prstGeom prst="ellipse">
            <a:avLst/>
          </a:prstGeom>
          <a:solidFill>
            <a:srgbClr val="E34D4D">
              <a:lumMod val="20000"/>
              <a:lumOff val="80000"/>
              <a:alpha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4" name="直角三角形 23"/>
          <p:cNvSpPr/>
          <p:nvPr>
            <p:custDataLst>
              <p:tags r:id="rId4"/>
            </p:custDataLst>
          </p:nvPr>
        </p:nvSpPr>
        <p:spPr>
          <a:xfrm rot="7200000">
            <a:off x="419045" y="1452182"/>
            <a:ext cx="422268" cy="422268"/>
          </a:xfrm>
          <a:prstGeom prst="rtTriangle">
            <a:avLst/>
          </a:prstGeom>
          <a:noFill/>
          <a:ln w="38100">
            <a:solidFill>
              <a:srgbClr val="C5CFCF">
                <a:lumMod val="40000"/>
                <a:lumOff val="60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7" name="等腰三角形 26"/>
          <p:cNvSpPr/>
          <p:nvPr>
            <p:custDataLst>
              <p:tags r:id="rId5"/>
            </p:custDataLst>
          </p:nvPr>
        </p:nvSpPr>
        <p:spPr>
          <a:xfrm rot="19819744">
            <a:off x="8407028" y="3128516"/>
            <a:ext cx="395381" cy="340847"/>
          </a:xfrm>
          <a:prstGeom prst="triangle">
            <a:avLst/>
          </a:prstGeom>
          <a:solidFill>
            <a:srgbClr val="44546A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8538233" y="2452140"/>
            <a:ext cx="132972" cy="132972"/>
          </a:xfrm>
          <a:prstGeom prst="ellipse">
            <a:avLst/>
          </a:prstGeom>
          <a:solidFill>
            <a:srgbClr val="C5CFCF">
              <a:lumMod val="40000"/>
              <a:lumOff val="6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7"/>
            </p:custDataLst>
          </p:nvPr>
        </p:nvSpPr>
        <p:spPr>
          <a:xfrm rot="8985250">
            <a:off x="1280924" y="1121332"/>
            <a:ext cx="167035" cy="143996"/>
          </a:xfrm>
          <a:prstGeom prst="triangle">
            <a:avLst/>
          </a:prstGeom>
          <a:solidFill>
            <a:srgbClr val="C5CFC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78453" y="3555026"/>
            <a:ext cx="80168" cy="80168"/>
          </a:xfrm>
          <a:prstGeom prst="ellipse">
            <a:avLst/>
          </a:prstGeom>
          <a:solidFill>
            <a:srgbClr val="44546A">
              <a:lumMod val="20000"/>
              <a:lumOff val="80000"/>
              <a:alpha val="8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2053590" y="2632075"/>
            <a:ext cx="6074410" cy="1732915"/>
          </a:xfrm>
          <a:prstGeom prst="rect">
            <a:avLst/>
          </a:prstGeom>
          <a:noFill/>
        </p:spPr>
        <p:txBody>
          <a:bodyPr wrap="square" lIns="67627" tIns="35242" rIns="67627" bIns="35242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en-US" altLang="zh-CN" sz="54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5400" b="1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、考查方式</a:t>
            </a: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熟悉小说鉴赏语言的题型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60045" indent="-360045" fontAlgn="ctr">
              <a:spcBef>
                <a:spcPts val="1000"/>
              </a:spcBef>
              <a:spcAft>
                <a:spcPts val="0"/>
              </a:spcAft>
              <a:buClr>
                <a:srgbClr val="44546A">
                  <a:lumMod val="20000"/>
                  <a:lumOff val="80000"/>
                </a:srgbClr>
              </a:buClr>
              <a:buFont typeface="WPS-Bullets" pitchFamily="2" charset="0"/>
              <a:buChar char=""/>
            </a:pPr>
            <a:endParaRPr lang="zh-CN" altLang="en-US" sz="3200" b="1" dirty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>
            <p:custDataLst>
              <p:tags r:id="rId10"/>
            </p:custDataLst>
          </p:nvPr>
        </p:nvSpPr>
        <p:spPr>
          <a:xfrm>
            <a:off x="116138" y="3046212"/>
            <a:ext cx="272417" cy="272417"/>
          </a:xfrm>
          <a:prstGeom prst="ellipse">
            <a:avLst/>
          </a:prstGeom>
          <a:solidFill>
            <a:srgbClr val="E34D4D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>
            <p:custDataLst>
              <p:tags r:id="rId11"/>
            </p:custDataLst>
          </p:nvPr>
        </p:nvCxnSpPr>
        <p:spPr>
          <a:xfrm flipV="1">
            <a:off x="889229" y="857250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34" name="椭圆 33"/>
          <p:cNvSpPr/>
          <p:nvPr>
            <p:custDataLst>
              <p:tags r:id="rId12"/>
            </p:custDataLst>
          </p:nvPr>
        </p:nvSpPr>
        <p:spPr>
          <a:xfrm>
            <a:off x="767810" y="3029375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不完整圆 2"/>
          <p:cNvSpPr/>
          <p:nvPr>
            <p:custDataLst>
              <p:tags r:id="rId13"/>
            </p:custDataLst>
          </p:nvPr>
        </p:nvSpPr>
        <p:spPr>
          <a:xfrm>
            <a:off x="7772777" y="4629527"/>
            <a:ext cx="2742447" cy="2742447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不完整圆 18"/>
          <p:cNvSpPr/>
          <p:nvPr>
            <p:custDataLst>
              <p:tags r:id="rId14"/>
            </p:custDataLst>
          </p:nvPr>
        </p:nvSpPr>
        <p:spPr>
          <a:xfrm rot="10800000">
            <a:off x="-813279" y="-8626"/>
            <a:ext cx="1630312" cy="1731752"/>
          </a:xfrm>
          <a:prstGeom prst="pie">
            <a:avLst>
              <a:gd name="adj1" fmla="val 10791306"/>
              <a:gd name="adj2" fmla="val 16200000"/>
            </a:avLst>
          </a:prstGeom>
          <a:solidFill>
            <a:srgbClr val="1EAAE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00"/>
              </a:solidFill>
            </a:endParaRPr>
          </a:p>
        </p:txBody>
      </p:sp>
      <p:cxnSp>
        <p:nvCxnSpPr>
          <p:cNvPr id="20" name="直接连接符 19"/>
          <p:cNvCxnSpPr/>
          <p:nvPr>
            <p:custDataLst>
              <p:tags r:id="rId15"/>
            </p:custDataLst>
          </p:nvPr>
        </p:nvCxnSpPr>
        <p:spPr>
          <a:xfrm flipV="1">
            <a:off x="5626963" y="3832832"/>
            <a:ext cx="2282597" cy="2188962"/>
          </a:xfrm>
          <a:prstGeom prst="line">
            <a:avLst/>
          </a:prstGeom>
          <a:ln w="1270">
            <a:solidFill>
              <a:srgbClr val="44546A">
                <a:lumMod val="20000"/>
                <a:lumOff val="80000"/>
              </a:srgbClr>
            </a:solidFill>
            <a:prstDash val="dash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25" name="椭圆 24"/>
          <p:cNvSpPr/>
          <p:nvPr>
            <p:custDataLst>
              <p:tags r:id="rId16"/>
            </p:custDataLst>
          </p:nvPr>
        </p:nvSpPr>
        <p:spPr>
          <a:xfrm>
            <a:off x="7881944" y="3720840"/>
            <a:ext cx="147465" cy="147465"/>
          </a:xfrm>
          <a:prstGeom prst="ellipse">
            <a:avLst/>
          </a:prstGeom>
          <a:solidFill>
            <a:srgbClr val="44546A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4588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588"/>
  <p:tag name="KSO_WM_SLIDE_LAYOUT" val="f"/>
  <p:tag name="KSO_WM_SLIDE_LAYOUT_CNT" val="1"/>
  <p:tag name="KSO_WM_SLIDE_TYPE" val="text"/>
  <p:tag name="KSO_WM_SLIDE_SUBTYPE" val="pureTxt"/>
  <p:tag name="KSO_WM_SLIDE_SIZE" val="1188*773"/>
  <p:tag name="KSO_WM_SLIDE_POSITION" val="-85*-90"/>
  <p:tag name="KSO_WM_SLIDE_COLORSCHEME_VERSION" val="3.2"/>
  <p:tag name="KSO_WM_TEMPLATE_SUBCATEGORY" val="0"/>
  <p:tag name="KSO_WM_TEMPLATE_MASTER_TYPE" val="0"/>
  <p:tag name="KSO_WM_TEMPLATE_COLOR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1"/>
  <p:tag name="KSO_WM_UNIT_COLOR_SCHEME_PARENT_PAGE" val="0_1"/>
  <p:tag name="KSO_WM_UNIT_DECOLORIZA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4588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588"/>
  <p:tag name="KSO_WM_SLIDE_LAYOUT" val="f"/>
  <p:tag name="KSO_WM_SLIDE_LAYOUT_CNT" val="1"/>
  <p:tag name="KSO_WM_SLIDE_TYPE" val="text"/>
  <p:tag name="KSO_WM_SLIDE_SUBTYPE" val="pureTxt"/>
  <p:tag name="KSO_WM_SLIDE_SIZE" val="1188*773"/>
  <p:tag name="KSO_WM_SLIDE_POSITION" val="-85*-90"/>
  <p:tag name="KSO_WM_SLIDE_COLORSCHEME_VERSION" val="3.2"/>
  <p:tag name="KSO_WM_TEMPLATE_SUBCATEGORY" val="0"/>
  <p:tag name="KSO_WM_TEMPLATE_MASTER_TYPE" val="0"/>
  <p:tag name="KSO_WM_TEMPLATE_COLOR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588_1*i*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DECOLORIZA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588_1*i*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4"/>
  <p:tag name="KSO_WM_UNIT_COLOR_SCHEME_PARENT_PAGE" val="0_1"/>
  <p:tag name="KSO_WM_UNIT_DECOLORIZATION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588_1*i*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7"/>
  <p:tag name="KSO_WM_UNIT_COLOR_SCHEME_PARENT_PAGE" val="0_1"/>
  <p:tag name="KSO_WM_UNIT_DECOLORIZATION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588_1*i*5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8"/>
  <p:tag name="KSO_WM_UNIT_COLOR_SCHEME_PARENT_PAGE" val="0_1"/>
  <p:tag name="KSO_WM_UNIT_DECOLORIZATION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588_1*i*6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9"/>
  <p:tag name="KSO_WM_UNIT_COLOR_SCHEME_PARENT_PAGE" val="0_1"/>
  <p:tag name="KSO_WM_UNIT_DECOLORIZATION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588_1*i*7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0"/>
  <p:tag name="KSO_WM_UNIT_COLOR_SCHEME_PARENT_PAGE" val="0_1"/>
  <p:tag name="KSO_WM_UNIT_DECOLORIZATION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2"/>
  <p:tag name="KSO_WM_UNIT_PRESET_TEXT" val="点击此处添加正文，文字是您思想的提炼，为了演示发布的良好效果，请言简意赅的阐述您的观点。"/>
  <p:tag name="KSO_WM_UNIT_NOCLEAR" val="1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588_1*f*1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17"/>
  <p:tag name="KSO_WM_UNIT_COLOR_SCHEME_PARENT_PAGE" val="0_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1"/>
  <p:tag name="KSO_WM_UNIT_COLOR_SCHEME_PARENT_PAGE" val="0_1"/>
  <p:tag name="KSO_WM_UNIT_DECOLORIZATION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588_1*i*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DECOLORIZATION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4588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588"/>
  <p:tag name="KSO_WM_SLIDE_LAYOUT" val="f"/>
  <p:tag name="KSO_WM_SLIDE_LAYOUT_CNT" val="1"/>
  <p:tag name="KSO_WM_SLIDE_TYPE" val="text"/>
  <p:tag name="KSO_WM_SLIDE_SUBTYPE" val="pureTxt"/>
  <p:tag name="KSO_WM_SLIDE_SIZE" val="1188*773"/>
  <p:tag name="KSO_WM_SLIDE_POSITION" val="-85*-90"/>
  <p:tag name="KSO_WM_SLIDE_COLORSCHEME_VERSION" val="3.2"/>
  <p:tag name="KSO_WM_TEMPLATE_SUBCATEGORY" val="0"/>
  <p:tag name="KSO_WM_TEMPLATE_MASTER_TYPE" val="0"/>
  <p:tag name="KSO_WM_TEMPLATE_COLOR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588_1*i*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DECOLORIZATION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588_1*i*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4"/>
  <p:tag name="KSO_WM_UNIT_COLOR_SCHEME_PARENT_PAGE" val="0_1"/>
  <p:tag name="KSO_WM_UNIT_DECOLORIZATION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588_1*i*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7"/>
  <p:tag name="KSO_WM_UNIT_COLOR_SCHEME_PARENT_PAGE" val="0_1"/>
  <p:tag name="KSO_WM_UNIT_DECOLORIZATION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588_1*i*5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8"/>
  <p:tag name="KSO_WM_UNIT_COLOR_SCHEME_PARENT_PAGE" val="0_1"/>
  <p:tag name="KSO_WM_UNIT_DECOLORIZATION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588_1*i*6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9"/>
  <p:tag name="KSO_WM_UNIT_COLOR_SCHEME_PARENT_PAGE" val="0_1"/>
  <p:tag name="KSO_WM_UNIT_DECOLORIZA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588_1*i*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4"/>
  <p:tag name="KSO_WM_UNIT_COLOR_SCHEME_PARENT_PAGE" val="0_1"/>
  <p:tag name="KSO_WM_UNIT_DECOLORIZATION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588_1*i*7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0"/>
  <p:tag name="KSO_WM_UNIT_COLOR_SCHEME_PARENT_PAGE" val="0_1"/>
  <p:tag name="KSO_WM_UNIT_DECOLORIZATION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2"/>
  <p:tag name="KSO_WM_UNIT_PRESET_TEXT" val="点击此处添加正文，文字是您思想的提炼，为了演示发布的良好效果，请言简意赅的阐述您的观点。"/>
  <p:tag name="KSO_WM_UNIT_NOCLEAR" val="1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588_1*f*1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17"/>
  <p:tag name="KSO_WM_UNIT_COLOR_SCHEME_PARENT_PAGE" val="0_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4588_1*i*12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1"/>
  <p:tag name="KSO_WM_UNIT_COLOR_SCHEME_PARENT_PAGE" val="0_1"/>
  <p:tag name="KSO_WM_UNIT_DECOLORIZATION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4588_1*i*13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4588_1*i*1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4"/>
  <p:tag name="KSO_WM_UNIT_COLOR_SCHEME_PARENT_PAGE" val="0_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863ebbc-b391-474e-aa94-b1cb3644f5d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588_1*i*4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7"/>
  <p:tag name="KSO_WM_UNIT_COLOR_SCHEME_PARENT_PAGE" val="0_1"/>
  <p:tag name="KSO_WM_UNIT_DECOLORIZATION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3922df4-03fc-4bdc-a44f-96fd8de8ff93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81b0c60-66b6-4f7c-9b92-af8a598b1059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2f2879-81f4-4984-926d-7ca846b8f5cf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588_1*i*5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8"/>
  <p:tag name="KSO_WM_UNIT_COLOR_SCHEME_PARENT_PAGE" val="0_1"/>
  <p:tag name="KSO_WM_UNIT_DECOLORIZA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588_1*i*6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29"/>
  <p:tag name="KSO_WM_UNIT_COLOR_SCHEME_PARENT_PAGE" val="0_1"/>
  <p:tag name="KSO_WM_UNIT_DECOLORIZA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588_1*i*7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30"/>
  <p:tag name="KSO_WM_UNIT_COLOR_SCHEME_PARENT_PAGE" val="0_1"/>
  <p:tag name="KSO_WM_UNIT_DECOLORIZA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2"/>
  <p:tag name="KSO_WM_UNIT_PRESET_TEXT" val="点击此处添加正文，文字是您思想的提炼，为了演示发布的良好效果，请言简意赅的阐述您的观点。"/>
  <p:tag name="KSO_WM_UNIT_NOCLEAR" val="1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588_1*f*1"/>
  <p:tag name="KSO_WM_TEMPLATE_CATEGORY" val="diagram"/>
  <p:tag name="KSO_WM_TEMPLATE_INDEX" val="20194588"/>
  <p:tag name="KSO_WM_UNIT_LAYERLEVEL" val="1"/>
  <p:tag name="KSO_WM_TAG_VERSION" val="1.0"/>
  <p:tag name="KSO_WM_BEAUTIFY_FLAG" val="#wm#"/>
  <p:tag name="KSO_WM_UNIT_COLOR_SCHEME_SHAPE_ID" val="17"/>
  <p:tag name="KSO_WM_UNIT_COLOR_SCHEME_PARENT_PAGE" val="0_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 cap="flat" cmpd="sng">
          <a:solidFill>
            <a:srgbClr val="FF0000"/>
          </a:solidFill>
          <a:prstDash val="solid"/>
          <a:miter/>
          <a:headEnd type="none" w="med" len="med"/>
          <a:tailEnd type="none" w="med" len="med"/>
        </a:ln>
      </a:spPr>
      <a:bodyPr>
        <a:spAutoFit/>
      </a:bodyPr>
      <a:lstStyle>
        <a:defPPr>
          <a:defRPr lang="zh-CN" altLang="en-US" sz="2800" b="1" dirty="0">
            <a:solidFill>
              <a:srgbClr val="FF0000"/>
            </a:solidFill>
            <a:latin typeface="Arial" panose="020B0604020202020204" pitchFamily="34" charset="0"/>
          </a:defRPr>
        </a:defPPr>
      </a:lst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9401</Words>
  <Application>Microsoft Office PowerPoint</Application>
  <PresentationFormat>全屏显示(4:3)</PresentationFormat>
  <Paragraphs>438</Paragraphs>
  <Slides>72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72</vt:i4>
      </vt:variant>
    </vt:vector>
  </HeadingPairs>
  <TitlesOfParts>
    <vt:vector size="91" baseType="lpstr">
      <vt:lpstr>IPAPANNEW</vt:lpstr>
      <vt:lpstr>WPS-Bullets</vt:lpstr>
      <vt:lpstr>仿宋_GB2312</vt:lpstr>
      <vt:lpstr>黑体</vt:lpstr>
      <vt:lpstr>华文隶书</vt:lpstr>
      <vt:lpstr>华文中宋</vt:lpstr>
      <vt:lpstr>宋体</vt:lpstr>
      <vt:lpstr>微软雅黑</vt:lpstr>
      <vt:lpstr>新宋体</vt:lpstr>
      <vt:lpstr>幼圆</vt:lpstr>
      <vt:lpstr>Arial</vt:lpstr>
      <vt:lpstr>Calibri</vt:lpstr>
      <vt:lpstr>Times New Roman</vt:lpstr>
      <vt:lpstr>Wingdings</vt:lpstr>
      <vt:lpstr>默认设计模板</vt:lpstr>
      <vt:lpstr>1_默认设计模板</vt:lpstr>
      <vt:lpstr>Document</vt:lpstr>
      <vt:lpstr>Microsoft Word 97 - 2003 Document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题型一　体会重要语句含意</vt:lpstr>
      <vt:lpstr>定考题指向—审清设问，知考什么</vt:lpstr>
      <vt:lpstr>明答题技巧—厘清思路，知答什么</vt:lpstr>
      <vt:lpstr>PowerPoint 演示文稿</vt:lpstr>
      <vt:lpstr>PowerPoint 演示文稿</vt:lpstr>
      <vt:lpstr>[应考体验]</vt:lpstr>
      <vt:lpstr>PowerPoint 演示文稿</vt:lpstr>
      <vt:lpstr>PowerPoint 演示文稿</vt:lpstr>
      <vt:lpstr>PowerPoint 演示文稿</vt:lpstr>
      <vt:lpstr>PowerPoint 演示文稿</vt:lpstr>
      <vt:lpstr>[答题解析]</vt:lpstr>
      <vt:lpstr>PowerPoint 演示文稿</vt:lpstr>
      <vt:lpstr>PowerPoint 演示文稿</vt:lpstr>
      <vt:lpstr>第一步 定考题指向—审清设问，知考什么</vt:lpstr>
      <vt:lpstr>第二步： 定角度，找对应(有多少，答多少)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第三步 规范答题</vt:lpstr>
      <vt:lpstr>PowerPoint 演示文稿</vt:lpstr>
      <vt:lpstr>PowerPoint 演示文稿</vt:lpstr>
      <vt:lpstr>[应考体验]</vt:lpstr>
      <vt:lpstr>[答题解析]</vt:lpstr>
      <vt:lpstr>2015安徽卷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了解选项常见错误类型</vt:lpstr>
      <vt:lpstr>PowerPoint 演示文稿</vt:lpstr>
      <vt:lpstr>掌握分析比对3步法</vt:lpstr>
      <vt:lpstr>PowerPoint 演示文稿</vt:lpstr>
      <vt:lpstr>PowerPoint 演示文稿</vt:lpstr>
      <vt:lpstr>[应考体验]</vt:lpstr>
      <vt:lpstr>[应考体验]</vt:lpstr>
      <vt:lpstr>PowerPoint 演示文稿</vt:lpstr>
      <vt:lpstr>PowerPoint 演示文稿</vt:lpstr>
      <vt:lpstr>PowerPoint 演示文稿</vt:lpstr>
      <vt:lpstr>PowerPoint 演示文稿</vt:lpstr>
      <vt:lpstr>[答题解析]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44</cp:revision>
  <dcterms:created xsi:type="dcterms:W3CDTF">2020-04-08T14:30:00Z</dcterms:created>
  <dcterms:modified xsi:type="dcterms:W3CDTF">2020-04-09T10:58:30Z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2052-11.1.0.9584</vt:lpwstr>
  </property>
</Properties>
</file>