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oleObject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758" r:id="rId3"/>
    <p:sldId id="538" r:id="rId4"/>
    <p:sldId id="720" r:id="rId5"/>
    <p:sldId id="721" r:id="rId6"/>
    <p:sldId id="722" r:id="rId7"/>
    <p:sldId id="550" r:id="rId8"/>
    <p:sldId id="724" r:id="rId9"/>
    <p:sldId id="725" r:id="rId10"/>
    <p:sldId id="726" r:id="rId11"/>
    <p:sldId id="728" r:id="rId12"/>
    <p:sldId id="729" r:id="rId13"/>
    <p:sldId id="730" r:id="rId14"/>
    <p:sldId id="731" r:id="rId15"/>
    <p:sldId id="732" r:id="rId16"/>
    <p:sldId id="733" r:id="rId17"/>
    <p:sldId id="734" r:id="rId18"/>
    <p:sldId id="735" r:id="rId19"/>
    <p:sldId id="717" r:id="rId20"/>
    <p:sldId id="736" r:id="rId21"/>
    <p:sldId id="737" r:id="rId22"/>
    <p:sldId id="738" r:id="rId23"/>
    <p:sldId id="739" r:id="rId24"/>
    <p:sldId id="740" r:id="rId25"/>
    <p:sldId id="741" r:id="rId26"/>
    <p:sldId id="742" r:id="rId27"/>
    <p:sldId id="718" r:id="rId28"/>
    <p:sldId id="743" r:id="rId29"/>
    <p:sldId id="723" r:id="rId30"/>
    <p:sldId id="744" r:id="rId31"/>
    <p:sldId id="745" r:id="rId32"/>
    <p:sldId id="746" r:id="rId33"/>
    <p:sldId id="747" r:id="rId34"/>
    <p:sldId id="748" r:id="rId35"/>
    <p:sldId id="749" r:id="rId36"/>
    <p:sldId id="750" r:id="rId37"/>
    <p:sldId id="751" r:id="rId38"/>
    <p:sldId id="752" r:id="rId39"/>
    <p:sldId id="753" r:id="rId40"/>
    <p:sldId id="754" r:id="rId41"/>
    <p:sldId id="755" r:id="rId42"/>
    <p:sldId id="756" r:id="rId43"/>
  </p:sldIdLst>
  <p:sldSz cx="11522075" cy="6480175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84964" autoAdjust="0"/>
  </p:normalViewPr>
  <p:slideViewPr>
    <p:cSldViewPr>
      <p:cViewPr varScale="1">
        <p:scale>
          <a:sx n="122" d="100"/>
          <a:sy n="122" d="100"/>
        </p:scale>
        <p:origin x="-216" y="-96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tags" Target="tags/tag1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C457B7-D2CF-47F1-9023-E2E260E894D7}" type="datetimeFigureOut">
              <a:rPr lang="zh-CN" altLang="en-US"/>
              <a:pPr>
                <a:defRPr/>
              </a:pPr>
              <a:t>2021/9/27</a:t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>
                <a:ea typeface="黑体" panose="02010609060101010101" pitchFamily="49" charset="-122"/>
              </a:defRPr>
            </a:lvl1pPr>
          </a:lstStyle>
          <a:p>
            <a:fld id="{B48DF7BC-F4A5-4F1E-8B33-407AF33FBD9B}" type="slidenum">
              <a:rPr lang="zh-CN" altLang="en-US"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/>
      </p:sp>
      <p:sp>
        <p:nvSpPr>
          <p:cNvPr id="10242" name="文本占位符 2"/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DF7BC-F4A5-4F1E-8B33-407AF33FBD9B}" type="slidenum">
              <a:rPr lang="zh-CN" altLang="en-US" smtClean="0"/>
              <a:t>26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84" r:id="rId2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oleObject" Target="../embeddings/Microsoft_Office_Word___11.docx" TargetMode="Internal" /><Relationship Id="rId4" Type="http://schemas.openxmlformats.org/officeDocument/2006/relationships/image" Target="../media/image1.emf" /><Relationship Id="rId5" Type="http://schemas.openxmlformats.org/officeDocument/2006/relationships/vmlDrawing" Target="../drawings/vmlDrawing1.v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78980" name="矩形 10"/>
          <p:cNvSpPr>
            <a:spLocks noChangeArrowheads="1"/>
          </p:cNvSpPr>
          <p:nvPr/>
        </p:nvSpPr>
        <p:spPr bwMode="auto">
          <a:xfrm>
            <a:off x="1080517" y="2231975"/>
            <a:ext cx="7848872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660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16　我的叔叔于勒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78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89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3.下列对病句的修改不正确的一项是(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A.有了“互联网+” ,“一带一路”不再是一个普通的地理概念,而且是一个又一个用新技术、新理念组建而成的新生态系统。(删掉“且”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B.近年来,随着抖音、快手等有争议的小视频的火热,使越来越多的人没有耐心花较长时间去看书给自己充电。(删去“使”)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4487" y="983123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C.我认为,应该尽可能使用简化字,不要滥用繁体字,这样会给汉字规范化和青少年学习增加困难。(把“困难”改为“麻烦”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D.“创建全国文明城市”工作,不仅要落实到位,而且要宣讲到位。(将“宣讲”和“落实”对调。)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endParaRPr lang="en-US" altLang="zh-CN" b="1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解析:“这样”指代不明,应把“这样”改为“否则”。</a:t>
            </a:r>
          </a:p>
        </p:txBody>
      </p:sp>
      <p:sp>
        <p:nvSpPr>
          <p:cNvPr id="3" name="矩形 2"/>
          <p:cNvSpPr/>
          <p:nvPr/>
        </p:nvSpPr>
        <p:spPr>
          <a:xfrm>
            <a:off x="576461" y="4320206"/>
            <a:ext cx="1695767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  <a:cs typeface="Times New Roman" panose="02020603050405020304" pitchFamily="18" charset="0"/>
              </a:rPr>
              <a:t>答案：C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46831" y="1151855"/>
            <a:ext cx="11028411" cy="4529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4.仿照画波浪线的句子,再续写两个句子,要求句式相同、语意连贯。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菲利普夫妇以 “纯粹的金钱关系”观念来看待与亲兄弟的关系是不正确的,因为金钱能买来漂亮的眼镜,但买不来明亮的眼睛。　                                     　,　                                　;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                                     　,　                                    。所以我们要形成一个正确的金钱观。 </a:t>
            </a:r>
          </a:p>
        </p:txBody>
      </p:sp>
      <p:sp>
        <p:nvSpPr>
          <p:cNvPr id="6" name="A_fa241"/>
          <p:cNvSpPr/>
          <p:nvPr/>
        </p:nvSpPr>
        <p:spPr>
          <a:xfrm>
            <a:off x="5502091" y="4418295"/>
            <a:ext cx="45879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但买不来精湛的球技</a:t>
            </a:r>
          </a:p>
        </p:txBody>
      </p:sp>
      <p:sp>
        <p:nvSpPr>
          <p:cNvPr id="5" name="A_e4456"/>
          <p:cNvSpPr/>
          <p:nvPr/>
        </p:nvSpPr>
        <p:spPr>
          <a:xfrm>
            <a:off x="504641" y="4418295"/>
            <a:ext cx="54039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金钱能买来名贵的篮球　</a:t>
            </a:r>
          </a:p>
        </p:txBody>
      </p:sp>
      <p:sp>
        <p:nvSpPr>
          <p:cNvPr id="4" name="A_eb264"/>
          <p:cNvSpPr/>
          <p:nvPr/>
        </p:nvSpPr>
        <p:spPr>
          <a:xfrm>
            <a:off x="6050096" y="3784311"/>
            <a:ext cx="54039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但买不来敏捷的文思。　</a:t>
            </a:r>
          </a:p>
        </p:txBody>
      </p:sp>
      <p:sp>
        <p:nvSpPr>
          <p:cNvPr id="3" name="A_5997a"/>
          <p:cNvSpPr/>
          <p:nvPr/>
        </p:nvSpPr>
        <p:spPr>
          <a:xfrm>
            <a:off x="1052646" y="3784311"/>
            <a:ext cx="54039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金钱能买来高档的钢笔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179416" y="1078071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有人问价值观到底是什么?我觉得这不是一两句话可以说出来的。②所谓的民族价值观一定不能有“钱”,一个只为钱的民族是没有希望的,一个民族必须有精神。③就像一个人一样,使一个人富裕起来是容易的,给一个人一百万就富裕起来了。④　　　　,使一个人有文化、有气质是很难的。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(1)第①句标点符号使用有误,请将修改后的句子写下来。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有人问价值观到底是什么,我觉得这不是一两句话可以说出来的。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(2)第②句有语病,请将修改后的句子写下来。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所谓的民族价值观一定不能有“钱”这个字,一个只为钱的民族是没有希望的,一个民族必须有精神。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(3)第④句的横线处需补上一个恰当的关联词语,请把它写下来。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但是(或可是)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学完本文,九年级(1)班开展了“《我的叔叔于勒》主题探究”的活动,请你参与并完成以下任务。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(1)【写一写】为了激发同学们参加本次活动的热情,班长准备拟写一副对联,他已经写好了上联,一时想不出下联,请你帮忙完成下联。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上联:走进作品触摸人物内心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下联:                                        .</a:t>
            </a:r>
          </a:p>
        </p:txBody>
      </p:sp>
      <p:sp>
        <p:nvSpPr>
          <p:cNvPr id="4" name="A_89aa0"/>
          <p:cNvSpPr/>
          <p:nvPr/>
        </p:nvSpPr>
        <p:spPr>
          <a:xfrm>
            <a:off x="1557973" y="5077076"/>
            <a:ext cx="458793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阅读文本探讨课文主题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8429" y="719807"/>
            <a:ext cx="10833100" cy="135940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(2)【赏一赏】请你从甲、乙两幅漫画中选出最能体现本文主题的一幅,并说明理由。</a:t>
            </a:r>
          </a:p>
        </p:txBody>
      </p:sp>
      <p:pic>
        <p:nvPicPr>
          <p:cNvPr id="3" name="21ywb1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512565" y="2880047"/>
            <a:ext cx="8002634" cy="230425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示例一:我选择甲。甲图中的“￥”图形代表金钱,上有“贪欲”二字,它的影子是一个陷阱,漫画中有人因贪钱掉入陷阱。这幅漫画的寓意为“贪欲是人生的陷阱”,与本文“金钱至上”的主题一致。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示例二:我选择乙。乙图讽刺了有些人发迹之后就忘记自己的亲人朋友,丧失以前纯朴品性的现象。与本文“金钱至上”“亲情为下”的主题一致。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89" name="组合 908305"/>
          <p:cNvGrpSpPr/>
          <p:nvPr/>
        </p:nvGrpSpPr>
        <p:grpSpPr>
          <a:xfrm>
            <a:off x="3165475" y="617538"/>
            <a:ext cx="5187950" cy="725487"/>
            <a:chOff x="2087" y="1315"/>
            <a:chExt cx="3268" cy="457"/>
          </a:xfrm>
        </p:grpSpPr>
        <p:pic>
          <p:nvPicPr>
            <p:cNvPr id="12290" name="图片 908306" descr="图片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87" y="1315"/>
              <a:ext cx="3268" cy="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1" name="文本框 15"/>
            <p:cNvSpPr txBox="1">
              <a:spLocks noChangeArrowheads="1"/>
            </p:cNvSpPr>
            <p:nvPr/>
          </p:nvSpPr>
          <p:spPr bwMode="auto">
            <a:xfrm>
              <a:off x="2177" y="1351"/>
              <a:ext cx="300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FFFFFF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课内精读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49250" y="1687720"/>
            <a:ext cx="10833100" cy="4529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我的叔叔于勒(节选)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  父亲神色很狼狈,低声嘟囔着:“出大乱子了!”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 母亲突然暴怒起来,说:“我就知道这个贼是不会有出息的,早晚会回来重新拖累我们的。现在把钱交给若瑟夫,叫他去把牡蛎钱付清。已经够倒霉的了,要是被那个讨饭的认出来,这船上可就热闹了。咱们到那头去,注意别叫那人挨近我们!”她说完就站起来,给了我一个五法郎的银币,就走开了。</a:t>
            </a:r>
          </a:p>
        </p:txBody>
      </p:sp>
    </p:spTree>
  </p:cSld>
  <p:clrMapOvr>
    <a:masterClrMapping/>
  </p:clrMapOvr>
  <p:transition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我问那个卖牡蛎的人:“应该付您多少钱,先生?”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他回答道:“两法郎五十生丁。”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我把五法郎的银币给了他,他找了钱。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我看了看他的手,那是一只满是皱纹的水手的手。我又看了看他的脸,那是一张又老又穷苦的脸,满脸愁容,狼狈不堪。我心里默念道:“这是我的叔叔,父亲的弟弟,我的亲叔叔。”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我给了他十个铜子的小费。他赶紧谢我:“上帝保佑您,我的年轻的先生!”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85750" y="1416313"/>
            <a:ext cx="5759450" cy="10668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一、整体感知</a:t>
            </a:r>
          </a:p>
          <a:p>
            <a:pPr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整体把握课文,填写以下内容。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5750" y="2793192"/>
          <a:ext cx="10833100" cy="284800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Document" r:id="rId3" imgW="5274753" imgH="1387490" progId="">
                  <p:embed/>
                </p:oleObj>
              </mc:Choice>
              <mc:Fallback>
                <p:oleObj name="Document" r:id="rId3" imgW="5274753" imgH="138749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750" y="2793192"/>
                        <a:ext cx="10833100" cy="28480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ele attr="{06546ACE-70B6-4F63-BB15-62CC88B527EF}"/>
              </a:ext>
            </a:extLst>
          </p:cNvPr>
          <p:cNvSpPr/>
          <p:nvPr/>
        </p:nvSpPr>
        <p:spPr>
          <a:xfrm>
            <a:off x="4937204" y="2947699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4" name="矩形 3">
            <a:extLst>
              <a:ext uri="{FF2B5EF4-FFF2-40B4-BE49-F238E27FC236}">
                <ele attr="{A613803F-9BDB-4A85-9B3B-81A646B47C72}"/>
              </a:ext>
            </a:extLst>
          </p:cNvPr>
          <p:cNvSpPr/>
          <p:nvPr/>
        </p:nvSpPr>
        <p:spPr>
          <a:xfrm>
            <a:off x="4942006" y="3632419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6" name="矩形 5">
            <a:extLst>
              <a:ext uri="{FF2B5EF4-FFF2-40B4-BE49-F238E27FC236}">
                <ele attr="{29FC2EF6-C0DB-4674-9456-D6FEB067112C}"/>
              </a:ext>
            </a:extLst>
          </p:cNvPr>
          <p:cNvSpPr/>
          <p:nvPr/>
        </p:nvSpPr>
        <p:spPr>
          <a:xfrm>
            <a:off x="4937204" y="4317138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7" name="矩形 6">
            <a:extLst>
              <a:ext uri="{FF2B5EF4-FFF2-40B4-BE49-F238E27FC236}">
                <ele attr="{4E03B35E-F59A-4681-B068-89E5D397DB5B}"/>
              </a:ext>
            </a:extLst>
          </p:cNvPr>
          <p:cNvSpPr/>
          <p:nvPr/>
        </p:nvSpPr>
        <p:spPr>
          <a:xfrm>
            <a:off x="4943345" y="4952478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87617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等我把两法郎交给父亲,母亲诧异起来,就问:“吃了三个法郎?这是不可能的。”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我说:“我给了他十个铜子的小费。”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我母亲吓了一跳,直望着我说:“你简直是疯了!拿十个铜子给这个人,给这个流氓!”她没再往下说,因为父亲指着女婿对她使了个眼色。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后来大家都不再说话。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2452386"/>
            <a:ext cx="10833100" cy="1993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在我们面前,天边远处仿佛有一片紫色的阴影从海里钻出来。那就是哲尔赛岛了。</a:t>
            </a:r>
          </a:p>
          <a:p>
            <a:pPr indent="53975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我们回来的时候改乘圣玛洛船,以免再遇见他。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4487" y="2359719"/>
            <a:ext cx="10833100" cy="32613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作者写菲利普夫妇综合运用了神态、语言、动作等描写方法,生动形象地刻画出了他们虚伪、自私、贪婪、冷酷的拜金相。作者写“我”(即若瑟夫)综合运用了语言、动作、心理等描写方法,细腻地再现了一个富有正义感和怜悯心、纯真善良的少年形象。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4487" y="1079847"/>
            <a:ext cx="10833100" cy="135940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★1.作者在写菲利普夫妇和“我”时各运用了什么描写方法?反映了他们什么性格特点?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2.“我”(即若瑟夫)在文中起何作用?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①“我”是本文的叙事线索。文章以“我”的所见所闻所感组织材料,结构全文。②“我”又是作品中的人物形象,是一个有同情心、有正义感的人。“我”是菲利普夫妇丑恶灵魂的见证人,同时“我”的行为的“纯真”又衬托出了菲利普夫妇行为的“丑陋”。③“我”也起到寄托作者感情和希望的作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3.文中画线的句子用了反复的修辞手法,这默念的三句话意思有什么异同?作者为什么重复写?这表现了“我”什么心理?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字面的人物关系看,“我的叔叔”也就是“父亲的弟弟”,意思一样。但是从排列顺序分析,最后重复“我的叔叔”,并在“叔叔”前加一“亲”字,反映了“我”对处于贫困的于勒叔叔深切的同情和对父母亲六亲不认的困惑、苦闷及不满。这是一句饱含讥讽意味的心里话。“心里默念”能准确地表现若瑟夫既想相认,但又迫于父母态度而不敢相认的矛盾心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47880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4.“我们回来的时候改乘圣玛洛船,以免再遇见他。”文章结尾有什么深刻含义?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反映了菲利普夫妇的自私和冷酷,揭露了资本主义社会人与人之间赤裸裸的金钱关系。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85498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扎灯的老方(原创)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刘立勤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①老方是半个篾匠。老方做的东西与竹篾有关,但他不会做篾器。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②老方会做灯,花灯、云灯、宫灯什么的都会。老方还会扎狮子,会扎龙。他有一双生了魔法的手,用竹篾扎好狮子、龙的骨架,然后蒙上纸,涂上色,狮子和龙就像着了魔,活灵活现随风腾舞惊煞人。</a:t>
            </a:r>
          </a:p>
        </p:txBody>
      </p:sp>
    </p:spTree>
  </p:cSld>
  <p:clrMapOvr>
    <a:masterClrMapping/>
  </p:clrMapOvr>
  <p:transition>
    <p:random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867529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 ③老方不会做篾器,平日靠手艺挣不来钱不说,还赔钱——他要买纸,买竹子,买构皮。老方买的纸是皮纸,那种手工作坊用春天的构皮酿造的纸,那种纸筋道,皮实。白皮纸用来做龙衣,糊花灯,蒙狮子头。黑皮纸用来做捻绳,捆扎竹篾的接头。老方买的竹子是清一色五年的竹子,老竹子的篾太刚,缺少弹性;嫩竹子的篾没韧性,容易折。只有五年的竹篾最好,不刚不折还有灵性。构皮要用熟皮子,好除粗皮好上色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④腊月是老方的忙日子。 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47442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⑤那年月人们喜欢热闹。丰收的年景需要庆贺,办场灯会;遭灾的年馑需要祈福,办场灯会;谁家生了儿子或是发了大财,也要办灯会。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⑥灯会要有花灯。老方用竹篾做出十二生肖的骨架,再贴上白皮纸,用朱砂和五色颜料勾画羽毛皮色,那些可爱的生肖就在寒冷的夜晚升到空中,高高兴兴给人照亮前程。灯会需要纸船,老方也会。他扎的纸船靓丽精巧经得起风浪,耍丑的老胡和唱旦角的小桃红唱船歌唱花鼓,给人们送来了喜庆和欢笑。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⑦老方最见功夫的是扎金狮和龙。狮子是瑞兽,龙是神物,扎金狮和龙时,老方会提前三天沐浴吃斋,开工时还要祭天地神灵。做狮子头最费劲儿,耳鼻嘴舌繁杂多变不说,头上还有九个福包,麻烦得很。扎好骨架,又要贴上十八层皮纸,更是颇烦。龙头更为复杂,长嘴,利牙,还有一对雄鹿犄角一般的龙角和一节一片的龙鳞龙纹。老方极有耐心,一点儿懒都不躲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8429" y="503783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二、教材母题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1.小说围绕菲利普夫妇对于勒态度的变化,讲述了一个曲折的故事。试根据下面的提示,从其中一个角度梳理课文的故事情节。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开端→发展→高潮→结局(情节)     	原因→结果(逻辑)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期待→破灭(心理)	      悬念→结局(技巧)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3026" y="4338273"/>
            <a:ext cx="10833100" cy="1993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示例:①菲利普一家因于勒的挥霍陷入困境→菲利普一家等待在海外发财的于勒归来解困→船上发现于勒破产成了穷光蛋→菲利普夫妇弃他而去(情节)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6828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⑧贴上了纸,该用老方的绘画手艺。老方手艺好,把金狮和龙画得纤毫毕现。老方心善,画龙画狮也喜欢用一点朱砂,避避邪气。所以,人们都说老方扎的金狮和龙威风八面不说,也有慈悲心肠,既能镇灾辟邪,也能给人间送来吉祥。所以,找他的人特别多,老方也特别的忙。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 ⑨忙完了腊月,正月接着忙。灯会要到正月十二才开始。舞狮舞龙要用赤花筒烧,狮子头和龙都是用纸糊的,难免有烧伤的地方,老方必须及时裱糊补色。小伤小疤倒也罢了,要是烧得太厉害,他日以继夜几天几夜不能睡觉。忙是忙,老方高兴,赤花筒烧得越是厉害,年景越是风调雨顺,老百姓的日子也越是红红火火。这是玩灯的目的,也是老方的愿望。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27793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⑩老方一直要忙到正月十六或者十七的晚上。那是残灯的日子。忙乎一个多月扎的花船、金狮、龙,都要在那天晚上用一把火烧了。那是祖辈流传下来的规矩。这时,也是老方最高兴的时刻。终于可以喘一口气了,一方百姓的日子将被熊熊的大火照耀得红红火火。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87617"/>
            <a:ext cx="10833100" cy="4529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⑪年景越来越好,老方没想到的是灯会被停办了。原因是别的地方办灯会死了人,于是几百上千年的传统也就停下来了,金狮神龙也没有办法,老方更没办法。老方的手艺挣不来钱不说,还弄得像疥疮一般,得空还痒痒得让他不自在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⑫好在有钱的人越来越多,活着时铺张,死了更是气派。不说气派的墓地,高级的棺木,还要楼房大瓦屋的灵屋,外带小车电器。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47442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⑬这是老方的长项,有人找老方。怎么说老方都不答应。可惜,老方的老婆是个病壳壳,她离不开药罐,药罐离不开钱。老方的儿子要娶媳妇,娶媳妇离不开钱。老方的女儿读大学,读大学也离不开钱。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⑭老方开始扎灵屋了。灵屋极其简单,只求艳俗不求手艺,老方觉得很不过瘾。老方就把自己的技艺融进灵屋的制作——他把灵屋扎成古代宫殿的模样,然后把十二生肖扎成极小的灯笼挂在宫殿飞檐斗拱之上,再在门口扎上两只石狮子,一座豪华的灵屋就建好了。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6478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⑮可是,老方还是不尽兴,老方又开发了一种新项目,做了一个龙头船身的棺材罩子,预示后人一帆风顺、飞龙腾飞。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⑯老方手艺好,做工精致,这东西很受欢迎,人们抢着买老方做的灵屋和棺罩。老方咬牙喊了一个天价,依然供不应求,甚至还有活人交钱预定这样的灵屋和棺材罩子。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⑰可是,老方依然不高兴,依然看不到他的笑脸。每逢道士做法事交包袱烧灵屋的时候,老方还会痛哭流涕,哭得比孝子还要伤心,让人不明就里。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(节选自《微型小说选刊》2019年第24期,有删改)</a:t>
            </a: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6915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1.“忙完了腊月,正月接着忙”,老方为哪些事情“忙”?请简要概括。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(1)腊月:忙着做花灯;忙着做纸船;忙着扎金狮和龙。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(2)正月:忙着及时裱糊补色;忙着烧花船、金狮、龙。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2.结合第⑩段和第⑰段的画线句子,分析老方前后反应不同的原因。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(1)第⑩段老方高兴是因为能通过自己的好手艺给人们送来喜庆和欢笑,也预示着百姓的日子将被照耀得红红火火。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(2)第⑰段老方伤心是因为碍于生活压力,无奈地接受为死人扎灵屋;认为自己的手艺是高雅的艺术,没有施展在合适的地方;认为他的手艺是给活人做的,而不是扎灵屋去骗死人的。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6828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3.按要求完成下面的题目。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(1)他有一双生了魔法的手,用竹篾扎好狮子、龙的骨架,然后蒙上纸,涂上色。(体会加点词的表达效果)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(1)“扎”“蒙”“涂”运用了一系列动词(动作描写),写出了老方扎狮子、扎龙的过程,表现了他制作技艺娴熟、高超的特点。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27793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(2)老方的手艺挣不来钱不说,还弄得像疥疮一般,得空还痒痒得让他不自在。(从修辞的角度赏析句子)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这句话运用了比喻的修辞手法,形象地写出了老方在灯会被停办后,手艺无法施展的情形,表现了他失望、低落、无奈的心情。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6478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②菲利普一家生活艰辛,对于勒充满期待→发现真相,幻想破灭,遂弃他而去(逻辑)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③听到于勒发财的消息,一家人期待他归来解困→发现于勒已成为又老又穷的水手,又急又气,害怕背上包袱,明知对方身份却不相认(心理)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④菲利普一家苦苦等待于勒归来,为什么?→于勒在海外发财了,一家人盼他回来搭救→在船上巧遇一个与于勒相貌相似的水手,他是谁?→原来这是破产的于勒,一家人希望破灭,不敢相认,失望而归(技巧)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27793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★4.“小人物的故事虽然平凡,但在他们身上又常常闪现优秀品格的光辉,在平凡中彰显不凡。”结合老方这一人物形象,谈谈你对老方“平凡”和“不凡”的理解。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(1)老方的“平凡”:老方是扎灯的工匠,是普通劳动人民中的一员。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(2)老方的“不凡”:①老方一生专注于扎灯手艺,有时候甚至夜以继日地工作,具有执着专注的精神。②老方做工艺的选材用料都是最上乘的,绘画手艺高超;即使是做灵屋也不断求新求精,具有精益求精、卓越追求的精神。③老方扎金狮和龙极有耐心,当狮子头和龙被烧糊的时候会及时裱糊补色,具有一丝不苟的工作精神。④老方善良、心怀大爱,想通过自己的手艺给人们带来喜庆、吉祥,为百姓的幸福着想。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88600" y="121158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★2.于勒是一个什么样的人?试依据小说内容和你自己的理解,与同学讨论。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菲利普夫妇(或者说“社会”)眼中的于勒:早年荒唐败家,成为“败家子”,后来经营致富,希望“赔偿”家人,并由于这点儿善意,一下子成了家人口中“正直”“有良心”的人,最后破产后又老又穷时被抛弃,成为母亲口中的“流氓”。真实的于勒:小说几乎没有正面描写,只是在“我”的眼中,呈现了他最后的面貌——“衣服褴褛”“满脸愁容,狼狈不堪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2900" y="1280816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1.根据拼音写出相应的词语。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(1)我母亲对我们的jié jū(          )生活感到非常痛苦。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(2)可是每星期日,我们都要衣冠整齐地到海边zhàn qiáo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          )上去散步。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(3)据说他当初行为不正,zāo tà(          )钱。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(4)对于叔叔回国这桩shí ná jiǔ wěn(                  )的事,大家还拟定了上千种计划,甚至计划到要用这位叔叔的钱置一所bié shù(          )。</a:t>
            </a:r>
          </a:p>
        </p:txBody>
      </p:sp>
      <p:sp>
        <p:nvSpPr>
          <p:cNvPr id="7" name="A_4043a"/>
          <p:cNvSpPr/>
          <p:nvPr/>
        </p:nvSpPr>
        <p:spPr>
          <a:xfrm>
            <a:off x="1697990" y="5815224"/>
            <a:ext cx="15288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别墅 </a:t>
            </a:r>
          </a:p>
        </p:txBody>
      </p:sp>
      <p:sp>
        <p:nvSpPr>
          <p:cNvPr id="6" name="A_914e0"/>
          <p:cNvSpPr/>
          <p:nvPr/>
        </p:nvSpPr>
        <p:spPr>
          <a:xfrm>
            <a:off x="6876098" y="4547256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十拿九稳 </a:t>
            </a:r>
          </a:p>
        </p:txBody>
      </p:sp>
      <p:sp>
        <p:nvSpPr>
          <p:cNvPr id="5" name="A_d23b3"/>
          <p:cNvSpPr/>
          <p:nvPr/>
        </p:nvSpPr>
        <p:spPr>
          <a:xfrm>
            <a:off x="6009323" y="3913272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糟蹋 </a:t>
            </a:r>
          </a:p>
        </p:txBody>
      </p:sp>
      <p:sp>
        <p:nvSpPr>
          <p:cNvPr id="4" name="A_4d54b"/>
          <p:cNvSpPr/>
          <p:nvPr/>
        </p:nvSpPr>
        <p:spPr>
          <a:xfrm>
            <a:off x="735648" y="3279288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栈桥 </a:t>
            </a:r>
          </a:p>
        </p:txBody>
      </p:sp>
      <p:sp>
        <p:nvSpPr>
          <p:cNvPr id="3" name="A_d0186"/>
          <p:cNvSpPr/>
          <p:nvPr/>
        </p:nvSpPr>
        <p:spPr>
          <a:xfrm>
            <a:off x="4955223" y="2011320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拮据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4487" y="1303210"/>
            <a:ext cx="11033174" cy="3895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(5)一个衣服lán lǚ(          )的年老水手拿小刀一下撬开牡蛎,递给两位先生,再由他们递给两位太太。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(6)我一直盯着父亲,看他zhèng zhòng qí shì(                  )地带着两个女儿和nǚ xu(          )向那个衣服褴褛的年老水手走去。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(7)我也duān xiánɡ(          )了一下那个人。他又老又脏,满脸皱纹,眼光始终不离开他手里的活儿。 </a:t>
            </a:r>
          </a:p>
        </p:txBody>
      </p:sp>
      <p:sp>
        <p:nvSpPr>
          <p:cNvPr id="6" name="A_036e6"/>
          <p:cNvSpPr/>
          <p:nvPr/>
        </p:nvSpPr>
        <p:spPr>
          <a:xfrm>
            <a:off x="3975087" y="4025905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端详 </a:t>
            </a:r>
          </a:p>
        </p:txBody>
      </p:sp>
      <p:sp>
        <p:nvSpPr>
          <p:cNvPr id="5" name="A_688e0"/>
          <p:cNvSpPr/>
          <p:nvPr/>
        </p:nvSpPr>
        <p:spPr>
          <a:xfrm>
            <a:off x="3832211" y="3311525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女婿 </a:t>
            </a:r>
          </a:p>
        </p:txBody>
      </p:sp>
      <p:sp>
        <p:nvSpPr>
          <p:cNvPr id="4" name="A_d0a3c"/>
          <p:cNvSpPr/>
          <p:nvPr/>
        </p:nvSpPr>
        <p:spPr>
          <a:xfrm>
            <a:off x="8321357" y="2739453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郑重其事 </a:t>
            </a:r>
          </a:p>
        </p:txBody>
      </p:sp>
      <p:sp>
        <p:nvSpPr>
          <p:cNvPr id="3" name="A_5360c"/>
          <p:cNvSpPr/>
          <p:nvPr/>
        </p:nvSpPr>
        <p:spPr>
          <a:xfrm>
            <a:off x="3970655" y="1446720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褴褛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6478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(8)父亲客客气气地和船长搭上话,一面gōng wéi(          ),一面打听有关他职业上的事情。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(9)听说他在那边kuò chuò(          )过一个时期,可是您看他今天已经落到什么田地!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(10)我父亲脸色早已shà bái(          ),两眼呆直,哑着嗓子说:“啊!啊!原来如此……如此……我早就看出来了!……谢谢您,船长。”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(11)果然,十年之久,于勒叔叔没再来信。可是父亲的希望却yǔ rì jù zēng(                  )。</a:t>
            </a:r>
          </a:p>
        </p:txBody>
      </p:sp>
      <p:sp>
        <p:nvSpPr>
          <p:cNvPr id="6" name="A_e4b2c"/>
          <p:cNvSpPr/>
          <p:nvPr/>
        </p:nvSpPr>
        <p:spPr>
          <a:xfrm>
            <a:off x="2652078" y="5776625"/>
            <a:ext cx="23448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与日俱增 </a:t>
            </a:r>
          </a:p>
        </p:txBody>
      </p:sp>
      <p:sp>
        <p:nvSpPr>
          <p:cNvPr id="5" name="A_6a9c2"/>
          <p:cNvSpPr/>
          <p:nvPr/>
        </p:nvSpPr>
        <p:spPr>
          <a:xfrm>
            <a:off x="5576253" y="3312444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煞白 </a:t>
            </a:r>
          </a:p>
        </p:txBody>
      </p:sp>
      <p:sp>
        <p:nvSpPr>
          <p:cNvPr id="4" name="A_445a4"/>
          <p:cNvSpPr/>
          <p:nvPr/>
        </p:nvSpPr>
        <p:spPr>
          <a:xfrm>
            <a:off x="5325428" y="1972721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阔绰 </a:t>
            </a:r>
          </a:p>
        </p:txBody>
      </p:sp>
      <p:sp>
        <p:nvSpPr>
          <p:cNvPr id="3" name="A_9df57"/>
          <p:cNvSpPr/>
          <p:nvPr/>
        </p:nvSpPr>
        <p:spPr>
          <a:xfrm>
            <a:off x="9032240" y="704753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恭维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22133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2.依次填入下列句子横线处最恰当的一项是(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①他近来手头　　　　,只能将家中细软典当救急。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②他的演唱技巧,经过长期的　　　　,已达到炉火纯青的地步。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③听曾奶奶讲,当年战争的时候,百姓流离失所,衣衫　　　　,吃了上顿没有下顿,境况非常凄惨。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A.贫穷　锤炼　褴褛	B.拮据　磨练　破旧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C.拮据　锤炼　褴褛	D.贫穷　磨练　破旧</a:t>
            </a:r>
          </a:p>
        </p:txBody>
      </p:sp>
      <p:sp>
        <p:nvSpPr>
          <p:cNvPr id="3" name="A_d8abd"/>
          <p:cNvSpPr/>
          <p:nvPr/>
        </p:nvSpPr>
        <p:spPr>
          <a:xfrm>
            <a:off x="8390573" y="918653"/>
            <a:ext cx="14669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132</Paragraphs>
  <Slides>41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50">
      <vt:lpstr>Arial</vt:lpstr>
      <vt:lpstr>Calibri</vt:lpstr>
      <vt:lpstr>宋体</vt:lpstr>
      <vt:lpstr>黑体</vt:lpstr>
      <vt:lpstr>微软雅黑</vt:lpstr>
      <vt:lpstr>Times New Roman</vt:lpstr>
      <vt:lpstr>NEU-BZ-S92</vt:lpstr>
      <vt:lpstr>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2021-09-29T09:51:53.896</cp:lastPrinted>
  <dcterms:created xsi:type="dcterms:W3CDTF">2021-09-29T09:51:53Z</dcterms:created>
  <dcterms:modified xsi:type="dcterms:W3CDTF">2021-09-29T01:51:54Z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