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43" r:id="rId3"/>
    <p:sldId id="330" r:id="rId4"/>
    <p:sldId id="331" r:id="rId5"/>
    <p:sldId id="302" r:id="rId6"/>
    <p:sldId id="303" r:id="rId7"/>
    <p:sldId id="304" r:id="rId8"/>
    <p:sldId id="305" r:id="rId9"/>
    <p:sldId id="306" r:id="rId10"/>
    <p:sldId id="307" r:id="rId11"/>
    <p:sldId id="308" r:id="rId12"/>
    <p:sldId id="309" r:id="rId13"/>
    <p:sldId id="310" r:id="rId14"/>
    <p:sldId id="311" r:id="rId15"/>
    <p:sldId id="312" r:id="rId16"/>
    <p:sldId id="313" r:id="rId17"/>
    <p:sldId id="260" r:id="rId18"/>
    <p:sldId id="341" r:id="rId19"/>
    <p:sldId id="332" r:id="rId20"/>
    <p:sldId id="259" r:id="rId21"/>
    <p:sldId id="261" r:id="rId22"/>
    <p:sldId id="333" r:id="rId23"/>
    <p:sldId id="334" r:id="rId24"/>
    <p:sldId id="315" r:id="rId25"/>
    <p:sldId id="319" r:id="rId26"/>
    <p:sldId id="320" r:id="rId27"/>
    <p:sldId id="321" r:id="rId28"/>
    <p:sldId id="322" r:id="rId29"/>
    <p:sldId id="316" r:id="rId30"/>
    <p:sldId id="335" r:id="rId31"/>
    <p:sldId id="318" r:id="rId32"/>
    <p:sldId id="294" r:id="rId33"/>
    <p:sldId id="275" r:id="rId34"/>
    <p:sldId id="276" r:id="rId35"/>
    <p:sldId id="265" r:id="rId36"/>
    <p:sldId id="264" r:id="rId37"/>
    <p:sldId id="298" r:id="rId38"/>
    <p:sldId id="268" r:id="rId39"/>
    <p:sldId id="329" r:id="rId40"/>
    <p:sldId id="271" r:id="rId41"/>
    <p:sldId id="270" r:id="rId42"/>
    <p:sldId id="266" r:id="rId43"/>
    <p:sldId id="273" r:id="rId44"/>
    <p:sldId id="274" r:id="rId45"/>
    <p:sldId id="277" r:id="rId46"/>
    <p:sldId id="279" r:id="rId47"/>
    <p:sldId id="281" r:id="rId48"/>
    <p:sldId id="284" r:id="rId49"/>
    <p:sldId id="337" r:id="rId50"/>
    <p:sldId id="338" r:id="rId51"/>
    <p:sldId id="339" r:id="rId52"/>
    <p:sldId id="340" r:id="rId53"/>
    <p:sldId id="336" r:id="rId5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6600CC"/>
    <a:srgbClr val="663300"/>
    <a:srgbClr val="9900CC"/>
    <a:srgbClr val="FF0000"/>
    <a:srgbClr val="808000"/>
    <a:srgbClr val="CC9900"/>
    <a:srgbClr val="99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06" autoAdjust="0"/>
    <p:restoredTop sz="94660"/>
  </p:normalViewPr>
  <p:slideViewPr>
    <p:cSldViewPr>
      <p:cViewPr varScale="1">
        <p:scale>
          <a:sx n="120" d="100"/>
          <a:sy n="120" d="100"/>
        </p:scale>
        <p:origin x="1338"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a:fillRect/>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a:fillRect/>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6065417" y="5054602"/>
            <a:ext cx="673276" cy="279400"/>
          </a:xfrm>
        </p:spPr>
        <p:txBody>
          <a:bodyPr/>
          <a:lstStyle/>
          <a:p>
            <a:endParaRPr lang="en-US" altLang="zh-CN"/>
          </a:p>
        </p:txBody>
      </p:sp>
      <p:sp>
        <p:nvSpPr>
          <p:cNvPr id="5" name="Footer Placeholder 4"/>
          <p:cNvSpPr>
            <a:spLocks noGrp="1"/>
          </p:cNvSpPr>
          <p:nvPr>
            <p:ph type="ftr" sz="quarter" idx="11"/>
          </p:nvPr>
        </p:nvSpPr>
        <p:spPr>
          <a:xfrm>
            <a:off x="1921934" y="5054602"/>
            <a:ext cx="4064860" cy="279400"/>
          </a:xfrm>
        </p:spPr>
        <p:txBody>
          <a:bodyPr/>
          <a:lstStyle/>
          <a:p>
            <a:endParaRPr lang="en-US" altLang="zh-CN"/>
          </a:p>
        </p:txBody>
      </p:sp>
      <p:sp>
        <p:nvSpPr>
          <p:cNvPr id="6" name="Slide Number Placeholder 5"/>
          <p:cNvSpPr>
            <a:spLocks noGrp="1"/>
          </p:cNvSpPr>
          <p:nvPr>
            <p:ph type="sldNum" sz="quarter" idx="12"/>
          </p:nvPr>
        </p:nvSpPr>
        <p:spPr>
          <a:xfrm>
            <a:off x="6817317" y="5054602"/>
            <a:ext cx="413483" cy="279400"/>
          </a:xfrm>
        </p:spPr>
        <p:txBody>
          <a:bodyPr/>
          <a:lstStyle/>
          <a:p>
            <a:fld id="{1AEACA3C-6FC2-4A0A-8F0A-96044F15AB20}" type="slidenum">
              <a:rPr lang="en-US" altLang="zh-CN" smtClean="0"/>
            </a:fld>
            <a:endParaRPr lang="en-US" altLang="zh-CN"/>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zo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endParaRPr lang="en-US" altLang="zh-CN"/>
          </a:p>
        </p:txBody>
      </p:sp>
      <p:sp>
        <p:nvSpPr>
          <p:cNvPr id="6" name="Footer Placeholder 5"/>
          <p:cNvSpPr>
            <a:spLocks noGrp="1"/>
          </p:cNvSpPr>
          <p:nvPr>
            <p:ph type="ftr" sz="quarter" idx="11"/>
          </p:nvPr>
        </p:nvSpPr>
        <p:spPr/>
        <p:txBody>
          <a:bodyPr/>
          <a:lstStyle/>
          <a:p>
            <a:endParaRPr lang="en-US" altLang="zh-CN"/>
          </a:p>
        </p:txBody>
      </p:sp>
      <p:sp>
        <p:nvSpPr>
          <p:cNvPr id="7" name="Slide Number Placeholder 6"/>
          <p:cNvSpPr>
            <a:spLocks noGrp="1"/>
          </p:cNvSpPr>
          <p:nvPr>
            <p:ph type="sldNum" sz="quarter" idx="12"/>
          </p:nvPr>
        </p:nvSpPr>
        <p:spPr/>
        <p:txBody>
          <a:bodyPr/>
          <a:lstStyle/>
          <a:p>
            <a:fld id="{9D707297-017C-4690-830E-E803109F5165}" type="slidenum">
              <a:rPr lang="en-US" altLang="zh-CN" smtClean="0"/>
            </a:fld>
            <a:endParaRPr lang="en-US" altLang="zh-CN"/>
          </a:p>
        </p:txBody>
      </p:sp>
    </p:spTree>
  </p:cSld>
  <p:clrMapOvr>
    <a:masterClrMapping/>
  </p:clrMapOvr>
  <p:transition spd="med">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9D707297-017C-4690-830E-E803109F5165}" type="slidenum">
              <a:rPr lang="en-US" altLang="zh-CN" smtClean="0"/>
            </a:fld>
            <a:endParaRPr lang="en-US" altLang="zh-CN"/>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hasCustomPrompt="1"/>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endParaRPr lang="zh-CN" altLang="en-US" smtClean="0"/>
          </a:p>
        </p:txBody>
      </p:sp>
      <p:sp>
        <p:nvSpPr>
          <p:cNvPr id="3" name="Text Placeholder 2"/>
          <p:cNvSpPr>
            <a:spLocks noGrp="1"/>
          </p:cNvSpPr>
          <p:nvPr>
            <p:ph type="body" idx="1" hasCustomPrompt="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9D707297-017C-4690-830E-E803109F5165}" type="slidenum">
              <a:rPr lang="en-US" altLang="zh-CN" smtClean="0"/>
            </a:fld>
            <a:endParaRPr lang="en-US" altLang="zh-CN"/>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endParaRPr lang="en-US" sz="7200" dirty="0">
              <a:solidFill>
                <a:schemeClr val="tx1"/>
              </a:solidFill>
              <a:effectLst/>
            </a:endParaRP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endParaRPr lang="en-US" sz="7200" dirty="0">
              <a:solidFill>
                <a:schemeClr val="tx1"/>
              </a:solidFill>
              <a:effectLst/>
            </a:endParaRP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9D707297-017C-4690-830E-E803109F5165}" type="slidenum">
              <a:rPr lang="en-US" altLang="zh-CN" smtClean="0"/>
            </a:fld>
            <a:endParaRPr lang="en-US" altLang="zh-CN"/>
          </a:p>
        </p:txBody>
      </p:sp>
    </p:spTree>
  </p:cSld>
  <p:clrMapOvr>
    <a:masterClrMapping/>
  </p:clrMapOvr>
  <p:transition spd="med">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zh-CN" altLang="en-US" smtClean="0"/>
              <a:t>单击此处编辑母版标题样式</a:t>
            </a:r>
            <a:endParaRPr lang="en-US" dirty="0"/>
          </a:p>
        </p:txBody>
      </p:sp>
      <p:sp>
        <p:nvSpPr>
          <p:cNvPr id="18" name="Text Placeholder 2"/>
          <p:cNvSpPr>
            <a:spLocks noGrp="1"/>
          </p:cNvSpPr>
          <p:nvPr>
            <p:ph type="body" idx="13" hasCustomPrompt="1"/>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3" name="Text Placeholder 2"/>
          <p:cNvSpPr>
            <a:spLocks noGrp="1"/>
          </p:cNvSpPr>
          <p:nvPr>
            <p:ph type="body" idx="1" hasCustomPrompt="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9D707297-017C-4690-830E-E803109F5165}" type="slidenum">
              <a:rPr lang="en-US" altLang="zh-CN" smtClean="0"/>
            </a:fld>
            <a:endParaRPr lang="en-US" altLang="zh-CN"/>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endParaRPr lang="en-US" sz="8000" dirty="0">
              <a:solidFill>
                <a:schemeClr val="tx1"/>
              </a:solidFill>
              <a:effectLst/>
            </a:endParaRP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endParaRPr lang="en-US" sz="8000" dirty="0">
              <a:solidFill>
                <a:schemeClr val="tx1"/>
              </a:solidFill>
              <a:effectLst/>
            </a:endParaRP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zh-CN" altLang="en-US" smtClean="0"/>
              <a:t>单击此处编辑母版标题样式</a:t>
            </a:r>
            <a:endParaRPr lang="en-US" dirty="0"/>
          </a:p>
        </p:txBody>
      </p:sp>
      <p:sp>
        <p:nvSpPr>
          <p:cNvPr id="14" name="Text Placeholder 2"/>
          <p:cNvSpPr>
            <a:spLocks noGrp="1"/>
          </p:cNvSpPr>
          <p:nvPr>
            <p:ph type="body" idx="13" hasCustomPrompt="1"/>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3" name="Text Placeholder 2"/>
          <p:cNvSpPr>
            <a:spLocks noGrp="1"/>
          </p:cNvSpPr>
          <p:nvPr>
            <p:ph type="body" idx="1" hasCustomPrompt="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9D707297-017C-4690-830E-E803109F5165}" type="slidenum">
              <a:rPr lang="en-US" altLang="zh-CN" smtClean="0"/>
            </a:fld>
            <a:endParaRPr lang="en-US" altLang="zh-CN"/>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1176865" y="2490135"/>
            <a:ext cx="6798736" cy="3385733"/>
          </a:xfrm>
        </p:spPr>
        <p:txBody>
          <a:bodyPr vert="eaVert" ancho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B33C5A3E-2AB6-43FE-AEBD-C2E2A97B6D8F}" type="slidenum">
              <a:rPr lang="en-US" altLang="zh-CN" smtClean="0"/>
            </a:fld>
            <a:endParaRPr lang="en-US" altLang="zh-CN"/>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zoom/>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1176867" y="906873"/>
            <a:ext cx="4915509" cy="4968993"/>
          </a:xfrm>
        </p:spPr>
        <p:txBody>
          <a:bodyPr vert="eaVert" ancho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722EBBBE-8D95-4700-8700-571408757638}" type="slidenum">
              <a:rPr lang="en-US" altLang="zh-CN" smtClean="0"/>
            </a:fld>
            <a:endParaRPr lang="en-US" altLang="zh-CN"/>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zo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0D9CD80F-5C8E-4FB2-A417-B6A1B3EE4843}" type="slidenum">
              <a:rPr lang="en-US" altLang="zh-CN" smtClean="0"/>
            </a:fld>
            <a:endParaRPr lang="en-US" altLang="zh-CN"/>
          </a:p>
        </p:txBody>
      </p:sp>
    </p:spTree>
  </p:cSld>
  <p:clrMapOvr>
    <a:masterClrMapping/>
  </p:clrMapOvr>
  <p:transition spd="med">
    <p:zo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59C1B8E4-9462-4FE4-A25D-2783B8B13378}" type="slidenum">
              <a:rPr lang="en-US" altLang="zh-CN" smtClean="0"/>
            </a:fld>
            <a:endParaRPr lang="en-US" altLang="zh-CN"/>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zoom/>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1176866" y="2487168"/>
            <a:ext cx="3337560" cy="3447288"/>
          </a:xfrm>
        </p:spPr>
        <p:txBody>
          <a:bodyPr>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45152" y="2487168"/>
            <a:ext cx="3337560" cy="3447288"/>
          </a:xfrm>
        </p:spPr>
        <p:txBody>
          <a:bodyPr>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endParaRPr lang="en-US" altLang="zh-CN"/>
          </a:p>
        </p:txBody>
      </p:sp>
      <p:sp>
        <p:nvSpPr>
          <p:cNvPr id="6" name="Footer Placeholder 5"/>
          <p:cNvSpPr>
            <a:spLocks noGrp="1"/>
          </p:cNvSpPr>
          <p:nvPr>
            <p:ph type="ftr" sz="quarter" idx="11"/>
          </p:nvPr>
        </p:nvSpPr>
        <p:spPr/>
        <p:txBody>
          <a:bodyPr/>
          <a:lstStyle/>
          <a:p>
            <a:endParaRPr lang="en-US" altLang="zh-CN"/>
          </a:p>
        </p:txBody>
      </p:sp>
      <p:sp>
        <p:nvSpPr>
          <p:cNvPr id="7" name="Slide Number Placeholder 6"/>
          <p:cNvSpPr>
            <a:spLocks noGrp="1"/>
          </p:cNvSpPr>
          <p:nvPr>
            <p:ph type="sldNum" sz="quarter" idx="12"/>
          </p:nvPr>
        </p:nvSpPr>
        <p:spPr/>
        <p:txBody>
          <a:bodyPr/>
          <a:lstStyle/>
          <a:p>
            <a:fld id="{A9A601DB-4BE0-49C4-9C07-5C1EF5A2C868}" type="slidenum">
              <a:rPr lang="en-US" altLang="zh-CN" smtClean="0"/>
            </a:fld>
            <a:endParaRPr lang="en-US" altLang="zh-CN"/>
          </a:p>
        </p:txBody>
      </p:sp>
    </p:spTree>
  </p:cSld>
  <p:clrMapOvr>
    <a:masterClrMapping/>
  </p:clrMapOvr>
  <p:transition spd="med">
    <p:zoom/>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1176868" y="3243263"/>
            <a:ext cx="3337560" cy="2706624"/>
          </a:xfrm>
        </p:spPr>
        <p:txBody>
          <a:bodyPr>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41832" y="3243263"/>
            <a:ext cx="3337560" cy="2706624"/>
          </a:xfrm>
        </p:spPr>
        <p:txBody>
          <a:bodyPr>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endParaRPr lang="en-US" altLang="zh-CN"/>
          </a:p>
        </p:txBody>
      </p:sp>
      <p:sp>
        <p:nvSpPr>
          <p:cNvPr id="8" name="Footer Placeholder 7"/>
          <p:cNvSpPr>
            <a:spLocks noGrp="1"/>
          </p:cNvSpPr>
          <p:nvPr>
            <p:ph type="ftr" sz="quarter" idx="11"/>
          </p:nvPr>
        </p:nvSpPr>
        <p:spPr/>
        <p:txBody>
          <a:bodyPr/>
          <a:lstStyle/>
          <a:p>
            <a:endParaRPr lang="en-US" altLang="zh-CN"/>
          </a:p>
        </p:txBody>
      </p:sp>
      <p:sp>
        <p:nvSpPr>
          <p:cNvPr id="9" name="Slide Number Placeholder 8"/>
          <p:cNvSpPr>
            <a:spLocks noGrp="1"/>
          </p:cNvSpPr>
          <p:nvPr>
            <p:ph type="sldNum" sz="quarter" idx="12"/>
          </p:nvPr>
        </p:nvSpPr>
        <p:spPr/>
        <p:txBody>
          <a:bodyPr/>
          <a:lstStyle/>
          <a:p>
            <a:fld id="{252AE9E3-924D-4C2B-B03E-D04E25D8D609}" type="slidenum">
              <a:rPr lang="en-US" altLang="zh-CN" smtClean="0"/>
            </a:fld>
            <a:endParaRPr lang="en-US" altLang="zh-CN"/>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zoom/>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endParaRPr lang="en-US" altLang="zh-CN"/>
          </a:p>
        </p:txBody>
      </p:sp>
      <p:sp>
        <p:nvSpPr>
          <p:cNvPr id="4" name="Footer Placeholder 3"/>
          <p:cNvSpPr>
            <a:spLocks noGrp="1"/>
          </p:cNvSpPr>
          <p:nvPr>
            <p:ph type="ftr" sz="quarter" idx="11"/>
          </p:nvPr>
        </p:nvSpPr>
        <p:spPr/>
        <p:txBody>
          <a:bodyPr/>
          <a:lstStyle/>
          <a:p>
            <a:endParaRPr lang="en-US" altLang="zh-CN"/>
          </a:p>
        </p:txBody>
      </p:sp>
      <p:sp>
        <p:nvSpPr>
          <p:cNvPr id="5" name="Slide Number Placeholder 4"/>
          <p:cNvSpPr>
            <a:spLocks noGrp="1"/>
          </p:cNvSpPr>
          <p:nvPr>
            <p:ph type="sldNum" sz="quarter" idx="12"/>
          </p:nvPr>
        </p:nvSpPr>
        <p:spPr/>
        <p:txBody>
          <a:bodyPr/>
          <a:lstStyle/>
          <a:p>
            <a:fld id="{2ECD7347-A228-4CD1-A367-9FDCF5C4BF99}" type="slidenum">
              <a:rPr lang="en-US" altLang="zh-CN" smtClean="0"/>
            </a:fld>
            <a:endParaRPr lang="en-US" altLang="zh-CN"/>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zo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zh-CN"/>
          </a:p>
        </p:txBody>
      </p:sp>
      <p:sp>
        <p:nvSpPr>
          <p:cNvPr id="3" name="Footer Placeholder 2"/>
          <p:cNvSpPr>
            <a:spLocks noGrp="1"/>
          </p:cNvSpPr>
          <p:nvPr>
            <p:ph type="ftr" sz="quarter" idx="11"/>
          </p:nvPr>
        </p:nvSpPr>
        <p:spPr/>
        <p:txBody>
          <a:bodyPr/>
          <a:lstStyle/>
          <a:p>
            <a:endParaRPr lang="en-US" altLang="zh-CN"/>
          </a:p>
        </p:txBody>
      </p:sp>
      <p:sp>
        <p:nvSpPr>
          <p:cNvPr id="4" name="Slide Number Placeholder 3"/>
          <p:cNvSpPr>
            <a:spLocks noGrp="1"/>
          </p:cNvSpPr>
          <p:nvPr>
            <p:ph type="sldNum" sz="quarter" idx="12"/>
          </p:nvPr>
        </p:nvSpPr>
        <p:spPr/>
        <p:txBody>
          <a:bodyPr/>
          <a:lstStyle/>
          <a:p>
            <a:fld id="{A25C5747-F662-4ADA-849C-8D2E07EA0333}" type="slidenum">
              <a:rPr lang="en-US" altLang="zh-CN" smtClean="0"/>
            </a:fld>
            <a:endParaRPr lang="en-US" altLang="zh-CN"/>
          </a:p>
        </p:txBody>
      </p:sp>
    </p:spTree>
  </p:cSld>
  <p:clrMapOvr>
    <a:masterClrMapping/>
  </p:clrMapOvr>
  <p:transition spd="med">
    <p:zo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4120062" y="982132"/>
            <a:ext cx="3855539" cy="4893735"/>
          </a:xfrm>
        </p:spPr>
        <p:txBody>
          <a:bodyPr anchor="ctr">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endParaRPr lang="en-US" altLang="zh-CN"/>
          </a:p>
        </p:txBody>
      </p:sp>
      <p:sp>
        <p:nvSpPr>
          <p:cNvPr id="6" name="Footer Placeholder 5"/>
          <p:cNvSpPr>
            <a:spLocks noGrp="1"/>
          </p:cNvSpPr>
          <p:nvPr>
            <p:ph type="ftr" sz="quarter" idx="11"/>
          </p:nvPr>
        </p:nvSpPr>
        <p:spPr/>
        <p:txBody>
          <a:bodyPr/>
          <a:lstStyle/>
          <a:p>
            <a:endParaRPr lang="en-US" altLang="zh-CN"/>
          </a:p>
        </p:txBody>
      </p:sp>
      <p:sp>
        <p:nvSpPr>
          <p:cNvPr id="7" name="Slide Number Placeholder 6"/>
          <p:cNvSpPr>
            <a:spLocks noGrp="1"/>
          </p:cNvSpPr>
          <p:nvPr>
            <p:ph type="sldNum" sz="quarter" idx="12"/>
          </p:nvPr>
        </p:nvSpPr>
        <p:spPr/>
        <p:txBody>
          <a:bodyPr/>
          <a:lstStyle/>
          <a:p>
            <a:fld id="{FA83FDE7-CBA7-4A60-976D-8D6095C32739}" type="slidenum">
              <a:rPr lang="en-US" altLang="zh-CN" smtClean="0"/>
            </a:fld>
            <a:endParaRPr lang="en-US" altLang="zh-CN"/>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zoom/>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zh-CN" altLang="en-US" smtClean="0"/>
              <a:t>单击此处编辑母版标题样式</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endParaRPr lang="en-US" altLang="zh-CN"/>
          </a:p>
        </p:txBody>
      </p:sp>
      <p:sp>
        <p:nvSpPr>
          <p:cNvPr id="6" name="Footer Placeholder 5"/>
          <p:cNvSpPr>
            <a:spLocks noGrp="1"/>
          </p:cNvSpPr>
          <p:nvPr>
            <p:ph type="ftr" sz="quarter" idx="11"/>
          </p:nvPr>
        </p:nvSpPr>
        <p:spPr/>
        <p:txBody>
          <a:bodyPr/>
          <a:lstStyle/>
          <a:p>
            <a:endParaRPr lang="en-US" altLang="zh-CN"/>
          </a:p>
        </p:txBody>
      </p:sp>
      <p:sp>
        <p:nvSpPr>
          <p:cNvPr id="7" name="Slide Number Placeholder 6"/>
          <p:cNvSpPr>
            <a:spLocks noGrp="1"/>
          </p:cNvSpPr>
          <p:nvPr>
            <p:ph type="sldNum" sz="quarter" idx="12"/>
          </p:nvPr>
        </p:nvSpPr>
        <p:spPr/>
        <p:txBody>
          <a:bodyPr/>
          <a:lstStyle/>
          <a:p>
            <a:fld id="{91345C56-F777-450B-906C-8EE28977433C}" type="slidenum">
              <a:rPr lang="en-US" altLang="zh-CN" smtClean="0"/>
            </a:fld>
            <a:endParaRPr lang="en-US" altLang="zh-CN"/>
          </a:p>
        </p:txBody>
      </p:sp>
    </p:spTree>
  </p:cSld>
  <p:clrMapOvr>
    <a:masterClrMapping/>
  </p:clrMapOvr>
  <p:transition spd="med">
    <p:zo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4.png"/><Relationship Id="rId18" Type="http://schemas.openxmlformats.org/officeDocument/2006/relationships/image" Target="../media/image3.png"/><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19">
              <a:extLst>
                <a:ext uri="{28A0092B-C50C-407E-A947-70E740481C1C}">
                  <a14:useLocalDpi xmlns:a14="http://schemas.microsoft.com/office/drawing/2010/main" val="0"/>
                </a:ext>
              </a:extLst>
            </a:blip>
            <a:srcRect l="1" r="14240"/>
            <a:stretch>
              <a:fillRect/>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19">
              <a:extLst>
                <a:ext uri="{28A0092B-C50C-407E-A947-70E740481C1C}">
                  <a14:useLocalDpi xmlns:a14="http://schemas.microsoft.com/office/drawing/2010/main" val="0"/>
                </a:ext>
              </a:extLst>
            </a:blip>
            <a:srcRect l="1" r="14240"/>
            <a:stretch>
              <a:fillRect/>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endParaRPr lang="en-US" altLang="zh-CN"/>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ltLang="zh-CN"/>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707297-017C-4690-830E-E803109F5165}" type="slidenum">
              <a:rPr lang="en-US" altLang="zh-CN" smtClean="0"/>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spd="med">
    <p:zoom/>
  </p:transition>
  <p:timing>
    <p:tnLst>
      <p:par>
        <p:cTn id="1" dur="indefinite" restart="never" nodeType="tmRoot"/>
      </p:par>
    </p:tnLst>
  </p:timing>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panose="020B0604020202020204"/>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panose="020B0604020202020204"/>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panose="020B0604020202020204"/>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panose="020B0604020202020204"/>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panose="020B0604020202020204"/>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panose="020B0604020202020204"/>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panose="020B0604020202020204"/>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panose="020B0604020202020204"/>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panose="020B0604020202020204"/>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38647;&#30005;&#39042;.doc" TargetMode="Externa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hyperlink" Target="&#38647;&#30005;&#39042;.doc" TargetMode="Externa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2386" name="Rectangle 2"/>
          <p:cNvSpPr>
            <a:spLocks noGrp="1" noRot="1" noChangeArrowheads="1"/>
          </p:cNvSpPr>
          <p:nvPr>
            <p:ph type="ctrTitle"/>
          </p:nvPr>
        </p:nvSpPr>
        <p:spPr>
          <a:xfrm>
            <a:off x="304800" y="1844675"/>
            <a:ext cx="8443913" cy="1584325"/>
          </a:xfrm>
        </p:spPr>
        <p:txBody>
          <a:bodyPr/>
          <a:lstStyle/>
          <a:p>
            <a:r>
              <a:rPr lang="en-US" altLang="zh-CN" sz="8800">
                <a:solidFill>
                  <a:srgbClr val="FF0000"/>
                </a:solidFill>
              </a:rPr>
              <a:t>《</a:t>
            </a:r>
            <a:r>
              <a:rPr lang="zh-CN" altLang="en-US" sz="8800">
                <a:solidFill>
                  <a:srgbClr val="FF0000"/>
                </a:solidFill>
              </a:rPr>
              <a:t>屈原</a:t>
            </a:r>
            <a:r>
              <a:rPr lang="en-US" altLang="zh-CN" sz="8800">
                <a:solidFill>
                  <a:srgbClr val="FF0000"/>
                </a:solidFill>
              </a:rPr>
              <a:t>》</a:t>
            </a:r>
            <a:endParaRPr lang="zh-CN" altLang="en-US" sz="6600">
              <a:solidFill>
                <a:srgbClr val="FF0000"/>
              </a:solidFill>
            </a:endParaRPr>
          </a:p>
        </p:txBody>
      </p:sp>
      <p:sp>
        <p:nvSpPr>
          <p:cNvPr id="272387" name="Rectangle 3"/>
          <p:cNvSpPr>
            <a:spLocks noGrp="1" noRot="1" noChangeArrowheads="1"/>
          </p:cNvSpPr>
          <p:nvPr>
            <p:ph type="subTitle" idx="1"/>
          </p:nvPr>
        </p:nvSpPr>
        <p:spPr/>
        <p:txBody>
          <a:bodyPr/>
          <a:lstStyle/>
          <a:p>
            <a:r>
              <a:rPr lang="zh-CN" altLang="en-US" sz="6600" b="1">
                <a:solidFill>
                  <a:srgbClr val="FF0000"/>
                </a:solidFill>
              </a:rPr>
              <a:t>郭沫若</a:t>
            </a:r>
            <a:endParaRPr lang="zh-CN" altLang="en-US" sz="6600" b="1">
              <a:solidFill>
                <a:srgbClr val="FF0000"/>
              </a:solidFill>
            </a:endParaRPr>
          </a:p>
        </p:txBody>
      </p:sp>
    </p:spTree>
  </p:cSld>
  <p:clrMapOvr>
    <a:masterClrMapping/>
  </p:clrMapOvr>
  <p:transition spd="med">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6546" name="Rectangle 2"/>
          <p:cNvSpPr>
            <a:spLocks noChangeArrowheads="1"/>
          </p:cNvSpPr>
          <p:nvPr/>
        </p:nvSpPr>
        <p:spPr bwMode="auto">
          <a:xfrm>
            <a:off x="395288" y="4724400"/>
            <a:ext cx="8424862"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600" b="1">
                <a:solidFill>
                  <a:srgbClr val="000066"/>
                </a:solidFill>
                <a:latin typeface="黑体" panose="02010609060101010101" pitchFamily="49" charset="-122"/>
                <a:ea typeface="黑体" panose="02010609060101010101" pitchFamily="49" charset="-122"/>
              </a:rPr>
              <a:t>楚国国势一天不如一天</a:t>
            </a:r>
            <a:r>
              <a:rPr lang="en-US" altLang="zh-CN" sz="3600" b="1">
                <a:solidFill>
                  <a:srgbClr val="000066"/>
                </a:solidFill>
                <a:latin typeface="黑体" panose="02010609060101010101" pitchFamily="49" charset="-122"/>
                <a:ea typeface="黑体" panose="02010609060101010101" pitchFamily="49" charset="-122"/>
              </a:rPr>
              <a:t>,</a:t>
            </a:r>
            <a:r>
              <a:rPr lang="zh-CN" altLang="en-US" sz="3600" b="1">
                <a:solidFill>
                  <a:srgbClr val="000066"/>
                </a:solidFill>
                <a:latin typeface="黑体" panose="02010609060101010101" pitchFamily="49" charset="-122"/>
                <a:ea typeface="黑体" panose="02010609060101010101" pitchFamily="49" charset="-122"/>
              </a:rPr>
              <a:t>失掉了对抗秦兵的力量。秦国占领了楚国大部分土地，楚要灭亡。 </a:t>
            </a:r>
            <a:endParaRPr lang="zh-CN" altLang="en-US" sz="3600" b="1">
              <a:solidFill>
                <a:srgbClr val="000066"/>
              </a:solidFill>
              <a:latin typeface="黑体" panose="02010609060101010101" pitchFamily="49" charset="-122"/>
              <a:ea typeface="黑体" panose="02010609060101010101" pitchFamily="49" charset="-122"/>
            </a:endParaRPr>
          </a:p>
        </p:txBody>
      </p:sp>
      <p:pic>
        <p:nvPicPr>
          <p:cNvPr id="236547" name="Picture 3" descr="ls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7200" y="381000"/>
            <a:ext cx="8153400" cy="42132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7570" name="Rectangle 2"/>
          <p:cNvSpPr>
            <a:spLocks noChangeArrowheads="1"/>
          </p:cNvSpPr>
          <p:nvPr/>
        </p:nvSpPr>
        <p:spPr bwMode="auto">
          <a:xfrm>
            <a:off x="468313" y="4724400"/>
            <a:ext cx="82804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600" b="1">
                <a:solidFill>
                  <a:srgbClr val="000066"/>
                </a:solidFill>
                <a:latin typeface="华文新魏" panose="02010800040101010101" pitchFamily="2" charset="-122"/>
                <a:ea typeface="华文新魏" panose="02010800040101010101" pitchFamily="2" charset="-122"/>
              </a:rPr>
              <a:t>       </a:t>
            </a:r>
            <a:r>
              <a:rPr lang="zh-CN" altLang="en-US" sz="3600" b="1">
                <a:solidFill>
                  <a:srgbClr val="000066"/>
                </a:solidFill>
                <a:latin typeface="黑体" panose="02010609060101010101" pitchFamily="49" charset="-122"/>
                <a:ea typeface="黑体" panose="02010609060101010101" pitchFamily="49" charset="-122"/>
              </a:rPr>
              <a:t>满腹的忧愁愤恨，他写成了诗篇</a:t>
            </a:r>
            <a:r>
              <a:rPr lang="en-US" altLang="zh-CN" sz="3600" b="1">
                <a:solidFill>
                  <a:srgbClr val="000066"/>
                </a:solidFill>
                <a:latin typeface="黑体" panose="02010609060101010101" pitchFamily="49" charset="-122"/>
                <a:ea typeface="黑体" panose="02010609060101010101" pitchFamily="49" charset="-122"/>
              </a:rPr>
              <a:t>《</a:t>
            </a:r>
            <a:r>
              <a:rPr lang="zh-CN" altLang="en-US" sz="3600" b="1">
                <a:solidFill>
                  <a:srgbClr val="000066"/>
                </a:solidFill>
                <a:latin typeface="黑体" panose="02010609060101010101" pitchFamily="49" charset="-122"/>
                <a:ea typeface="黑体" panose="02010609060101010101" pitchFamily="49" charset="-122"/>
              </a:rPr>
              <a:t>离骚</a:t>
            </a:r>
            <a:r>
              <a:rPr lang="en-US" altLang="zh-CN" sz="3600" b="1">
                <a:solidFill>
                  <a:srgbClr val="000066"/>
                </a:solidFill>
                <a:latin typeface="黑体" panose="02010609060101010101" pitchFamily="49" charset="-122"/>
                <a:ea typeface="黑体" panose="02010609060101010101" pitchFamily="49" charset="-122"/>
              </a:rPr>
              <a:t>》</a:t>
            </a:r>
            <a:r>
              <a:rPr lang="zh-CN" altLang="en-US" sz="3600" b="1">
                <a:solidFill>
                  <a:srgbClr val="000066"/>
                </a:solidFill>
                <a:latin typeface="黑体" panose="02010609060101010101" pitchFamily="49" charset="-122"/>
                <a:ea typeface="黑体" panose="02010609060101010101" pitchFamily="49" charset="-122"/>
              </a:rPr>
              <a:t>。他越来越老了，但是复兴楚国的希望，却一天也没有熄灭过。 </a:t>
            </a:r>
            <a:endParaRPr lang="zh-CN" altLang="en-US" sz="3600" b="1">
              <a:solidFill>
                <a:srgbClr val="000066"/>
              </a:solidFill>
              <a:latin typeface="黑体" panose="02010609060101010101" pitchFamily="49" charset="-122"/>
              <a:ea typeface="黑体" panose="02010609060101010101" pitchFamily="49" charset="-122"/>
            </a:endParaRPr>
          </a:p>
        </p:txBody>
      </p:sp>
      <p:pic>
        <p:nvPicPr>
          <p:cNvPr id="237571" name="Picture 3" descr="ls9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9600" y="304800"/>
            <a:ext cx="7391400" cy="42386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8594" name="Rectangle 2"/>
          <p:cNvSpPr>
            <a:spLocks noChangeArrowheads="1"/>
          </p:cNvSpPr>
          <p:nvPr/>
        </p:nvSpPr>
        <p:spPr bwMode="auto">
          <a:xfrm>
            <a:off x="468313" y="4437063"/>
            <a:ext cx="8207375"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600" b="1">
                <a:solidFill>
                  <a:srgbClr val="000066"/>
                </a:solidFill>
                <a:latin typeface="黑体" panose="02010609060101010101" pitchFamily="49" charset="-122"/>
                <a:ea typeface="黑体" panose="02010609060101010101" pitchFamily="49" charset="-122"/>
              </a:rPr>
              <a:t>楚国要亡了！他来到了汨罗江边。他在清澈的江水里看见了自己的满头白发，心里像波浪一样翻腾起来。 </a:t>
            </a:r>
            <a:endParaRPr lang="zh-CN" altLang="en-US" sz="3600" b="1">
              <a:solidFill>
                <a:srgbClr val="000066"/>
              </a:solidFill>
              <a:latin typeface="黑体" panose="02010609060101010101" pitchFamily="49" charset="-122"/>
              <a:ea typeface="黑体" panose="02010609060101010101" pitchFamily="49" charset="-122"/>
            </a:endParaRPr>
          </a:p>
        </p:txBody>
      </p:sp>
      <p:pic>
        <p:nvPicPr>
          <p:cNvPr id="238596" name="Picture 4" descr="ls9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31913" y="404813"/>
            <a:ext cx="6443662" cy="36687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9618" name="Picture 2" descr="ls9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6013" y="404813"/>
            <a:ext cx="6443662" cy="3668712"/>
          </a:xfrm>
          <a:prstGeom prst="rect">
            <a:avLst/>
          </a:prstGeom>
          <a:noFill/>
          <a:extLst>
            <a:ext uri="{909E8E84-426E-40DD-AFC4-6F175D3DCCD1}">
              <a14:hiddenFill xmlns:a14="http://schemas.microsoft.com/office/drawing/2010/main">
                <a:solidFill>
                  <a:srgbClr val="FFFFFF"/>
                </a:solidFill>
              </a14:hiddenFill>
            </a:ext>
          </a:extLst>
        </p:spPr>
      </p:pic>
      <p:sp>
        <p:nvSpPr>
          <p:cNvPr id="239619" name="Text Box 3"/>
          <p:cNvSpPr txBox="1">
            <a:spLocks noChangeArrowheads="1"/>
          </p:cNvSpPr>
          <p:nvPr/>
        </p:nvSpPr>
        <p:spPr bwMode="auto">
          <a:xfrm>
            <a:off x="755650" y="4292600"/>
            <a:ext cx="76327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600" b="1">
                <a:solidFill>
                  <a:srgbClr val="000066"/>
                </a:solidFill>
                <a:latin typeface="黑体" panose="02010609060101010101" pitchFamily="49" charset="-122"/>
                <a:ea typeface="黑体" panose="02010609060101010101" pitchFamily="49" charset="-122"/>
              </a:rPr>
              <a:t>这里的土地没被秦兵践踏过，是干净的。他解下衣服，包着江边的石头，用带子紧紧缚在自己身上。</a:t>
            </a:r>
            <a:endParaRPr lang="zh-CN" altLang="en-US" sz="3600" b="1">
              <a:solidFill>
                <a:srgbClr val="000066"/>
              </a:solidFill>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0642" name="Rectangle 2"/>
          <p:cNvSpPr>
            <a:spLocks noChangeArrowheads="1"/>
          </p:cNvSpPr>
          <p:nvPr/>
        </p:nvSpPr>
        <p:spPr bwMode="auto">
          <a:xfrm>
            <a:off x="468313" y="4581525"/>
            <a:ext cx="8208962"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600" b="1">
                <a:solidFill>
                  <a:srgbClr val="000066"/>
                </a:solidFill>
                <a:latin typeface="黑体" panose="02010609060101010101" pitchFamily="49" charset="-122"/>
                <a:ea typeface="黑体" panose="02010609060101010101" pitchFamily="49" charset="-122"/>
              </a:rPr>
              <a:t>奋力向江心一跳。爱国诗人带了楚国的干净石块，很快沉了下去。这天是五月五日。 </a:t>
            </a:r>
            <a:endParaRPr lang="zh-CN" altLang="en-US" sz="3600" b="1">
              <a:solidFill>
                <a:srgbClr val="000066"/>
              </a:solidFill>
              <a:latin typeface="黑体" panose="02010609060101010101" pitchFamily="49" charset="-122"/>
              <a:ea typeface="黑体" panose="02010609060101010101" pitchFamily="49" charset="-122"/>
            </a:endParaRPr>
          </a:p>
        </p:txBody>
      </p:sp>
      <p:pic>
        <p:nvPicPr>
          <p:cNvPr id="240643" name="Picture 3" descr="ls9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6013" y="333375"/>
            <a:ext cx="7092950" cy="403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1666" name="Rectangle 2"/>
          <p:cNvSpPr>
            <a:spLocks noChangeArrowheads="1"/>
          </p:cNvSpPr>
          <p:nvPr/>
        </p:nvSpPr>
        <p:spPr bwMode="auto">
          <a:xfrm>
            <a:off x="612775" y="3860800"/>
            <a:ext cx="7991475"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600" b="1">
                <a:solidFill>
                  <a:srgbClr val="000066"/>
                </a:solidFill>
                <a:latin typeface="华文新魏" panose="02010800040101010101" pitchFamily="2" charset="-122"/>
                <a:ea typeface="华文新魏" panose="02010800040101010101" pitchFamily="2" charset="-122"/>
              </a:rPr>
              <a:t>       </a:t>
            </a:r>
            <a:r>
              <a:rPr lang="zh-CN" altLang="en-US" sz="3600" b="1">
                <a:solidFill>
                  <a:srgbClr val="000066"/>
                </a:solidFill>
                <a:latin typeface="黑体" panose="02010609060101010101" pitchFamily="49" charset="-122"/>
                <a:ea typeface="黑体" panose="02010609060101010101" pitchFamily="49" charset="-122"/>
              </a:rPr>
              <a:t>百姓相信爱国诗人是不会死的，每年五月五日，他们摇着龙船，到处去寻觅诗人。他的爱国精神，已经在中国人民心中生了根。 </a:t>
            </a:r>
            <a:endParaRPr lang="zh-CN" altLang="en-US" sz="3600" b="1">
              <a:solidFill>
                <a:srgbClr val="000066"/>
              </a:solidFill>
              <a:latin typeface="黑体" panose="02010609060101010101" pitchFamily="49" charset="-122"/>
              <a:ea typeface="黑体" panose="02010609060101010101" pitchFamily="49" charset="-122"/>
            </a:endParaRPr>
          </a:p>
        </p:txBody>
      </p:sp>
      <p:pic>
        <p:nvPicPr>
          <p:cNvPr id="241667" name="Picture 3" descr="ls10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19250" y="476250"/>
            <a:ext cx="6105525" cy="31892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2578" name="Picture 2" descr="郭沫若"/>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3850" y="260350"/>
            <a:ext cx="3937000" cy="6248400"/>
          </a:xfrm>
          <a:prstGeom prst="rect">
            <a:avLst/>
          </a:prstGeom>
          <a:noFill/>
          <a:extLst>
            <a:ext uri="{909E8E84-426E-40DD-AFC4-6F175D3DCCD1}">
              <a14:hiddenFill xmlns:a14="http://schemas.microsoft.com/office/drawing/2010/main">
                <a:solidFill>
                  <a:srgbClr val="FFFFFF"/>
                </a:solidFill>
              </a14:hiddenFill>
            </a:ext>
          </a:extLst>
        </p:spPr>
      </p:pic>
      <p:sp>
        <p:nvSpPr>
          <p:cNvPr id="152579" name="Text Box 3"/>
          <p:cNvSpPr txBox="1">
            <a:spLocks noChangeArrowheads="1"/>
          </p:cNvSpPr>
          <p:nvPr/>
        </p:nvSpPr>
        <p:spPr bwMode="auto">
          <a:xfrm>
            <a:off x="4356100" y="620713"/>
            <a:ext cx="4343400" cy="558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rgbClr val="FF0000"/>
                </a:solidFill>
                <a:latin typeface="黑体" panose="02010609060101010101" pitchFamily="49" charset="-122"/>
                <a:ea typeface="黑体" panose="02010609060101010101" pitchFamily="49" charset="-122"/>
              </a:rPr>
              <a:t>郭沫若</a:t>
            </a:r>
            <a:r>
              <a:rPr kumimoji="1" lang="en-US" altLang="zh-CN" sz="3600" b="1">
                <a:solidFill>
                  <a:srgbClr val="FF0000"/>
                </a:solidFill>
                <a:latin typeface="黑体" panose="02010609060101010101" pitchFamily="49" charset="-122"/>
                <a:ea typeface="黑体" panose="02010609060101010101" pitchFamily="49" charset="-122"/>
              </a:rPr>
              <a:t>:</a:t>
            </a:r>
            <a:r>
              <a:rPr kumimoji="1" lang="zh-CN" altLang="en-US" sz="3600" b="1">
                <a:solidFill>
                  <a:srgbClr val="FF0000"/>
                </a:solidFill>
                <a:latin typeface="黑体" panose="02010609060101010101" pitchFamily="49" charset="-122"/>
                <a:ea typeface="黑体" panose="02010609060101010101" pitchFamily="49" charset="-122"/>
              </a:rPr>
              <a:t>作家、诗人、历史学家、剧作家、考古学家、古文字学家、社会活动家。原名开贞</a:t>
            </a:r>
            <a:r>
              <a:rPr kumimoji="1" lang="en-US" altLang="zh-CN" sz="3600" b="1">
                <a:solidFill>
                  <a:srgbClr val="FF0000"/>
                </a:solidFill>
                <a:latin typeface="黑体" panose="02010609060101010101" pitchFamily="49" charset="-122"/>
                <a:ea typeface="黑体" panose="02010609060101010101" pitchFamily="49" charset="-122"/>
              </a:rPr>
              <a:t>.</a:t>
            </a:r>
            <a:r>
              <a:rPr kumimoji="1" lang="zh-CN" altLang="en-US" sz="3600" b="1">
                <a:solidFill>
                  <a:srgbClr val="FF0000"/>
                </a:solidFill>
                <a:latin typeface="黑体" panose="02010609060101010101" pitchFamily="49" charset="-122"/>
                <a:ea typeface="黑体" panose="02010609060101010101" pitchFamily="49" charset="-122"/>
              </a:rPr>
              <a:t>代表作：诗集</a:t>
            </a:r>
            <a:r>
              <a:rPr kumimoji="1" lang="en-US" altLang="zh-CN" sz="3600" b="1">
                <a:solidFill>
                  <a:srgbClr val="FF0000"/>
                </a:solidFill>
                <a:latin typeface="黑体" panose="02010609060101010101" pitchFamily="49" charset="-122"/>
                <a:ea typeface="黑体" panose="02010609060101010101" pitchFamily="49" charset="-122"/>
              </a:rPr>
              <a:t>《</a:t>
            </a:r>
            <a:r>
              <a:rPr kumimoji="1" lang="zh-CN" altLang="en-US" sz="3600" b="1">
                <a:solidFill>
                  <a:srgbClr val="FF0000"/>
                </a:solidFill>
                <a:latin typeface="黑体" panose="02010609060101010101" pitchFamily="49" charset="-122"/>
                <a:ea typeface="黑体" panose="02010609060101010101" pitchFamily="49" charset="-122"/>
              </a:rPr>
              <a:t>女神</a:t>
            </a:r>
            <a:r>
              <a:rPr kumimoji="1" lang="en-US" altLang="zh-CN" sz="3600" b="1">
                <a:solidFill>
                  <a:srgbClr val="FF0000"/>
                </a:solidFill>
                <a:latin typeface="黑体" panose="02010609060101010101" pitchFamily="49" charset="-122"/>
                <a:ea typeface="黑体" panose="02010609060101010101" pitchFamily="49" charset="-122"/>
              </a:rPr>
              <a:t>》</a:t>
            </a:r>
            <a:r>
              <a:rPr kumimoji="1" lang="zh-CN" altLang="en-US" sz="3600" b="1">
                <a:solidFill>
                  <a:srgbClr val="FF0000"/>
                </a:solidFill>
                <a:latin typeface="黑体" panose="02010609060101010101" pitchFamily="49" charset="-122"/>
                <a:ea typeface="黑体" panose="02010609060101010101" pitchFamily="49" charset="-122"/>
              </a:rPr>
              <a:t>；历史剧</a:t>
            </a:r>
            <a:r>
              <a:rPr kumimoji="1" lang="en-US" altLang="zh-CN" sz="3600" b="1">
                <a:solidFill>
                  <a:srgbClr val="FF0000"/>
                </a:solidFill>
                <a:latin typeface="黑体" panose="02010609060101010101" pitchFamily="49" charset="-122"/>
                <a:ea typeface="黑体" panose="02010609060101010101" pitchFamily="49" charset="-122"/>
              </a:rPr>
              <a:t>《</a:t>
            </a:r>
            <a:r>
              <a:rPr kumimoji="1" lang="zh-CN" altLang="en-US" sz="3600" b="1">
                <a:solidFill>
                  <a:srgbClr val="FF0000"/>
                </a:solidFill>
                <a:latin typeface="黑体" panose="02010609060101010101" pitchFamily="49" charset="-122"/>
                <a:ea typeface="黑体" panose="02010609060101010101" pitchFamily="49" charset="-122"/>
              </a:rPr>
              <a:t>屈原</a:t>
            </a:r>
            <a:r>
              <a:rPr kumimoji="1" lang="en-US" altLang="zh-CN" sz="3600" b="1">
                <a:solidFill>
                  <a:srgbClr val="FF0000"/>
                </a:solidFill>
                <a:latin typeface="黑体" panose="02010609060101010101" pitchFamily="49" charset="-122"/>
                <a:ea typeface="黑体" panose="02010609060101010101" pitchFamily="49" charset="-122"/>
              </a:rPr>
              <a:t>》《</a:t>
            </a:r>
            <a:r>
              <a:rPr kumimoji="1" lang="zh-CN" altLang="en-US" sz="3600" b="1">
                <a:solidFill>
                  <a:srgbClr val="FF0000"/>
                </a:solidFill>
                <a:latin typeface="黑体" panose="02010609060101010101" pitchFamily="49" charset="-122"/>
                <a:ea typeface="黑体" panose="02010609060101010101" pitchFamily="49" charset="-122"/>
              </a:rPr>
              <a:t>棠棣之花</a:t>
            </a:r>
            <a:r>
              <a:rPr kumimoji="1" lang="en-US" altLang="zh-CN" sz="3600" b="1">
                <a:solidFill>
                  <a:srgbClr val="FF0000"/>
                </a:solidFill>
                <a:latin typeface="黑体" panose="02010609060101010101" pitchFamily="49" charset="-122"/>
                <a:ea typeface="黑体" panose="02010609060101010101" pitchFamily="49" charset="-122"/>
              </a:rPr>
              <a:t>》《</a:t>
            </a:r>
            <a:r>
              <a:rPr kumimoji="1" lang="zh-CN" altLang="en-US" sz="3600" b="1">
                <a:solidFill>
                  <a:srgbClr val="FF0000"/>
                </a:solidFill>
                <a:latin typeface="黑体" panose="02010609060101010101" pitchFamily="49" charset="-122"/>
                <a:ea typeface="黑体" panose="02010609060101010101" pitchFamily="49" charset="-122"/>
              </a:rPr>
              <a:t>虎符</a:t>
            </a:r>
            <a:r>
              <a:rPr kumimoji="1" lang="en-US" altLang="zh-CN" sz="3600" b="1">
                <a:solidFill>
                  <a:srgbClr val="FF0000"/>
                </a:solidFill>
                <a:latin typeface="黑体" panose="02010609060101010101" pitchFamily="49" charset="-122"/>
                <a:ea typeface="黑体" panose="02010609060101010101" pitchFamily="49" charset="-122"/>
              </a:rPr>
              <a:t>》《</a:t>
            </a:r>
            <a:r>
              <a:rPr kumimoji="1" lang="zh-CN" altLang="en-US" sz="3600" b="1">
                <a:solidFill>
                  <a:srgbClr val="FF0000"/>
                </a:solidFill>
                <a:latin typeface="黑体" panose="02010609060101010101" pitchFamily="49" charset="-122"/>
                <a:ea typeface="黑体" panose="02010609060101010101" pitchFamily="49" charset="-122"/>
              </a:rPr>
              <a:t>高渐离</a:t>
            </a:r>
            <a:r>
              <a:rPr kumimoji="1" lang="en-US" altLang="zh-CN" sz="3600" b="1">
                <a:solidFill>
                  <a:srgbClr val="FF0000"/>
                </a:solidFill>
                <a:latin typeface="黑体" panose="02010609060101010101" pitchFamily="49" charset="-122"/>
                <a:ea typeface="黑体" panose="02010609060101010101" pitchFamily="49" charset="-122"/>
              </a:rPr>
              <a:t>》《</a:t>
            </a:r>
            <a:r>
              <a:rPr kumimoji="1" lang="zh-CN" altLang="en-US" sz="3600" b="1">
                <a:solidFill>
                  <a:srgbClr val="FF0000"/>
                </a:solidFill>
                <a:latin typeface="黑体" panose="02010609060101010101" pitchFamily="49" charset="-122"/>
                <a:ea typeface="黑体" panose="02010609060101010101" pitchFamily="49" charset="-122"/>
              </a:rPr>
              <a:t>南冠草</a:t>
            </a:r>
            <a:r>
              <a:rPr kumimoji="1" lang="en-US" altLang="zh-CN" sz="3600">
                <a:solidFill>
                  <a:srgbClr val="FF0000"/>
                </a:solidFill>
                <a:latin typeface="黑体" panose="02010609060101010101" pitchFamily="49" charset="-122"/>
                <a:ea typeface="黑体" panose="02010609060101010101" pitchFamily="49" charset="-122"/>
              </a:rPr>
              <a:t>》</a:t>
            </a:r>
            <a:endParaRPr kumimoji="1" lang="en-US" altLang="zh-CN" sz="36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52578"/>
                                        </p:tgtEl>
                                        <p:attrNameLst>
                                          <p:attrName>style.visibility</p:attrName>
                                        </p:attrNameLst>
                                      </p:cBhvr>
                                      <p:to>
                                        <p:strVal val="visible"/>
                                      </p:to>
                                    </p:set>
                                    <p:anim calcmode="lin" valueType="num">
                                      <p:cBhvr additive="base">
                                        <p:cTn id="7" dur="500" fill="hold"/>
                                        <p:tgtEl>
                                          <p:spTgt spid="152578"/>
                                        </p:tgtEl>
                                        <p:attrNameLst>
                                          <p:attrName>ppt_x</p:attrName>
                                        </p:attrNameLst>
                                      </p:cBhvr>
                                      <p:tavLst>
                                        <p:tav tm="0">
                                          <p:val>
                                            <p:strVal val="0-#ppt_w/2"/>
                                          </p:val>
                                        </p:tav>
                                        <p:tav tm="100000">
                                          <p:val>
                                            <p:strVal val="#ppt_x"/>
                                          </p:val>
                                        </p:tav>
                                      </p:tavLst>
                                    </p:anim>
                                    <p:anim calcmode="lin" valueType="num">
                                      <p:cBhvr additive="base">
                                        <p:cTn id="8" dur="500" fill="hold"/>
                                        <p:tgtEl>
                                          <p:spTgt spid="152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60350"/>
            <a:ext cx="8496300" cy="6121400"/>
          </a:xfrm>
        </p:spPr>
        <p:txBody>
          <a:bodyPr>
            <a:noAutofit/>
          </a:bodyPr>
          <a:lstStyle/>
          <a:p>
            <a:pPr algn="l"/>
            <a:r>
              <a:rPr lang="zh-CN" altLang="en-US" sz="3200" b="1">
                <a:solidFill>
                  <a:schemeClr val="bg1"/>
                </a:solidFill>
                <a:latin typeface="宋体" panose="02010600030101010101" pitchFamily="2" charset="-122"/>
              </a:rPr>
              <a:t>代表作：</a:t>
            </a:r>
            <a:br>
              <a:rPr lang="zh-CN" altLang="en-US" sz="3200" b="1">
                <a:solidFill>
                  <a:schemeClr val="bg1"/>
                </a:solidFill>
                <a:latin typeface="宋体" panose="02010600030101010101" pitchFamily="2" charset="-122"/>
              </a:rPr>
            </a:br>
            <a:r>
              <a:rPr lang="zh-CN" altLang="en-US" sz="3200" b="1">
                <a:solidFill>
                  <a:schemeClr val="bg1"/>
                </a:solidFill>
                <a:latin typeface="宋体" panose="02010600030101010101" pitchFamily="2" charset="-122"/>
              </a:rPr>
              <a:t>早期有</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三个叛逆的女性</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（卓文君、王昭君、聂嫈），主要是要在历史人物的身上，灌注五四时期追求人的尊严、反封建礼教与专制的精神。</a:t>
            </a:r>
            <a:r>
              <a:rPr lang="en-US" altLang="zh-CN" sz="3200" b="1">
                <a:solidFill>
                  <a:schemeClr val="bg1"/>
                </a:solidFill>
                <a:latin typeface="宋体" panose="02010600030101010101" pitchFamily="2" charset="-122"/>
              </a:rPr>
              <a:t>40</a:t>
            </a:r>
            <a:r>
              <a:rPr lang="zh-CN" altLang="en-US" sz="3200" b="1">
                <a:solidFill>
                  <a:schemeClr val="bg1"/>
                </a:solidFill>
                <a:latin typeface="宋体" panose="02010600030101010101" pitchFamily="2" charset="-122"/>
              </a:rPr>
              <a:t>年代后创作的</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棠棣之花</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屈原</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虎符</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高渐离</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孔雀胆</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南冠草</a:t>
            </a:r>
            <a:r>
              <a:rPr lang="en-US" altLang="zh-CN" sz="3200" b="1">
                <a:solidFill>
                  <a:schemeClr val="bg1"/>
                </a:solidFill>
                <a:latin typeface="宋体" panose="02010600030101010101" pitchFamily="2" charset="-122"/>
              </a:rPr>
              <a:t>》</a:t>
            </a:r>
            <a:r>
              <a:rPr lang="zh-CN" altLang="en-US" sz="3200" b="1">
                <a:solidFill>
                  <a:schemeClr val="bg1"/>
                </a:solidFill>
                <a:latin typeface="宋体" panose="02010600030101010101" pitchFamily="2" charset="-122"/>
              </a:rPr>
              <a:t>六部历史剧，主要是借古讽今，高扬爱国主义精神，歌颂中国历史上的仁人志士，表现反侵略、反投降、反独裁，争取民族、自由、人权的时代主题，符合当时救亡图存的时代要求。</a:t>
            </a:r>
            <a:endParaRPr lang="zh-CN" altLang="en-US" sz="3200" b="1">
              <a:solidFill>
                <a:schemeClr val="bg1"/>
              </a:solidFill>
              <a:latin typeface="宋体" panose="02010600030101010101" pitchFamily="2" charset="-122"/>
            </a:endParaRPr>
          </a:p>
        </p:txBody>
      </p:sp>
    </p:spTree>
  </p:cSld>
  <p:clrMapOvr>
    <a:masterClrMapping/>
  </p:clrMapOvr>
  <p:transition spd="slow">
    <p:blinds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1122" name="Rectangle 1027"/>
          <p:cNvSpPr>
            <a:spLocks noChangeArrowheads="1"/>
          </p:cNvSpPr>
          <p:nvPr/>
        </p:nvSpPr>
        <p:spPr bwMode="auto">
          <a:xfrm>
            <a:off x="2339975" y="404813"/>
            <a:ext cx="410686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4400" b="1">
                <a:solidFill>
                  <a:schemeClr val="accent2"/>
                </a:solidFill>
                <a:latin typeface="Times New Roman" panose="02020603050405020304" pitchFamily="18" charset="0"/>
                <a:ea typeface="黑体" panose="02010609060101010101" pitchFamily="49" charset="-122"/>
              </a:rPr>
              <a:t>写作背景及意图</a:t>
            </a:r>
            <a:endParaRPr kumimoji="1" lang="zh-CN" altLang="en-US" sz="4400" b="1">
              <a:solidFill>
                <a:schemeClr val="accent2"/>
              </a:solidFill>
              <a:latin typeface="Times New Roman" panose="02020603050405020304" pitchFamily="18" charset="0"/>
              <a:ea typeface="黑体" panose="02010609060101010101" pitchFamily="49" charset="-122"/>
            </a:endParaRPr>
          </a:p>
        </p:txBody>
      </p:sp>
      <p:sp>
        <p:nvSpPr>
          <p:cNvPr id="46084" name="Rectangle 1028"/>
          <p:cNvSpPr>
            <a:spLocks noChangeArrowheads="1"/>
          </p:cNvSpPr>
          <p:nvPr/>
        </p:nvSpPr>
        <p:spPr bwMode="auto">
          <a:xfrm>
            <a:off x="468313" y="1773238"/>
            <a:ext cx="8153400"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90000"/>
              </a:lnSpc>
              <a:spcBef>
                <a:spcPct val="20000"/>
              </a:spcBef>
            </a:pPr>
            <a:r>
              <a:rPr kumimoji="1" lang="en-US" altLang="zh-CN" sz="3600" b="1">
                <a:solidFill>
                  <a:schemeClr val="tx2"/>
                </a:solidFill>
                <a:latin typeface="宋体" panose="02010600030101010101" pitchFamily="2" charset="-122"/>
              </a:rPr>
              <a:t>  </a:t>
            </a:r>
            <a:r>
              <a:rPr kumimoji="1" lang="en-US" altLang="zh-CN" sz="3200" b="1">
                <a:solidFill>
                  <a:schemeClr val="tx2"/>
                </a:solidFill>
                <a:latin typeface="宋体" panose="02010600030101010101" pitchFamily="2" charset="-122"/>
              </a:rPr>
              <a:t>《</a:t>
            </a:r>
            <a:r>
              <a:rPr kumimoji="1" lang="zh-CN" altLang="en-US" sz="3200" b="1">
                <a:solidFill>
                  <a:schemeClr val="tx2"/>
                </a:solidFill>
                <a:latin typeface="宋体" panose="02010600030101010101" pitchFamily="2" charset="-122"/>
              </a:rPr>
              <a:t>屈原</a:t>
            </a:r>
            <a:r>
              <a:rPr kumimoji="1" lang="en-US" altLang="zh-CN" sz="3200" b="1">
                <a:solidFill>
                  <a:schemeClr val="tx2"/>
                </a:solidFill>
                <a:latin typeface="宋体" panose="02010600030101010101" pitchFamily="2" charset="-122"/>
              </a:rPr>
              <a:t>》</a:t>
            </a:r>
            <a:r>
              <a:rPr kumimoji="1" lang="zh-CN" altLang="en-US" sz="3200" b="1">
                <a:solidFill>
                  <a:schemeClr val="tx2"/>
                </a:solidFill>
                <a:latin typeface="宋体" panose="02010600030101010101" pitchFamily="2" charset="-122"/>
              </a:rPr>
              <a:t>写于</a:t>
            </a:r>
            <a:r>
              <a:rPr kumimoji="1" lang="en-US" altLang="zh-CN" sz="3200" b="1">
                <a:solidFill>
                  <a:schemeClr val="tx2"/>
                </a:solidFill>
                <a:latin typeface="宋体" panose="02010600030101010101" pitchFamily="2" charset="-122"/>
              </a:rPr>
              <a:t>1942</a:t>
            </a:r>
            <a:r>
              <a:rPr kumimoji="1" lang="zh-CN" altLang="en-US" sz="3200" b="1">
                <a:solidFill>
                  <a:schemeClr val="tx2"/>
                </a:solidFill>
                <a:latin typeface="宋体" panose="02010600030101010101" pitchFamily="2" charset="-122"/>
              </a:rPr>
              <a:t>年</a:t>
            </a:r>
            <a:r>
              <a:rPr kumimoji="1" lang="en-US" altLang="zh-CN" sz="3200" b="1">
                <a:solidFill>
                  <a:schemeClr val="tx2"/>
                </a:solidFill>
                <a:latin typeface="宋体" panose="02010600030101010101" pitchFamily="2" charset="-122"/>
              </a:rPr>
              <a:t>1</a:t>
            </a:r>
            <a:r>
              <a:rPr kumimoji="1" lang="zh-CN" altLang="en-US" sz="3200" b="1">
                <a:solidFill>
                  <a:schemeClr val="tx2"/>
                </a:solidFill>
                <a:latin typeface="宋体" panose="02010600030101010101" pitchFamily="2" charset="-122"/>
              </a:rPr>
              <a:t>月，正是</a:t>
            </a:r>
            <a:r>
              <a:rPr kumimoji="1" lang="zh-CN" altLang="en-US" sz="3200" b="1">
                <a:solidFill>
                  <a:srgbClr val="FF33CC"/>
                </a:solidFill>
                <a:latin typeface="宋体" panose="02010600030101010101" pitchFamily="2" charset="-122"/>
              </a:rPr>
              <a:t>抗日</a:t>
            </a:r>
            <a:r>
              <a:rPr kumimoji="1" lang="zh-CN" altLang="en-US" sz="3200" b="1">
                <a:solidFill>
                  <a:schemeClr val="tx2"/>
                </a:solidFill>
                <a:latin typeface="宋体" panose="02010600030101010101" pitchFamily="2" charset="-122"/>
              </a:rPr>
              <a:t>战争的</a:t>
            </a:r>
            <a:r>
              <a:rPr kumimoji="1" lang="zh-CN" altLang="en-US" sz="3200" b="1">
                <a:solidFill>
                  <a:srgbClr val="FF33CC"/>
                </a:solidFill>
                <a:latin typeface="宋体" panose="02010600030101010101" pitchFamily="2" charset="-122"/>
              </a:rPr>
              <a:t>相持阶段</a:t>
            </a:r>
            <a:r>
              <a:rPr kumimoji="1" lang="zh-CN" altLang="en-US" sz="3200" b="1">
                <a:solidFill>
                  <a:schemeClr val="tx2"/>
                </a:solidFill>
                <a:latin typeface="宋体" panose="02010600030101010101" pitchFamily="2" charset="-122"/>
              </a:rPr>
              <a:t>，半壁河山沦于敌手，国民党政府</a:t>
            </a:r>
            <a:r>
              <a:rPr kumimoji="1" lang="zh-CN" altLang="en-US" sz="3200" b="1">
                <a:solidFill>
                  <a:srgbClr val="FF33CC"/>
                </a:solidFill>
                <a:latin typeface="宋体" panose="02010600030101010101" pitchFamily="2" charset="-122"/>
              </a:rPr>
              <a:t>消极抗日、积极反共</a:t>
            </a:r>
            <a:r>
              <a:rPr kumimoji="1" lang="zh-CN" altLang="en-US" sz="3200" b="1">
                <a:solidFill>
                  <a:schemeClr val="tx2"/>
                </a:solidFill>
                <a:latin typeface="宋体" panose="02010600030101010101" pitchFamily="2" charset="-122"/>
              </a:rPr>
              <a:t>，悍然发动“</a:t>
            </a:r>
            <a:r>
              <a:rPr kumimoji="1" lang="zh-CN" altLang="en-US" sz="3200" b="1">
                <a:solidFill>
                  <a:srgbClr val="FF33CC"/>
                </a:solidFill>
                <a:latin typeface="宋体" panose="02010600030101010101" pitchFamily="2" charset="-122"/>
              </a:rPr>
              <a:t>皖南事变</a:t>
            </a:r>
            <a:r>
              <a:rPr kumimoji="1" lang="zh-CN" altLang="en-US" sz="3200" b="1">
                <a:solidFill>
                  <a:schemeClr val="tx2"/>
                </a:solidFill>
                <a:latin typeface="宋体" panose="02010600030101010101" pitchFamily="2" charset="-122"/>
              </a:rPr>
              <a:t>”。</a:t>
            </a:r>
            <a:endParaRPr kumimoji="1" lang="zh-CN" altLang="en-US" sz="3200" b="1">
              <a:solidFill>
                <a:schemeClr val="tx2"/>
              </a:solidFill>
              <a:latin typeface="宋体" panose="02010600030101010101" pitchFamily="2" charset="-122"/>
            </a:endParaRPr>
          </a:p>
          <a:p>
            <a:pPr>
              <a:lnSpc>
                <a:spcPct val="90000"/>
              </a:lnSpc>
              <a:spcBef>
                <a:spcPct val="20000"/>
              </a:spcBef>
            </a:pPr>
            <a:r>
              <a:rPr kumimoji="1" lang="zh-CN" altLang="en-US" sz="3200" b="1">
                <a:solidFill>
                  <a:schemeClr val="tx2"/>
                </a:solidFill>
                <a:latin typeface="宋体" panose="02010600030101010101" pitchFamily="2" charset="-122"/>
              </a:rPr>
              <a:t>   郭沫若面对这样的政治现实义愤填膺，创作了历史剧</a:t>
            </a:r>
            <a:r>
              <a:rPr kumimoji="1" lang="en-US" altLang="zh-CN" sz="3200" b="1">
                <a:solidFill>
                  <a:schemeClr val="tx2"/>
                </a:solidFill>
                <a:latin typeface="宋体" panose="02010600030101010101" pitchFamily="2" charset="-122"/>
              </a:rPr>
              <a:t>《</a:t>
            </a:r>
            <a:r>
              <a:rPr kumimoji="1" lang="zh-CN" altLang="en-US" sz="3200" b="1">
                <a:solidFill>
                  <a:schemeClr val="tx2"/>
                </a:solidFill>
                <a:latin typeface="宋体" panose="02010600030101010101" pitchFamily="2" charset="-122"/>
              </a:rPr>
              <a:t>屈原</a:t>
            </a:r>
            <a:r>
              <a:rPr kumimoji="1" lang="en-US" altLang="zh-CN" sz="3200" b="1">
                <a:solidFill>
                  <a:schemeClr val="tx2"/>
                </a:solidFill>
                <a:latin typeface="宋体" panose="02010600030101010101" pitchFamily="2" charset="-122"/>
              </a:rPr>
              <a:t>》</a:t>
            </a:r>
            <a:r>
              <a:rPr kumimoji="1" lang="zh-CN" altLang="en-US" sz="3200" b="1">
                <a:solidFill>
                  <a:schemeClr val="tx2"/>
                </a:solidFill>
                <a:latin typeface="宋体" panose="02010600030101010101" pitchFamily="2" charset="-122"/>
              </a:rPr>
              <a:t>，以批判国民党反动派的黑暗统治，展示了现实世界</a:t>
            </a:r>
            <a:r>
              <a:rPr kumimoji="1" lang="zh-CN" altLang="en-US" sz="3200" b="1" u="sng">
                <a:solidFill>
                  <a:srgbClr val="FF0000"/>
                </a:solidFill>
                <a:latin typeface="宋体" panose="02010600030101010101" pitchFamily="2" charset="-122"/>
              </a:rPr>
              <a:t>光明与黑暗，正义与邪恶，爱国与卖国的尖锐斗争。</a:t>
            </a:r>
            <a:r>
              <a:rPr kumimoji="1" lang="zh-CN" altLang="en-US" sz="3200" b="1">
                <a:solidFill>
                  <a:schemeClr val="tx2"/>
                </a:solidFill>
                <a:latin typeface="宋体" panose="02010600030101010101" pitchFamily="2" charset="-122"/>
              </a:rPr>
              <a:t>起到了“</a:t>
            </a:r>
            <a:r>
              <a:rPr kumimoji="1" lang="zh-CN" altLang="en-US" sz="3200" b="1">
                <a:solidFill>
                  <a:srgbClr val="0000FF"/>
                </a:solidFill>
                <a:latin typeface="宋体" panose="02010600030101010101" pitchFamily="2" charset="-122"/>
              </a:rPr>
              <a:t>借古讽今，古为今用</a:t>
            </a:r>
            <a:r>
              <a:rPr kumimoji="1" lang="zh-CN" altLang="en-US" sz="3200" b="1">
                <a:solidFill>
                  <a:schemeClr val="tx2"/>
                </a:solidFill>
                <a:latin typeface="宋体" panose="02010600030101010101" pitchFamily="2" charset="-122"/>
              </a:rPr>
              <a:t>”的作用。</a:t>
            </a:r>
            <a:endParaRPr kumimoji="1" lang="zh-CN" altLang="en-US" sz="3200" b="1">
              <a:solidFill>
                <a:schemeClr val="tx2"/>
              </a:solidFill>
              <a:latin typeface="宋体" panose="02010600030101010101" pitchFamily="2"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randombar(horizontal)">
                                      <p:cBhvr>
                                        <p:cTn id="7"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0534" name="Text Box 6"/>
          <p:cNvSpPr txBox="1">
            <a:spLocks noChangeArrowheads="1"/>
          </p:cNvSpPr>
          <p:nvPr/>
        </p:nvSpPr>
        <p:spPr bwMode="auto">
          <a:xfrm>
            <a:off x="950913" y="9858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150535" name="Text Box 7"/>
          <p:cNvSpPr txBox="1">
            <a:spLocks noChangeArrowheads="1"/>
          </p:cNvSpPr>
          <p:nvPr/>
        </p:nvSpPr>
        <p:spPr bwMode="auto">
          <a:xfrm>
            <a:off x="468313" y="333375"/>
            <a:ext cx="8207375" cy="613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雷电颂</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选自历史剧</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屈原</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。写于</a:t>
            </a:r>
            <a:r>
              <a:rPr lang="en-US" altLang="zh-CN" sz="3600" b="1">
                <a:latin typeface="黑体" panose="02010609060101010101" pitchFamily="49" charset="-122"/>
                <a:ea typeface="黑体" panose="02010609060101010101" pitchFamily="49" charset="-122"/>
              </a:rPr>
              <a:t>1942</a:t>
            </a:r>
            <a:r>
              <a:rPr lang="zh-CN" altLang="en-US" sz="3600" b="1">
                <a:latin typeface="黑体" panose="02010609060101010101" pitchFamily="49" charset="-122"/>
                <a:ea typeface="黑体" panose="02010609060101010101" pitchFamily="49" charset="-122"/>
              </a:rPr>
              <a:t>年</a:t>
            </a:r>
            <a:r>
              <a:rPr lang="en-US" altLang="zh-CN" sz="3600" b="1">
                <a:latin typeface="黑体" panose="02010609060101010101" pitchFamily="49" charset="-122"/>
                <a:ea typeface="黑体" panose="02010609060101010101" pitchFamily="49" charset="-122"/>
              </a:rPr>
              <a:t>1</a:t>
            </a:r>
            <a:r>
              <a:rPr lang="zh-CN" altLang="en-US" sz="3600" b="1">
                <a:latin typeface="黑体" panose="02010609060101010101" pitchFamily="49" charset="-122"/>
                <a:ea typeface="黑体" panose="02010609060101010101" pitchFamily="49" charset="-122"/>
              </a:rPr>
              <a:t>月，这时正值抗日战争的相持阶段，也是国民党反动派统治最黑暗的时候。蒋介石集团消极抗日，并发动“皖南事变”，屠杀爱国抗战的军民，掀起反共的高潮。面对这样的政治现实，郭沫若创作</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屈原</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，以</a:t>
            </a:r>
            <a:r>
              <a:rPr lang="zh-CN" altLang="en-US" sz="3600" b="1">
                <a:solidFill>
                  <a:schemeClr val="hlink"/>
                </a:solidFill>
                <a:latin typeface="黑体" panose="02010609060101010101" pitchFamily="49" charset="-122"/>
                <a:ea typeface="黑体" panose="02010609060101010101" pitchFamily="49" charset="-122"/>
              </a:rPr>
              <a:t>鞭挞国民党反动派的黑暗统治</a:t>
            </a:r>
            <a:r>
              <a:rPr lang="zh-CN" altLang="en-US" sz="3600" b="1">
                <a:latin typeface="黑体" panose="02010609060101010101" pitchFamily="49" charset="-122"/>
                <a:ea typeface="黑体" panose="02010609060101010101" pitchFamily="49" charset="-122"/>
              </a:rPr>
              <a:t>。借历史上的屈原的悲剧，展示了现实世界光明与黑暗，正义与邪恶，爱国与卖国的尖锐、激烈的斗争，起了“</a:t>
            </a:r>
            <a:r>
              <a:rPr lang="zh-CN" altLang="en-US" sz="3600" b="1">
                <a:solidFill>
                  <a:schemeClr val="hlink"/>
                </a:solidFill>
                <a:latin typeface="黑体" panose="02010609060101010101" pitchFamily="49" charset="-122"/>
                <a:ea typeface="黑体" panose="02010609060101010101" pitchFamily="49" charset="-122"/>
              </a:rPr>
              <a:t>借古讽今</a:t>
            </a:r>
            <a:r>
              <a:rPr lang="zh-CN" altLang="en-US" sz="3600" b="1">
                <a:latin typeface="黑体" panose="02010609060101010101" pitchFamily="49" charset="-122"/>
                <a:ea typeface="黑体" panose="02010609060101010101" pitchFamily="49" charset="-122"/>
              </a:rPr>
              <a:t>”的作用。</a:t>
            </a:r>
            <a:endParaRPr lang="zh-CN" altLang="en-US" sz="3600" b="1">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0535"/>
                                        </p:tgtEl>
                                        <p:attrNameLst>
                                          <p:attrName>style.visibility</p:attrName>
                                        </p:attrNameLst>
                                      </p:cBhvr>
                                      <p:to>
                                        <p:strVal val="visible"/>
                                      </p:to>
                                    </p:set>
                                    <p:animEffect transition="in" filter="dissolve">
                                      <p:cBhvr>
                                        <p:cTn id="7" dur="500"/>
                                        <p:tgtEl>
                                          <p:spTgt spid="150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381000" y="620713"/>
            <a:ext cx="8305800" cy="5095875"/>
          </a:xfrm>
          <a:prstGeom prst="rect">
            <a:avLst/>
          </a:prstGeom>
          <a:noFill/>
          <a:ln w="12700" cap="sq">
            <a:noFill/>
            <a:miter lim="800000"/>
            <a:headEnd type="none" w="sm" len="sm"/>
            <a:tailEnd type="none" w="sm" len="sm"/>
          </a:ln>
          <a:effectLst/>
        </p:spPr>
        <p:txBody>
          <a:bodyPr>
            <a:spAutoFit/>
          </a:bodyPr>
          <a:lstStyle/>
          <a:p>
            <a:pPr>
              <a:defRPr/>
            </a:pPr>
            <a:r>
              <a:rPr kumimoji="1" lang="en-US" altLang="zh-CN" sz="4000" b="1">
                <a:solidFill>
                  <a:srgbClr val="FF0000"/>
                </a:solidFill>
                <a:effectLst>
                  <a:outerShdw blurRad="38100" dist="38100" dir="2700000" algn="tl">
                    <a:srgbClr val="000000"/>
                  </a:outerShdw>
                </a:effectLst>
                <a:latin typeface="Times New Roman" panose="02020603050405020304" pitchFamily="18" charset="0"/>
                <a:ea typeface="华文隶书" pitchFamily="2" charset="-122"/>
              </a:rPr>
              <a:t>      </a:t>
            </a:r>
            <a:r>
              <a:rPr kumimoji="1" lang="zh-CN" altLang="en-US" sz="4000" b="1">
                <a:solidFill>
                  <a:srgbClr val="FF0000"/>
                </a:solidFill>
                <a:effectLst>
                  <a:outerShdw blurRad="38100" dist="38100" dir="2700000" algn="tl">
                    <a:srgbClr val="000000"/>
                  </a:outerShdw>
                </a:effectLst>
                <a:latin typeface="Times New Roman" panose="02020603050405020304" pitchFamily="18" charset="0"/>
                <a:ea typeface="华文隶书" pitchFamily="2" charset="-122"/>
              </a:rPr>
              <a:t>屈原</a:t>
            </a:r>
            <a:r>
              <a:rPr kumimoji="1" lang="en-US" altLang="zh-CN" sz="3600" b="1">
                <a:solidFill>
                  <a:schemeClr val="accent2"/>
                </a:solidFill>
                <a:latin typeface="Times New Roman" panose="02020603050405020304" pitchFamily="18" charset="0"/>
              </a:rPr>
              <a:t>——</a:t>
            </a:r>
            <a:r>
              <a:rPr kumimoji="1" lang="zh-CN" altLang="en-US" sz="3600" b="1">
                <a:solidFill>
                  <a:schemeClr val="accent2"/>
                </a:solidFill>
                <a:effectLst>
                  <a:outerShdw blurRad="38100" dist="38100" dir="2700000" algn="tl">
                    <a:srgbClr val="000000"/>
                  </a:outerShdw>
                </a:effectLst>
                <a:latin typeface="Times New Roman" panose="02020603050405020304" pitchFamily="18" charset="0"/>
              </a:rPr>
              <a:t>名平，字原，又自云名正则，字灵均。我国</a:t>
            </a:r>
            <a:r>
              <a:rPr kumimoji="1" lang="zh-CN" altLang="en-US" sz="3600" b="1">
                <a:solidFill>
                  <a:srgbClr val="FF0000"/>
                </a:solidFill>
                <a:effectLst>
                  <a:outerShdw blurRad="38100" dist="38100" dir="2700000" algn="tl">
                    <a:srgbClr val="000000"/>
                  </a:outerShdw>
                </a:effectLst>
                <a:latin typeface="Times New Roman" panose="02020603050405020304" pitchFamily="18" charset="0"/>
              </a:rPr>
              <a:t>第一位</a:t>
            </a:r>
            <a:r>
              <a:rPr kumimoji="1" lang="zh-CN" altLang="en-US" sz="3600" b="1">
                <a:solidFill>
                  <a:schemeClr val="accent2"/>
                </a:solidFill>
                <a:effectLst>
                  <a:outerShdw blurRad="38100" dist="38100" dir="2700000" algn="tl">
                    <a:srgbClr val="000000"/>
                  </a:outerShdw>
                </a:effectLst>
                <a:latin typeface="Times New Roman" panose="02020603050405020304" pitchFamily="18" charset="0"/>
              </a:rPr>
              <a:t>伟大的</a:t>
            </a:r>
            <a:r>
              <a:rPr kumimoji="1" lang="zh-CN" altLang="en-US" sz="3600" b="1">
                <a:solidFill>
                  <a:srgbClr val="FF0000"/>
                </a:solidFill>
                <a:effectLst>
                  <a:outerShdw blurRad="38100" dist="38100" dir="2700000" algn="tl">
                    <a:srgbClr val="000000"/>
                  </a:outerShdw>
                </a:effectLst>
                <a:latin typeface="Times New Roman" panose="02020603050405020304" pitchFamily="18" charset="0"/>
              </a:rPr>
              <a:t>爱国主义诗人</a:t>
            </a:r>
            <a:r>
              <a:rPr kumimoji="1" lang="zh-CN" altLang="en-US" sz="3600" b="1">
                <a:solidFill>
                  <a:schemeClr val="accent2"/>
                </a:solidFill>
                <a:effectLst>
                  <a:outerShdw blurRad="38100" dist="38100" dir="2700000" algn="tl">
                    <a:srgbClr val="000000"/>
                  </a:outerShdw>
                </a:effectLst>
                <a:latin typeface="Times New Roman" panose="02020603050405020304" pitchFamily="18" charset="0"/>
              </a:rPr>
              <a:t>，</a:t>
            </a:r>
            <a:r>
              <a:rPr kumimoji="1" lang="zh-CN" altLang="en-US" sz="3600" b="1">
                <a:solidFill>
                  <a:srgbClr val="FF0000"/>
                </a:solidFill>
                <a:effectLst>
                  <a:outerShdw blurRad="38100" dist="38100" dir="2700000" algn="tl">
                    <a:srgbClr val="000000"/>
                  </a:outerShdw>
                </a:effectLst>
                <a:latin typeface="Times New Roman" panose="02020603050405020304" pitchFamily="18" charset="0"/>
              </a:rPr>
              <a:t>战国时楚国人</a:t>
            </a:r>
            <a:r>
              <a:rPr kumimoji="1" lang="zh-CN" altLang="en-US" sz="3600" b="1">
                <a:solidFill>
                  <a:schemeClr val="accent2"/>
                </a:solidFill>
                <a:effectLst>
                  <a:outerShdw blurRad="38100" dist="38100" dir="2700000" algn="tl">
                    <a:srgbClr val="000000"/>
                  </a:outerShdw>
                </a:effectLst>
                <a:latin typeface="Times New Roman" panose="02020603050405020304" pitchFamily="18" charset="0"/>
              </a:rPr>
              <a:t>。他用楚辞的形式写了我国</a:t>
            </a:r>
            <a:r>
              <a:rPr kumimoji="1" lang="zh-CN" altLang="en-US" sz="3600" b="1">
                <a:solidFill>
                  <a:srgbClr val="FF0000"/>
                </a:solidFill>
                <a:effectLst>
                  <a:outerShdw blurRad="38100" dist="38100" dir="2700000" algn="tl">
                    <a:srgbClr val="000000"/>
                  </a:outerShdw>
                </a:effectLst>
                <a:latin typeface="Times New Roman" panose="02020603050405020304" pitchFamily="18" charset="0"/>
              </a:rPr>
              <a:t>第一首政治抒情诗</a:t>
            </a:r>
            <a:r>
              <a:rPr kumimoji="1" lang="en-US" altLang="zh-CN" sz="3600" b="1">
                <a:solidFill>
                  <a:srgbClr val="FF0000"/>
                </a:solidFill>
                <a:effectLst>
                  <a:outerShdw blurRad="38100" dist="38100" dir="2700000" algn="tl">
                    <a:srgbClr val="000000"/>
                  </a:outerShdw>
                </a:effectLst>
                <a:latin typeface="Times New Roman" panose="02020603050405020304" pitchFamily="18" charset="0"/>
              </a:rPr>
              <a:t>《</a:t>
            </a:r>
            <a:r>
              <a:rPr kumimoji="1" lang="zh-CN" altLang="en-US" sz="3600" b="1">
                <a:solidFill>
                  <a:srgbClr val="FF0000"/>
                </a:solidFill>
                <a:effectLst>
                  <a:outerShdw blurRad="38100" dist="38100" dir="2700000" algn="tl">
                    <a:srgbClr val="000000"/>
                  </a:outerShdw>
                </a:effectLst>
                <a:latin typeface="Times New Roman" panose="02020603050405020304" pitchFamily="18" charset="0"/>
              </a:rPr>
              <a:t>离骚</a:t>
            </a:r>
            <a:r>
              <a:rPr kumimoji="1" lang="en-US" altLang="zh-CN" sz="3600" b="1">
                <a:solidFill>
                  <a:srgbClr val="FF0000"/>
                </a:solidFill>
                <a:effectLst>
                  <a:outerShdw blurRad="38100" dist="38100" dir="2700000" algn="tl">
                    <a:srgbClr val="000000"/>
                  </a:outerShdw>
                </a:effectLst>
                <a:latin typeface="Times New Roman" panose="02020603050405020304" pitchFamily="18" charset="0"/>
              </a:rPr>
              <a:t>》</a:t>
            </a:r>
            <a:r>
              <a:rPr kumimoji="1" lang="zh-CN" altLang="en-US" sz="3600" b="1">
                <a:solidFill>
                  <a:schemeClr val="accent2"/>
                </a:solidFill>
                <a:effectLst>
                  <a:outerShdw blurRad="38100" dist="38100" dir="2700000" algn="tl">
                    <a:srgbClr val="000000"/>
                  </a:outerShdw>
                </a:effectLst>
                <a:latin typeface="Times New Roman" panose="02020603050405020304" pitchFamily="18" charset="0"/>
              </a:rPr>
              <a:t>。</a:t>
            </a:r>
            <a:endParaRPr kumimoji="1" lang="zh-CN" altLang="en-US" sz="3600" b="1">
              <a:solidFill>
                <a:schemeClr val="accent2"/>
              </a:solidFill>
              <a:effectLst>
                <a:outerShdw blurRad="38100" dist="38100" dir="2700000" algn="tl">
                  <a:srgbClr val="000000"/>
                </a:outerShdw>
              </a:effectLst>
              <a:latin typeface="Times New Roman" panose="02020603050405020304" pitchFamily="18" charset="0"/>
            </a:endParaRPr>
          </a:p>
          <a:p>
            <a:pPr>
              <a:defRPr/>
            </a:pPr>
            <a:r>
              <a:rPr kumimoji="1" lang="zh-CN" altLang="en-US" sz="3600" b="1">
                <a:solidFill>
                  <a:schemeClr val="accent2"/>
                </a:solidFill>
                <a:effectLst>
                  <a:outerShdw blurRad="38100" dist="38100" dir="2700000" algn="tl">
                    <a:srgbClr val="000000"/>
                  </a:outerShdw>
                </a:effectLst>
                <a:latin typeface="Times New Roman" panose="02020603050405020304" pitchFamily="18" charset="0"/>
              </a:rPr>
              <a:t>        因看透了秦国吞并六国的野心，力劝楚怀王齐抗秦，后来遭奸人陷害，罢官放逐，但心仍系国。楚国被攻后，自投汨罗江而死。</a:t>
            </a:r>
            <a:endParaRPr kumimoji="1" lang="zh-CN" altLang="en-US" sz="3600" b="1">
              <a:solidFill>
                <a:schemeClr val="accent2"/>
              </a:solidFill>
              <a:effectLst>
                <a:outerShdw blurRad="38100" dist="38100" dir="2700000" algn="tl">
                  <a:srgbClr val="000000"/>
                </a:outerShdw>
              </a:effectLst>
              <a:latin typeface="Times New Roman" panose="02020603050405020304" pitchFamily="18"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dissolve">
                                      <p:cBhvr>
                                        <p:cTn id="7" dur="500"/>
                                        <p:tgtEl>
                                          <p:spTgt spid="235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4">
                                            <p:txEl>
                                              <p:pRg st="1" end="1"/>
                                            </p:txEl>
                                          </p:spTgt>
                                        </p:tgtEl>
                                        <p:attrNameLst>
                                          <p:attrName>style.visibility</p:attrName>
                                        </p:attrNameLst>
                                      </p:cBhvr>
                                      <p:to>
                                        <p:strVal val="visible"/>
                                      </p:to>
                                    </p:set>
                                    <p:animEffect transition="in" filter="dissolve">
                                      <p:cBhvr>
                                        <p:cTn id="12" dur="500"/>
                                        <p:tgtEl>
                                          <p:spTgt spid="2355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7698" name="Text Box 2"/>
          <p:cNvSpPr txBox="1">
            <a:spLocks noChangeArrowheads="1"/>
          </p:cNvSpPr>
          <p:nvPr/>
        </p:nvSpPr>
        <p:spPr bwMode="auto">
          <a:xfrm>
            <a:off x="950913" y="9858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157699" name="Text Box 3"/>
          <p:cNvSpPr txBox="1">
            <a:spLocks noChangeArrowheads="1"/>
          </p:cNvSpPr>
          <p:nvPr/>
        </p:nvSpPr>
        <p:spPr bwMode="auto">
          <a:xfrm>
            <a:off x="1403350" y="404813"/>
            <a:ext cx="6048375"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sz="6600" b="1">
                <a:latin typeface="黑体" panose="02010609060101010101" pitchFamily="49" charset="-122"/>
                <a:ea typeface="黑体" panose="02010609060101010101" pitchFamily="49" charset="-122"/>
              </a:rPr>
              <a:t>《</a:t>
            </a:r>
            <a:r>
              <a:rPr lang="zh-CN" altLang="en-US" sz="6600" b="1">
                <a:latin typeface="黑体" panose="02010609060101010101" pitchFamily="49" charset="-122"/>
                <a:ea typeface="黑体" panose="02010609060101010101" pitchFamily="49" charset="-122"/>
              </a:rPr>
              <a:t>屈原</a:t>
            </a:r>
            <a:r>
              <a:rPr lang="en-US" altLang="zh-CN" sz="6600" b="1">
                <a:latin typeface="黑体" panose="02010609060101010101" pitchFamily="49" charset="-122"/>
                <a:ea typeface="黑体" panose="02010609060101010101" pitchFamily="49" charset="-122"/>
              </a:rPr>
              <a:t>》</a:t>
            </a:r>
            <a:endParaRPr lang="en-US" altLang="zh-CN" sz="6600" b="1">
              <a:latin typeface="黑体" panose="02010609060101010101" pitchFamily="49" charset="-122"/>
              <a:ea typeface="黑体" panose="02010609060101010101" pitchFamily="49" charset="-122"/>
            </a:endParaRPr>
          </a:p>
        </p:txBody>
      </p:sp>
      <p:sp>
        <p:nvSpPr>
          <p:cNvPr id="157700" name="Text Box 4"/>
          <p:cNvSpPr txBox="1">
            <a:spLocks noChangeArrowheads="1"/>
          </p:cNvSpPr>
          <p:nvPr/>
        </p:nvSpPr>
        <p:spPr bwMode="auto">
          <a:xfrm>
            <a:off x="468313" y="1844675"/>
            <a:ext cx="8207375" cy="448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2"/>
            <a:r>
              <a:rPr kumimoji="1" lang="zh-CN" altLang="en-US" sz="4800" b="1">
                <a:solidFill>
                  <a:schemeClr val="tx2"/>
                </a:solidFill>
                <a:latin typeface="黑体" panose="02010609060101010101" pitchFamily="49" charset="-122"/>
                <a:ea typeface="黑体" panose="02010609060101010101" pitchFamily="49" charset="-122"/>
              </a:rPr>
              <a:t>全剧分为五幕     </a:t>
            </a:r>
            <a:endParaRPr kumimoji="1" lang="zh-CN" altLang="en-US" sz="4800" b="1">
              <a:solidFill>
                <a:schemeClr val="tx2"/>
              </a:solidFill>
              <a:latin typeface="黑体" panose="02010609060101010101" pitchFamily="49" charset="-122"/>
              <a:ea typeface="黑体" panose="02010609060101010101" pitchFamily="49" charset="-122"/>
            </a:endParaRPr>
          </a:p>
          <a:p>
            <a:pPr lvl="2"/>
            <a:r>
              <a:rPr kumimoji="1" lang="zh-CN" altLang="en-US" sz="4800" b="1">
                <a:solidFill>
                  <a:schemeClr val="tx2"/>
                </a:solidFill>
                <a:latin typeface="黑体" panose="02010609060101010101" pitchFamily="49" charset="-122"/>
                <a:ea typeface="黑体" panose="02010609060101010101" pitchFamily="49" charset="-122"/>
              </a:rPr>
              <a:t> “橘颂”</a:t>
            </a:r>
            <a:r>
              <a:rPr kumimoji="1" lang="en-US" altLang="zh-CN" sz="4800" b="1">
                <a:solidFill>
                  <a:schemeClr val="tx2"/>
                </a:solidFill>
                <a:latin typeface="黑体" panose="02010609060101010101" pitchFamily="49" charset="-122"/>
                <a:ea typeface="黑体" panose="02010609060101010101" pitchFamily="49" charset="-122"/>
              </a:rPr>
              <a:t>---“</a:t>
            </a:r>
            <a:r>
              <a:rPr kumimoji="1" lang="zh-CN" altLang="en-US" sz="4800" b="1">
                <a:solidFill>
                  <a:schemeClr val="tx2"/>
                </a:solidFill>
                <a:latin typeface="黑体" panose="02010609060101010101" pitchFamily="49" charset="-122"/>
                <a:ea typeface="黑体" panose="02010609060101010101" pitchFamily="49" charset="-122"/>
              </a:rPr>
              <a:t>受诬”</a:t>
            </a:r>
            <a:r>
              <a:rPr kumimoji="1" lang="en-US" altLang="zh-CN" sz="4800" b="1">
                <a:solidFill>
                  <a:schemeClr val="tx2"/>
                </a:solidFill>
                <a:latin typeface="黑体" panose="02010609060101010101" pitchFamily="49" charset="-122"/>
                <a:ea typeface="黑体" panose="02010609060101010101" pitchFamily="49" charset="-122"/>
              </a:rPr>
              <a:t>--- “</a:t>
            </a:r>
            <a:r>
              <a:rPr kumimoji="1" lang="zh-CN" altLang="en-US" sz="4800" b="1">
                <a:solidFill>
                  <a:schemeClr val="tx2"/>
                </a:solidFill>
                <a:latin typeface="黑体" panose="02010609060101010101" pitchFamily="49" charset="-122"/>
                <a:ea typeface="黑体" panose="02010609060101010101" pitchFamily="49" charset="-122"/>
              </a:rPr>
              <a:t>招魂”</a:t>
            </a:r>
            <a:r>
              <a:rPr kumimoji="1" lang="en-US" altLang="zh-CN" sz="4800" b="1">
                <a:solidFill>
                  <a:schemeClr val="tx2"/>
                </a:solidFill>
                <a:latin typeface="黑体" panose="02010609060101010101" pitchFamily="49" charset="-122"/>
                <a:ea typeface="黑体" panose="02010609060101010101" pitchFamily="49" charset="-122"/>
              </a:rPr>
              <a:t>---“</a:t>
            </a:r>
            <a:r>
              <a:rPr kumimoji="1" lang="zh-CN" altLang="en-US" sz="4800" b="1">
                <a:solidFill>
                  <a:schemeClr val="tx2"/>
                </a:solidFill>
                <a:latin typeface="黑体" panose="02010609060101010101" pitchFamily="49" charset="-122"/>
                <a:ea typeface="黑体" panose="02010609060101010101" pitchFamily="49" charset="-122"/>
              </a:rPr>
              <a:t>被囚”</a:t>
            </a:r>
            <a:r>
              <a:rPr kumimoji="1" lang="en-US" altLang="zh-CN" sz="4800" b="1">
                <a:solidFill>
                  <a:schemeClr val="tx2"/>
                </a:solidFill>
                <a:latin typeface="黑体" panose="02010609060101010101" pitchFamily="49" charset="-122"/>
                <a:ea typeface="黑体" panose="02010609060101010101" pitchFamily="49" charset="-122"/>
              </a:rPr>
              <a:t>---“</a:t>
            </a:r>
            <a:r>
              <a:rPr kumimoji="1" lang="zh-CN" altLang="en-US" sz="4800" b="1">
                <a:solidFill>
                  <a:schemeClr val="tx2"/>
                </a:solidFill>
                <a:latin typeface="黑体" panose="02010609060101010101" pitchFamily="49" charset="-122"/>
                <a:ea typeface="黑体" panose="02010609060101010101" pitchFamily="49" charset="-122"/>
              </a:rPr>
              <a:t>雷电颂”</a:t>
            </a:r>
            <a:endParaRPr kumimoji="1" lang="zh-CN" altLang="en-US" sz="4800" b="1">
              <a:solidFill>
                <a:schemeClr val="tx2"/>
              </a:solidFill>
              <a:latin typeface="黑体" panose="02010609060101010101" pitchFamily="49" charset="-122"/>
              <a:ea typeface="黑体" panose="02010609060101010101" pitchFamily="49" charset="-122"/>
            </a:endParaRPr>
          </a:p>
          <a:p>
            <a:pPr lvl="2"/>
            <a:r>
              <a:rPr kumimoji="1" lang="zh-CN" altLang="en-US" sz="4800" b="1">
                <a:solidFill>
                  <a:schemeClr val="tx2"/>
                </a:solidFill>
                <a:latin typeface="黑体" panose="02010609060101010101" pitchFamily="49" charset="-122"/>
                <a:ea typeface="黑体" panose="02010609060101010101" pitchFamily="49" charset="-122"/>
              </a:rPr>
              <a:t>课文节选的是第五幕的第二场，是全剧的高潮。</a:t>
            </a:r>
            <a:endParaRPr kumimoji="1" lang="zh-CN" altLang="en-US" sz="4800" b="1">
              <a:solidFill>
                <a:schemeClr val="tx2"/>
              </a:solidFill>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7700">
                                            <p:txEl>
                                              <p:pRg st="0" end="0"/>
                                            </p:txEl>
                                          </p:spTgt>
                                        </p:tgtEl>
                                        <p:attrNameLst>
                                          <p:attrName>style.visibility</p:attrName>
                                        </p:attrNameLst>
                                      </p:cBhvr>
                                      <p:to>
                                        <p:strVal val="visible"/>
                                      </p:to>
                                    </p:set>
                                    <p:anim calcmode="lin" valueType="num">
                                      <p:cBhvr>
                                        <p:cTn id="7" dur="500" fill="hold"/>
                                        <p:tgtEl>
                                          <p:spTgt spid="15770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57700">
                                            <p:txEl>
                                              <p:pRg st="0" end="0"/>
                                            </p:txEl>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7700">
                                            <p:txEl>
                                              <p:pRg st="1" end="1"/>
                                            </p:txEl>
                                          </p:spTgt>
                                        </p:tgtEl>
                                        <p:attrNameLst>
                                          <p:attrName>style.visibility</p:attrName>
                                        </p:attrNameLst>
                                      </p:cBhvr>
                                      <p:to>
                                        <p:strVal val="visible"/>
                                      </p:to>
                                    </p:set>
                                    <p:anim calcmode="lin" valueType="num">
                                      <p:cBhvr>
                                        <p:cTn id="11" dur="500" fill="hold"/>
                                        <p:tgtEl>
                                          <p:spTgt spid="157700">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157700">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iterate type="lt">
                                    <p:tmPct val="5000"/>
                                  </p:iterate>
                                  <p:childTnLst>
                                    <p:set>
                                      <p:cBhvr>
                                        <p:cTn id="16" dur="1" fill="hold">
                                          <p:stCondLst>
                                            <p:cond delay="0"/>
                                          </p:stCondLst>
                                        </p:cTn>
                                        <p:tgtEl>
                                          <p:spTgt spid="157700">
                                            <p:txEl>
                                              <p:pRg st="2" end="2"/>
                                            </p:txEl>
                                          </p:spTgt>
                                        </p:tgtEl>
                                        <p:attrNameLst>
                                          <p:attrName>style.visibility</p:attrName>
                                        </p:attrNameLst>
                                      </p:cBhvr>
                                      <p:to>
                                        <p:strVal val="visible"/>
                                      </p:to>
                                    </p:set>
                                    <p:anim calcmode="lin" valueType="num">
                                      <p:cBhvr>
                                        <p:cTn id="17" dur="1000" fill="hold"/>
                                        <p:tgtEl>
                                          <p:spTgt spid="157700">
                                            <p:txEl>
                                              <p:pRg st="2" end="2"/>
                                            </p:txEl>
                                          </p:spTgt>
                                        </p:tgtEl>
                                        <p:attrNameLst>
                                          <p:attrName>ppt_w</p:attrName>
                                        </p:attrNameLst>
                                      </p:cBhvr>
                                      <p:tavLst>
                                        <p:tav tm="0">
                                          <p:val>
                                            <p:fltVal val="0"/>
                                          </p:val>
                                        </p:tav>
                                        <p:tav tm="100000">
                                          <p:val>
                                            <p:strVal val="#ppt_w"/>
                                          </p:val>
                                        </p:tav>
                                      </p:tavLst>
                                    </p:anim>
                                    <p:anim calcmode="lin" valueType="num">
                                      <p:cBhvr>
                                        <p:cTn id="18" dur="1000" fill="hold"/>
                                        <p:tgtEl>
                                          <p:spTgt spid="157700">
                                            <p:txEl>
                                              <p:pRg st="2" end="2"/>
                                            </p:txEl>
                                          </p:spTgt>
                                        </p:tgtEl>
                                        <p:attrNameLst>
                                          <p:attrName>ppt_h</p:attrName>
                                        </p:attrNameLst>
                                      </p:cBhvr>
                                      <p:tavLst>
                                        <p:tav tm="0">
                                          <p:val>
                                            <p:fltVal val="0"/>
                                          </p:val>
                                        </p:tav>
                                        <p:tav tm="100000">
                                          <p:val>
                                            <p:strVal val="#ppt_h"/>
                                          </p:val>
                                        </p:tav>
                                      </p:tavLst>
                                    </p:anim>
                                    <p:anim calcmode="lin" valueType="num">
                                      <p:cBhvr>
                                        <p:cTn id="19" dur="1000" fill="hold"/>
                                        <p:tgtEl>
                                          <p:spTgt spid="157700">
                                            <p:txEl>
                                              <p:pRg st="2" end="2"/>
                                            </p:txEl>
                                          </p:spTgt>
                                        </p:tgtEl>
                                        <p:attrNameLst>
                                          <p:attrName>style.rotation</p:attrName>
                                        </p:attrNameLst>
                                      </p:cBhvr>
                                      <p:tavLst>
                                        <p:tav tm="0">
                                          <p:val>
                                            <p:fltVal val="90"/>
                                          </p:val>
                                        </p:tav>
                                        <p:tav tm="100000">
                                          <p:val>
                                            <p:fltVal val="0"/>
                                          </p:val>
                                        </p:tav>
                                      </p:tavLst>
                                    </p:anim>
                                    <p:animEffect transition="in" filter="fade">
                                      <p:cBhvr>
                                        <p:cTn id="20" dur="1000"/>
                                        <p:tgtEl>
                                          <p:spTgt spid="1577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0" grpId="0"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0" y="0"/>
            <a:ext cx="91440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3600" b="1">
                <a:solidFill>
                  <a:schemeClr val="accent2"/>
                </a:solidFill>
                <a:latin typeface="华文中宋" panose="02010600040101010101" pitchFamily="2" charset="-122"/>
                <a:ea typeface="华文中宋" panose="02010600040101010101" pitchFamily="2" charset="-122"/>
              </a:rPr>
              <a:t>字的读音</a:t>
            </a:r>
            <a:r>
              <a:rPr kumimoji="1" lang="zh-CN" altLang="en-US" sz="2400" b="1">
                <a:latin typeface="华文中宋" panose="02010600040101010101" pitchFamily="2" charset="-122"/>
                <a:ea typeface="华文中宋" panose="02010600040101010101" pitchFamily="2" charset="-122"/>
              </a:rPr>
              <a:t>：</a:t>
            </a:r>
            <a:endParaRPr kumimoji="1" lang="zh-CN" altLang="en-US" sz="2400" b="1">
              <a:latin typeface="华文中宋" panose="02010600040101010101" pitchFamily="2" charset="-122"/>
              <a:ea typeface="华文中宋" panose="02010600040101010101" pitchFamily="2" charset="-122"/>
            </a:endParaRPr>
          </a:p>
          <a:p>
            <a:pPr>
              <a:spcBef>
                <a:spcPct val="50000"/>
              </a:spcBef>
            </a:pPr>
            <a:r>
              <a:rPr kumimoji="1" lang="zh-CN" altLang="en-US" sz="2700" b="1">
                <a:latin typeface="华文中宋" panose="02010600040101010101" pitchFamily="2" charset="-122"/>
                <a:ea typeface="华文中宋" panose="02010600040101010101" pitchFamily="2" charset="-122"/>
              </a:rPr>
              <a:t>睥睨</a:t>
            </a:r>
            <a:r>
              <a:rPr kumimoji="1" lang="en-US" altLang="zh-CN" sz="2700" b="1">
                <a:solidFill>
                  <a:srgbClr val="FF0000"/>
                </a:solidFill>
                <a:latin typeface="华文中宋" panose="02010600040101010101" pitchFamily="2" charset="-122"/>
                <a:ea typeface="华文中宋" panose="02010600040101010101" pitchFamily="2" charset="-122"/>
              </a:rPr>
              <a:t>p</a:t>
            </a:r>
            <a:r>
              <a:rPr kumimoji="1" lang="en-US" altLang="zh-CN" sz="2700" b="1">
                <a:solidFill>
                  <a:srgbClr val="FF0000"/>
                </a:solidFill>
                <a:latin typeface="Times New Roman" panose="02020603050405020304" pitchFamily="18" charset="0"/>
                <a:ea typeface="华文中宋" panose="02010600040101010101" pitchFamily="2" charset="-122"/>
              </a:rPr>
              <a:t>ì</a:t>
            </a:r>
            <a:r>
              <a:rPr kumimoji="1" lang="en-US" altLang="zh-CN" sz="2700" b="1">
                <a:solidFill>
                  <a:srgbClr val="FF0000"/>
                </a:solidFill>
                <a:latin typeface="华文中宋" panose="02010600040101010101" pitchFamily="2" charset="-122"/>
                <a:ea typeface="华文中宋" panose="02010600040101010101" pitchFamily="2" charset="-122"/>
              </a:rPr>
              <a:t> n</a:t>
            </a:r>
            <a:r>
              <a:rPr kumimoji="1" lang="en-US" altLang="zh-CN" sz="2700" b="1">
                <a:solidFill>
                  <a:srgbClr val="FF0000"/>
                </a:solidFill>
                <a:latin typeface="Times New Roman" panose="02020603050405020304" pitchFamily="18" charset="0"/>
                <a:ea typeface="华文中宋" panose="02010600040101010101" pitchFamily="2" charset="-122"/>
              </a:rPr>
              <a:t>ì</a:t>
            </a:r>
            <a:r>
              <a:rPr kumimoji="1" lang="en-US" altLang="zh-CN" sz="2700" b="1">
                <a:solidFill>
                  <a:srgbClr val="FF0000"/>
                </a:solidFill>
                <a:latin typeface="华文中宋" panose="02010600040101010101" pitchFamily="2" charset="-122"/>
                <a:ea typeface="华文中宋" panose="02010600040101010101" pitchFamily="2" charset="-122"/>
              </a:rPr>
              <a:t>   </a:t>
            </a:r>
            <a:r>
              <a:rPr kumimoji="1" lang="zh-CN" altLang="en-US" sz="2700" b="1">
                <a:latin typeface="华文中宋" panose="02010600040101010101" pitchFamily="2" charset="-122"/>
                <a:ea typeface="华文中宋" panose="02010600040101010101" pitchFamily="2" charset="-122"/>
              </a:rPr>
              <a:t>波澜</a:t>
            </a:r>
            <a:r>
              <a:rPr kumimoji="1" lang="en-US" altLang="zh-CN" sz="2700" b="1">
                <a:solidFill>
                  <a:srgbClr val="FF0000"/>
                </a:solidFill>
                <a:latin typeface="华文中宋" panose="02010600040101010101" pitchFamily="2" charset="-122"/>
                <a:ea typeface="华文中宋" panose="02010600040101010101" pitchFamily="2" charset="-122"/>
              </a:rPr>
              <a:t>l</a:t>
            </a:r>
            <a:r>
              <a:rPr kumimoji="1" lang="en-US" altLang="zh-CN" sz="2700" b="1">
                <a:solidFill>
                  <a:srgbClr val="FF0000"/>
                </a:solidFill>
                <a:latin typeface="Times New Roman" panose="02020603050405020304" pitchFamily="18" charset="0"/>
                <a:ea typeface="华文中宋" panose="02010600040101010101" pitchFamily="2" charset="-122"/>
              </a:rPr>
              <a:t>á</a:t>
            </a:r>
            <a:r>
              <a:rPr kumimoji="1" lang="en-US" altLang="zh-CN" sz="2700" b="1">
                <a:solidFill>
                  <a:srgbClr val="FF0000"/>
                </a:solidFill>
                <a:latin typeface="华文中宋" panose="02010600040101010101" pitchFamily="2" charset="-122"/>
                <a:ea typeface="华文中宋" panose="02010600040101010101" pitchFamily="2" charset="-122"/>
              </a:rPr>
              <a:t>n   </a:t>
            </a:r>
            <a:r>
              <a:rPr kumimoji="1" lang="zh-CN" altLang="en-US" sz="2700" b="1">
                <a:latin typeface="华文中宋" panose="02010600040101010101" pitchFamily="2" charset="-122"/>
                <a:ea typeface="华文中宋" panose="02010600040101010101" pitchFamily="2" charset="-122"/>
              </a:rPr>
              <a:t>发泄</a:t>
            </a:r>
            <a:r>
              <a:rPr kumimoji="1" lang="en-US" altLang="zh-CN" sz="2700" b="1">
                <a:solidFill>
                  <a:srgbClr val="FF0000"/>
                </a:solidFill>
                <a:latin typeface="华文中宋" panose="02010600040101010101" pitchFamily="2" charset="-122"/>
                <a:ea typeface="华文中宋" panose="02010600040101010101" pitchFamily="2" charset="-122"/>
              </a:rPr>
              <a:t>xi</a:t>
            </a:r>
            <a:r>
              <a:rPr kumimoji="1" lang="en-US" altLang="zh-CN" sz="2700" b="1">
                <a:solidFill>
                  <a:srgbClr val="FF0000"/>
                </a:solidFill>
                <a:latin typeface="Times New Roman" panose="02020603050405020304" pitchFamily="18" charset="0"/>
                <a:ea typeface="华文中宋" panose="02010600040101010101" pitchFamily="2" charset="-122"/>
              </a:rPr>
              <a:t>è</a:t>
            </a:r>
            <a:r>
              <a:rPr kumimoji="1" lang="en-US" altLang="zh-CN" sz="2700" b="1">
                <a:solidFill>
                  <a:srgbClr val="FF0000"/>
                </a:solidFill>
                <a:latin typeface="华文中宋" panose="02010600040101010101" pitchFamily="2" charset="-122"/>
                <a:ea typeface="华文中宋" panose="02010600040101010101" pitchFamily="2" charset="-122"/>
              </a:rPr>
              <a:t>   </a:t>
            </a:r>
            <a:r>
              <a:rPr kumimoji="1" lang="zh-CN" altLang="en-US" sz="2700" b="1">
                <a:latin typeface="华文中宋" panose="02010600040101010101" pitchFamily="2" charset="-122"/>
                <a:ea typeface="华文中宋" panose="02010600040101010101" pitchFamily="2" charset="-122"/>
              </a:rPr>
              <a:t>鞺鞺鞳鞈</a:t>
            </a:r>
            <a:r>
              <a:rPr kumimoji="1" lang="en-US" altLang="zh-CN" sz="2700" b="1">
                <a:solidFill>
                  <a:srgbClr val="FF0000"/>
                </a:solidFill>
                <a:latin typeface="华文中宋" panose="02010600040101010101" pitchFamily="2" charset="-122"/>
                <a:ea typeface="华文中宋" panose="02010600040101010101" pitchFamily="2" charset="-122"/>
              </a:rPr>
              <a:t>tāng t</a:t>
            </a:r>
            <a:r>
              <a:rPr kumimoji="1" lang="en-US" altLang="zh-CN" sz="2700" b="1">
                <a:solidFill>
                  <a:srgbClr val="FF0000"/>
                </a:solidFill>
                <a:latin typeface="Times New Roman" panose="02020603050405020304" pitchFamily="18" charset="0"/>
                <a:ea typeface="华文中宋" panose="02010600040101010101" pitchFamily="2" charset="-122"/>
              </a:rPr>
              <a:t>à</a:t>
            </a:r>
            <a:r>
              <a:rPr kumimoji="1" lang="en-US" altLang="zh-CN" sz="2700" b="1">
                <a:solidFill>
                  <a:srgbClr val="FF0000"/>
                </a:solidFill>
                <a:latin typeface="华文中宋" panose="02010600040101010101" pitchFamily="2" charset="-122"/>
                <a:ea typeface="华文中宋" panose="02010600040101010101" pitchFamily="2" charset="-122"/>
              </a:rPr>
              <a:t>   </a:t>
            </a:r>
            <a:r>
              <a:rPr kumimoji="1" lang="zh-CN" altLang="en-US" sz="2700" b="1">
                <a:latin typeface="华文中宋" panose="02010600040101010101" pitchFamily="2" charset="-122"/>
                <a:ea typeface="华文中宋" panose="02010600040101010101" pitchFamily="2" charset="-122"/>
              </a:rPr>
              <a:t>污秽</a:t>
            </a:r>
            <a:r>
              <a:rPr kumimoji="1" lang="en-US" altLang="zh-CN" sz="2700" b="1">
                <a:solidFill>
                  <a:srgbClr val="FF0000"/>
                </a:solidFill>
                <a:latin typeface="华文中宋" panose="02010600040101010101" pitchFamily="2" charset="-122"/>
                <a:ea typeface="华文中宋" panose="02010600040101010101" pitchFamily="2" charset="-122"/>
              </a:rPr>
              <a:t>hu</a:t>
            </a:r>
            <a:r>
              <a:rPr kumimoji="1" lang="en-US" altLang="zh-CN" sz="2700" b="1">
                <a:solidFill>
                  <a:srgbClr val="FF0000"/>
                </a:solidFill>
                <a:latin typeface="Times New Roman" panose="02020603050405020304" pitchFamily="18" charset="0"/>
                <a:ea typeface="华文中宋" panose="02010600040101010101" pitchFamily="2" charset="-122"/>
              </a:rPr>
              <a:t>ì</a:t>
            </a:r>
            <a:r>
              <a:rPr kumimoji="1" lang="zh-CN" altLang="en-US" sz="2700" b="1">
                <a:latin typeface="华文中宋" panose="02010600040101010101" pitchFamily="2" charset="-122"/>
                <a:ea typeface="华文中宋" panose="02010600040101010101" pitchFamily="2" charset="-122"/>
              </a:rPr>
              <a:t>稽首</a:t>
            </a:r>
            <a:r>
              <a:rPr kumimoji="1" lang="en-US" altLang="zh-CN" sz="2700" b="1">
                <a:solidFill>
                  <a:srgbClr val="FF0000"/>
                </a:solidFill>
                <a:latin typeface="华文中宋" panose="02010600040101010101" pitchFamily="2" charset="-122"/>
                <a:ea typeface="华文中宋" panose="02010600040101010101" pitchFamily="2" charset="-122"/>
              </a:rPr>
              <a:t>qǐ   </a:t>
            </a:r>
            <a:r>
              <a:rPr kumimoji="1" lang="zh-CN" altLang="en-US" sz="2700" b="1">
                <a:latin typeface="华文中宋" panose="02010600040101010101" pitchFamily="2" charset="-122"/>
                <a:ea typeface="华文中宋" panose="02010600040101010101" pitchFamily="2" charset="-122"/>
              </a:rPr>
              <a:t>迸射</a:t>
            </a:r>
            <a:r>
              <a:rPr kumimoji="1" lang="en-US" altLang="zh-CN" sz="2700" b="1">
                <a:solidFill>
                  <a:srgbClr val="FF0000"/>
                </a:solidFill>
                <a:latin typeface="华文中宋" panose="02010600040101010101" pitchFamily="2" charset="-122"/>
                <a:ea typeface="华文中宋" panose="02010600040101010101" pitchFamily="2" charset="-122"/>
              </a:rPr>
              <a:t>b</a:t>
            </a:r>
            <a:r>
              <a:rPr kumimoji="1" lang="en-US" altLang="zh-CN" sz="2700" b="1">
                <a:solidFill>
                  <a:srgbClr val="FF0000"/>
                </a:solidFill>
                <a:latin typeface="Times New Roman" panose="02020603050405020304" pitchFamily="18" charset="0"/>
                <a:ea typeface="华文中宋" panose="02010600040101010101" pitchFamily="2" charset="-122"/>
              </a:rPr>
              <a:t>è</a:t>
            </a:r>
            <a:r>
              <a:rPr kumimoji="1" lang="en-US" altLang="zh-CN" sz="2700" b="1">
                <a:solidFill>
                  <a:srgbClr val="FF0000"/>
                </a:solidFill>
                <a:latin typeface="华文中宋" panose="02010600040101010101" pitchFamily="2" charset="-122"/>
                <a:ea typeface="华文中宋" panose="02010600040101010101" pitchFamily="2" charset="-122"/>
              </a:rPr>
              <a:t>ng     </a:t>
            </a:r>
            <a:r>
              <a:rPr kumimoji="1" lang="zh-CN" altLang="en-US" sz="2700" b="1">
                <a:latin typeface="华文中宋" panose="02010600040101010101" pitchFamily="2" charset="-122"/>
                <a:ea typeface="华文中宋" panose="02010600040101010101" pitchFamily="2" charset="-122"/>
              </a:rPr>
              <a:t>罪孽</a:t>
            </a:r>
            <a:r>
              <a:rPr kumimoji="1" lang="en-US" altLang="zh-CN" sz="2700" b="1">
                <a:solidFill>
                  <a:srgbClr val="FF0000"/>
                </a:solidFill>
                <a:latin typeface="华文中宋" panose="02010600040101010101" pitchFamily="2" charset="-122"/>
                <a:ea typeface="华文中宋" panose="02010600040101010101" pitchFamily="2" charset="-122"/>
              </a:rPr>
              <a:t>ni</a:t>
            </a:r>
            <a:r>
              <a:rPr kumimoji="1" lang="en-US" altLang="zh-CN" sz="2700" b="1">
                <a:solidFill>
                  <a:srgbClr val="FF0000"/>
                </a:solidFill>
                <a:latin typeface="Times New Roman" panose="02020603050405020304" pitchFamily="18" charset="0"/>
                <a:ea typeface="华文中宋" panose="02010600040101010101" pitchFamily="2" charset="-122"/>
              </a:rPr>
              <a:t>è</a:t>
            </a:r>
            <a:r>
              <a:rPr kumimoji="1" lang="en-US" altLang="zh-CN" sz="2700" b="1">
                <a:solidFill>
                  <a:srgbClr val="FF0000"/>
                </a:solidFill>
                <a:latin typeface="华文中宋" panose="02010600040101010101" pitchFamily="2" charset="-122"/>
                <a:ea typeface="华文中宋" panose="02010600040101010101" pitchFamily="2" charset="-122"/>
              </a:rPr>
              <a:t>   </a:t>
            </a:r>
            <a:r>
              <a:rPr kumimoji="1" lang="zh-CN" altLang="en-US" sz="2700" b="1">
                <a:latin typeface="华文中宋" panose="02010600040101010101" pitchFamily="2" charset="-122"/>
                <a:ea typeface="华文中宋" panose="02010600040101010101" pitchFamily="2" charset="-122"/>
              </a:rPr>
              <a:t>脚镣</a:t>
            </a:r>
            <a:r>
              <a:rPr kumimoji="1" lang="en-US" altLang="zh-CN" sz="2700" b="1">
                <a:solidFill>
                  <a:srgbClr val="FF0000"/>
                </a:solidFill>
                <a:latin typeface="华文中宋" panose="02010600040101010101" pitchFamily="2" charset="-122"/>
                <a:ea typeface="华文中宋" panose="02010600040101010101" pitchFamily="2" charset="-122"/>
              </a:rPr>
              <a:t>li</a:t>
            </a:r>
            <a:r>
              <a:rPr kumimoji="1" lang="en-US" altLang="zh-CN" sz="2700" b="1">
                <a:solidFill>
                  <a:srgbClr val="FF0000"/>
                </a:solidFill>
                <a:latin typeface="Times New Roman" panose="02020603050405020304" pitchFamily="18" charset="0"/>
                <a:ea typeface="华文中宋" panose="02010600040101010101" pitchFamily="2" charset="-122"/>
              </a:rPr>
              <a:t>à</a:t>
            </a:r>
            <a:r>
              <a:rPr kumimoji="1" lang="en-US" altLang="zh-CN" sz="2700" b="1">
                <a:solidFill>
                  <a:srgbClr val="FF0000"/>
                </a:solidFill>
                <a:latin typeface="华文中宋" panose="02010600040101010101" pitchFamily="2" charset="-122"/>
                <a:ea typeface="华文中宋" panose="02010600040101010101" pitchFamily="2" charset="-122"/>
              </a:rPr>
              <a:t>o   </a:t>
            </a:r>
            <a:r>
              <a:rPr kumimoji="1" lang="zh-CN" altLang="en-US" sz="2700" b="1">
                <a:latin typeface="华文中宋" panose="02010600040101010101" pitchFamily="2" charset="-122"/>
                <a:ea typeface="华文中宋" panose="02010600040101010101" pitchFamily="2" charset="-122"/>
              </a:rPr>
              <a:t>咆哮</a:t>
            </a:r>
            <a:r>
              <a:rPr kumimoji="1" lang="en-US" altLang="zh-CN" sz="2700" b="1">
                <a:solidFill>
                  <a:srgbClr val="FF0000"/>
                </a:solidFill>
                <a:latin typeface="华文中宋" panose="02010600040101010101" pitchFamily="2" charset="-122"/>
                <a:ea typeface="华文中宋" panose="02010600040101010101" pitchFamily="2" charset="-122"/>
              </a:rPr>
              <a:t>p</a:t>
            </a:r>
            <a:r>
              <a:rPr kumimoji="1" lang="en-US" altLang="zh-CN" sz="2700" b="1">
                <a:solidFill>
                  <a:srgbClr val="FF0000"/>
                </a:solidFill>
                <a:latin typeface="Times New Roman" panose="02020603050405020304" pitchFamily="18" charset="0"/>
                <a:ea typeface="华文中宋" panose="02010600040101010101" pitchFamily="2" charset="-122"/>
              </a:rPr>
              <a:t>á</a:t>
            </a:r>
            <a:r>
              <a:rPr kumimoji="1" lang="en-US" altLang="zh-CN" sz="2700" b="1">
                <a:solidFill>
                  <a:srgbClr val="FF0000"/>
                </a:solidFill>
                <a:latin typeface="华文中宋" panose="02010600040101010101" pitchFamily="2" charset="-122"/>
                <a:ea typeface="华文中宋" panose="02010600040101010101" pitchFamily="2" charset="-122"/>
              </a:rPr>
              <a:t>o xi</a:t>
            </a:r>
            <a:r>
              <a:rPr kumimoji="1" lang="en-US" altLang="zh-CN" sz="2700" b="1">
                <a:solidFill>
                  <a:srgbClr val="FF0000"/>
                </a:solidFill>
                <a:latin typeface="Times New Roman" panose="02020603050405020304" pitchFamily="18" charset="0"/>
                <a:ea typeface="华文中宋" panose="02010600040101010101" pitchFamily="2" charset="-122"/>
              </a:rPr>
              <a:t>à</a:t>
            </a:r>
            <a:r>
              <a:rPr kumimoji="1" lang="en-US" altLang="zh-CN" sz="2700" b="1">
                <a:solidFill>
                  <a:srgbClr val="FF0000"/>
                </a:solidFill>
                <a:latin typeface="华文中宋" panose="02010600040101010101" pitchFamily="2" charset="-122"/>
                <a:ea typeface="华文中宋" panose="02010600040101010101" pitchFamily="2" charset="-122"/>
              </a:rPr>
              <a:t>o   </a:t>
            </a:r>
            <a:r>
              <a:rPr kumimoji="1" lang="zh-CN" altLang="en-US" sz="2700" b="1">
                <a:latin typeface="华文中宋" panose="02010600040101010101" pitchFamily="2" charset="-122"/>
                <a:ea typeface="华文中宋" panose="02010600040101010101" pitchFamily="2" charset="-122"/>
              </a:rPr>
              <a:t>眩目</a:t>
            </a:r>
            <a:r>
              <a:rPr kumimoji="1" lang="en-US" altLang="zh-CN" sz="2700" b="1">
                <a:solidFill>
                  <a:srgbClr val="FF0000"/>
                </a:solidFill>
                <a:latin typeface="华文中宋" panose="02010600040101010101" pitchFamily="2" charset="-122"/>
                <a:ea typeface="华文中宋" panose="02010600040101010101" pitchFamily="2" charset="-122"/>
              </a:rPr>
              <a:t>xu</a:t>
            </a:r>
            <a:r>
              <a:rPr kumimoji="1" lang="en-US" altLang="zh-CN" sz="2700" b="1">
                <a:solidFill>
                  <a:srgbClr val="FF0000"/>
                </a:solidFill>
                <a:latin typeface="Times New Roman" panose="02020603050405020304" pitchFamily="18" charset="0"/>
                <a:ea typeface="华文中宋" panose="02010600040101010101" pitchFamily="2" charset="-122"/>
              </a:rPr>
              <a:t>à</a:t>
            </a:r>
            <a:r>
              <a:rPr kumimoji="1" lang="en-US" altLang="zh-CN" sz="2700" b="1">
                <a:solidFill>
                  <a:srgbClr val="FF0000"/>
                </a:solidFill>
                <a:latin typeface="华文中宋" panose="02010600040101010101" pitchFamily="2" charset="-122"/>
                <a:ea typeface="华文中宋" panose="02010600040101010101" pitchFamily="2" charset="-122"/>
              </a:rPr>
              <a:t>n   </a:t>
            </a:r>
            <a:r>
              <a:rPr kumimoji="1" lang="zh-CN" altLang="en-US" sz="2700" b="1">
                <a:latin typeface="华文中宋" panose="02010600040101010101" pitchFamily="2" charset="-122"/>
                <a:ea typeface="华文中宋" panose="02010600040101010101" pitchFamily="2" charset="-122"/>
              </a:rPr>
              <a:t>伫立</a:t>
            </a:r>
            <a:r>
              <a:rPr kumimoji="1" lang="en-US" altLang="zh-CN" sz="2700" b="1">
                <a:solidFill>
                  <a:srgbClr val="FF0000"/>
                </a:solidFill>
                <a:latin typeface="华文中宋" panose="02010600040101010101" pitchFamily="2" charset="-122"/>
                <a:ea typeface="华文中宋" panose="02010600040101010101" pitchFamily="2" charset="-122"/>
              </a:rPr>
              <a:t>zh</a:t>
            </a:r>
            <a:r>
              <a:rPr kumimoji="1" lang="en-US" altLang="zh-CN" sz="2700" b="1">
                <a:solidFill>
                  <a:srgbClr val="FF0000"/>
                </a:solidFill>
                <a:latin typeface="Times New Roman" panose="02020603050405020304" pitchFamily="18" charset="0"/>
                <a:ea typeface="华文中宋" panose="02010600040101010101" pitchFamily="2" charset="-122"/>
              </a:rPr>
              <a:t>ù</a:t>
            </a:r>
            <a:r>
              <a:rPr kumimoji="1" lang="en-US" altLang="zh-CN" sz="2700" b="1">
                <a:solidFill>
                  <a:srgbClr val="FF0000"/>
                </a:solidFill>
                <a:latin typeface="华文中宋" panose="02010600040101010101" pitchFamily="2" charset="-122"/>
                <a:ea typeface="华文中宋" panose="02010600040101010101" pitchFamily="2" charset="-122"/>
              </a:rPr>
              <a:t>   </a:t>
            </a:r>
            <a:r>
              <a:rPr kumimoji="1" lang="zh-CN" altLang="en-US" sz="2700" b="1">
                <a:latin typeface="华文中宋" panose="02010600040101010101" pitchFamily="2" charset="-122"/>
                <a:ea typeface="华文中宋" panose="02010600040101010101" pitchFamily="2" charset="-122"/>
              </a:rPr>
              <a:t>木梗</a:t>
            </a:r>
            <a:r>
              <a:rPr kumimoji="1" lang="en-US" altLang="zh-CN" sz="2700" b="1">
                <a:solidFill>
                  <a:srgbClr val="FF0000"/>
                </a:solidFill>
                <a:latin typeface="华文中宋" panose="02010600040101010101" pitchFamily="2" charset="-122"/>
                <a:ea typeface="华文中宋" panose="02010600040101010101" pitchFamily="2" charset="-122"/>
              </a:rPr>
              <a:t>gěng   </a:t>
            </a:r>
            <a:r>
              <a:rPr kumimoji="1" lang="zh-CN" altLang="en-US" sz="2700" b="1">
                <a:latin typeface="华文中宋" panose="02010600040101010101" pitchFamily="2" charset="-122"/>
                <a:ea typeface="华文中宋" panose="02010600040101010101" pitchFamily="2" charset="-122"/>
              </a:rPr>
              <a:t>驰骋</a:t>
            </a:r>
            <a:r>
              <a:rPr kumimoji="1" lang="en-US" altLang="zh-CN" sz="2700" b="1">
                <a:solidFill>
                  <a:srgbClr val="FF0000"/>
                </a:solidFill>
                <a:latin typeface="华文中宋" panose="02010600040101010101" pitchFamily="2" charset="-122"/>
                <a:ea typeface="华文中宋" panose="02010600040101010101" pitchFamily="2" charset="-122"/>
              </a:rPr>
              <a:t>ch</a:t>
            </a:r>
            <a:r>
              <a:rPr kumimoji="1" lang="en-US" altLang="zh-CN" sz="2700" b="1">
                <a:solidFill>
                  <a:srgbClr val="FF0000"/>
                </a:solidFill>
                <a:latin typeface="Times New Roman" panose="02020603050405020304" pitchFamily="18" charset="0"/>
                <a:ea typeface="华文中宋" panose="02010600040101010101" pitchFamily="2" charset="-122"/>
              </a:rPr>
              <a:t>í</a:t>
            </a:r>
            <a:r>
              <a:rPr kumimoji="1" lang="en-US" altLang="zh-CN" sz="2700" b="1">
                <a:solidFill>
                  <a:srgbClr val="FF0000"/>
                </a:solidFill>
                <a:latin typeface="华文中宋" panose="02010600040101010101" pitchFamily="2" charset="-122"/>
                <a:ea typeface="华文中宋" panose="02010600040101010101" pitchFamily="2" charset="-122"/>
              </a:rPr>
              <a:t> chěng   </a:t>
            </a:r>
            <a:endParaRPr kumimoji="1" lang="en-US" altLang="zh-CN" sz="2700" b="1">
              <a:solidFill>
                <a:srgbClr val="FF0000"/>
              </a:solidFill>
              <a:latin typeface="华文中宋" panose="02010600040101010101" pitchFamily="2" charset="-122"/>
              <a:ea typeface="华文中宋" panose="02010600040101010101" pitchFamily="2" charset="-122"/>
            </a:endParaRPr>
          </a:p>
          <a:p>
            <a:pPr>
              <a:spcBef>
                <a:spcPct val="50000"/>
              </a:spcBef>
            </a:pPr>
            <a:r>
              <a:rPr kumimoji="1" lang="zh-CN" altLang="en-US" sz="2700" b="1">
                <a:latin typeface="华文中宋" panose="02010600040101010101" pitchFamily="2" charset="-122"/>
                <a:ea typeface="华文中宋" panose="02010600040101010101" pitchFamily="2" charset="-122"/>
              </a:rPr>
              <a:t>虐待</a:t>
            </a:r>
            <a:r>
              <a:rPr kumimoji="1" lang="en-US" altLang="zh-CN" sz="2700" b="1">
                <a:solidFill>
                  <a:srgbClr val="FF0000"/>
                </a:solidFill>
                <a:latin typeface="华文中宋" panose="02010600040101010101" pitchFamily="2" charset="-122"/>
                <a:ea typeface="华文中宋" panose="02010600040101010101" pitchFamily="2" charset="-122"/>
              </a:rPr>
              <a:t>n</a:t>
            </a:r>
            <a:r>
              <a:rPr kumimoji="1" lang="en-US" altLang="zh-CN" sz="2700" b="1">
                <a:solidFill>
                  <a:srgbClr val="FF0000"/>
                </a:solidFill>
                <a:latin typeface="Times New Roman" panose="02020603050405020304" pitchFamily="18" charset="0"/>
                <a:ea typeface="华文中宋" panose="02010600040101010101" pitchFamily="2" charset="-122"/>
              </a:rPr>
              <a:t>üè</a:t>
            </a:r>
            <a:r>
              <a:rPr kumimoji="1" lang="en-US" altLang="zh-CN" sz="2700" b="1">
                <a:solidFill>
                  <a:srgbClr val="FF0000"/>
                </a:solidFill>
                <a:latin typeface="华文中宋" panose="02010600040101010101" pitchFamily="2" charset="-122"/>
                <a:ea typeface="华文中宋" panose="02010600040101010101" pitchFamily="2" charset="-122"/>
              </a:rPr>
              <a:t>   </a:t>
            </a:r>
            <a:r>
              <a:rPr kumimoji="1" lang="zh-CN" altLang="en-US" sz="2700" b="1">
                <a:latin typeface="华文中宋" panose="02010600040101010101" pitchFamily="2" charset="-122"/>
                <a:ea typeface="华文中宋" panose="02010600040101010101" pitchFamily="2" charset="-122"/>
              </a:rPr>
              <a:t>雷霆</a:t>
            </a:r>
            <a:r>
              <a:rPr kumimoji="1" lang="en-US" altLang="zh-CN" sz="2700" b="1">
                <a:solidFill>
                  <a:srgbClr val="FF0000"/>
                </a:solidFill>
                <a:latin typeface="华文中宋" panose="02010600040101010101" pitchFamily="2" charset="-122"/>
                <a:ea typeface="华文中宋" panose="02010600040101010101" pitchFamily="2" charset="-122"/>
              </a:rPr>
              <a:t>t</a:t>
            </a:r>
            <a:r>
              <a:rPr kumimoji="1" lang="en-US" altLang="zh-CN" sz="2700" b="1">
                <a:solidFill>
                  <a:srgbClr val="FF0000"/>
                </a:solidFill>
                <a:latin typeface="Times New Roman" panose="02020603050405020304" pitchFamily="18" charset="0"/>
                <a:ea typeface="华文中宋" panose="02010600040101010101" pitchFamily="2" charset="-122"/>
              </a:rPr>
              <a:t>í</a:t>
            </a:r>
            <a:r>
              <a:rPr kumimoji="1" lang="en-US" altLang="zh-CN" sz="2700" b="1">
                <a:solidFill>
                  <a:srgbClr val="FF0000"/>
                </a:solidFill>
                <a:latin typeface="华文中宋" panose="02010600040101010101" pitchFamily="2" charset="-122"/>
                <a:ea typeface="华文中宋" panose="02010600040101010101" pitchFamily="2" charset="-122"/>
              </a:rPr>
              <a:t>ng   </a:t>
            </a:r>
            <a:r>
              <a:rPr kumimoji="1" lang="zh-CN" altLang="en-US" sz="2700" b="1">
                <a:latin typeface="华文中宋" panose="02010600040101010101" pitchFamily="2" charset="-122"/>
                <a:ea typeface="华文中宋" panose="02010600040101010101" pitchFamily="2" charset="-122"/>
              </a:rPr>
              <a:t>徘徊</a:t>
            </a:r>
            <a:r>
              <a:rPr kumimoji="1" lang="en-US" altLang="zh-CN" sz="2700" b="1">
                <a:solidFill>
                  <a:srgbClr val="FF0000"/>
                </a:solidFill>
                <a:latin typeface="华文中宋" panose="02010600040101010101" pitchFamily="2" charset="-122"/>
                <a:ea typeface="华文中宋" panose="02010600040101010101" pitchFamily="2" charset="-122"/>
              </a:rPr>
              <a:t>p</a:t>
            </a:r>
            <a:r>
              <a:rPr kumimoji="1" lang="en-US" altLang="zh-CN" sz="2700" b="1">
                <a:solidFill>
                  <a:srgbClr val="FF0000"/>
                </a:solidFill>
                <a:latin typeface="Times New Roman" panose="02020603050405020304" pitchFamily="18" charset="0"/>
                <a:ea typeface="华文中宋" panose="02010600040101010101" pitchFamily="2" charset="-122"/>
              </a:rPr>
              <a:t>á</a:t>
            </a:r>
            <a:r>
              <a:rPr kumimoji="1" lang="en-US" altLang="zh-CN" sz="2700" b="1">
                <a:solidFill>
                  <a:srgbClr val="FF0000"/>
                </a:solidFill>
                <a:latin typeface="华文中宋" panose="02010600040101010101" pitchFamily="2" charset="-122"/>
                <a:ea typeface="华文中宋" panose="02010600040101010101" pitchFamily="2" charset="-122"/>
              </a:rPr>
              <a:t>i hu</a:t>
            </a:r>
            <a:r>
              <a:rPr kumimoji="1" lang="en-US" altLang="zh-CN" sz="2700" b="1">
                <a:solidFill>
                  <a:srgbClr val="FF0000"/>
                </a:solidFill>
                <a:latin typeface="Times New Roman" panose="02020603050405020304" pitchFamily="18" charset="0"/>
                <a:ea typeface="华文中宋" panose="02010600040101010101" pitchFamily="2" charset="-122"/>
              </a:rPr>
              <a:t>á</a:t>
            </a:r>
            <a:r>
              <a:rPr kumimoji="1" lang="en-US" altLang="zh-CN" sz="2700" b="1">
                <a:solidFill>
                  <a:srgbClr val="FF0000"/>
                </a:solidFill>
                <a:latin typeface="华文中宋" panose="02010600040101010101" pitchFamily="2" charset="-122"/>
                <a:ea typeface="华文中宋" panose="02010600040101010101" pitchFamily="2" charset="-122"/>
              </a:rPr>
              <a:t>i   </a:t>
            </a:r>
            <a:r>
              <a:rPr kumimoji="1" lang="zh-CN" altLang="en-US" sz="2700" b="1">
                <a:latin typeface="华文中宋" panose="02010600040101010101" pitchFamily="2" charset="-122"/>
                <a:ea typeface="华文中宋" panose="02010600040101010101" pitchFamily="2" charset="-122"/>
              </a:rPr>
              <a:t>忏悔</a:t>
            </a:r>
            <a:r>
              <a:rPr kumimoji="1" lang="en-US" altLang="zh-CN" sz="2700" b="1">
                <a:solidFill>
                  <a:srgbClr val="FF0000"/>
                </a:solidFill>
                <a:latin typeface="华文中宋" panose="02010600040101010101" pitchFamily="2" charset="-122"/>
              </a:rPr>
              <a:t>ch</a:t>
            </a:r>
            <a:r>
              <a:rPr kumimoji="1" lang="en-US" altLang="zh-CN" sz="2700" b="1">
                <a:solidFill>
                  <a:srgbClr val="FF0000"/>
                </a:solidFill>
                <a:latin typeface="Times New Roman" panose="02020603050405020304" pitchFamily="18" charset="0"/>
              </a:rPr>
              <a:t>à</a:t>
            </a:r>
            <a:r>
              <a:rPr kumimoji="1" lang="en-US" altLang="zh-CN" sz="2700" b="1">
                <a:solidFill>
                  <a:srgbClr val="FF0000"/>
                </a:solidFill>
                <a:latin typeface="华文中宋" panose="02010600040101010101" pitchFamily="2" charset="-122"/>
              </a:rPr>
              <a:t>n  </a:t>
            </a:r>
            <a:r>
              <a:rPr kumimoji="1" lang="zh-CN" altLang="en-US" sz="2700" b="1">
                <a:latin typeface="华文中宋" panose="02010600040101010101" pitchFamily="2" charset="-122"/>
                <a:ea typeface="华文中宋" panose="02010600040101010101" pitchFamily="2" charset="-122"/>
              </a:rPr>
              <a:t>郢</a:t>
            </a:r>
            <a:r>
              <a:rPr kumimoji="1" lang="en-US" altLang="zh-CN" sz="2700" b="1">
                <a:solidFill>
                  <a:srgbClr val="FF0000"/>
                </a:solidFill>
                <a:latin typeface="华文中宋" panose="02010600040101010101" pitchFamily="2" charset="-122"/>
              </a:rPr>
              <a:t>y</a:t>
            </a:r>
            <a:r>
              <a:rPr kumimoji="1" lang="en-US" altLang="zh-CN" sz="2700" b="1">
                <a:solidFill>
                  <a:srgbClr val="FF0000"/>
                </a:solidFill>
                <a:latin typeface="Times New Roman" panose="02020603050405020304" pitchFamily="18" charset="0"/>
              </a:rPr>
              <a:t>ǐ</a:t>
            </a:r>
            <a:r>
              <a:rPr kumimoji="1" lang="en-US" altLang="zh-CN" sz="2700" b="1">
                <a:solidFill>
                  <a:srgbClr val="FF0000"/>
                </a:solidFill>
                <a:latin typeface="华文中宋" panose="02010600040101010101" pitchFamily="2" charset="-122"/>
              </a:rPr>
              <a:t>ng </a:t>
            </a:r>
            <a:r>
              <a:rPr kumimoji="1" lang="en-US" altLang="zh-CN" sz="2700" b="1">
                <a:solidFill>
                  <a:srgbClr val="FF0000"/>
                </a:solidFill>
                <a:latin typeface="华文中宋" panose="02010600040101010101" pitchFamily="2" charset="-122"/>
                <a:ea typeface="华文中宋" panose="02010600040101010101" pitchFamily="2" charset="-122"/>
              </a:rPr>
              <a:t> </a:t>
            </a:r>
            <a:endParaRPr kumimoji="1" lang="en-US" altLang="zh-CN" sz="2700" b="1">
              <a:solidFill>
                <a:srgbClr val="FF0000"/>
              </a:solidFill>
              <a:latin typeface="华文中宋" panose="02010600040101010101" pitchFamily="2" charset="-122"/>
              <a:ea typeface="华文中宋" panose="02010600040101010101" pitchFamily="2" charset="-122"/>
            </a:endParaRPr>
          </a:p>
        </p:txBody>
      </p:sp>
      <p:sp>
        <p:nvSpPr>
          <p:cNvPr id="8195" name="Text Box 3"/>
          <p:cNvSpPr txBox="1">
            <a:spLocks noChangeArrowheads="1"/>
          </p:cNvSpPr>
          <p:nvPr/>
        </p:nvSpPr>
        <p:spPr bwMode="auto">
          <a:xfrm>
            <a:off x="0" y="2819400"/>
            <a:ext cx="8610600" cy="3848100"/>
          </a:xfrm>
          <a:prstGeom prst="rect">
            <a:avLst/>
          </a:prstGeom>
          <a:noFill/>
          <a:ln w="12700" cap="sq">
            <a:noFill/>
            <a:miter lim="800000"/>
            <a:headEnd type="none" w="sm" len="sm"/>
            <a:tailEnd type="none" w="sm" len="sm"/>
          </a:ln>
          <a:effec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3600" b="1">
                <a:solidFill>
                  <a:schemeClr val="accent2"/>
                </a:solidFill>
                <a:latin typeface="Times New Roman" panose="02020603050405020304" pitchFamily="18" charset="0"/>
                <a:ea typeface="华文隶书" pitchFamily="2" charset="-122"/>
              </a:rPr>
              <a:t>词语积累</a:t>
            </a:r>
            <a:endParaRPr kumimoji="1" lang="zh-CN" altLang="en-US" sz="3600" b="1">
              <a:solidFill>
                <a:schemeClr val="accent2"/>
              </a:solidFill>
              <a:latin typeface="Times New Roman" panose="02020603050405020304" pitchFamily="18" charset="0"/>
              <a:ea typeface="华文隶书" pitchFamily="2" charset="-122"/>
            </a:endParaRPr>
          </a:p>
          <a:p>
            <a:pPr>
              <a:spcBef>
                <a:spcPct val="50000"/>
              </a:spcBef>
            </a:pPr>
            <a:r>
              <a:rPr kumimoji="1" lang="zh-CN" altLang="en-US" sz="2800" b="1">
                <a:solidFill>
                  <a:srgbClr val="FF0000"/>
                </a:solidFill>
                <a:latin typeface="Times New Roman" panose="02020603050405020304" pitchFamily="18" charset="0"/>
              </a:rPr>
              <a:t>睥睨</a:t>
            </a:r>
            <a:r>
              <a:rPr kumimoji="1" lang="zh-CN" altLang="en-US" sz="2800">
                <a:latin typeface="Times New Roman" panose="02020603050405020304" pitchFamily="18" charset="0"/>
              </a:rPr>
              <a:t>：</a:t>
            </a:r>
            <a:r>
              <a:rPr kumimoji="1" lang="zh-CN" altLang="en-US" sz="2800" b="1">
                <a:latin typeface="Times New Roman" panose="02020603050405020304" pitchFamily="18" charset="0"/>
              </a:rPr>
              <a:t>眼睛斜着看，形容高傲的样子。</a:t>
            </a:r>
            <a:endParaRPr kumimoji="1" lang="zh-CN" altLang="en-US" sz="2800" b="1">
              <a:latin typeface="Times New Roman" panose="02020603050405020304" pitchFamily="18" charset="0"/>
            </a:endParaRPr>
          </a:p>
          <a:p>
            <a:pPr>
              <a:spcBef>
                <a:spcPct val="50000"/>
              </a:spcBef>
            </a:pPr>
            <a:r>
              <a:rPr kumimoji="1" lang="zh-CN" altLang="en-US" sz="2800" b="1">
                <a:solidFill>
                  <a:srgbClr val="FF0000"/>
                </a:solidFill>
                <a:latin typeface="Times New Roman" panose="02020603050405020304" pitchFamily="18" charset="0"/>
              </a:rPr>
              <a:t>虐待</a:t>
            </a:r>
            <a:r>
              <a:rPr kumimoji="1" lang="zh-CN" altLang="en-US" sz="2800" b="1">
                <a:latin typeface="Times New Roman" panose="02020603050405020304" pitchFamily="18" charset="0"/>
              </a:rPr>
              <a:t>：用残暴狠毒的手段待人。</a:t>
            </a:r>
            <a:endParaRPr kumimoji="1" lang="zh-CN" altLang="en-US" sz="2800" b="1">
              <a:latin typeface="Times New Roman" panose="02020603050405020304" pitchFamily="18" charset="0"/>
            </a:endParaRPr>
          </a:p>
          <a:p>
            <a:pPr>
              <a:spcBef>
                <a:spcPct val="50000"/>
              </a:spcBef>
            </a:pPr>
            <a:r>
              <a:rPr kumimoji="1" lang="zh-CN" altLang="en-US" sz="2800" b="1">
                <a:solidFill>
                  <a:srgbClr val="FF0000"/>
                </a:solidFill>
                <a:latin typeface="Times New Roman" panose="02020603050405020304" pitchFamily="18" charset="0"/>
              </a:rPr>
              <a:t>播弄</a:t>
            </a:r>
            <a:r>
              <a:rPr kumimoji="1" lang="zh-CN" altLang="en-US" sz="2800" b="1">
                <a:latin typeface="Times New Roman" panose="02020603050405020304" pitchFamily="18" charset="0"/>
              </a:rPr>
              <a:t>：摆布。</a:t>
            </a:r>
            <a:endParaRPr kumimoji="1" lang="zh-CN" altLang="en-US" sz="2800" b="1">
              <a:latin typeface="Times New Roman" panose="02020603050405020304" pitchFamily="18" charset="0"/>
            </a:endParaRPr>
          </a:p>
          <a:p>
            <a:pPr>
              <a:spcBef>
                <a:spcPct val="50000"/>
              </a:spcBef>
            </a:pPr>
            <a:r>
              <a:rPr kumimoji="1" lang="zh-CN" altLang="en-US" sz="2800" b="1">
                <a:solidFill>
                  <a:srgbClr val="FF0000"/>
                </a:solidFill>
                <a:latin typeface="Times New Roman" panose="02020603050405020304" pitchFamily="18" charset="0"/>
              </a:rPr>
              <a:t>鞭挞</a:t>
            </a:r>
            <a:r>
              <a:rPr kumimoji="1" lang="zh-CN" altLang="en-US" sz="2800" b="1">
                <a:latin typeface="Times New Roman" panose="02020603050405020304" pitchFamily="18" charset="0"/>
              </a:rPr>
              <a:t>：鞭打。比喻抨击。</a:t>
            </a:r>
            <a:endParaRPr kumimoji="1" lang="zh-CN" altLang="en-US" sz="2800" b="1">
              <a:latin typeface="Times New Roman" panose="02020603050405020304" pitchFamily="18" charset="0"/>
            </a:endParaRPr>
          </a:p>
          <a:p>
            <a:pPr>
              <a:spcBef>
                <a:spcPct val="50000"/>
              </a:spcBef>
            </a:pPr>
            <a:r>
              <a:rPr kumimoji="1" lang="zh-CN" altLang="en-US" sz="2800" b="1">
                <a:solidFill>
                  <a:srgbClr val="FF0000"/>
                </a:solidFill>
                <a:latin typeface="Times New Roman" panose="02020603050405020304" pitchFamily="18" charset="0"/>
              </a:rPr>
              <a:t>雷霆</a:t>
            </a:r>
            <a:r>
              <a:rPr kumimoji="1" lang="zh-CN" altLang="en-US" sz="2800" b="1">
                <a:latin typeface="Times New Roman" panose="02020603050405020304" pitchFamily="18" charset="0"/>
              </a:rPr>
              <a:t>：</a:t>
            </a:r>
            <a:r>
              <a:rPr kumimoji="1" lang="en-US" altLang="zh-CN" sz="2800" b="1">
                <a:latin typeface="Times New Roman" panose="02020603050405020304" pitchFamily="18" charset="0"/>
              </a:rPr>
              <a:t>1</a:t>
            </a:r>
            <a:r>
              <a:rPr kumimoji="1" lang="zh-CN" altLang="en-US" sz="2800" b="1">
                <a:latin typeface="Times New Roman" panose="02020603050405020304" pitchFamily="18" charset="0"/>
              </a:rPr>
              <a:t>，雷暴；霹雳。</a:t>
            </a:r>
            <a:r>
              <a:rPr kumimoji="1" lang="en-US" altLang="zh-CN" sz="2800" b="1">
                <a:latin typeface="Times New Roman" panose="02020603050405020304" pitchFamily="18" charset="0"/>
              </a:rPr>
              <a:t>2</a:t>
            </a:r>
            <a:r>
              <a:rPr kumimoji="1" lang="zh-CN" altLang="en-US" sz="2800" b="1">
                <a:latin typeface="Times New Roman" panose="02020603050405020304" pitchFamily="18" charset="0"/>
              </a:rPr>
              <a:t>，比喻威力或怒气。</a:t>
            </a:r>
            <a:endParaRPr kumimoji="1" lang="zh-CN" altLang="en-US" sz="2800" b="1">
              <a:latin typeface="Times New Roman" panose="02020603050405020304" pitchFamily="18" charset="0"/>
            </a:endParaRP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box(in)">
                                      <p:cBhvr>
                                        <p:cTn id="12"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228600" y="228600"/>
            <a:ext cx="8686800" cy="6503988"/>
          </a:xfrm>
          <a:prstGeom prst="rect">
            <a:avLst/>
          </a:prstGeom>
          <a:noFill/>
          <a:ln w="12700" cap="sq">
            <a:noFill/>
            <a:miter lim="800000"/>
            <a:headEnd type="none" w="sm" len="sm"/>
            <a:tailEnd type="none" w="sm" len="sm"/>
          </a:ln>
          <a:effec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solidFill>
                  <a:srgbClr val="FF0000"/>
                </a:solidFill>
                <a:latin typeface="宋体" panose="02010600030101010101" pitchFamily="2" charset="-122"/>
              </a:rPr>
              <a:t>踌躇</a:t>
            </a:r>
            <a:r>
              <a:rPr kumimoji="1" lang="zh-CN" altLang="en-US" sz="2800" b="1">
                <a:latin typeface="宋体" panose="02010600030101010101" pitchFamily="2" charset="-122"/>
              </a:rPr>
              <a:t>：犹豫。</a:t>
            </a:r>
            <a:endParaRPr kumimoji="1" lang="zh-CN" altLang="en-US" sz="2800" b="1">
              <a:solidFill>
                <a:srgbClr val="FF0000"/>
              </a:solidFill>
              <a:latin typeface="宋体" panose="02010600030101010101" pitchFamily="2" charset="-122"/>
            </a:endParaRPr>
          </a:p>
          <a:p>
            <a:pPr>
              <a:spcBef>
                <a:spcPct val="50000"/>
              </a:spcBef>
            </a:pPr>
            <a:r>
              <a:rPr kumimoji="1" lang="zh-CN" altLang="en-US" sz="2800" b="1">
                <a:solidFill>
                  <a:srgbClr val="FF0000"/>
                </a:solidFill>
                <a:latin typeface="宋体" panose="02010600030101010101" pitchFamily="2" charset="-122"/>
              </a:rPr>
              <a:t>祈祷</a:t>
            </a:r>
            <a:r>
              <a:rPr kumimoji="1" lang="zh-CN" altLang="en-US" sz="2800" b="1">
                <a:latin typeface="宋体" panose="02010600030101010101" pitchFamily="2" charset="-122"/>
              </a:rPr>
              <a:t>：一种宗教仪式，信仰宗教的人向神默告自己的愿望。</a:t>
            </a:r>
            <a:endParaRPr kumimoji="1" lang="zh-CN" altLang="en-US" sz="2800" b="1">
              <a:latin typeface="宋体" panose="02010600030101010101" pitchFamily="2" charset="-122"/>
            </a:endParaRPr>
          </a:p>
          <a:p>
            <a:pPr>
              <a:spcBef>
                <a:spcPct val="50000"/>
              </a:spcBef>
            </a:pPr>
            <a:r>
              <a:rPr kumimoji="1" lang="zh-CN" altLang="en-US" sz="2800" b="1">
                <a:solidFill>
                  <a:srgbClr val="FF0000"/>
                </a:solidFill>
                <a:latin typeface="宋体" panose="02010600030101010101" pitchFamily="2" charset="-122"/>
              </a:rPr>
              <a:t>忏悔</a:t>
            </a:r>
            <a:r>
              <a:rPr kumimoji="1" lang="zh-CN" altLang="en-US" sz="2800" b="1">
                <a:latin typeface="宋体" panose="02010600030101010101" pitchFamily="2" charset="-122"/>
              </a:rPr>
              <a:t>：向神表示悔过，请求宽恕。</a:t>
            </a:r>
            <a:endParaRPr kumimoji="1" lang="zh-CN" altLang="en-US" sz="2800" b="1">
              <a:latin typeface="宋体" panose="02010600030101010101" pitchFamily="2" charset="-122"/>
            </a:endParaRPr>
          </a:p>
          <a:p>
            <a:pPr>
              <a:spcBef>
                <a:spcPct val="50000"/>
              </a:spcBef>
            </a:pPr>
            <a:r>
              <a:rPr kumimoji="1" lang="zh-CN" altLang="en-US" sz="2800" b="1">
                <a:solidFill>
                  <a:srgbClr val="FF0000"/>
                </a:solidFill>
                <a:latin typeface="宋体" panose="02010600030101010101" pitchFamily="2" charset="-122"/>
              </a:rPr>
              <a:t>罪孽</a:t>
            </a:r>
            <a:r>
              <a:rPr kumimoji="1" lang="zh-CN" altLang="en-US" sz="2800" b="1">
                <a:latin typeface="宋体" panose="02010600030101010101" pitchFamily="2" charset="-122"/>
              </a:rPr>
              <a:t>：迷信的人认为应受到报应的罪恶。</a:t>
            </a:r>
            <a:endParaRPr kumimoji="1" lang="zh-CN" altLang="en-US" sz="2800" b="1">
              <a:latin typeface="宋体" panose="02010600030101010101" pitchFamily="2" charset="-122"/>
            </a:endParaRPr>
          </a:p>
          <a:p>
            <a:pPr>
              <a:spcBef>
                <a:spcPct val="50000"/>
              </a:spcBef>
            </a:pPr>
            <a:r>
              <a:rPr kumimoji="1" lang="zh-CN" altLang="en-US" sz="2800" b="1">
                <a:solidFill>
                  <a:srgbClr val="FF0000"/>
                </a:solidFill>
                <a:latin typeface="宋体" panose="02010600030101010101" pitchFamily="2" charset="-122"/>
              </a:rPr>
              <a:t>驰骋</a:t>
            </a:r>
            <a:r>
              <a:rPr kumimoji="1" lang="zh-CN" altLang="en-US" sz="2800" b="1">
                <a:latin typeface="宋体" panose="02010600030101010101" pitchFamily="2" charset="-122"/>
              </a:rPr>
              <a:t>；奔驰。</a:t>
            </a:r>
            <a:endParaRPr kumimoji="1" lang="zh-CN" altLang="en-US" sz="2800" b="1">
              <a:latin typeface="宋体" panose="02010600030101010101" pitchFamily="2" charset="-122"/>
            </a:endParaRPr>
          </a:p>
          <a:p>
            <a:pPr>
              <a:spcBef>
                <a:spcPct val="50000"/>
              </a:spcBef>
            </a:pPr>
            <a:r>
              <a:rPr kumimoji="1" lang="zh-CN" altLang="en-US" sz="2800" b="1">
                <a:solidFill>
                  <a:srgbClr val="FF0000"/>
                </a:solidFill>
                <a:latin typeface="宋体" panose="02010600030101010101" pitchFamily="2" charset="-122"/>
              </a:rPr>
              <a:t>徘徊</a:t>
            </a:r>
            <a:r>
              <a:rPr kumimoji="1" lang="zh-CN" altLang="en-US" sz="2800" b="1">
                <a:latin typeface="宋体" panose="02010600030101010101" pitchFamily="2" charset="-122"/>
              </a:rPr>
              <a:t>；</a:t>
            </a:r>
            <a:r>
              <a:rPr kumimoji="1" lang="en-US" altLang="zh-CN" sz="2800" b="1">
                <a:latin typeface="宋体" panose="02010600030101010101" pitchFamily="2" charset="-122"/>
              </a:rPr>
              <a:t>1</a:t>
            </a:r>
            <a:r>
              <a:rPr kumimoji="1" lang="zh-CN" altLang="en-US" sz="2800" b="1">
                <a:latin typeface="宋体" panose="02010600030101010101" pitchFamily="2" charset="-122"/>
              </a:rPr>
              <a:t>，在一个地方来回地走。</a:t>
            </a:r>
            <a:r>
              <a:rPr kumimoji="1" lang="en-US" altLang="zh-CN" sz="2800" b="1">
                <a:latin typeface="宋体" panose="02010600030101010101" pitchFamily="2" charset="-122"/>
              </a:rPr>
              <a:t>2</a:t>
            </a:r>
            <a:r>
              <a:rPr kumimoji="1" lang="zh-CN" altLang="en-US" sz="2800" b="1">
                <a:latin typeface="宋体" panose="02010600030101010101" pitchFamily="2" charset="-122"/>
              </a:rPr>
              <a:t>，比喻犹疑不决。       </a:t>
            </a:r>
            <a:r>
              <a:rPr kumimoji="1" lang="en-US" altLang="zh-CN" sz="2800" b="1">
                <a:latin typeface="宋体" panose="02010600030101010101" pitchFamily="2" charset="-122"/>
              </a:rPr>
              <a:t>3</a:t>
            </a:r>
            <a:r>
              <a:rPr kumimoji="1" lang="zh-CN" altLang="en-US" sz="2800" b="1">
                <a:latin typeface="宋体" panose="02010600030101010101" pitchFamily="2" charset="-122"/>
              </a:rPr>
              <a:t>，比喻事物在某个范围内浮动、起伏。</a:t>
            </a:r>
            <a:endParaRPr kumimoji="1" lang="zh-CN" altLang="en-US" sz="2800" b="1">
              <a:latin typeface="宋体" panose="02010600030101010101" pitchFamily="2" charset="-122"/>
            </a:endParaRPr>
          </a:p>
          <a:p>
            <a:pPr>
              <a:spcBef>
                <a:spcPct val="50000"/>
              </a:spcBef>
            </a:pPr>
            <a:r>
              <a:rPr kumimoji="1" lang="zh-CN" altLang="en-US" sz="2800" b="1">
                <a:solidFill>
                  <a:srgbClr val="FF0000"/>
                </a:solidFill>
                <a:latin typeface="宋体" panose="02010600030101010101" pitchFamily="2" charset="-122"/>
              </a:rPr>
              <a:t>咆哮</a:t>
            </a:r>
            <a:r>
              <a:rPr kumimoji="1" lang="zh-CN" altLang="en-US" sz="2800" b="1">
                <a:latin typeface="宋体" panose="02010600030101010101" pitchFamily="2" charset="-122"/>
              </a:rPr>
              <a:t>：形容水流的奔腾轰鸣，也形容人的暴怒喊叫。</a:t>
            </a:r>
            <a:endParaRPr kumimoji="1" lang="zh-CN" altLang="en-US" sz="2800" b="1">
              <a:latin typeface="宋体" panose="02010600030101010101" pitchFamily="2" charset="-122"/>
            </a:endParaRPr>
          </a:p>
          <a:p>
            <a:pPr>
              <a:spcBef>
                <a:spcPct val="50000"/>
              </a:spcBef>
            </a:pPr>
            <a:r>
              <a:rPr kumimoji="1" lang="zh-CN" altLang="en-US" sz="2800" b="1">
                <a:solidFill>
                  <a:srgbClr val="FF0000"/>
                </a:solidFill>
                <a:latin typeface="宋体" panose="02010600030101010101" pitchFamily="2" charset="-122"/>
              </a:rPr>
              <a:t>污秽</a:t>
            </a:r>
            <a:r>
              <a:rPr kumimoji="1" lang="zh-CN" altLang="en-US" sz="2800" b="1">
                <a:latin typeface="宋体" panose="02010600030101010101" pitchFamily="2" charset="-122"/>
              </a:rPr>
              <a:t>：不干净的东西。</a:t>
            </a:r>
            <a:endParaRPr kumimoji="1" lang="zh-CN" altLang="en-US" sz="2800" b="1">
              <a:latin typeface="宋体" panose="02010600030101010101" pitchFamily="2" charset="-122"/>
            </a:endParaRPr>
          </a:p>
          <a:p>
            <a:pPr>
              <a:spcBef>
                <a:spcPct val="50000"/>
              </a:spcBef>
            </a:pPr>
            <a:r>
              <a:rPr kumimoji="1" lang="zh-CN" altLang="en-US" sz="2800" b="1">
                <a:solidFill>
                  <a:srgbClr val="FF0000"/>
                </a:solidFill>
                <a:latin typeface="宋体" panose="02010600030101010101" pitchFamily="2" charset="-122"/>
              </a:rPr>
              <a:t>拖泥带水</a:t>
            </a:r>
            <a:r>
              <a:rPr kumimoji="1" lang="zh-CN" altLang="en-US" sz="2800" b="1">
                <a:latin typeface="宋体" panose="02010600030101010101" pitchFamily="2" charset="-122"/>
              </a:rPr>
              <a:t>：比喻说话、写文章不简洁或做事不干脆。 </a:t>
            </a:r>
            <a:endParaRPr kumimoji="1" lang="zh-CN" altLang="en-US" sz="2800" b="1">
              <a:latin typeface="宋体" panose="02010600030101010101" pitchFamily="2"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ssolve">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3715" name="Rectangle 3"/>
          <p:cNvSpPr>
            <a:spLocks noChangeArrowheads="1"/>
          </p:cNvSpPr>
          <p:nvPr/>
        </p:nvSpPr>
        <p:spPr bwMode="auto">
          <a:xfrm>
            <a:off x="431800" y="776288"/>
            <a:ext cx="8101013" cy="1068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latin typeface="宋体" panose="02010600030101010101" pitchFamily="2" charset="-122"/>
              </a:rPr>
              <a:t>屈原的内心独白表达了哪两个方面的思想内容</a:t>
            </a:r>
            <a:r>
              <a:rPr kumimoji="1" lang="en-US" altLang="zh-CN" sz="2800" b="1">
                <a:latin typeface="宋体" panose="02010600030101010101" pitchFamily="2" charset="-122"/>
              </a:rPr>
              <a:t>?</a:t>
            </a:r>
            <a:r>
              <a:rPr kumimoji="1" lang="zh-CN" altLang="en-US" sz="2800" b="1">
                <a:latin typeface="宋体" panose="02010600030101010101" pitchFamily="2" charset="-122"/>
              </a:rPr>
              <a:t>体现在课文的结构层次方面是怎样的</a:t>
            </a:r>
            <a:r>
              <a:rPr kumimoji="1" lang="en-US" altLang="zh-CN" sz="2800" b="1">
                <a:latin typeface="宋体" panose="02010600030101010101" pitchFamily="2" charset="-122"/>
              </a:rPr>
              <a:t>?</a:t>
            </a:r>
            <a:r>
              <a:rPr kumimoji="1" lang="en-US" altLang="zh-CN" sz="3600" b="1">
                <a:solidFill>
                  <a:srgbClr val="CC0000"/>
                </a:solidFill>
                <a:latin typeface="宋体" panose="02010600030101010101" pitchFamily="2" charset="-122"/>
              </a:rPr>
              <a:t> </a:t>
            </a:r>
            <a:endParaRPr kumimoji="1" lang="en-US" altLang="zh-CN" sz="3600" b="1">
              <a:solidFill>
                <a:srgbClr val="CC0000"/>
              </a:solidFill>
              <a:latin typeface="宋体" panose="02010600030101010101" pitchFamily="2" charset="-122"/>
            </a:endParaRPr>
          </a:p>
        </p:txBody>
      </p:sp>
      <p:sp>
        <p:nvSpPr>
          <p:cNvPr id="243716" name="Text Box 4"/>
          <p:cNvSpPr txBox="1">
            <a:spLocks noChangeArrowheads="1"/>
          </p:cNvSpPr>
          <p:nvPr/>
        </p:nvSpPr>
        <p:spPr bwMode="auto">
          <a:xfrm>
            <a:off x="395288" y="3357563"/>
            <a:ext cx="8534400"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kumimoji="1" lang="zh-CN" altLang="en-US" sz="3200" b="1">
                <a:solidFill>
                  <a:srgbClr val="000066"/>
                </a:solidFill>
                <a:effectLst>
                  <a:outerShdw blurRad="38100" dist="38100" dir="2700000" algn="tl">
                    <a:srgbClr val="000000"/>
                  </a:outerShdw>
                </a:effectLst>
                <a:latin typeface="黑体" panose="02010609060101010101" pitchFamily="49" charset="-122"/>
                <a:ea typeface="黑体" panose="02010609060101010101" pitchFamily="49" charset="-122"/>
              </a:rPr>
              <a:t>第一层次 </a:t>
            </a:r>
            <a:r>
              <a:rPr kumimoji="1" lang="en-US" altLang="zh-CN" sz="3200" b="1">
                <a:solidFill>
                  <a:srgbClr val="000066"/>
                </a:solidFill>
                <a:effectLst>
                  <a:outerShdw blurRad="38100" dist="38100" dir="2700000" algn="tl">
                    <a:srgbClr val="000000"/>
                  </a:outerShdw>
                </a:effectLst>
                <a:latin typeface="黑体" panose="02010609060101010101" pitchFamily="49" charset="-122"/>
                <a:ea typeface="黑体" panose="02010609060101010101" pitchFamily="49" charset="-122"/>
              </a:rPr>
              <a:t>(1-8) </a:t>
            </a:r>
            <a:r>
              <a:rPr kumimoji="1" lang="zh-CN" altLang="en-US" sz="3200" b="1">
                <a:solidFill>
                  <a:srgbClr val="000066"/>
                </a:solidFill>
                <a:effectLst>
                  <a:outerShdw blurRad="38100" dist="38100" dir="2700000" algn="tl">
                    <a:srgbClr val="000000"/>
                  </a:outerShdw>
                </a:effectLst>
                <a:latin typeface="黑体" panose="02010609060101010101" pitchFamily="49" charset="-122"/>
                <a:ea typeface="黑体" panose="02010609060101010101" pitchFamily="49" charset="-122"/>
              </a:rPr>
              <a:t>：诗人呼唤与歌颂风雷电这些伟大的自然力，表达对黑暗的愤激和对光明的礼赞与向往</a:t>
            </a:r>
            <a:r>
              <a:rPr kumimoji="1" lang="zh-CN" altLang="en-US" sz="2800" b="1">
                <a:solidFill>
                  <a:srgbClr val="000066"/>
                </a:solidFill>
                <a:effectLst>
                  <a:outerShdw blurRad="38100" dist="38100" dir="2700000" algn="tl">
                    <a:srgbClr val="000000"/>
                  </a:outerShdw>
                </a:effectLst>
                <a:latin typeface="黑体" panose="02010609060101010101" pitchFamily="49" charset="-122"/>
                <a:ea typeface="黑体" panose="02010609060101010101" pitchFamily="49" charset="-122"/>
              </a:rPr>
              <a:t>。</a:t>
            </a:r>
            <a:endParaRPr kumimoji="1" lang="zh-CN" altLang="en-US" sz="2800" b="1">
              <a:solidFill>
                <a:srgbClr val="000066"/>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243717" name="Text Box 5"/>
          <p:cNvSpPr txBox="1">
            <a:spLocks noChangeArrowheads="1"/>
          </p:cNvSpPr>
          <p:nvPr/>
        </p:nvSpPr>
        <p:spPr bwMode="auto">
          <a:xfrm>
            <a:off x="487363" y="1916113"/>
            <a:ext cx="80454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000" b="1">
                <a:solidFill>
                  <a:srgbClr val="FF0000"/>
                </a:solidFill>
                <a:latin typeface="Times New Roman" panose="02020603050405020304" pitchFamily="18" charset="0"/>
                <a:ea typeface="黑体" panose="02010609060101010101" pitchFamily="49" charset="-122"/>
              </a:rPr>
              <a:t>课文表达了屈原歌颂风雷电、怒斥神祗的两方面的思想内容。</a:t>
            </a:r>
            <a:endParaRPr kumimoji="1" lang="zh-CN" altLang="en-US" sz="4000" b="1">
              <a:solidFill>
                <a:srgbClr val="FF0000"/>
              </a:solidFill>
              <a:latin typeface="Times New Roman" panose="02020603050405020304" pitchFamily="18" charset="0"/>
              <a:ea typeface="黑体" panose="02010609060101010101" pitchFamily="49" charset="-122"/>
            </a:endParaRPr>
          </a:p>
        </p:txBody>
      </p:sp>
      <p:sp>
        <p:nvSpPr>
          <p:cNvPr id="243718" name="Text Box 6"/>
          <p:cNvSpPr txBox="1">
            <a:spLocks noChangeArrowheads="1"/>
          </p:cNvSpPr>
          <p:nvPr/>
        </p:nvSpPr>
        <p:spPr bwMode="auto">
          <a:xfrm>
            <a:off x="441325" y="4941888"/>
            <a:ext cx="8523288"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200" b="1">
                <a:solidFill>
                  <a:srgbClr val="000066"/>
                </a:solidFill>
                <a:effectLst>
                  <a:outerShdw blurRad="38100" dist="38100" dir="2700000" algn="tl">
                    <a:srgbClr val="000000"/>
                  </a:outerShdw>
                </a:effectLst>
                <a:latin typeface="宋体" panose="02010600030101010101" pitchFamily="2" charset="-122"/>
              </a:rPr>
              <a:t>第二层次</a:t>
            </a:r>
            <a:r>
              <a:rPr kumimoji="1" lang="en-US" altLang="zh-CN" sz="3200" b="1">
                <a:solidFill>
                  <a:srgbClr val="000066"/>
                </a:solidFill>
                <a:effectLst>
                  <a:outerShdw blurRad="38100" dist="38100" dir="2700000" algn="tl">
                    <a:srgbClr val="000000"/>
                  </a:outerShdw>
                </a:effectLst>
                <a:latin typeface="宋体" panose="02010600030101010101" pitchFamily="2" charset="-122"/>
              </a:rPr>
              <a:t>(9-13)</a:t>
            </a:r>
            <a:r>
              <a:rPr kumimoji="1" lang="zh-CN" altLang="en-US" sz="3200" b="1">
                <a:solidFill>
                  <a:srgbClr val="000066"/>
                </a:solidFill>
                <a:effectLst>
                  <a:outerShdw blurRad="38100" dist="38100" dir="2700000" algn="tl">
                    <a:srgbClr val="000000"/>
                  </a:outerShdw>
                </a:effectLst>
                <a:latin typeface="宋体" panose="02010600030101010101" pitchFamily="2" charset="-122"/>
              </a:rPr>
              <a:t>：借指斥神鬼偶像来抨击昏庸腐朽的当权者。 </a:t>
            </a:r>
            <a:endParaRPr kumimoji="1" lang="zh-CN" altLang="en-US" sz="3200">
              <a:solidFill>
                <a:srgbClr val="000066"/>
              </a:solidFill>
              <a:latin typeface="宋体" panose="02010600030101010101" pitchFamily="2"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3717">
                                            <p:txEl>
                                              <p:pRg st="0" end="0"/>
                                            </p:txEl>
                                          </p:spTgt>
                                        </p:tgtEl>
                                        <p:attrNameLst>
                                          <p:attrName>style.visibility</p:attrName>
                                        </p:attrNameLst>
                                      </p:cBhvr>
                                      <p:to>
                                        <p:strVal val="visible"/>
                                      </p:to>
                                    </p:set>
                                    <p:animEffect transition="in" filter="wipe(left)">
                                      <p:cBhvr>
                                        <p:cTn id="7" dur="500"/>
                                        <p:tgtEl>
                                          <p:spTgt spid="2437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3716">
                                            <p:txEl>
                                              <p:pRg st="0" end="0"/>
                                            </p:txEl>
                                          </p:spTgt>
                                        </p:tgtEl>
                                        <p:attrNameLst>
                                          <p:attrName>style.visibility</p:attrName>
                                        </p:attrNameLst>
                                      </p:cBhvr>
                                      <p:to>
                                        <p:strVal val="visible"/>
                                      </p:to>
                                    </p:set>
                                    <p:animEffect transition="in" filter="wipe(left)">
                                      <p:cBhvr>
                                        <p:cTn id="12" dur="500"/>
                                        <p:tgtEl>
                                          <p:spTgt spid="2437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243718"/>
                                        </p:tgtEl>
                                        <p:attrNameLst>
                                          <p:attrName>style.visibility</p:attrName>
                                        </p:attrNameLst>
                                      </p:cBhvr>
                                      <p:to>
                                        <p:strVal val="visible"/>
                                      </p:to>
                                    </p:set>
                                    <p:animEffect transition="in" filter="barn(outVertical)">
                                      <p:cBhvr>
                                        <p:cTn id="17" dur="500"/>
                                        <p:tgtEl>
                                          <p:spTgt spid="2437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6" grpId="0" autoUpdateAnimBg="0" build="p"/>
      <p:bldP spid="243717" grpId="0" autoUpdateAnimBg="0" build="p"/>
      <p:bldP spid="243718"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7810" name="Text Box 2"/>
          <p:cNvSpPr txBox="1">
            <a:spLocks noChangeArrowheads="1"/>
          </p:cNvSpPr>
          <p:nvPr/>
        </p:nvSpPr>
        <p:spPr bwMode="auto">
          <a:xfrm>
            <a:off x="228600" y="2286000"/>
            <a:ext cx="1600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latin typeface="Times New Roman" panose="02020603050405020304" pitchFamily="18" charset="0"/>
              </a:rPr>
              <a:t>雷电颂</a:t>
            </a:r>
            <a:endParaRPr kumimoji="1" lang="zh-CN" altLang="en-US" sz="3600" b="1">
              <a:latin typeface="Times New Roman" panose="02020603050405020304" pitchFamily="18" charset="0"/>
            </a:endParaRPr>
          </a:p>
        </p:txBody>
      </p:sp>
      <p:sp>
        <p:nvSpPr>
          <p:cNvPr id="247811" name="Text Box 3"/>
          <p:cNvSpPr txBox="1">
            <a:spLocks noChangeArrowheads="1"/>
          </p:cNvSpPr>
          <p:nvPr/>
        </p:nvSpPr>
        <p:spPr bwMode="auto">
          <a:xfrm>
            <a:off x="1752600" y="2286000"/>
            <a:ext cx="1828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latin typeface="Times New Roman" panose="02020603050405020304" pitchFamily="18" charset="0"/>
              </a:rPr>
              <a:t>第二场</a:t>
            </a:r>
            <a:endParaRPr kumimoji="1" lang="zh-CN" altLang="en-US" sz="3600" b="1">
              <a:latin typeface="Times New Roman" panose="02020603050405020304" pitchFamily="18" charset="0"/>
            </a:endParaRPr>
          </a:p>
        </p:txBody>
      </p:sp>
      <p:sp>
        <p:nvSpPr>
          <p:cNvPr id="247812" name="AutoShape 4"/>
          <p:cNvSpPr/>
          <p:nvPr/>
        </p:nvSpPr>
        <p:spPr bwMode="auto">
          <a:xfrm>
            <a:off x="3276600" y="1600200"/>
            <a:ext cx="381000" cy="2133600"/>
          </a:xfrm>
          <a:prstGeom prst="leftBrace">
            <a:avLst>
              <a:gd name="adj1" fmla="val 46667"/>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7813" name="Text Box 5"/>
          <p:cNvSpPr txBox="1">
            <a:spLocks noChangeArrowheads="1"/>
          </p:cNvSpPr>
          <p:nvPr/>
        </p:nvSpPr>
        <p:spPr bwMode="auto">
          <a:xfrm>
            <a:off x="3657600" y="914400"/>
            <a:ext cx="5257800" cy="311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3600" b="1">
                <a:solidFill>
                  <a:schemeClr val="accent2"/>
                </a:solidFill>
                <a:latin typeface="Times New Roman" panose="02020603050405020304" pitchFamily="18" charset="0"/>
              </a:rPr>
              <a:t>奸佞神殿密谋</a:t>
            </a:r>
            <a:endParaRPr kumimoji="1" lang="zh-CN" altLang="en-US" sz="3600" b="1">
              <a:solidFill>
                <a:schemeClr val="accent2"/>
              </a:solidFill>
              <a:latin typeface="Times New Roman" panose="02020603050405020304" pitchFamily="18" charset="0"/>
            </a:endParaRPr>
          </a:p>
          <a:p>
            <a:pPr>
              <a:spcBef>
                <a:spcPct val="50000"/>
              </a:spcBef>
            </a:pPr>
            <a:r>
              <a:rPr kumimoji="1" lang="zh-CN" altLang="en-US" sz="3600" b="1">
                <a:solidFill>
                  <a:schemeClr val="accent2"/>
                </a:solidFill>
                <a:latin typeface="Times New Roman" panose="02020603050405020304" pitchFamily="18" charset="0"/>
              </a:rPr>
              <a:t>屈原激愤独白</a:t>
            </a:r>
            <a:endParaRPr kumimoji="1" lang="zh-CN" altLang="en-US" sz="3600" b="1">
              <a:solidFill>
                <a:schemeClr val="accent2"/>
              </a:solidFill>
              <a:latin typeface="Times New Roman" panose="02020603050405020304" pitchFamily="18" charset="0"/>
            </a:endParaRPr>
          </a:p>
          <a:p>
            <a:pPr>
              <a:spcBef>
                <a:spcPct val="50000"/>
              </a:spcBef>
            </a:pPr>
            <a:r>
              <a:rPr kumimoji="1" lang="zh-CN" altLang="en-US" sz="3600" b="1">
                <a:solidFill>
                  <a:schemeClr val="accent2"/>
                </a:solidFill>
                <a:latin typeface="Times New Roman" panose="02020603050405020304" pitchFamily="18" charset="0"/>
              </a:rPr>
              <a:t>婵娟悲壮献身</a:t>
            </a:r>
            <a:endParaRPr kumimoji="1" lang="zh-CN" altLang="en-US" sz="3600" b="1">
              <a:solidFill>
                <a:schemeClr val="accent2"/>
              </a:solidFill>
              <a:latin typeface="Times New Roman" panose="02020603050405020304" pitchFamily="18" charset="0"/>
            </a:endParaRPr>
          </a:p>
          <a:p>
            <a:pPr>
              <a:spcBef>
                <a:spcPct val="50000"/>
              </a:spcBef>
            </a:pPr>
            <a:r>
              <a:rPr kumimoji="1" lang="zh-CN" altLang="en-US" sz="3600" b="1">
                <a:solidFill>
                  <a:schemeClr val="accent2"/>
                </a:solidFill>
                <a:latin typeface="Times New Roman" panose="02020603050405020304" pitchFamily="18" charset="0"/>
              </a:rPr>
              <a:t>（劝诱－献身－火葬  ）</a:t>
            </a:r>
            <a:endParaRPr kumimoji="1" lang="zh-CN" altLang="en-US" sz="3600" b="1">
              <a:solidFill>
                <a:schemeClr val="accent2"/>
              </a:solidFill>
              <a:latin typeface="Times New Roman" panose="02020603050405020304" pitchFamily="18" charset="0"/>
            </a:endParaRPr>
          </a:p>
        </p:txBody>
      </p:sp>
      <p:sp>
        <p:nvSpPr>
          <p:cNvPr id="247814" name="Text Box 6"/>
          <p:cNvSpPr txBox="1">
            <a:spLocks noChangeArrowheads="1"/>
          </p:cNvSpPr>
          <p:nvPr/>
        </p:nvSpPr>
        <p:spPr bwMode="auto">
          <a:xfrm>
            <a:off x="685800" y="1828800"/>
            <a:ext cx="5492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endParaRPr kumimoji="1" lang="zh-CN" altLang="zh-CN" sz="2400">
              <a:latin typeface="Times New Roman" panose="02020603050405020304" pitchFamily="18" charset="0"/>
            </a:endParaRPr>
          </a:p>
        </p:txBody>
      </p:sp>
    </p:spTree>
  </p:cSld>
  <p:clrMapOvr>
    <a:masterClrMapping/>
  </p:clrMapOvr>
  <p:transition spd="med">
    <p:zoom/>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8834" name="Text Box 2"/>
          <p:cNvSpPr txBox="1">
            <a:spLocks noChangeArrowheads="1"/>
          </p:cNvSpPr>
          <p:nvPr/>
        </p:nvSpPr>
        <p:spPr bwMode="auto">
          <a:xfrm>
            <a:off x="152400" y="228600"/>
            <a:ext cx="8686800" cy="546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2"/>
            <a:r>
              <a:rPr kumimoji="1" lang="en-US" altLang="zh-CN" sz="2800" b="1">
                <a:latin typeface="宋体" panose="02010600030101010101" pitchFamily="2" charset="-122"/>
              </a:rPr>
              <a:t>            </a:t>
            </a:r>
            <a:r>
              <a:rPr kumimoji="1" lang="zh-CN" altLang="en-US" sz="2800" b="1">
                <a:solidFill>
                  <a:schemeClr val="accent2"/>
                </a:solidFill>
                <a:latin typeface="宋体" panose="02010600030101010101" pitchFamily="2" charset="-122"/>
              </a:rPr>
              <a:t>黑暗势力           光明力量</a:t>
            </a:r>
            <a:endParaRPr kumimoji="1" lang="zh-CN" altLang="en-US" sz="2800" b="1">
              <a:solidFill>
                <a:schemeClr val="accent2"/>
              </a:solidFill>
              <a:latin typeface="Times New Roman" panose="02020603050405020304" pitchFamily="18" charset="0"/>
            </a:endParaRPr>
          </a:p>
          <a:p>
            <a:pPr lvl="2"/>
            <a:r>
              <a:rPr kumimoji="1" lang="zh-CN" altLang="en-US" sz="2800" b="1">
                <a:solidFill>
                  <a:schemeClr val="accent2"/>
                </a:solidFill>
                <a:latin typeface="宋体" panose="02010600030101010101" pitchFamily="2" charset="-122"/>
              </a:rPr>
              <a:t>  </a:t>
            </a:r>
            <a:r>
              <a:rPr kumimoji="1" lang="zh-CN" altLang="en-US" sz="3600" b="1">
                <a:solidFill>
                  <a:schemeClr val="accent2"/>
                </a:solidFill>
                <a:latin typeface="宋体" panose="02010600030101010101" pitchFamily="2" charset="-122"/>
              </a:rPr>
              <a:t>（秦国）</a:t>
            </a:r>
            <a:r>
              <a:rPr kumimoji="1" lang="zh-CN" altLang="en-US" sz="2800" b="1">
                <a:solidFill>
                  <a:schemeClr val="accent2"/>
                </a:solidFill>
                <a:latin typeface="宋体" panose="02010600030101010101" pitchFamily="2" charset="-122"/>
              </a:rPr>
              <a:t>        （楚国）</a:t>
            </a:r>
            <a:endParaRPr kumimoji="1" lang="zh-CN" altLang="en-US" sz="2800" b="1">
              <a:solidFill>
                <a:schemeClr val="accent2"/>
              </a:solidFill>
              <a:latin typeface="Times New Roman" panose="02020603050405020304" pitchFamily="18" charset="0"/>
            </a:endParaRPr>
          </a:p>
          <a:p>
            <a:pPr lvl="2"/>
            <a:r>
              <a:rPr kumimoji="1" lang="zh-CN" altLang="en-US" sz="2800" b="1">
                <a:solidFill>
                  <a:schemeClr val="accent2"/>
                </a:solidFill>
                <a:latin typeface="宋体" panose="02010600030101010101" pitchFamily="2" charset="-122"/>
              </a:rPr>
              <a:t>   </a:t>
            </a:r>
            <a:r>
              <a:rPr kumimoji="1" lang="zh-CN" altLang="en-US" sz="3600" b="1">
                <a:solidFill>
                  <a:schemeClr val="accent2"/>
                </a:solidFill>
                <a:latin typeface="宋体" panose="02010600030101010101" pitchFamily="2" charset="-122"/>
              </a:rPr>
              <a:t>张仪         国王       屈原 </a:t>
            </a:r>
            <a:endParaRPr kumimoji="1" lang="zh-CN" altLang="en-US" sz="3600" b="1">
              <a:solidFill>
                <a:schemeClr val="accent2"/>
              </a:solidFill>
              <a:latin typeface="Times New Roman" panose="02020603050405020304" pitchFamily="18" charset="0"/>
            </a:endParaRPr>
          </a:p>
          <a:p>
            <a:pPr lvl="2"/>
            <a:r>
              <a:rPr kumimoji="1" lang="zh-CN" altLang="en-US" sz="2800" b="1">
                <a:solidFill>
                  <a:schemeClr val="accent2"/>
                </a:solidFill>
                <a:latin typeface="宋体" panose="02010600030101010101" pitchFamily="2" charset="-122"/>
              </a:rPr>
              <a:t>                    </a:t>
            </a:r>
            <a:r>
              <a:rPr kumimoji="1" lang="zh-CN" altLang="en-US" sz="3600" b="1">
                <a:solidFill>
                  <a:schemeClr val="accent2"/>
                </a:solidFill>
                <a:latin typeface="宋体" panose="02010600030101010101" pitchFamily="2" charset="-122"/>
              </a:rPr>
              <a:t>南后</a:t>
            </a:r>
            <a:r>
              <a:rPr kumimoji="1" lang="zh-CN" altLang="en-US" sz="2800" b="1">
                <a:solidFill>
                  <a:schemeClr val="accent2"/>
                </a:solidFill>
                <a:latin typeface="宋体" panose="02010600030101010101" pitchFamily="2" charset="-122"/>
              </a:rPr>
              <a:t>        </a:t>
            </a:r>
            <a:r>
              <a:rPr kumimoji="1" lang="zh-CN" altLang="en-US" sz="3600" b="1">
                <a:solidFill>
                  <a:schemeClr val="accent2"/>
                </a:solidFill>
                <a:latin typeface="宋体" panose="02010600030101010101" pitchFamily="2" charset="-122"/>
              </a:rPr>
              <a:t>婵娟              </a:t>
            </a:r>
            <a:r>
              <a:rPr kumimoji="1" lang="zh-CN" altLang="en-US" sz="2000" b="1">
                <a:solidFill>
                  <a:schemeClr val="accent2"/>
                </a:solidFill>
                <a:latin typeface="宋体" panose="02010600030101010101" pitchFamily="2" charset="-122"/>
              </a:rPr>
              <a:t>  </a:t>
            </a:r>
            <a:endParaRPr kumimoji="1" lang="zh-CN" altLang="en-US" sz="2000" b="1">
              <a:solidFill>
                <a:schemeClr val="accent2"/>
              </a:solidFill>
              <a:latin typeface="Times New Roman" panose="02020603050405020304" pitchFamily="18" charset="0"/>
            </a:endParaRPr>
          </a:p>
          <a:p>
            <a:pPr>
              <a:spcBef>
                <a:spcPct val="50000"/>
              </a:spcBef>
            </a:pPr>
            <a:r>
              <a:rPr kumimoji="1" lang="zh-CN" altLang="en-US" sz="2000" b="1">
                <a:solidFill>
                  <a:schemeClr val="accent2"/>
                </a:solidFill>
                <a:latin typeface="Times New Roman" panose="02020603050405020304" pitchFamily="18" charset="0"/>
              </a:rPr>
              <a:t>                                                                        </a:t>
            </a:r>
            <a:r>
              <a:rPr kumimoji="1" lang="zh-CN" altLang="en-US" sz="3600" b="1">
                <a:solidFill>
                  <a:schemeClr val="accent2"/>
                </a:solidFill>
                <a:latin typeface="Times New Roman" panose="02020603050405020304" pitchFamily="18" charset="0"/>
              </a:rPr>
              <a:t>靳尚            河伯</a:t>
            </a:r>
            <a:endParaRPr kumimoji="1" lang="zh-CN" altLang="en-US" sz="3600" b="1">
              <a:solidFill>
                <a:schemeClr val="accent2"/>
              </a:solidFill>
              <a:latin typeface="Times New Roman" panose="02020603050405020304" pitchFamily="18" charset="0"/>
            </a:endParaRPr>
          </a:p>
          <a:p>
            <a:pPr>
              <a:spcBef>
                <a:spcPct val="50000"/>
              </a:spcBef>
            </a:pPr>
            <a:r>
              <a:rPr kumimoji="1" lang="zh-CN" altLang="en-US" sz="3600" b="1">
                <a:solidFill>
                  <a:schemeClr val="accent2"/>
                </a:solidFill>
                <a:latin typeface="Times New Roman" panose="02020603050405020304" pitchFamily="18" charset="0"/>
              </a:rPr>
              <a:t>                                       郑詹伊        卫士甲</a:t>
            </a:r>
            <a:endParaRPr kumimoji="1" lang="zh-CN" altLang="en-US" sz="3600" b="1">
              <a:solidFill>
                <a:schemeClr val="accent2"/>
              </a:solidFill>
              <a:latin typeface="Times New Roman" panose="02020603050405020304" pitchFamily="18" charset="0"/>
            </a:endParaRPr>
          </a:p>
          <a:p>
            <a:pPr>
              <a:spcBef>
                <a:spcPct val="50000"/>
              </a:spcBef>
            </a:pPr>
            <a:r>
              <a:rPr kumimoji="1" lang="zh-CN" altLang="en-US" sz="3600" b="1">
                <a:solidFill>
                  <a:schemeClr val="accent2"/>
                </a:solidFill>
                <a:latin typeface="Times New Roman" panose="02020603050405020304" pitchFamily="18" charset="0"/>
              </a:rPr>
              <a:t>                                         子兰</a:t>
            </a:r>
            <a:endParaRPr kumimoji="1" lang="zh-CN" altLang="en-US" sz="3600" b="1">
              <a:solidFill>
                <a:schemeClr val="accent2"/>
              </a:solidFill>
              <a:latin typeface="Times New Roman" panose="02020603050405020304" pitchFamily="18" charset="0"/>
            </a:endParaRPr>
          </a:p>
          <a:p>
            <a:pPr>
              <a:spcBef>
                <a:spcPct val="50000"/>
              </a:spcBef>
            </a:pPr>
            <a:r>
              <a:rPr kumimoji="1" lang="zh-CN" altLang="en-US" sz="3600" b="1">
                <a:solidFill>
                  <a:schemeClr val="accent2"/>
                </a:solidFill>
                <a:latin typeface="Times New Roman" panose="02020603050405020304" pitchFamily="18" charset="0"/>
              </a:rPr>
              <a:t>                                        宋玉</a:t>
            </a:r>
            <a:endParaRPr kumimoji="1" lang="zh-CN" altLang="en-US" sz="3600" b="1">
              <a:solidFill>
                <a:schemeClr val="accent2"/>
              </a:solidFill>
              <a:latin typeface="Times New Roman" panose="02020603050405020304" pitchFamily="18" charset="0"/>
            </a:endParaRPr>
          </a:p>
        </p:txBody>
      </p:sp>
      <p:sp>
        <p:nvSpPr>
          <p:cNvPr id="248835" name="AutoShape 3"/>
          <p:cNvSpPr>
            <a:spLocks noChangeArrowheads="1"/>
          </p:cNvSpPr>
          <p:nvPr/>
        </p:nvSpPr>
        <p:spPr bwMode="auto">
          <a:xfrm>
            <a:off x="457200" y="762000"/>
            <a:ext cx="3962400" cy="2743200"/>
          </a:xfrm>
          <a:prstGeom prst="wedgeRoundRectCallout">
            <a:avLst>
              <a:gd name="adj1" fmla="val 55407"/>
              <a:gd name="adj2" fmla="val 9319"/>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zh-CN" altLang="en-US" sz="3200" b="1">
                <a:latin typeface="Times New Roman" panose="02020603050405020304" pitchFamily="18" charset="0"/>
              </a:rPr>
              <a:t>邪恶、阴暗、卖国</a:t>
            </a:r>
            <a:endParaRPr kumimoji="1" lang="zh-CN" altLang="en-US" sz="3200" b="1">
              <a:latin typeface="Times New Roman" panose="02020603050405020304" pitchFamily="18" charset="0"/>
            </a:endParaRPr>
          </a:p>
          <a:p>
            <a:pPr algn="ctr"/>
            <a:r>
              <a:rPr kumimoji="1" lang="zh-CN" altLang="en-US" sz="3200" b="1">
                <a:latin typeface="Times New Roman" panose="02020603050405020304" pitchFamily="18" charset="0"/>
              </a:rPr>
              <a:t>（蒙面、诡谲地登场、怕“惹出乱子”，战战兢兢</a:t>
            </a:r>
            <a:endParaRPr kumimoji="1" lang="zh-CN" altLang="en-US" sz="3200" b="1">
              <a:latin typeface="Times New Roman" panose="02020603050405020304" pitchFamily="18" charset="0"/>
            </a:endParaRPr>
          </a:p>
        </p:txBody>
      </p:sp>
      <p:sp>
        <p:nvSpPr>
          <p:cNvPr id="248836" name="AutoShape 4"/>
          <p:cNvSpPr>
            <a:spLocks noChangeArrowheads="1"/>
          </p:cNvSpPr>
          <p:nvPr/>
        </p:nvSpPr>
        <p:spPr bwMode="auto">
          <a:xfrm>
            <a:off x="228600" y="3733800"/>
            <a:ext cx="4038600" cy="2819400"/>
          </a:xfrm>
          <a:prstGeom prst="wedgeEllipseCallout">
            <a:avLst>
              <a:gd name="adj1" fmla="val 4954"/>
              <a:gd name="adj2" fmla="val -76463"/>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zh-CN" altLang="en-US" sz="3200" b="1">
                <a:solidFill>
                  <a:srgbClr val="FF0000"/>
                </a:solidFill>
                <a:latin typeface="Times New Roman" panose="02020603050405020304" pitchFamily="18" charset="0"/>
                <a:ea typeface="隶书" panose="02010509060101010101" pitchFamily="49" charset="-122"/>
              </a:rPr>
              <a:t>这帮魑魅正是国民党反动派对外妥协，对内专制的象征</a:t>
            </a:r>
            <a:endParaRPr kumimoji="1" lang="zh-CN" altLang="en-US" sz="3200" b="1">
              <a:solidFill>
                <a:srgbClr val="FF0000"/>
              </a:solidFill>
              <a:latin typeface="Times New Roman" panose="02020603050405020304" pitchFamily="18" charset="0"/>
              <a:ea typeface="隶书" panose="020105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8835"/>
                                        </p:tgtEl>
                                        <p:attrNameLst>
                                          <p:attrName>style.visibility</p:attrName>
                                        </p:attrNameLst>
                                      </p:cBhvr>
                                      <p:to>
                                        <p:strVal val="visible"/>
                                      </p:to>
                                    </p:set>
                                    <p:animEffect transition="in" filter="dissolve">
                                      <p:cBhvr>
                                        <p:cTn id="7" dur="500"/>
                                        <p:tgtEl>
                                          <p:spTgt spid="248835"/>
                                        </p:tgtEl>
                                      </p:cBhvr>
                                    </p:animEffect>
                                  </p:childTnLst>
                                </p:cTn>
                              </p:par>
                            </p:childTnLst>
                          </p:cTn>
                        </p:par>
                        <p:par>
                          <p:cTn id="8" fill="hold">
                            <p:stCondLst>
                              <p:cond delay="500"/>
                            </p:stCondLst>
                            <p:childTnLst>
                              <p:par>
                                <p:cTn id="9" presetID="5" presetClass="entr" presetSubtype="5" fill="hold" grpId="0" nodeType="afterEffect">
                                  <p:stCondLst>
                                    <p:cond delay="2000"/>
                                  </p:stCondLst>
                                  <p:childTnLst>
                                    <p:set>
                                      <p:cBhvr>
                                        <p:cTn id="10" dur="1" fill="hold">
                                          <p:stCondLst>
                                            <p:cond delay="0"/>
                                          </p:stCondLst>
                                        </p:cTn>
                                        <p:tgtEl>
                                          <p:spTgt spid="248836"/>
                                        </p:tgtEl>
                                        <p:attrNameLst>
                                          <p:attrName>style.visibility</p:attrName>
                                        </p:attrNameLst>
                                      </p:cBhvr>
                                      <p:to>
                                        <p:strVal val="visible"/>
                                      </p:to>
                                    </p:set>
                                    <p:animEffect transition="in" filter="checkerboard(down)">
                                      <p:cBhvr>
                                        <p:cTn id="11" dur="500"/>
                                        <p:tgtEl>
                                          <p:spTgt spid="248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5" grpId="0" animBg="1" autoUpdateAnimBg="0"/>
      <p:bldP spid="248836"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9858" name="Text Box 2"/>
          <p:cNvSpPr txBox="1">
            <a:spLocks noChangeArrowheads="1"/>
          </p:cNvSpPr>
          <p:nvPr/>
        </p:nvSpPr>
        <p:spPr bwMode="auto">
          <a:xfrm>
            <a:off x="-228600" y="0"/>
            <a:ext cx="8686800" cy="546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2"/>
            <a:r>
              <a:rPr kumimoji="1" lang="en-US" altLang="zh-CN" sz="2800" b="1">
                <a:latin typeface="宋体" panose="02010600030101010101" pitchFamily="2" charset="-122"/>
              </a:rPr>
              <a:t>            </a:t>
            </a:r>
            <a:r>
              <a:rPr kumimoji="1" lang="zh-CN" altLang="en-US" sz="2800" b="1">
                <a:solidFill>
                  <a:schemeClr val="bg1"/>
                </a:solidFill>
                <a:latin typeface="宋体" panose="02010600030101010101" pitchFamily="2" charset="-122"/>
              </a:rPr>
              <a:t>黑暗势力           光明力量</a:t>
            </a:r>
            <a:endParaRPr kumimoji="1" lang="zh-CN" altLang="en-US" sz="2800" b="1">
              <a:solidFill>
                <a:schemeClr val="bg1"/>
              </a:solidFill>
              <a:latin typeface="Times New Roman" panose="02020603050405020304" pitchFamily="18" charset="0"/>
            </a:endParaRPr>
          </a:p>
          <a:p>
            <a:pPr lvl="2"/>
            <a:r>
              <a:rPr kumimoji="1" lang="zh-CN" altLang="en-US" sz="2800" b="1">
                <a:solidFill>
                  <a:schemeClr val="bg1"/>
                </a:solidFill>
                <a:latin typeface="宋体" panose="02010600030101010101" pitchFamily="2" charset="-122"/>
              </a:rPr>
              <a:t>  </a:t>
            </a:r>
            <a:r>
              <a:rPr kumimoji="1" lang="zh-CN" altLang="en-US" sz="3600" b="1">
                <a:solidFill>
                  <a:schemeClr val="bg1"/>
                </a:solidFill>
                <a:latin typeface="宋体" panose="02010600030101010101" pitchFamily="2" charset="-122"/>
              </a:rPr>
              <a:t>（秦国）</a:t>
            </a:r>
            <a:r>
              <a:rPr kumimoji="1" lang="zh-CN" altLang="en-US" sz="2800" b="1">
                <a:solidFill>
                  <a:schemeClr val="bg1"/>
                </a:solidFill>
                <a:latin typeface="宋体" panose="02010600030101010101" pitchFamily="2" charset="-122"/>
              </a:rPr>
              <a:t>        （楚国）</a:t>
            </a:r>
            <a:endParaRPr kumimoji="1" lang="zh-CN" altLang="en-US" sz="2800" b="1">
              <a:solidFill>
                <a:schemeClr val="bg1"/>
              </a:solidFill>
              <a:latin typeface="Times New Roman" panose="02020603050405020304" pitchFamily="18" charset="0"/>
            </a:endParaRPr>
          </a:p>
          <a:p>
            <a:pPr lvl="2"/>
            <a:r>
              <a:rPr kumimoji="1" lang="zh-CN" altLang="en-US" sz="2800" b="1">
                <a:solidFill>
                  <a:schemeClr val="bg1"/>
                </a:solidFill>
                <a:latin typeface="宋体" panose="02010600030101010101" pitchFamily="2" charset="-122"/>
              </a:rPr>
              <a:t>   </a:t>
            </a:r>
            <a:r>
              <a:rPr kumimoji="1" lang="zh-CN" altLang="en-US" sz="3600" b="1">
                <a:solidFill>
                  <a:schemeClr val="bg1"/>
                </a:solidFill>
                <a:latin typeface="宋体" panose="02010600030101010101" pitchFamily="2" charset="-122"/>
              </a:rPr>
              <a:t>张仪         国王       屈原 </a:t>
            </a:r>
            <a:endParaRPr kumimoji="1" lang="zh-CN" altLang="en-US" sz="3600" b="1">
              <a:solidFill>
                <a:schemeClr val="bg1"/>
              </a:solidFill>
              <a:latin typeface="Times New Roman" panose="02020603050405020304" pitchFamily="18" charset="0"/>
            </a:endParaRPr>
          </a:p>
          <a:p>
            <a:pPr lvl="2"/>
            <a:r>
              <a:rPr kumimoji="1" lang="zh-CN" altLang="en-US" sz="2800" b="1">
                <a:solidFill>
                  <a:schemeClr val="bg1"/>
                </a:solidFill>
                <a:latin typeface="宋体" panose="02010600030101010101" pitchFamily="2" charset="-122"/>
              </a:rPr>
              <a:t>                    </a:t>
            </a:r>
            <a:r>
              <a:rPr kumimoji="1" lang="zh-CN" altLang="en-US" sz="3600" b="1">
                <a:solidFill>
                  <a:schemeClr val="bg1"/>
                </a:solidFill>
                <a:latin typeface="宋体" panose="02010600030101010101" pitchFamily="2" charset="-122"/>
              </a:rPr>
              <a:t>南后</a:t>
            </a:r>
            <a:r>
              <a:rPr kumimoji="1" lang="zh-CN" altLang="en-US" sz="2800" b="1">
                <a:solidFill>
                  <a:schemeClr val="bg1"/>
                </a:solidFill>
                <a:latin typeface="宋体" panose="02010600030101010101" pitchFamily="2" charset="-122"/>
              </a:rPr>
              <a:t>        </a:t>
            </a:r>
            <a:r>
              <a:rPr kumimoji="1" lang="zh-CN" altLang="en-US" sz="3600" b="1">
                <a:solidFill>
                  <a:schemeClr val="bg1"/>
                </a:solidFill>
                <a:latin typeface="宋体" panose="02010600030101010101" pitchFamily="2" charset="-122"/>
              </a:rPr>
              <a:t>婵娟              </a:t>
            </a:r>
            <a:r>
              <a:rPr kumimoji="1" lang="zh-CN" altLang="en-US" sz="2000" b="1">
                <a:solidFill>
                  <a:schemeClr val="bg1"/>
                </a:solidFill>
                <a:latin typeface="宋体" panose="02010600030101010101" pitchFamily="2" charset="-122"/>
              </a:rPr>
              <a:t>  </a:t>
            </a:r>
            <a:endParaRPr kumimoji="1" lang="zh-CN" altLang="en-US" sz="2000" b="1">
              <a:solidFill>
                <a:schemeClr val="bg1"/>
              </a:solidFill>
              <a:latin typeface="Times New Roman" panose="02020603050405020304" pitchFamily="18" charset="0"/>
            </a:endParaRPr>
          </a:p>
          <a:p>
            <a:pPr>
              <a:spcBef>
                <a:spcPct val="50000"/>
              </a:spcBef>
            </a:pPr>
            <a:r>
              <a:rPr kumimoji="1" lang="zh-CN" altLang="en-US" sz="2000" b="1">
                <a:solidFill>
                  <a:schemeClr val="bg1"/>
                </a:solidFill>
                <a:latin typeface="Times New Roman" panose="02020603050405020304" pitchFamily="18" charset="0"/>
              </a:rPr>
              <a:t>                                                                        </a:t>
            </a:r>
            <a:r>
              <a:rPr kumimoji="1" lang="zh-CN" altLang="en-US" sz="3600" b="1">
                <a:solidFill>
                  <a:schemeClr val="bg1"/>
                </a:solidFill>
                <a:latin typeface="Times New Roman" panose="02020603050405020304" pitchFamily="18" charset="0"/>
              </a:rPr>
              <a:t>靳尚            河伯</a:t>
            </a:r>
            <a:endParaRPr kumimoji="1" lang="zh-CN" altLang="en-US" sz="3600" b="1">
              <a:solidFill>
                <a:schemeClr val="bg1"/>
              </a:solidFill>
              <a:latin typeface="Times New Roman" panose="02020603050405020304" pitchFamily="18" charset="0"/>
            </a:endParaRPr>
          </a:p>
          <a:p>
            <a:pPr>
              <a:spcBef>
                <a:spcPct val="50000"/>
              </a:spcBef>
            </a:pPr>
            <a:r>
              <a:rPr kumimoji="1" lang="zh-CN" altLang="en-US" sz="3600" b="1">
                <a:solidFill>
                  <a:schemeClr val="bg1"/>
                </a:solidFill>
                <a:latin typeface="Times New Roman" panose="02020603050405020304" pitchFamily="18" charset="0"/>
              </a:rPr>
              <a:t>                                       郑詹伊        卫士甲</a:t>
            </a:r>
            <a:endParaRPr kumimoji="1" lang="zh-CN" altLang="en-US" sz="3600" b="1">
              <a:solidFill>
                <a:schemeClr val="bg1"/>
              </a:solidFill>
              <a:latin typeface="Times New Roman" panose="02020603050405020304" pitchFamily="18" charset="0"/>
            </a:endParaRPr>
          </a:p>
          <a:p>
            <a:pPr>
              <a:spcBef>
                <a:spcPct val="50000"/>
              </a:spcBef>
            </a:pPr>
            <a:r>
              <a:rPr kumimoji="1" lang="zh-CN" altLang="en-US" sz="3600" b="1">
                <a:solidFill>
                  <a:schemeClr val="bg1"/>
                </a:solidFill>
                <a:latin typeface="Times New Roman" panose="02020603050405020304" pitchFamily="18" charset="0"/>
              </a:rPr>
              <a:t>                                         子兰</a:t>
            </a:r>
            <a:endParaRPr kumimoji="1" lang="zh-CN" altLang="en-US" sz="3600" b="1">
              <a:solidFill>
                <a:schemeClr val="bg1"/>
              </a:solidFill>
              <a:latin typeface="Times New Roman" panose="02020603050405020304" pitchFamily="18" charset="0"/>
            </a:endParaRPr>
          </a:p>
          <a:p>
            <a:pPr>
              <a:spcBef>
                <a:spcPct val="50000"/>
              </a:spcBef>
            </a:pPr>
            <a:r>
              <a:rPr kumimoji="1" lang="zh-CN" altLang="en-US" sz="3600" b="1">
                <a:solidFill>
                  <a:schemeClr val="bg1"/>
                </a:solidFill>
                <a:latin typeface="Times New Roman" panose="02020603050405020304" pitchFamily="18" charset="0"/>
              </a:rPr>
              <a:t>                                        宋玉</a:t>
            </a:r>
            <a:endParaRPr kumimoji="1" lang="zh-CN" altLang="en-US" sz="3600" b="1">
              <a:solidFill>
                <a:schemeClr val="bg1"/>
              </a:solidFill>
              <a:latin typeface="Times New Roman" panose="02020603050405020304" pitchFamily="18" charset="0"/>
            </a:endParaRPr>
          </a:p>
        </p:txBody>
      </p:sp>
      <p:sp>
        <p:nvSpPr>
          <p:cNvPr id="249859" name="AutoShape 3"/>
          <p:cNvSpPr>
            <a:spLocks noChangeArrowheads="1"/>
          </p:cNvSpPr>
          <p:nvPr/>
        </p:nvSpPr>
        <p:spPr bwMode="auto">
          <a:xfrm>
            <a:off x="1042988" y="549275"/>
            <a:ext cx="2438400" cy="685800"/>
          </a:xfrm>
          <a:prstGeom prst="wedgeRoundRectCallout">
            <a:avLst>
              <a:gd name="adj1" fmla="val 83593"/>
              <a:gd name="adj2" fmla="val 145602"/>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en-US" altLang="zh-CN" sz="2800" b="1">
                <a:latin typeface="Times New Roman" panose="02020603050405020304" pitchFamily="18" charset="0"/>
              </a:rPr>
              <a:t>  </a:t>
            </a:r>
            <a:r>
              <a:rPr kumimoji="1" lang="zh-CN" altLang="en-US" sz="4000" b="1">
                <a:latin typeface="Times New Roman" panose="02020603050405020304" pitchFamily="18" charset="0"/>
              </a:rPr>
              <a:t>狠毒</a:t>
            </a:r>
            <a:endParaRPr kumimoji="1" lang="zh-CN" altLang="en-US" sz="4000" b="1">
              <a:latin typeface="Times New Roman" panose="02020603050405020304" pitchFamily="18" charset="0"/>
            </a:endParaRPr>
          </a:p>
        </p:txBody>
      </p:sp>
      <p:sp>
        <p:nvSpPr>
          <p:cNvPr id="249860" name="AutoShape 4"/>
          <p:cNvSpPr>
            <a:spLocks noChangeArrowheads="1"/>
          </p:cNvSpPr>
          <p:nvPr/>
        </p:nvSpPr>
        <p:spPr bwMode="auto">
          <a:xfrm>
            <a:off x="1219200" y="1371600"/>
            <a:ext cx="2209800" cy="685800"/>
          </a:xfrm>
          <a:prstGeom prst="wedgeRoundRectCallout">
            <a:avLst>
              <a:gd name="adj1" fmla="val 90519"/>
              <a:gd name="adj2" fmla="val 133565"/>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zh-CN" altLang="en-US" sz="4000" b="1">
                <a:latin typeface="Times New Roman" panose="02020603050405020304" pitchFamily="18" charset="0"/>
              </a:rPr>
              <a:t>阴险</a:t>
            </a:r>
            <a:endParaRPr kumimoji="1" lang="zh-CN" altLang="en-US" sz="4000" b="1">
              <a:latin typeface="Times New Roman" panose="02020603050405020304" pitchFamily="18" charset="0"/>
            </a:endParaRPr>
          </a:p>
        </p:txBody>
      </p:sp>
      <p:sp>
        <p:nvSpPr>
          <p:cNvPr id="249861" name="AutoShape 5"/>
          <p:cNvSpPr>
            <a:spLocks noChangeArrowheads="1"/>
          </p:cNvSpPr>
          <p:nvPr/>
        </p:nvSpPr>
        <p:spPr bwMode="auto">
          <a:xfrm>
            <a:off x="1295400" y="2362200"/>
            <a:ext cx="2362200" cy="762000"/>
          </a:xfrm>
          <a:prstGeom prst="wedgeRoundRectCallout">
            <a:avLst>
              <a:gd name="adj1" fmla="val 79838"/>
              <a:gd name="adj2" fmla="val 84167"/>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en-US" altLang="zh-CN" sz="2400">
                <a:latin typeface="Times New Roman" panose="02020603050405020304" pitchFamily="18" charset="0"/>
              </a:rPr>
              <a:t> </a:t>
            </a:r>
            <a:r>
              <a:rPr kumimoji="1" lang="en-US" altLang="zh-CN" sz="4000" b="1">
                <a:latin typeface="Times New Roman" panose="02020603050405020304" pitchFamily="18" charset="0"/>
              </a:rPr>
              <a:t> </a:t>
            </a:r>
            <a:r>
              <a:rPr kumimoji="1" lang="zh-CN" altLang="en-US" sz="4000" b="1">
                <a:latin typeface="Times New Roman" panose="02020603050405020304" pitchFamily="18" charset="0"/>
              </a:rPr>
              <a:t>伪善</a:t>
            </a:r>
            <a:endParaRPr kumimoji="1" lang="zh-CN" altLang="en-US" sz="4000" b="1">
              <a:latin typeface="Times New Roman" panose="02020603050405020304" pitchFamily="18" charset="0"/>
            </a:endParaRPr>
          </a:p>
        </p:txBody>
      </p:sp>
      <p:sp>
        <p:nvSpPr>
          <p:cNvPr id="249862" name="AutoShape 6"/>
          <p:cNvSpPr/>
          <p:nvPr/>
        </p:nvSpPr>
        <p:spPr bwMode="auto">
          <a:xfrm>
            <a:off x="685800" y="3276600"/>
            <a:ext cx="3581400" cy="1524000"/>
          </a:xfrm>
          <a:prstGeom prst="callout3">
            <a:avLst>
              <a:gd name="adj1" fmla="val 7500"/>
              <a:gd name="adj2" fmla="val -2130"/>
              <a:gd name="adj3" fmla="val 7500"/>
              <a:gd name="adj4" fmla="val -13384"/>
              <a:gd name="adj5" fmla="val -77500"/>
              <a:gd name="adj6" fmla="val -13384"/>
              <a:gd name="adj7" fmla="val -123750"/>
              <a:gd name="adj8" fmla="val 159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en-US" altLang="zh-CN" sz="2400">
                <a:latin typeface="Times New Roman" panose="02020603050405020304" pitchFamily="18" charset="0"/>
              </a:rPr>
              <a:t>  </a:t>
            </a:r>
            <a:r>
              <a:rPr kumimoji="1" lang="zh-CN" altLang="en-US" sz="2800" b="1">
                <a:solidFill>
                  <a:srgbClr val="FF0000"/>
                </a:solidFill>
                <a:latin typeface="Times New Roman" panose="02020603050405020304" pitchFamily="18" charset="0"/>
                <a:ea typeface="隶书" panose="02010509060101010101" pitchFamily="49" charset="-122"/>
              </a:rPr>
              <a:t>楚国统治阶级内部相互威胁利诱、狼狈为奸的状况</a:t>
            </a:r>
            <a:endParaRPr kumimoji="1" lang="zh-CN" altLang="en-US" sz="2800" b="1">
              <a:solidFill>
                <a:srgbClr val="FF0000"/>
              </a:solidFill>
              <a:latin typeface="Times New Roman" panose="02020603050405020304" pitchFamily="18" charset="0"/>
              <a:ea typeface="隶书" panose="02010509060101010101" pitchFamily="49" charset="-122"/>
            </a:endParaRPr>
          </a:p>
        </p:txBody>
      </p:sp>
      <p:sp>
        <p:nvSpPr>
          <p:cNvPr id="249863" name="AutoShape 7"/>
          <p:cNvSpPr/>
          <p:nvPr/>
        </p:nvSpPr>
        <p:spPr bwMode="auto">
          <a:xfrm>
            <a:off x="650875" y="5105400"/>
            <a:ext cx="4530725" cy="1447800"/>
          </a:xfrm>
          <a:prstGeom prst="accentCallout3">
            <a:avLst>
              <a:gd name="adj1" fmla="val 7894"/>
              <a:gd name="adj2" fmla="val -1681"/>
              <a:gd name="adj3" fmla="val 7894"/>
              <a:gd name="adj4" fmla="val -10968"/>
              <a:gd name="adj5" fmla="val -34319"/>
              <a:gd name="adj6" fmla="val -10968"/>
              <a:gd name="adj7" fmla="val -58880"/>
              <a:gd name="adj8" fmla="val -699"/>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en-US" altLang="zh-CN" sz="2400">
                <a:latin typeface="Times New Roman" panose="02020603050405020304" pitchFamily="18" charset="0"/>
              </a:rPr>
              <a:t>  </a:t>
            </a:r>
            <a:r>
              <a:rPr kumimoji="1" lang="zh-CN" altLang="en-US" sz="3200" b="1">
                <a:solidFill>
                  <a:srgbClr val="0066FF"/>
                </a:solidFill>
                <a:latin typeface="Times New Roman" panose="02020603050405020304" pitchFamily="18" charset="0"/>
                <a:ea typeface="隶书" panose="02010509060101010101" pitchFamily="49" charset="-122"/>
              </a:rPr>
              <a:t>深刻而具体地象征重庆为中心的国统区</a:t>
            </a:r>
            <a:endParaRPr kumimoji="1" lang="zh-CN" altLang="en-US" sz="3200" b="1">
              <a:solidFill>
                <a:srgbClr val="0066FF"/>
              </a:solidFill>
              <a:latin typeface="Times New Roman" panose="02020603050405020304" pitchFamily="18" charset="0"/>
              <a:ea typeface="隶书" panose="020105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49859"/>
                                        </p:tgtEl>
                                        <p:attrNameLst>
                                          <p:attrName>style.visibility</p:attrName>
                                        </p:attrNameLst>
                                      </p:cBhvr>
                                      <p:to>
                                        <p:strVal val="visible"/>
                                      </p:to>
                                    </p:set>
                                    <p:animEffect transition="in" filter="randombar(horizontal)">
                                      <p:cBhvr>
                                        <p:cTn id="7" dur="500"/>
                                        <p:tgtEl>
                                          <p:spTgt spid="24985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49860"/>
                                        </p:tgtEl>
                                        <p:attrNameLst>
                                          <p:attrName>style.visibility</p:attrName>
                                        </p:attrNameLst>
                                      </p:cBhvr>
                                      <p:to>
                                        <p:strVal val="visible"/>
                                      </p:to>
                                    </p:set>
                                    <p:animEffect transition="in" filter="barn(outVertical)">
                                      <p:cBhvr>
                                        <p:cTn id="12" dur="500"/>
                                        <p:tgtEl>
                                          <p:spTgt spid="24986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49861"/>
                                        </p:tgtEl>
                                        <p:attrNameLst>
                                          <p:attrName>style.visibility</p:attrName>
                                        </p:attrNameLst>
                                      </p:cBhvr>
                                      <p:to>
                                        <p:strVal val="visible"/>
                                      </p:to>
                                    </p:set>
                                    <p:animEffect transition="in" filter="strips(downLeft)">
                                      <p:cBhvr>
                                        <p:cTn id="17" dur="500"/>
                                        <p:tgtEl>
                                          <p:spTgt spid="249861"/>
                                        </p:tgtEl>
                                      </p:cBhvr>
                                    </p:animEffect>
                                  </p:childTnLst>
                                </p:cTn>
                              </p:par>
                            </p:childTnLst>
                          </p:cTn>
                        </p:par>
                        <p:par>
                          <p:cTn id="18" fill="hold">
                            <p:stCondLst>
                              <p:cond delay="500"/>
                            </p:stCondLst>
                            <p:childTnLst>
                              <p:par>
                                <p:cTn id="19" presetID="17" presetClass="entr" presetSubtype="10" fill="hold" grpId="0" nodeType="afterEffect">
                                  <p:stCondLst>
                                    <p:cond delay="2000"/>
                                  </p:stCondLst>
                                  <p:childTnLst>
                                    <p:set>
                                      <p:cBhvr>
                                        <p:cTn id="20" dur="1" fill="hold">
                                          <p:stCondLst>
                                            <p:cond delay="0"/>
                                          </p:stCondLst>
                                        </p:cTn>
                                        <p:tgtEl>
                                          <p:spTgt spid="249862"/>
                                        </p:tgtEl>
                                        <p:attrNameLst>
                                          <p:attrName>style.visibility</p:attrName>
                                        </p:attrNameLst>
                                      </p:cBhvr>
                                      <p:to>
                                        <p:strVal val="visible"/>
                                      </p:to>
                                    </p:set>
                                    <p:anim calcmode="lin" valueType="num">
                                      <p:cBhvr>
                                        <p:cTn id="21" dur="500" fill="hold"/>
                                        <p:tgtEl>
                                          <p:spTgt spid="249862"/>
                                        </p:tgtEl>
                                        <p:attrNameLst>
                                          <p:attrName>ppt_w</p:attrName>
                                        </p:attrNameLst>
                                      </p:cBhvr>
                                      <p:tavLst>
                                        <p:tav tm="0">
                                          <p:val>
                                            <p:fltVal val="0"/>
                                          </p:val>
                                        </p:tav>
                                        <p:tav tm="100000">
                                          <p:val>
                                            <p:strVal val="#ppt_w"/>
                                          </p:val>
                                        </p:tav>
                                      </p:tavLst>
                                    </p:anim>
                                    <p:anim calcmode="lin" valueType="num">
                                      <p:cBhvr>
                                        <p:cTn id="22" dur="500" fill="hold"/>
                                        <p:tgtEl>
                                          <p:spTgt spid="249862"/>
                                        </p:tgtEl>
                                        <p:attrNameLst>
                                          <p:attrName>ppt_h</p:attrName>
                                        </p:attrNameLst>
                                      </p:cBhvr>
                                      <p:tavLst>
                                        <p:tav tm="0">
                                          <p:val>
                                            <p:strVal val="#ppt_h"/>
                                          </p:val>
                                        </p:tav>
                                        <p:tav tm="100000">
                                          <p:val>
                                            <p:strVal val="#ppt_h"/>
                                          </p:val>
                                        </p:tav>
                                      </p:tavLst>
                                    </p:anim>
                                  </p:childTnLst>
                                </p:cTn>
                              </p:par>
                            </p:childTnLst>
                          </p:cTn>
                        </p:par>
                        <p:par>
                          <p:cTn id="23" fill="hold">
                            <p:stCondLst>
                              <p:cond delay="3000"/>
                            </p:stCondLst>
                            <p:childTnLst>
                              <p:par>
                                <p:cTn id="24" presetID="23" presetClass="entr" presetSubtype="16" fill="hold" grpId="0" nodeType="afterEffect">
                                  <p:stCondLst>
                                    <p:cond delay="2000"/>
                                  </p:stCondLst>
                                  <p:childTnLst>
                                    <p:set>
                                      <p:cBhvr>
                                        <p:cTn id="25" dur="1" fill="hold">
                                          <p:stCondLst>
                                            <p:cond delay="0"/>
                                          </p:stCondLst>
                                        </p:cTn>
                                        <p:tgtEl>
                                          <p:spTgt spid="249863"/>
                                        </p:tgtEl>
                                        <p:attrNameLst>
                                          <p:attrName>style.visibility</p:attrName>
                                        </p:attrNameLst>
                                      </p:cBhvr>
                                      <p:to>
                                        <p:strVal val="visible"/>
                                      </p:to>
                                    </p:set>
                                    <p:anim calcmode="lin" valueType="num">
                                      <p:cBhvr>
                                        <p:cTn id="26" dur="500" fill="hold"/>
                                        <p:tgtEl>
                                          <p:spTgt spid="249863"/>
                                        </p:tgtEl>
                                        <p:attrNameLst>
                                          <p:attrName>ppt_w</p:attrName>
                                        </p:attrNameLst>
                                      </p:cBhvr>
                                      <p:tavLst>
                                        <p:tav tm="0">
                                          <p:val>
                                            <p:fltVal val="0"/>
                                          </p:val>
                                        </p:tav>
                                        <p:tav tm="100000">
                                          <p:val>
                                            <p:strVal val="#ppt_w"/>
                                          </p:val>
                                        </p:tav>
                                      </p:tavLst>
                                    </p:anim>
                                    <p:anim calcmode="lin" valueType="num">
                                      <p:cBhvr>
                                        <p:cTn id="27" dur="500" fill="hold"/>
                                        <p:tgtEl>
                                          <p:spTgt spid="24986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9" grpId="0" animBg="1" autoUpdateAnimBg="0"/>
      <p:bldP spid="249860" grpId="0" animBg="1" autoUpdateAnimBg="0"/>
      <p:bldP spid="249861" grpId="0" animBg="1" autoUpdateAnimBg="0"/>
      <p:bldP spid="249862" grpId="0" animBg="1" autoUpdateAnimBg="0"/>
      <p:bldP spid="249863"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0882" name="Text Box 2"/>
          <p:cNvSpPr txBox="1">
            <a:spLocks noChangeArrowheads="1"/>
          </p:cNvSpPr>
          <p:nvPr/>
        </p:nvSpPr>
        <p:spPr bwMode="auto">
          <a:xfrm>
            <a:off x="152400" y="228600"/>
            <a:ext cx="8686800" cy="558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2"/>
            <a:r>
              <a:rPr kumimoji="1" lang="zh-CN" altLang="en-US" sz="3600" b="1">
                <a:latin typeface="宋体" panose="02010600030101010101" pitchFamily="2" charset="-122"/>
              </a:rPr>
              <a:t>光明力量</a:t>
            </a:r>
            <a:endParaRPr kumimoji="1" lang="zh-CN" altLang="en-US" sz="3600" b="1">
              <a:latin typeface="Times New Roman" panose="02020603050405020304" pitchFamily="18" charset="0"/>
            </a:endParaRPr>
          </a:p>
          <a:p>
            <a:pPr lvl="2"/>
            <a:r>
              <a:rPr kumimoji="1" lang="zh-CN" altLang="en-US" sz="3600" b="1">
                <a:latin typeface="宋体" panose="02010600030101010101" pitchFamily="2" charset="-122"/>
              </a:rPr>
              <a:t>（楚国）</a:t>
            </a:r>
            <a:endParaRPr kumimoji="1" lang="zh-CN" altLang="en-US" sz="3600" b="1">
              <a:latin typeface="Times New Roman" panose="02020603050405020304" pitchFamily="18" charset="0"/>
            </a:endParaRPr>
          </a:p>
          <a:p>
            <a:pPr lvl="2"/>
            <a:r>
              <a:rPr kumimoji="1" lang="zh-CN" altLang="en-US" sz="3600" b="1">
                <a:latin typeface="宋体" panose="02010600030101010101" pitchFamily="2" charset="-122"/>
              </a:rPr>
              <a:t>屈原 </a:t>
            </a:r>
            <a:endParaRPr kumimoji="1" lang="zh-CN" altLang="en-US" sz="3600" b="1">
              <a:latin typeface="Times New Roman" panose="02020603050405020304" pitchFamily="18" charset="0"/>
            </a:endParaRPr>
          </a:p>
          <a:p>
            <a:pPr lvl="2"/>
            <a:r>
              <a:rPr kumimoji="1" lang="zh-CN" altLang="en-US" sz="3600" b="1">
                <a:latin typeface="宋体" panose="02010600030101010101" pitchFamily="2" charset="-122"/>
              </a:rPr>
              <a:t>婵娟              </a:t>
            </a:r>
            <a:r>
              <a:rPr kumimoji="1" lang="zh-CN" altLang="en-US" sz="2000" b="1">
                <a:latin typeface="宋体" panose="02010600030101010101" pitchFamily="2" charset="-122"/>
              </a:rPr>
              <a:t>  </a:t>
            </a:r>
            <a:endParaRPr kumimoji="1" lang="zh-CN" altLang="en-US" sz="2000" b="1">
              <a:latin typeface="Times New Roman" panose="02020603050405020304" pitchFamily="18" charset="0"/>
            </a:endParaRPr>
          </a:p>
          <a:p>
            <a:pPr>
              <a:spcBef>
                <a:spcPct val="50000"/>
              </a:spcBef>
            </a:pPr>
            <a:r>
              <a:rPr kumimoji="1" lang="zh-CN" altLang="en-US" sz="3600" b="1">
                <a:latin typeface="Times New Roman" panose="02020603050405020304" pitchFamily="18" charset="0"/>
              </a:rPr>
              <a:t>        河伯</a:t>
            </a:r>
            <a:endParaRPr kumimoji="1" lang="zh-CN" altLang="en-US" sz="3600" b="1">
              <a:latin typeface="Times New Roman" panose="02020603050405020304" pitchFamily="18" charset="0"/>
            </a:endParaRPr>
          </a:p>
          <a:p>
            <a:pPr>
              <a:spcBef>
                <a:spcPct val="50000"/>
              </a:spcBef>
            </a:pPr>
            <a:r>
              <a:rPr kumimoji="1" lang="zh-CN" altLang="en-US" sz="3600" b="1">
                <a:latin typeface="Times New Roman" panose="02020603050405020304" pitchFamily="18" charset="0"/>
              </a:rPr>
              <a:t>        卫士甲</a:t>
            </a:r>
            <a:endParaRPr kumimoji="1" lang="zh-CN" altLang="en-US" sz="3600" b="1">
              <a:latin typeface="Times New Roman" panose="02020603050405020304" pitchFamily="18" charset="0"/>
            </a:endParaRPr>
          </a:p>
          <a:p>
            <a:pPr>
              <a:spcBef>
                <a:spcPct val="50000"/>
              </a:spcBef>
            </a:pPr>
            <a:r>
              <a:rPr kumimoji="1" lang="zh-CN" altLang="en-US" sz="3600" b="1">
                <a:solidFill>
                  <a:schemeClr val="accent2"/>
                </a:solidFill>
                <a:latin typeface="Times New Roman" panose="02020603050405020304" pitchFamily="18" charset="0"/>
              </a:rPr>
              <a:t>                                         </a:t>
            </a:r>
            <a:endParaRPr kumimoji="1" lang="zh-CN" altLang="en-US" sz="3600" b="1">
              <a:solidFill>
                <a:schemeClr val="accent2"/>
              </a:solidFill>
              <a:latin typeface="Times New Roman" panose="02020603050405020304" pitchFamily="18" charset="0"/>
            </a:endParaRPr>
          </a:p>
          <a:p>
            <a:pPr>
              <a:spcBef>
                <a:spcPct val="50000"/>
              </a:spcBef>
            </a:pPr>
            <a:r>
              <a:rPr kumimoji="1" lang="zh-CN" altLang="en-US" sz="3600" b="1">
                <a:solidFill>
                  <a:schemeClr val="accent2"/>
                </a:solidFill>
                <a:latin typeface="Times New Roman" panose="02020603050405020304" pitchFamily="18" charset="0"/>
              </a:rPr>
              <a:t>                                        </a:t>
            </a:r>
            <a:endParaRPr kumimoji="1" lang="zh-CN" altLang="en-US" sz="3600" b="1">
              <a:solidFill>
                <a:schemeClr val="accent2"/>
              </a:solidFill>
              <a:latin typeface="Times New Roman" panose="02020603050405020304" pitchFamily="18" charset="0"/>
            </a:endParaRPr>
          </a:p>
        </p:txBody>
      </p:sp>
      <p:sp>
        <p:nvSpPr>
          <p:cNvPr id="250883" name="AutoShape 3"/>
          <p:cNvSpPr>
            <a:spLocks noChangeArrowheads="1"/>
          </p:cNvSpPr>
          <p:nvPr/>
        </p:nvSpPr>
        <p:spPr bwMode="auto">
          <a:xfrm>
            <a:off x="2843213" y="2060575"/>
            <a:ext cx="5105400" cy="990600"/>
          </a:xfrm>
          <a:prstGeom prst="wedgeRoundRectCallout">
            <a:avLst>
              <a:gd name="adj1" fmla="val -63713"/>
              <a:gd name="adj2" fmla="val -32532"/>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zh-CN" altLang="en-US" sz="4000" b="1">
                <a:solidFill>
                  <a:srgbClr val="A50021"/>
                </a:solidFill>
                <a:latin typeface="Times New Roman" panose="02020603050405020304" pitchFamily="18" charset="0"/>
                <a:ea typeface="隶书" panose="02010509060101010101" pitchFamily="49" charset="-122"/>
              </a:rPr>
              <a:t>真、善、美的化身</a:t>
            </a:r>
            <a:endParaRPr kumimoji="1" lang="zh-CN" altLang="en-US" sz="4000" b="1">
              <a:solidFill>
                <a:srgbClr val="A50021"/>
              </a:solidFill>
              <a:latin typeface="Times New Roman" panose="02020603050405020304" pitchFamily="18" charset="0"/>
              <a:ea typeface="隶书" panose="02010509060101010101" pitchFamily="49" charset="-122"/>
            </a:endParaRPr>
          </a:p>
        </p:txBody>
      </p:sp>
      <p:sp>
        <p:nvSpPr>
          <p:cNvPr id="250884" name="AutoShape 4"/>
          <p:cNvSpPr/>
          <p:nvPr/>
        </p:nvSpPr>
        <p:spPr bwMode="auto">
          <a:xfrm>
            <a:off x="3200400" y="557213"/>
            <a:ext cx="3708400" cy="1133475"/>
          </a:xfrm>
          <a:prstGeom prst="borderCallout3">
            <a:avLst>
              <a:gd name="adj1" fmla="val 10083"/>
              <a:gd name="adj2" fmla="val 102056"/>
              <a:gd name="adj3" fmla="val 10083"/>
              <a:gd name="adj4" fmla="val 149273"/>
              <a:gd name="adj5" fmla="val 159384"/>
              <a:gd name="adj6" fmla="val 149273"/>
              <a:gd name="adj7" fmla="val 165546"/>
              <a:gd name="adj8" fmla="val 135444"/>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en-US" altLang="zh-CN" sz="2400">
                <a:latin typeface="Times New Roman" panose="02020603050405020304" pitchFamily="18" charset="0"/>
              </a:rPr>
              <a:t>  </a:t>
            </a:r>
            <a:r>
              <a:rPr kumimoji="1" lang="zh-CN" altLang="en-US" sz="3200" b="1">
                <a:solidFill>
                  <a:srgbClr val="A50021"/>
                </a:solidFill>
                <a:latin typeface="Times New Roman" panose="02020603050405020304" pitchFamily="18" charset="0"/>
              </a:rPr>
              <a:t>烘托屈原正气凛然、英勇无畏的形象</a:t>
            </a:r>
            <a:endParaRPr kumimoji="1" lang="zh-CN" altLang="en-US" sz="3200" b="1">
              <a:solidFill>
                <a:srgbClr val="A50021"/>
              </a:solidFill>
              <a:latin typeface="Times New Roman" panose="02020603050405020304" pitchFamily="18" charset="0"/>
            </a:endParaRPr>
          </a:p>
        </p:txBody>
      </p:sp>
      <p:sp>
        <p:nvSpPr>
          <p:cNvPr id="250885" name="AutoShape 5"/>
          <p:cNvSpPr>
            <a:spLocks noChangeArrowheads="1"/>
          </p:cNvSpPr>
          <p:nvPr/>
        </p:nvSpPr>
        <p:spPr bwMode="auto">
          <a:xfrm>
            <a:off x="2895600" y="3733800"/>
            <a:ext cx="5562600" cy="2743200"/>
          </a:xfrm>
          <a:prstGeom prst="wedgeRoundRectCallout">
            <a:avLst>
              <a:gd name="adj1" fmla="val -57106"/>
              <a:gd name="adj2" fmla="val -43111"/>
              <a:gd name="adj3" fmla="val 16667"/>
            </a:avLst>
          </a:prstGeom>
          <a:solidFill>
            <a:srgbClr val="FFFF00"/>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en-US" altLang="zh-CN" sz="2400">
                <a:latin typeface="Times New Roman" panose="02020603050405020304" pitchFamily="18" charset="0"/>
              </a:rPr>
              <a:t>  </a:t>
            </a:r>
            <a:r>
              <a:rPr kumimoji="1" lang="zh-CN" altLang="en-US" sz="3200" b="1">
                <a:latin typeface="Times New Roman" panose="02020603050405020304" pitchFamily="18" charset="0"/>
              </a:rPr>
              <a:t>下层士兵、汉北人民的代表，在他身上体现了人民群众的爱国精神，也体现了正义的感召力量</a:t>
            </a:r>
            <a:endParaRPr kumimoji="1" lang="zh-CN" altLang="en-US" sz="3200" b="1">
              <a:latin typeface="Times New Roman" panose="02020603050405020304" pitchFamily="18"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50883"/>
                                        </p:tgtEl>
                                        <p:attrNameLst>
                                          <p:attrName>style.visibility</p:attrName>
                                        </p:attrNameLst>
                                      </p:cBhvr>
                                      <p:to>
                                        <p:strVal val="visible"/>
                                      </p:to>
                                    </p:set>
                                    <p:anim to="" calcmode="lin" valueType="num">
                                      <p:cBhvr>
                                        <p:cTn id="7" dur="1" fill="hold"/>
                                        <p:tgtEl>
                                          <p:spTgt spid="250883"/>
                                        </p:tgtEl>
                                      </p:cBhvr>
                                    </p:anim>
                                  </p:childTnLst>
                                </p:cTn>
                              </p:par>
                            </p:childTnLst>
                          </p:cTn>
                        </p:par>
                        <p:par>
                          <p:cTn id="8" fill="hold">
                            <p:stCondLst>
                              <p:cond delay="500"/>
                            </p:stCondLst>
                            <p:childTnLst>
                              <p:par>
                                <p:cTn id="9" presetID="3" presetClass="entr" presetSubtype="5" fill="hold" grpId="0" nodeType="afterEffect">
                                  <p:stCondLst>
                                    <p:cond delay="5000"/>
                                  </p:stCondLst>
                                  <p:childTnLst>
                                    <p:set>
                                      <p:cBhvr>
                                        <p:cTn id="10" dur="1" fill="hold">
                                          <p:stCondLst>
                                            <p:cond delay="0"/>
                                          </p:stCondLst>
                                        </p:cTn>
                                        <p:tgtEl>
                                          <p:spTgt spid="250884"/>
                                        </p:tgtEl>
                                        <p:attrNameLst>
                                          <p:attrName>style.visibility</p:attrName>
                                        </p:attrNameLst>
                                      </p:cBhvr>
                                      <p:to>
                                        <p:strVal val="visible"/>
                                      </p:to>
                                    </p:set>
                                    <p:animEffect transition="in" filter="blinds(vertical)">
                                      <p:cBhvr>
                                        <p:cTn id="11" dur="500"/>
                                        <p:tgtEl>
                                          <p:spTgt spid="25088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6" fill="hold" grpId="0" nodeType="clickEffect">
                                  <p:stCondLst>
                                    <p:cond delay="0"/>
                                  </p:stCondLst>
                                  <p:childTnLst>
                                    <p:set>
                                      <p:cBhvr>
                                        <p:cTn id="15" dur="1" fill="hold">
                                          <p:stCondLst>
                                            <p:cond delay="0"/>
                                          </p:stCondLst>
                                        </p:cTn>
                                        <p:tgtEl>
                                          <p:spTgt spid="250885"/>
                                        </p:tgtEl>
                                        <p:attrNameLst>
                                          <p:attrName>style.visibility</p:attrName>
                                        </p:attrNameLst>
                                      </p:cBhvr>
                                      <p:to>
                                        <p:strVal val="visible"/>
                                      </p:to>
                                    </p:set>
                                    <p:animEffect transition="in" filter="barn(inHorizontal)">
                                      <p:cBhvr>
                                        <p:cTn id="16" dur="500"/>
                                        <p:tgtEl>
                                          <p:spTgt spid="2508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3" grpId="0" animBg="1" autoUpdateAnimBg="0"/>
      <p:bldP spid="250884" grpId="0" animBg="1" autoUpdateAnimBg="0"/>
      <p:bldP spid="250885"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4738" name="Rectangle 2"/>
          <p:cNvSpPr>
            <a:spLocks noChangeArrowheads="1"/>
          </p:cNvSpPr>
          <p:nvPr/>
        </p:nvSpPr>
        <p:spPr bwMode="auto">
          <a:xfrm>
            <a:off x="1042988" y="188913"/>
            <a:ext cx="61214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800">
                <a:solidFill>
                  <a:srgbClr val="FF0000"/>
                </a:solidFill>
                <a:effectLst>
                  <a:outerShdw blurRad="38100" dist="38100" dir="2700000" algn="tl">
                    <a:srgbClr val="000000"/>
                  </a:outerShdw>
                </a:effectLst>
                <a:latin typeface="华文琥珀" panose="02010800040101010101" pitchFamily="2" charset="-122"/>
                <a:ea typeface="华文琥珀" panose="02010800040101010101" pitchFamily="2" charset="-122"/>
              </a:rPr>
              <a:t>赏析 </a:t>
            </a:r>
            <a:endParaRPr kumimoji="1" lang="zh-CN" altLang="en-US" sz="4800">
              <a:solidFill>
                <a:srgbClr val="FF0000"/>
              </a:solidFill>
              <a:effectLst>
                <a:outerShdw blurRad="38100" dist="38100" dir="2700000" algn="tl">
                  <a:srgbClr val="000000"/>
                </a:outerShdw>
              </a:effectLst>
              <a:latin typeface="华文琥珀" panose="02010800040101010101" pitchFamily="2" charset="-122"/>
              <a:ea typeface="华文琥珀" panose="02010800040101010101" pitchFamily="2" charset="-122"/>
            </a:endParaRPr>
          </a:p>
        </p:txBody>
      </p:sp>
      <p:sp>
        <p:nvSpPr>
          <p:cNvPr id="244739" name="Rectangle 3"/>
          <p:cNvSpPr>
            <a:spLocks noChangeArrowheads="1"/>
          </p:cNvSpPr>
          <p:nvPr/>
        </p:nvSpPr>
        <p:spPr bwMode="auto">
          <a:xfrm>
            <a:off x="609600" y="981075"/>
            <a:ext cx="8534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kumimoji="1" lang="en-US" altLang="zh-CN" sz="4000" b="1">
                <a:solidFill>
                  <a:schemeClr val="bg1"/>
                </a:solidFill>
                <a:latin typeface="楷体_GB2312" pitchFamily="49" charset="-122"/>
                <a:ea typeface="楷体_GB2312" pitchFamily="49" charset="-122"/>
              </a:rPr>
              <a:t>1</a:t>
            </a:r>
            <a:r>
              <a:rPr kumimoji="1" lang="zh-CN" altLang="en-US" sz="4000" b="1">
                <a:solidFill>
                  <a:schemeClr val="bg1"/>
                </a:solidFill>
                <a:latin typeface="楷体_GB2312" pitchFamily="49" charset="-122"/>
                <a:ea typeface="楷体_GB2312" pitchFamily="49" charset="-122"/>
              </a:rPr>
              <a:t>、屈原的独白写了哪些景象？</a:t>
            </a:r>
            <a:endParaRPr kumimoji="1" lang="zh-CN" altLang="en-US" sz="4000" b="1">
              <a:solidFill>
                <a:schemeClr val="bg1"/>
              </a:solidFill>
              <a:latin typeface="楷体_GB2312" pitchFamily="49" charset="-122"/>
              <a:ea typeface="楷体_GB2312" pitchFamily="49" charset="-122"/>
            </a:endParaRPr>
          </a:p>
        </p:txBody>
      </p:sp>
      <p:sp>
        <p:nvSpPr>
          <p:cNvPr id="244740" name="Text Box 4"/>
          <p:cNvSpPr txBox="1">
            <a:spLocks noChangeArrowheads="1"/>
          </p:cNvSpPr>
          <p:nvPr/>
        </p:nvSpPr>
        <p:spPr bwMode="auto">
          <a:xfrm>
            <a:off x="395288" y="4508500"/>
            <a:ext cx="82296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400" b="1">
                <a:solidFill>
                  <a:schemeClr val="bg1"/>
                </a:solidFill>
                <a:latin typeface="楷体_GB2312" pitchFamily="49" charset="-122"/>
                <a:ea typeface="楷体_GB2312" pitchFamily="49" charset="-122"/>
              </a:rPr>
              <a:t>2</a:t>
            </a:r>
            <a:r>
              <a:rPr kumimoji="1" lang="zh-CN" altLang="en-US" sz="4400" b="1">
                <a:solidFill>
                  <a:schemeClr val="bg1"/>
                </a:solidFill>
                <a:latin typeface="楷体_GB2312" pitchFamily="49" charset="-122"/>
                <a:ea typeface="楷体_GB2312" pitchFamily="49" charset="-122"/>
              </a:rPr>
              <a:t>、作者在写这些景象时，运用了什么手法？仔细分析一下。</a:t>
            </a:r>
            <a:endParaRPr kumimoji="1" lang="zh-CN" altLang="en-US" sz="4400" b="1">
              <a:solidFill>
                <a:schemeClr val="bg1"/>
              </a:solidFill>
              <a:latin typeface="楷体_GB2312" pitchFamily="49" charset="-122"/>
              <a:ea typeface="楷体_GB2312" pitchFamily="49" charset="-122"/>
            </a:endParaRPr>
          </a:p>
        </p:txBody>
      </p:sp>
      <p:sp>
        <p:nvSpPr>
          <p:cNvPr id="244741" name="Text Box 5"/>
          <p:cNvSpPr txBox="1">
            <a:spLocks noChangeArrowheads="1"/>
          </p:cNvSpPr>
          <p:nvPr/>
        </p:nvSpPr>
        <p:spPr bwMode="auto">
          <a:xfrm>
            <a:off x="381000" y="1828800"/>
            <a:ext cx="876300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000" b="1">
                <a:solidFill>
                  <a:srgbClr val="FF0000"/>
                </a:solidFill>
                <a:latin typeface="Times New Roman" panose="02020603050405020304" pitchFamily="18" charset="0"/>
              </a:rPr>
              <a:t>风雷电，洞庭湖、东海、长江，有形的长剑、无形的长剑，没有阴谋，没有污秽、没有自私自利的没有人的小岛，“土偶木梗”的群像。</a:t>
            </a:r>
            <a:endParaRPr kumimoji="1" lang="zh-CN" altLang="en-US" sz="4000" b="1">
              <a:solidFill>
                <a:srgbClr val="FF0000"/>
              </a:solidFill>
              <a:latin typeface="Times New Roman" panose="02020603050405020304" pitchFamily="18"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4739"/>
                                        </p:tgtEl>
                                        <p:attrNameLst>
                                          <p:attrName>style.visibility</p:attrName>
                                        </p:attrNameLst>
                                      </p:cBhvr>
                                      <p:to>
                                        <p:strVal val="visible"/>
                                      </p:to>
                                    </p:set>
                                    <p:anim calcmode="lin" valueType="num">
                                      <p:cBhvr additive="base">
                                        <p:cTn id="7" dur="500" fill="hold"/>
                                        <p:tgtEl>
                                          <p:spTgt spid="244739"/>
                                        </p:tgtEl>
                                        <p:attrNameLst>
                                          <p:attrName>ppt_x</p:attrName>
                                        </p:attrNameLst>
                                      </p:cBhvr>
                                      <p:tavLst>
                                        <p:tav tm="0">
                                          <p:val>
                                            <p:strVal val="0-#ppt_w/2"/>
                                          </p:val>
                                        </p:tav>
                                        <p:tav tm="100000">
                                          <p:val>
                                            <p:strVal val="#ppt_x"/>
                                          </p:val>
                                        </p:tav>
                                      </p:tavLst>
                                    </p:anim>
                                    <p:anim calcmode="lin" valueType="num">
                                      <p:cBhvr additive="base">
                                        <p:cTn id="8" dur="500" fill="hold"/>
                                        <p:tgtEl>
                                          <p:spTgt spid="2447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4741"/>
                                        </p:tgtEl>
                                        <p:attrNameLst>
                                          <p:attrName>style.visibility</p:attrName>
                                        </p:attrNameLst>
                                      </p:cBhvr>
                                      <p:to>
                                        <p:strVal val="visible"/>
                                      </p:to>
                                    </p:set>
                                    <p:anim calcmode="lin" valueType="num">
                                      <p:cBhvr additive="base">
                                        <p:cTn id="13" dur="500" fill="hold"/>
                                        <p:tgtEl>
                                          <p:spTgt spid="244741"/>
                                        </p:tgtEl>
                                        <p:attrNameLst>
                                          <p:attrName>ppt_x</p:attrName>
                                        </p:attrNameLst>
                                      </p:cBhvr>
                                      <p:tavLst>
                                        <p:tav tm="0">
                                          <p:val>
                                            <p:strVal val="0-#ppt_w/2"/>
                                          </p:val>
                                        </p:tav>
                                        <p:tav tm="100000">
                                          <p:val>
                                            <p:strVal val="#ppt_x"/>
                                          </p:val>
                                        </p:tav>
                                      </p:tavLst>
                                    </p:anim>
                                    <p:anim calcmode="lin" valueType="num">
                                      <p:cBhvr additive="base">
                                        <p:cTn id="14" dur="500" fill="hold"/>
                                        <p:tgtEl>
                                          <p:spTgt spid="2447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4740"/>
                                        </p:tgtEl>
                                        <p:attrNameLst>
                                          <p:attrName>style.visibility</p:attrName>
                                        </p:attrNameLst>
                                      </p:cBhvr>
                                      <p:to>
                                        <p:strVal val="visible"/>
                                      </p:to>
                                    </p:set>
                                    <p:anim calcmode="lin" valueType="num">
                                      <p:cBhvr additive="base">
                                        <p:cTn id="19" dur="500" fill="hold"/>
                                        <p:tgtEl>
                                          <p:spTgt spid="244740"/>
                                        </p:tgtEl>
                                        <p:attrNameLst>
                                          <p:attrName>ppt_x</p:attrName>
                                        </p:attrNameLst>
                                      </p:cBhvr>
                                      <p:tavLst>
                                        <p:tav tm="0">
                                          <p:val>
                                            <p:strVal val="0-#ppt_w/2"/>
                                          </p:val>
                                        </p:tav>
                                        <p:tav tm="100000">
                                          <p:val>
                                            <p:strVal val="#ppt_x"/>
                                          </p:val>
                                        </p:tav>
                                      </p:tavLst>
                                    </p:anim>
                                    <p:anim calcmode="lin" valueType="num">
                                      <p:cBhvr additive="base">
                                        <p:cTn id="20" dur="500" fill="hold"/>
                                        <p:tgtEl>
                                          <p:spTgt spid="2447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9" grpId="0" autoUpdateAnimBg="0"/>
      <p:bldP spid="244740" grpId="0" autoUpdateAnimBg="0"/>
      <p:bldP spid="244741"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457200"/>
            <a:ext cx="3429000" cy="5700713"/>
          </a:xfrm>
          <a:prstGeom prst="rect">
            <a:avLst/>
          </a:prstGeom>
          <a:noFill/>
          <a:ln w="9525">
            <a:noFill/>
            <a:miter lim="800000"/>
          </a:ln>
          <a:effec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4000" b="1">
                <a:latin typeface="Times New Roman" panose="02020603050405020304" pitchFamily="18" charset="0"/>
                <a:ea typeface="华文行楷" panose="02010800040101010101" pitchFamily="2" charset="-122"/>
              </a:rPr>
              <a:t>风雷电</a:t>
            </a:r>
            <a:endParaRPr kumimoji="1" lang="zh-CN" altLang="en-US" sz="4000" b="1">
              <a:latin typeface="Times New Roman" panose="02020603050405020304" pitchFamily="18" charset="0"/>
              <a:ea typeface="华文行楷" panose="02010800040101010101" pitchFamily="2" charset="-122"/>
            </a:endParaRPr>
          </a:p>
          <a:p>
            <a:r>
              <a:rPr kumimoji="1" lang="zh-CN" altLang="en-US" sz="4000" b="1">
                <a:latin typeface="Times New Roman" panose="02020603050405020304" pitchFamily="18" charset="0"/>
                <a:ea typeface="隶书" panose="02010509060101010101" pitchFamily="49" charset="-122"/>
              </a:rPr>
              <a:t>洞庭湖、东海、长江</a:t>
            </a:r>
            <a:endParaRPr kumimoji="1" lang="zh-CN" altLang="en-US" sz="4000" b="1">
              <a:latin typeface="Times New Roman" panose="02020603050405020304" pitchFamily="18" charset="0"/>
              <a:ea typeface="隶书" panose="02010509060101010101" pitchFamily="49" charset="-122"/>
            </a:endParaRPr>
          </a:p>
          <a:p>
            <a:r>
              <a:rPr kumimoji="1" lang="zh-CN" altLang="en-US" sz="4000" b="1">
                <a:latin typeface="Times New Roman" panose="02020603050405020304" pitchFamily="18" charset="0"/>
                <a:ea typeface="华文行楷" panose="02010800040101010101" pitchFamily="2" charset="-122"/>
              </a:rPr>
              <a:t>无形的长剑</a:t>
            </a:r>
            <a:endParaRPr kumimoji="1" lang="zh-CN" altLang="en-US" sz="4000" b="1">
              <a:latin typeface="Times New Roman" panose="02020603050405020304" pitchFamily="18" charset="0"/>
              <a:ea typeface="华文行楷" panose="02010800040101010101" pitchFamily="2" charset="-122"/>
            </a:endParaRPr>
          </a:p>
          <a:p>
            <a:r>
              <a:rPr kumimoji="1" lang="zh-CN" altLang="en-US" sz="4000" b="1">
                <a:latin typeface="Times New Roman" panose="02020603050405020304" pitchFamily="18" charset="0"/>
                <a:ea typeface="隶书" panose="02010509060101010101" pitchFamily="49" charset="-122"/>
              </a:rPr>
              <a:t>土偶木梗形象</a:t>
            </a:r>
            <a:endParaRPr kumimoji="1" lang="zh-CN" altLang="en-US" sz="4000" b="1">
              <a:latin typeface="Times New Roman" panose="02020603050405020304" pitchFamily="18" charset="0"/>
              <a:ea typeface="隶书" panose="02010509060101010101" pitchFamily="49" charset="-122"/>
            </a:endParaRPr>
          </a:p>
          <a:p>
            <a:r>
              <a:rPr kumimoji="1" lang="zh-CN" altLang="en-US" sz="4000" b="1">
                <a:latin typeface="Times New Roman" panose="02020603050405020304" pitchFamily="18" charset="0"/>
                <a:ea typeface="华文行楷" panose="02010800040101010101" pitchFamily="2" charset="-122"/>
              </a:rPr>
              <a:t>没有阴谋、没有污秽、没有自私自利的没有人的小岛</a:t>
            </a:r>
            <a:r>
              <a:rPr kumimoji="1" lang="zh-CN" altLang="en-US" sz="4800" b="1">
                <a:latin typeface="Times New Roman" panose="02020603050405020304" pitchFamily="18" charset="0"/>
              </a:rPr>
              <a:t> </a:t>
            </a:r>
            <a:endParaRPr kumimoji="1" lang="zh-CN" altLang="en-US" sz="4800" b="1">
              <a:latin typeface="Times New Roman" panose="02020603050405020304" pitchFamily="18" charset="0"/>
            </a:endParaRPr>
          </a:p>
        </p:txBody>
      </p:sp>
      <p:sp>
        <p:nvSpPr>
          <p:cNvPr id="16387" name="Rectangle 3"/>
          <p:cNvSpPr>
            <a:spLocks noChangeArrowheads="1"/>
          </p:cNvSpPr>
          <p:nvPr/>
        </p:nvSpPr>
        <p:spPr bwMode="auto">
          <a:xfrm>
            <a:off x="3581400" y="0"/>
            <a:ext cx="5334000" cy="1311275"/>
          </a:xfrm>
          <a:prstGeom prst="rect">
            <a:avLst/>
          </a:prstGeom>
          <a:noFill/>
          <a:ln w="9525">
            <a:noFill/>
            <a:miter lim="800000"/>
          </a:ln>
          <a:effectLst/>
        </p:spPr>
        <p:txBody>
          <a:bodyPr>
            <a:spAutoFit/>
          </a:bodyPr>
          <a:lstStyle/>
          <a:p>
            <a:pPr>
              <a:defRPr/>
            </a:pPr>
            <a:r>
              <a:rPr kumimoji="1" lang="zh-CN" altLang="en-US" sz="4000" b="1">
                <a:solidFill>
                  <a:schemeClr val="accent1"/>
                </a:solidFill>
                <a:effectLst>
                  <a:outerShdw blurRad="38100" dist="38100" dir="2700000" algn="tl">
                    <a:srgbClr val="000000"/>
                  </a:outerShdw>
                </a:effectLst>
                <a:latin typeface="Times New Roman" panose="02020603050405020304" pitchFamily="18" charset="0"/>
                <a:ea typeface="华文中宋" panose="02010600040101010101" pitchFamily="2" charset="-122"/>
              </a:rPr>
              <a:t>象征人世间追求正义、光明的变革力量；</a:t>
            </a:r>
            <a:endParaRPr kumimoji="1" lang="zh-CN" altLang="en-US" sz="4000" b="1">
              <a:solidFill>
                <a:schemeClr val="accent1"/>
              </a:solidFill>
              <a:effectLst>
                <a:outerShdw blurRad="38100" dist="38100" dir="2700000" algn="tl">
                  <a:srgbClr val="000000"/>
                </a:outerShdw>
              </a:effectLst>
              <a:latin typeface="Times New Roman" panose="02020603050405020304" pitchFamily="18" charset="0"/>
              <a:ea typeface="华文中宋" panose="02010600040101010101" pitchFamily="2" charset="-122"/>
            </a:endParaRPr>
          </a:p>
        </p:txBody>
      </p:sp>
      <p:sp>
        <p:nvSpPr>
          <p:cNvPr id="16388" name="Rectangle 4"/>
          <p:cNvSpPr>
            <a:spLocks noChangeArrowheads="1"/>
          </p:cNvSpPr>
          <p:nvPr/>
        </p:nvSpPr>
        <p:spPr bwMode="auto">
          <a:xfrm>
            <a:off x="3810000" y="1398588"/>
            <a:ext cx="3740150" cy="701675"/>
          </a:xfrm>
          <a:prstGeom prst="rect">
            <a:avLst/>
          </a:prstGeom>
          <a:noFill/>
          <a:ln w="9525">
            <a:noFill/>
            <a:miter lim="800000"/>
          </a:ln>
          <a:effec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4000" b="1">
                <a:latin typeface="Times New Roman" panose="02020603050405020304" pitchFamily="18" charset="0"/>
                <a:ea typeface="华文中宋" panose="02010600040101010101" pitchFamily="2" charset="-122"/>
              </a:rPr>
              <a:t>象征人民群众；</a:t>
            </a:r>
            <a:endParaRPr kumimoji="1" lang="zh-CN" altLang="en-US" sz="4000" b="1">
              <a:latin typeface="Times New Roman" panose="02020603050405020304" pitchFamily="18" charset="0"/>
              <a:ea typeface="华文中宋" panose="02010600040101010101" pitchFamily="2" charset="-122"/>
            </a:endParaRPr>
          </a:p>
        </p:txBody>
      </p:sp>
      <p:sp>
        <p:nvSpPr>
          <p:cNvPr id="16390" name="Rectangle 6"/>
          <p:cNvSpPr>
            <a:spLocks noChangeArrowheads="1"/>
          </p:cNvSpPr>
          <p:nvPr/>
        </p:nvSpPr>
        <p:spPr bwMode="auto">
          <a:xfrm>
            <a:off x="3886200" y="2133600"/>
            <a:ext cx="4114800" cy="701675"/>
          </a:xfrm>
          <a:prstGeom prst="rect">
            <a:avLst/>
          </a:prstGeom>
          <a:noFill/>
          <a:ln w="9525">
            <a:noFill/>
            <a:miter lim="800000"/>
          </a:ln>
          <a:effectLst/>
        </p:spPr>
        <p:txBody>
          <a:bodyPr>
            <a:spAutoFit/>
          </a:bodyPr>
          <a:lstStyle/>
          <a:p>
            <a:pPr>
              <a:defRPr/>
            </a:pPr>
            <a:r>
              <a:rPr kumimoji="1" lang="zh-CN" altLang="en-US" sz="4000" b="1">
                <a:solidFill>
                  <a:schemeClr val="accent1"/>
                </a:solidFill>
                <a:effectLst>
                  <a:outerShdw blurRad="38100" dist="38100" dir="2700000" algn="tl">
                    <a:srgbClr val="000000"/>
                  </a:outerShdw>
                </a:effectLst>
                <a:latin typeface="Times New Roman" panose="02020603050405020304" pitchFamily="18" charset="0"/>
                <a:ea typeface="华文中宋" panose="02010600040101010101" pitchFamily="2" charset="-122"/>
              </a:rPr>
              <a:t>指坚定的信念；</a:t>
            </a:r>
            <a:endParaRPr kumimoji="1" lang="zh-CN" altLang="en-US" sz="4000" b="1">
              <a:solidFill>
                <a:schemeClr val="accent1"/>
              </a:solidFill>
              <a:effectLst>
                <a:outerShdw blurRad="38100" dist="38100" dir="2700000" algn="tl">
                  <a:srgbClr val="000000"/>
                </a:outerShdw>
              </a:effectLst>
              <a:latin typeface="Times New Roman" panose="02020603050405020304" pitchFamily="18" charset="0"/>
              <a:ea typeface="华文中宋" panose="02010600040101010101" pitchFamily="2" charset="-122"/>
            </a:endParaRPr>
          </a:p>
        </p:txBody>
      </p:sp>
      <p:sp>
        <p:nvSpPr>
          <p:cNvPr id="16391" name="Rectangle 7"/>
          <p:cNvSpPr>
            <a:spLocks noChangeArrowheads="1"/>
          </p:cNvSpPr>
          <p:nvPr/>
        </p:nvSpPr>
        <p:spPr bwMode="auto">
          <a:xfrm>
            <a:off x="3505200" y="4191000"/>
            <a:ext cx="5638800" cy="1981200"/>
          </a:xfrm>
          <a:prstGeom prst="rect">
            <a:avLst/>
          </a:prstGeom>
          <a:noFill/>
          <a:ln w="9525">
            <a:noFill/>
            <a:miter lim="800000"/>
          </a:ln>
          <a:effectLst/>
        </p:spPr>
        <p:txBody>
          <a:bodyPr>
            <a:spAutoFit/>
          </a:bodyPr>
          <a:lstStyle/>
          <a:p>
            <a:pPr>
              <a:defRPr/>
            </a:pPr>
            <a:r>
              <a:rPr kumimoji="1" lang="zh-CN" altLang="en-US" sz="4000" b="1">
                <a:solidFill>
                  <a:schemeClr val="accent1"/>
                </a:solidFill>
                <a:effectLst>
                  <a:outerShdw blurRad="38100" dist="38100" dir="2700000" algn="tl">
                    <a:srgbClr val="000000"/>
                  </a:outerShdw>
                </a:effectLst>
                <a:latin typeface="Times New Roman" panose="02020603050405020304" pitchFamily="18" charset="0"/>
                <a:ea typeface="华文中宋" panose="02010600040101010101" pitchFamily="2" charset="-122"/>
              </a:rPr>
              <a:t>是对社会现实极端憎恶而企求寄托灵魂的一方净土。</a:t>
            </a:r>
            <a:r>
              <a:rPr kumimoji="1" lang="zh-CN" altLang="en-US" sz="4400" b="1">
                <a:latin typeface="Times New Roman" panose="02020603050405020304" pitchFamily="18" charset="0"/>
              </a:rPr>
              <a:t> </a:t>
            </a:r>
            <a:endParaRPr kumimoji="1" lang="zh-CN" altLang="en-US" sz="6600" b="1">
              <a:latin typeface="Times New Roman" panose="02020603050405020304" pitchFamily="18" charset="0"/>
            </a:endParaRPr>
          </a:p>
        </p:txBody>
      </p:sp>
      <p:sp>
        <p:nvSpPr>
          <p:cNvPr id="264199" name="Line 8"/>
          <p:cNvSpPr>
            <a:spLocks noChangeShapeType="1"/>
          </p:cNvSpPr>
          <p:nvPr/>
        </p:nvSpPr>
        <p:spPr bwMode="auto">
          <a:xfrm>
            <a:off x="2057400" y="762000"/>
            <a:ext cx="1447800" cy="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4200" name="Line 9"/>
          <p:cNvSpPr>
            <a:spLocks noChangeShapeType="1"/>
          </p:cNvSpPr>
          <p:nvPr/>
        </p:nvSpPr>
        <p:spPr bwMode="auto">
          <a:xfrm>
            <a:off x="2268538" y="1844675"/>
            <a:ext cx="1524000" cy="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4201" name="Line 10"/>
          <p:cNvSpPr>
            <a:spLocks noChangeShapeType="1"/>
          </p:cNvSpPr>
          <p:nvPr/>
        </p:nvSpPr>
        <p:spPr bwMode="auto">
          <a:xfrm>
            <a:off x="2771775" y="2565400"/>
            <a:ext cx="1143000" cy="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4202" name="Line 11"/>
          <p:cNvSpPr>
            <a:spLocks noChangeShapeType="1"/>
          </p:cNvSpPr>
          <p:nvPr/>
        </p:nvSpPr>
        <p:spPr bwMode="auto">
          <a:xfrm>
            <a:off x="3203575" y="3500438"/>
            <a:ext cx="1447800" cy="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4203" name="AutoShape 12"/>
          <p:cNvSpPr/>
          <p:nvPr/>
        </p:nvSpPr>
        <p:spPr bwMode="auto">
          <a:xfrm>
            <a:off x="3124200" y="3733800"/>
            <a:ext cx="304800" cy="2286000"/>
          </a:xfrm>
          <a:prstGeom prst="rightBrace">
            <a:avLst>
              <a:gd name="adj1" fmla="val 62500"/>
              <a:gd name="adj2" fmla="val 50000"/>
            </a:avLst>
          </a:prstGeom>
          <a:noFill/>
          <a:ln w="57150">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kumimoji="1" lang="zh-CN" altLang="zh-CN" sz="2400">
              <a:latin typeface="Times New Roman" panose="02020603050405020304" pitchFamily="18" charset="0"/>
            </a:endParaRPr>
          </a:p>
        </p:txBody>
      </p:sp>
      <p:sp>
        <p:nvSpPr>
          <p:cNvPr id="16397" name="Text Box 13"/>
          <p:cNvSpPr txBox="1">
            <a:spLocks noChangeArrowheads="1"/>
          </p:cNvSpPr>
          <p:nvPr/>
        </p:nvSpPr>
        <p:spPr bwMode="auto">
          <a:xfrm>
            <a:off x="0" y="6019800"/>
            <a:ext cx="9144000" cy="579438"/>
          </a:xfrm>
          <a:prstGeom prst="rect">
            <a:avLst/>
          </a:prstGeom>
          <a:noFill/>
          <a:ln w="9525">
            <a:noFill/>
            <a:miter lim="800000"/>
          </a:ln>
          <a:effectLst/>
        </p:spPr>
        <p:txBody>
          <a:bodyPr>
            <a:spAutoFit/>
          </a:bodyPr>
          <a:lstStyle/>
          <a:p>
            <a:pPr>
              <a:spcBef>
                <a:spcPct val="50000"/>
              </a:spcBef>
              <a:defRPr/>
            </a:pPr>
            <a:r>
              <a:rPr kumimoji="1" lang="zh-CN" altLang="en-US" sz="3200" b="1">
                <a:solidFill>
                  <a:schemeClr val="accent2"/>
                </a:solidFill>
                <a:effectLst>
                  <a:outerShdw blurRad="38100" dist="38100" dir="2700000" algn="tl">
                    <a:srgbClr val="000000"/>
                  </a:outerShdw>
                </a:effectLst>
                <a:latin typeface="Times New Roman" panose="02020603050405020304" pitchFamily="18" charset="0"/>
              </a:rPr>
              <a:t>委婉曲折含蓄      化“抽象”为“具体”     形象可感</a:t>
            </a:r>
            <a:endParaRPr kumimoji="1" lang="zh-CN" altLang="en-US" sz="3200" b="1">
              <a:solidFill>
                <a:schemeClr val="accent2"/>
              </a:solidFill>
              <a:effectLst>
                <a:outerShdw blurRad="38100" dist="38100" dir="2700000" algn="tl">
                  <a:srgbClr val="000000"/>
                </a:outerShdw>
              </a:effectLst>
              <a:latin typeface="Times New Roman" panose="02020603050405020304" pitchFamily="18" charset="0"/>
            </a:endParaRPr>
          </a:p>
        </p:txBody>
      </p:sp>
      <p:sp>
        <p:nvSpPr>
          <p:cNvPr id="16398" name="Text Box 14"/>
          <p:cNvSpPr txBox="1">
            <a:spLocks noChangeArrowheads="1"/>
          </p:cNvSpPr>
          <p:nvPr/>
        </p:nvSpPr>
        <p:spPr bwMode="auto">
          <a:xfrm>
            <a:off x="228600" y="0"/>
            <a:ext cx="3048000" cy="701675"/>
          </a:xfrm>
          <a:prstGeom prst="rect">
            <a:avLst/>
          </a:prstGeom>
          <a:noFill/>
          <a:ln w="9525">
            <a:noFill/>
            <a:miter lim="800000"/>
          </a:ln>
          <a:effectLst/>
        </p:spPr>
        <p:txBody>
          <a:bodyPr>
            <a:spAutoFit/>
          </a:bodyPr>
          <a:lstStyle/>
          <a:p>
            <a:pPr>
              <a:spcBef>
                <a:spcPct val="50000"/>
              </a:spcBef>
              <a:defRPr/>
            </a:pPr>
            <a:r>
              <a:rPr kumimoji="1" lang="zh-CN" altLang="en-US" sz="4000" b="1">
                <a:solidFill>
                  <a:schemeClr val="accent2"/>
                </a:solidFill>
                <a:effectLst>
                  <a:outerShdw blurRad="38100" dist="38100" dir="2700000" algn="tl">
                    <a:srgbClr val="000000"/>
                  </a:outerShdw>
                </a:effectLst>
                <a:latin typeface="Times New Roman" panose="02020603050405020304" pitchFamily="18" charset="0"/>
                <a:ea typeface="华文隶书" pitchFamily="2" charset="-122"/>
              </a:rPr>
              <a:t>象征手法</a:t>
            </a:r>
            <a:endParaRPr kumimoji="1" lang="zh-CN" altLang="en-US" sz="4000" b="1">
              <a:solidFill>
                <a:schemeClr val="accent2"/>
              </a:solidFill>
              <a:effectLst>
                <a:outerShdw blurRad="38100" dist="38100" dir="2700000" algn="tl">
                  <a:srgbClr val="000000"/>
                </a:outerShdw>
              </a:effectLst>
              <a:latin typeface="Times New Roman" panose="02020603050405020304" pitchFamily="18" charset="0"/>
              <a:ea typeface="华文隶书" pitchFamily="2" charset="-122"/>
            </a:endParaRPr>
          </a:p>
        </p:txBody>
      </p:sp>
      <p:sp>
        <p:nvSpPr>
          <p:cNvPr id="16399" name="Rectangle 15"/>
          <p:cNvSpPr>
            <a:spLocks noChangeArrowheads="1"/>
          </p:cNvSpPr>
          <p:nvPr/>
        </p:nvSpPr>
        <p:spPr bwMode="auto">
          <a:xfrm>
            <a:off x="4211638" y="2852738"/>
            <a:ext cx="4932362" cy="1190625"/>
          </a:xfrm>
          <a:prstGeom prst="rect">
            <a:avLst/>
          </a:prstGeom>
          <a:noFill/>
          <a:ln w="9525">
            <a:noFill/>
            <a:miter lim="800000"/>
          </a:ln>
          <a:effectLst/>
        </p:spPr>
        <p:txBody>
          <a:bodyPr>
            <a:spAutoFit/>
          </a:bodyPr>
          <a:lstStyle/>
          <a:p>
            <a:pPr>
              <a:defRPr/>
            </a:pPr>
            <a:r>
              <a:rPr kumimoji="1" lang="zh-CN" altLang="en-US" sz="3600" b="1">
                <a:solidFill>
                  <a:srgbClr val="CC3300"/>
                </a:solidFill>
                <a:effectLst>
                  <a:outerShdw blurRad="38100" dist="38100" dir="2700000" algn="tl">
                    <a:srgbClr val="000000"/>
                  </a:outerShdw>
                </a:effectLst>
                <a:latin typeface="Times New Roman" panose="02020603050405020304" pitchFamily="18" charset="0"/>
                <a:ea typeface="华文中宋" panose="02010600040101010101" pitchFamily="2" charset="-122"/>
              </a:rPr>
              <a:t>象征无德无能，欺民惑众的官僚统治集团。</a:t>
            </a:r>
            <a:endParaRPr kumimoji="1" lang="zh-CN" altLang="en-US" sz="3600" b="1">
              <a:solidFill>
                <a:srgbClr val="CC3300"/>
              </a:solidFill>
              <a:effectLst>
                <a:outerShdw blurRad="38100" dist="38100" dir="2700000" algn="tl">
                  <a:srgbClr val="000000"/>
                </a:outerShdw>
              </a:effectLst>
              <a:latin typeface="Times New Roman" panose="02020603050405020304" pitchFamily="18" charset="0"/>
              <a:ea typeface="华文中宋" panose="02010600040101010101" pitchFamily="2"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wipe(left)">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iterate type="wd">
                                    <p:tmPct val="100000"/>
                                  </p:iterate>
                                  <p:childTnLst>
                                    <p:set>
                                      <p:cBhvr>
                                        <p:cTn id="11" dur="1" fill="hold">
                                          <p:stCondLst>
                                            <p:cond delay="0"/>
                                          </p:stCondLst>
                                        </p:cTn>
                                        <p:tgtEl>
                                          <p:spTgt spid="16388">
                                            <p:txEl>
                                              <p:pRg st="0" end="0"/>
                                            </p:txEl>
                                          </p:spTgt>
                                        </p:tgtEl>
                                        <p:attrNameLst>
                                          <p:attrName>style.visibility</p:attrName>
                                        </p:attrNameLst>
                                      </p:cBhvr>
                                      <p:to>
                                        <p:strVal val="visible"/>
                                      </p:to>
                                    </p:set>
                                    <p:anim calcmode="lin" valueType="num">
                                      <p:cBhvr additive="base">
                                        <p:cTn id="12" dur="300" fill="hold"/>
                                        <p:tgtEl>
                                          <p:spTgt spid="16388">
                                            <p:txEl>
                                              <p:pRg st="0" end="0"/>
                                            </p:txEl>
                                          </p:spTgt>
                                        </p:tgtEl>
                                        <p:attrNameLst>
                                          <p:attrName>ppt_x</p:attrName>
                                        </p:attrNameLst>
                                      </p:cBhvr>
                                      <p:tavLst>
                                        <p:tav tm="0">
                                          <p:val>
                                            <p:strVal val="#ppt_x"/>
                                          </p:val>
                                        </p:tav>
                                        <p:tav tm="100000">
                                          <p:val>
                                            <p:strVal val="#ppt_x"/>
                                          </p:val>
                                        </p:tav>
                                      </p:tavLst>
                                    </p:anim>
                                    <p:anim calcmode="lin" valueType="num">
                                      <p:cBhvr additive="base">
                                        <p:cTn id="13" dur="300" fill="hold"/>
                                        <p:tgtEl>
                                          <p:spTgt spid="16388">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6390">
                                            <p:txEl>
                                              <p:pRg st="0" end="0"/>
                                            </p:txEl>
                                          </p:spTgt>
                                        </p:tgtEl>
                                        <p:attrNameLst>
                                          <p:attrName>style.visibility</p:attrName>
                                        </p:attrNameLst>
                                      </p:cBhvr>
                                      <p:to>
                                        <p:strVal val="visible"/>
                                      </p:to>
                                    </p:set>
                                    <p:anim calcmode="lin" valueType="num">
                                      <p:cBhvr additive="base">
                                        <p:cTn id="18" dur="500" fill="hold"/>
                                        <p:tgtEl>
                                          <p:spTgt spid="16390">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6390">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1" name="whoosh.wav"/>
                                        </p:tgtEl>
                                      </p:cMediaNode>
                                    </p:audio>
                                  </p:sub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6399"/>
                                        </p:tgtEl>
                                        <p:attrNameLst>
                                          <p:attrName>style.visibility</p:attrName>
                                        </p:attrNameLst>
                                      </p:cBhvr>
                                      <p:to>
                                        <p:strVal val="visible"/>
                                      </p:to>
                                    </p:set>
                                    <p:animEffect transition="in" filter="checkerboard(across)">
                                      <p:cBhvr>
                                        <p:cTn id="24" dur="500"/>
                                        <p:tgtEl>
                                          <p:spTgt spid="16399"/>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6391">
                                            <p:txEl>
                                              <p:pRg st="0" end="0"/>
                                            </p:txEl>
                                          </p:spTgt>
                                        </p:tgtEl>
                                        <p:attrNameLst>
                                          <p:attrName>style.visibility</p:attrName>
                                        </p:attrNameLst>
                                      </p:cBhvr>
                                      <p:to>
                                        <p:strVal val="visible"/>
                                      </p:to>
                                    </p:set>
                                    <p:animEffect transition="in" filter="dissolve">
                                      <p:cBhvr>
                                        <p:cTn id="29" dur="500"/>
                                        <p:tgtEl>
                                          <p:spTgt spid="16391">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iterate type="wd">
                                    <p:tmPct val="100000"/>
                                  </p:iterate>
                                  <p:childTnLst>
                                    <p:set>
                                      <p:cBhvr>
                                        <p:cTn id="33" dur="1" fill="hold">
                                          <p:stCondLst>
                                            <p:cond delay="0"/>
                                          </p:stCondLst>
                                        </p:cTn>
                                        <p:tgtEl>
                                          <p:spTgt spid="16398">
                                            <p:txEl>
                                              <p:pRg st="0" end="0"/>
                                            </p:txEl>
                                          </p:spTgt>
                                        </p:tgtEl>
                                        <p:attrNameLst>
                                          <p:attrName>style.visibility</p:attrName>
                                        </p:attrNameLst>
                                      </p:cBhvr>
                                      <p:to>
                                        <p:strVal val="visible"/>
                                      </p:to>
                                    </p:set>
                                    <p:anim calcmode="lin" valueType="num">
                                      <p:cBhvr additive="base">
                                        <p:cTn id="34" dur="300" fill="hold"/>
                                        <p:tgtEl>
                                          <p:spTgt spid="16398">
                                            <p:txEl>
                                              <p:pRg st="0" end="0"/>
                                            </p:txEl>
                                          </p:spTgt>
                                        </p:tgtEl>
                                        <p:attrNameLst>
                                          <p:attrName>ppt_x</p:attrName>
                                        </p:attrNameLst>
                                      </p:cBhvr>
                                      <p:tavLst>
                                        <p:tav tm="0">
                                          <p:val>
                                            <p:strVal val="#ppt_x"/>
                                          </p:val>
                                        </p:tav>
                                        <p:tav tm="100000">
                                          <p:val>
                                            <p:strVal val="#ppt_x"/>
                                          </p:val>
                                        </p:tav>
                                      </p:tavLst>
                                    </p:anim>
                                    <p:anim calcmode="lin" valueType="num">
                                      <p:cBhvr additive="base">
                                        <p:cTn id="35" dur="300" fill="hold"/>
                                        <p:tgtEl>
                                          <p:spTgt spid="16398">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6397">
                                            <p:txEl>
                                              <p:pRg st="0" end="0"/>
                                            </p:txEl>
                                          </p:spTgt>
                                        </p:tgtEl>
                                        <p:attrNameLst>
                                          <p:attrName>style.visibility</p:attrName>
                                        </p:attrNameLst>
                                      </p:cBhvr>
                                      <p:to>
                                        <p:strVal val="visible"/>
                                      </p:to>
                                    </p:set>
                                    <p:animEffect transition="in" filter="dissolve">
                                      <p:cBhvr>
                                        <p:cTn id="40" dur="500"/>
                                        <p:tgtEl>
                                          <p:spTgt spid="163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utoUpdateAnimBg="0" build="p"/>
      <p:bldP spid="16388" grpId="0" autoUpdateAnimBg="0" build="p"/>
      <p:bldP spid="16390" grpId="0" autoUpdateAnimBg="0" build="p"/>
      <p:bldP spid="16391" grpId="0" autoUpdateAnimBg="0" build="p"/>
      <p:bldP spid="16397" grpId="0" autoUpdateAnimBg="0" build="p"/>
      <p:bldP spid="16398" grpId="0" autoUpdateAnimBg="0" build="p"/>
      <p:bldP spid="1639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0098" name="Picture 7" descr="D:\图\g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81600" y="3962400"/>
            <a:ext cx="39624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099" name="Picture 6" descr="D:\图\g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962400"/>
            <a:ext cx="39624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100" name="Picture 5" descr="D:\图\g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0"/>
            <a:ext cx="41910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0101" name="Picture 4" descr="D:\图\m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2766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Text Box 9"/>
          <p:cNvSpPr txBox="1">
            <a:spLocks noChangeArrowheads="1"/>
          </p:cNvSpPr>
          <p:nvPr/>
        </p:nvSpPr>
        <p:spPr bwMode="auto">
          <a:xfrm>
            <a:off x="228600" y="381000"/>
            <a:ext cx="793750" cy="1981200"/>
          </a:xfrm>
          <a:prstGeom prst="rect">
            <a:avLst/>
          </a:prstGeom>
          <a:noFill/>
          <a:ln w="9525">
            <a:noFill/>
            <a:miter lim="800000"/>
          </a:ln>
          <a:effectLst/>
        </p:spPr>
        <p:txBody>
          <a:bodyPr vert="eaVert">
            <a:spAutoFit/>
          </a:bodyPr>
          <a:lstStyle/>
          <a:p>
            <a:pPr>
              <a:spcBef>
                <a:spcPct val="50000"/>
              </a:spcBef>
              <a:defRPr/>
            </a:pPr>
            <a:r>
              <a:rPr kumimoji="1" lang="zh-CN" altLang="en-US" sz="4000" b="1">
                <a:solidFill>
                  <a:srgbClr val="FFFF00"/>
                </a:solidFill>
                <a:effectLst>
                  <a:outerShdw blurRad="38100" dist="38100" dir="2700000" algn="tl">
                    <a:srgbClr val="C0C0C0"/>
                  </a:outerShdw>
                </a:effectLst>
                <a:latin typeface="Times New Roman" panose="02020603050405020304" pitchFamily="18" charset="0"/>
                <a:ea typeface="华文隶书" pitchFamily="2" charset="-122"/>
              </a:rPr>
              <a:t>屈原</a:t>
            </a:r>
            <a:endParaRPr kumimoji="1" lang="zh-CN" altLang="en-US" sz="4000" b="1">
              <a:solidFill>
                <a:srgbClr val="FFFF00"/>
              </a:solidFill>
              <a:effectLst>
                <a:outerShdw blurRad="38100" dist="38100" dir="2700000" algn="tl">
                  <a:srgbClr val="C0C0C0"/>
                </a:outerShdw>
              </a:effectLst>
              <a:latin typeface="Times New Roman" panose="02020603050405020304" pitchFamily="18" charset="0"/>
              <a:ea typeface="华文隶书" pitchFamily="2" charset="-122"/>
            </a:endParaRPr>
          </a:p>
        </p:txBody>
      </p:sp>
    </p:spTree>
  </p:cSld>
  <p:clrMapOvr>
    <a:masterClrMapping/>
  </p:clrMapOvr>
  <p:transition spd="med">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6786" name="Rectangle 2"/>
          <p:cNvSpPr>
            <a:spLocks noChangeArrowheads="1"/>
          </p:cNvSpPr>
          <p:nvPr/>
        </p:nvSpPr>
        <p:spPr bwMode="auto">
          <a:xfrm>
            <a:off x="250825" y="908050"/>
            <a:ext cx="8382000" cy="125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200" b="1">
                <a:effectLst>
                  <a:outerShdw blurRad="38100" dist="38100" dir="2700000" algn="tl">
                    <a:srgbClr val="FFFFFF"/>
                  </a:outerShdw>
                </a:effectLst>
                <a:latin typeface="宋体" panose="02010600030101010101" pitchFamily="2" charset="-122"/>
              </a:rPr>
              <a:t>    </a:t>
            </a:r>
            <a:r>
              <a:rPr kumimoji="1" lang="zh-CN" altLang="en-US" sz="3600" b="1">
                <a:latin typeface="宋体" panose="02010600030101010101" pitchFamily="2" charset="-122"/>
              </a:rPr>
              <a:t>抒情主人公通过呼唤风、雷、电表达了一种怎样的思想感情</a:t>
            </a:r>
            <a:r>
              <a:rPr kumimoji="1" lang="en-US" altLang="zh-CN" sz="3600" b="1">
                <a:latin typeface="宋体" panose="02010600030101010101" pitchFamily="2" charset="-122"/>
              </a:rPr>
              <a:t>?</a:t>
            </a:r>
            <a:r>
              <a:rPr kumimoji="1" lang="en-US" altLang="zh-CN" sz="4000" b="1">
                <a:latin typeface="宋体" panose="02010600030101010101" pitchFamily="2" charset="-122"/>
              </a:rPr>
              <a:t> </a:t>
            </a:r>
            <a:endParaRPr kumimoji="1" lang="en-US" altLang="zh-CN" sz="6000" b="1">
              <a:latin typeface="宋体" panose="02010600030101010101" pitchFamily="2" charset="-122"/>
            </a:endParaRPr>
          </a:p>
        </p:txBody>
      </p:sp>
      <p:sp>
        <p:nvSpPr>
          <p:cNvPr id="246787" name="Rectangle 3"/>
          <p:cNvSpPr>
            <a:spLocks noChangeArrowheads="1"/>
          </p:cNvSpPr>
          <p:nvPr/>
        </p:nvSpPr>
        <p:spPr bwMode="auto">
          <a:xfrm>
            <a:off x="684213" y="2636838"/>
            <a:ext cx="7772400" cy="2652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800" b="1">
                <a:solidFill>
                  <a:srgbClr val="FF0000"/>
                </a:solidFill>
                <a:effectLst>
                  <a:outerShdw blurRad="38100" dist="38100" dir="2700000" algn="tl">
                    <a:srgbClr val="000000"/>
                  </a:outerShdw>
                </a:effectLst>
                <a:latin typeface="华文行楷" panose="02010800040101010101" pitchFamily="2" charset="-122"/>
                <a:ea typeface="华文行楷" panose="02010800040101010101" pitchFamily="2" charset="-122"/>
              </a:rPr>
              <a:t>   </a:t>
            </a:r>
            <a:r>
              <a:rPr kumimoji="1" lang="zh-CN" altLang="en-US" sz="4000" b="1">
                <a:solidFill>
                  <a:srgbClr val="FF0000"/>
                </a:solidFill>
                <a:latin typeface="仿宋_GB2312" pitchFamily="49" charset="-122"/>
                <a:ea typeface="仿宋_GB2312" pitchFamily="49" charset="-122"/>
              </a:rPr>
              <a:t>对风雷电的呼唤与歌颂，表现了诗人对黑暗世界的强烈愤懑和摧毁黑暗的热望，也表明了诗人对光明未来的热烈追求。 </a:t>
            </a:r>
            <a:endParaRPr kumimoji="1" lang="zh-CN" altLang="en-US" sz="4000" b="1">
              <a:solidFill>
                <a:srgbClr val="FF0000"/>
              </a:solidFill>
              <a:latin typeface="仿宋_GB2312" pitchFamily="49" charset="-122"/>
              <a:ea typeface="仿宋_GB2312"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46787"/>
                                        </p:tgtEl>
                                        <p:attrNameLst>
                                          <p:attrName>style.visibility</p:attrName>
                                        </p:attrNameLst>
                                      </p:cBhvr>
                                      <p:to>
                                        <p:strVal val="visible"/>
                                      </p:to>
                                    </p:set>
                                    <p:animEffect transition="in" filter="randombar(horizontal)">
                                      <p:cBhvr>
                                        <p:cTn id="7" dur="500"/>
                                        <p:tgtEl>
                                          <p:spTgt spid="246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7"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1189" name="Picture 5" descr="1084_26_571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56325" y="0"/>
            <a:ext cx="2987675" cy="2060575"/>
          </a:xfrm>
          <a:prstGeom prst="rect">
            <a:avLst/>
          </a:prstGeom>
          <a:noFill/>
          <a:extLst>
            <a:ext uri="{909E8E84-426E-40DD-AFC4-6F175D3DCCD1}">
              <a14:hiddenFill xmlns:a14="http://schemas.microsoft.com/office/drawing/2010/main">
                <a:solidFill>
                  <a:srgbClr val="FFFFFF"/>
                </a:solidFill>
              </a14:hiddenFill>
            </a:ext>
          </a:extLst>
        </p:spPr>
      </p:pic>
      <p:sp>
        <p:nvSpPr>
          <p:cNvPr id="221186" name="Rectangle 2"/>
          <p:cNvSpPr>
            <a:spLocks noGrp="1" noRot="1" noChangeArrowheads="1"/>
          </p:cNvSpPr>
          <p:nvPr>
            <p:ph type="title"/>
          </p:nvPr>
        </p:nvSpPr>
        <p:spPr>
          <a:xfrm>
            <a:off x="-323850" y="549275"/>
            <a:ext cx="8540750" cy="1143000"/>
          </a:xfrm>
        </p:spPr>
        <p:txBody>
          <a:bodyPr>
            <a:normAutofit fontScale="90000"/>
          </a:bodyPr>
          <a:lstStyle/>
          <a:p>
            <a:r>
              <a:rPr lang="zh-CN" altLang="en-US" sz="8000" b="1">
                <a:effectLst>
                  <a:outerShdw blurRad="38100" dist="38100" dir="2700000" algn="tl">
                    <a:srgbClr val="000000"/>
                  </a:outerShdw>
                </a:effectLst>
                <a:ea typeface="隶书" panose="02010509060101010101" pitchFamily="49" charset="-122"/>
              </a:rPr>
              <a:t>戏剧</a:t>
            </a:r>
            <a:endParaRPr lang="zh-CN" altLang="en-US" sz="8000" b="1">
              <a:effectLst>
                <a:outerShdw blurRad="38100" dist="38100" dir="2700000" algn="tl">
                  <a:srgbClr val="000000"/>
                </a:outerShdw>
              </a:effectLst>
              <a:ea typeface="隶书" panose="02010509060101010101" pitchFamily="49" charset="-122"/>
            </a:endParaRPr>
          </a:p>
        </p:txBody>
      </p:sp>
      <p:sp>
        <p:nvSpPr>
          <p:cNvPr id="221187" name="Rectangle 3"/>
          <p:cNvSpPr>
            <a:spLocks noGrp="1" noRot="1" noChangeArrowheads="1"/>
          </p:cNvSpPr>
          <p:nvPr>
            <p:ph idx="1"/>
          </p:nvPr>
        </p:nvSpPr>
        <p:spPr>
          <a:xfrm>
            <a:off x="250825" y="2133600"/>
            <a:ext cx="8540750" cy="4498975"/>
          </a:xfrm>
        </p:spPr>
        <p:txBody>
          <a:bodyPr>
            <a:normAutofit lnSpcReduction="10000"/>
          </a:bodyPr>
          <a:lstStyle/>
          <a:p>
            <a:pPr>
              <a:lnSpc>
                <a:spcPct val="90000"/>
              </a:lnSpc>
            </a:pPr>
            <a:r>
              <a:rPr lang="en-US" altLang="zh-CN" sz="4000" b="1">
                <a:effectLst>
                  <a:outerShdw blurRad="38100" dist="38100" dir="2700000" algn="tl">
                    <a:srgbClr val="FFFFFF"/>
                  </a:outerShdw>
                </a:effectLst>
              </a:rPr>
              <a:t> </a:t>
            </a:r>
            <a:r>
              <a:rPr lang="zh-CN" altLang="en-US" sz="4000" b="1">
                <a:latin typeface="黑体" panose="02010609060101010101" pitchFamily="49" charset="-122"/>
                <a:ea typeface="黑体" panose="02010609060101010101" pitchFamily="49" charset="-122"/>
              </a:rPr>
              <a:t>戏剧是由演员扮演角色，当众表演情节，显示情境的一种艺术，属于综合艺术。</a:t>
            </a:r>
            <a:r>
              <a:rPr lang="zh-CN" altLang="en-US" sz="4000" b="1">
                <a:ea typeface="黑体" panose="02010609060101010101" pitchFamily="49" charset="-122"/>
              </a:rPr>
              <a:t> </a:t>
            </a:r>
            <a:endParaRPr lang="zh-CN" altLang="en-US" sz="4000" b="1">
              <a:latin typeface="黑体" panose="02010609060101010101" pitchFamily="49" charset="-122"/>
              <a:ea typeface="黑体" panose="02010609060101010101" pitchFamily="49" charset="-122"/>
            </a:endParaRPr>
          </a:p>
          <a:p>
            <a:pPr>
              <a:lnSpc>
                <a:spcPct val="90000"/>
              </a:lnSpc>
            </a:pPr>
            <a:r>
              <a:rPr lang="zh-CN" altLang="en-US" sz="4000" b="1">
                <a:latin typeface="黑体" panose="02010609060101010101" pitchFamily="49" charset="-122"/>
                <a:ea typeface="黑体" panose="02010609060101010101" pitchFamily="49" charset="-122"/>
              </a:rPr>
              <a:t>剧本是一种以人物</a:t>
            </a:r>
            <a:r>
              <a:rPr lang="zh-CN" altLang="en-US" sz="4000" b="1">
                <a:solidFill>
                  <a:schemeClr val="hlink"/>
                </a:solidFill>
                <a:latin typeface="黑体" panose="02010609060101010101" pitchFamily="49" charset="-122"/>
                <a:ea typeface="黑体" panose="02010609060101010101" pitchFamily="49" charset="-122"/>
              </a:rPr>
              <a:t>台词</a:t>
            </a:r>
            <a:r>
              <a:rPr lang="zh-CN" altLang="en-US" sz="4000" b="1">
                <a:latin typeface="黑体" panose="02010609060101010101" pitchFamily="49" charset="-122"/>
                <a:ea typeface="黑体" panose="02010609060101010101" pitchFamily="49" charset="-122"/>
              </a:rPr>
              <a:t>为手段、集中反映矛盾冲突的文学体裁。</a:t>
            </a:r>
            <a:endParaRPr lang="zh-CN" altLang="en-US" sz="4000" b="1">
              <a:latin typeface="黑体" panose="02010609060101010101" pitchFamily="49" charset="-122"/>
              <a:ea typeface="黑体" panose="02010609060101010101" pitchFamily="49" charset="-122"/>
            </a:endParaRPr>
          </a:p>
          <a:p>
            <a:pPr>
              <a:lnSpc>
                <a:spcPct val="90000"/>
              </a:lnSpc>
            </a:pPr>
            <a:r>
              <a:rPr lang="zh-CN" altLang="en-US" sz="4000" b="1">
                <a:latin typeface="黑体" panose="02010609060101010101" pitchFamily="49" charset="-122"/>
                <a:ea typeface="黑体" panose="02010609060101010101" pitchFamily="49" charset="-122"/>
              </a:rPr>
              <a:t>台词又可分为对白，独白和旁白。</a:t>
            </a:r>
            <a:endParaRPr lang="zh-CN" altLang="en-US" sz="4000" b="1">
              <a:latin typeface="黑体" panose="02010609060101010101" pitchFamily="49" charset="-122"/>
              <a:ea typeface="黑体" panose="02010609060101010101" pitchFamily="49" charset="-122"/>
            </a:endParaRPr>
          </a:p>
          <a:p>
            <a:pPr>
              <a:lnSpc>
                <a:spcPct val="90000"/>
              </a:lnSpc>
            </a:pP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雷电颂</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是人物的内心独白。</a:t>
            </a:r>
            <a:r>
              <a:rPr lang="zh-CN" altLang="en-US" sz="4000" b="1">
                <a:ea typeface="黑体" panose="02010609060101010101" pitchFamily="49" charset="-122"/>
              </a:rPr>
              <a:t> </a:t>
            </a:r>
            <a:r>
              <a:rPr lang="zh-CN" altLang="en-US" sz="4000" b="1">
                <a:effectLst>
                  <a:outerShdw blurRad="38100" dist="38100" dir="2700000" algn="tl">
                    <a:srgbClr val="FFFFFF"/>
                  </a:outerShdw>
                </a:effectLst>
              </a:rPr>
              <a:t>    </a:t>
            </a:r>
            <a:endParaRPr lang="zh-CN" altLang="en-US" sz="4000" b="1">
              <a:effectLst>
                <a:outerShdw blurRad="38100" dist="38100" dir="2700000" algn="tl">
                  <a:srgbClr val="FFFFFF"/>
                </a:outerShdw>
              </a:effectLst>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mph" presetSubtype="0" fill="hold" grpId="0" nodeType="clickEffect">
                                  <p:stCondLst>
                                    <p:cond delay="0"/>
                                  </p:stCondLst>
                                  <p:iterate type="lt">
                                    <p:tmPct val="10000"/>
                                  </p:iterate>
                                  <p:childTnLst>
                                    <p:set>
                                      <p:cBhvr override="childStyle">
                                        <p:cTn id="6" dur="500" autoRev="1" fill="hold"/>
                                        <p:tgtEl>
                                          <p:spTgt spid="221186"/>
                                        </p:tgtEl>
                                        <p:attrNameLst>
                                          <p:attrName>style.color</p:attrName>
                                        </p:attrNameLst>
                                      </p:cBhvr>
                                      <p:to>
                                        <p:clrVal>
                                          <a:schemeClr val="accent2"/>
                                        </p:clrVal>
                                      </p:to>
                                    </p:set>
                                    <p:set>
                                      <p:cBhvr>
                                        <p:cTn id="7" dur="500" autoRev="1" fill="hold"/>
                                        <p:tgtEl>
                                          <p:spTgt spid="221186"/>
                                        </p:tgtEl>
                                        <p:attrNameLst>
                                          <p:attrName>fillcolor</p:attrName>
                                        </p:attrNameLst>
                                      </p:cBhvr>
                                      <p:to>
                                        <p:clrVal>
                                          <a:schemeClr val="accent2"/>
                                        </p:clrVal>
                                      </p:to>
                                    </p:set>
                                    <p:set>
                                      <p:cBhvr>
                                        <p:cTn id="8" dur="500" autoRev="1" fill="hold"/>
                                        <p:tgtEl>
                                          <p:spTgt spid="221186"/>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221187">
                                            <p:txEl>
                                              <p:pRg st="0" end="0"/>
                                            </p:txEl>
                                          </p:spTgt>
                                        </p:tgtEl>
                                        <p:attrNameLst>
                                          <p:attrName>style.visibility</p:attrName>
                                        </p:attrNameLst>
                                      </p:cBhvr>
                                      <p:to>
                                        <p:strVal val="visible"/>
                                      </p:to>
                                    </p:set>
                                    <p:anim calcmode="lin" valueType="num">
                                      <p:cBhvr>
                                        <p:cTn id="13" dur="500" fill="hold"/>
                                        <p:tgtEl>
                                          <p:spTgt spid="22118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22118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221187">
                                            <p:txEl>
                                              <p:pRg st="1" end="1"/>
                                            </p:txEl>
                                          </p:spTgt>
                                        </p:tgtEl>
                                        <p:attrNameLst>
                                          <p:attrName>style.visibility</p:attrName>
                                        </p:attrNameLst>
                                      </p:cBhvr>
                                      <p:to>
                                        <p:strVal val="visible"/>
                                      </p:to>
                                    </p:set>
                                    <p:anim calcmode="lin" valueType="num">
                                      <p:cBhvr>
                                        <p:cTn id="19" dur="500" fill="hold"/>
                                        <p:tgtEl>
                                          <p:spTgt spid="22118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221187">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221187">
                                            <p:txEl>
                                              <p:pRg st="2" end="2"/>
                                            </p:txEl>
                                          </p:spTgt>
                                        </p:tgtEl>
                                        <p:attrNameLst>
                                          <p:attrName>style.visibility</p:attrName>
                                        </p:attrNameLst>
                                      </p:cBhvr>
                                      <p:to>
                                        <p:strVal val="visible"/>
                                      </p:to>
                                    </p:set>
                                    <p:anim calcmode="lin" valueType="num">
                                      <p:cBhvr>
                                        <p:cTn id="25" dur="500" fill="hold"/>
                                        <p:tgtEl>
                                          <p:spTgt spid="22118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221187">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221187">
                                            <p:txEl>
                                              <p:pRg st="3" end="3"/>
                                            </p:txEl>
                                          </p:spTgt>
                                        </p:tgtEl>
                                        <p:attrNameLst>
                                          <p:attrName>style.visibility</p:attrName>
                                        </p:attrNameLst>
                                      </p:cBhvr>
                                      <p:to>
                                        <p:strVal val="visible"/>
                                      </p:to>
                                    </p:set>
                                    <p:anim calcmode="lin" valueType="num">
                                      <p:cBhvr>
                                        <p:cTn id="31" dur="500" fill="hold"/>
                                        <p:tgtEl>
                                          <p:spTgt spid="22118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221187">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6" grpId="0"/>
      <p:bldP spid="221187"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5350" name="Text Box 6"/>
          <p:cNvSpPr txBox="1">
            <a:spLocks noChangeArrowheads="1"/>
          </p:cNvSpPr>
          <p:nvPr/>
        </p:nvSpPr>
        <p:spPr bwMode="auto">
          <a:xfrm>
            <a:off x="539750" y="188913"/>
            <a:ext cx="263525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800" b="1">
                <a:ea typeface="隶书" panose="02010509060101010101" pitchFamily="49" charset="-122"/>
              </a:rPr>
              <a:t>舞台说明</a:t>
            </a:r>
            <a:endParaRPr lang="zh-CN" altLang="en-US" sz="4800" b="1">
              <a:ea typeface="隶书" panose="02010509060101010101" pitchFamily="49" charset="-122"/>
            </a:endParaRPr>
          </a:p>
        </p:txBody>
      </p:sp>
      <p:sp>
        <p:nvSpPr>
          <p:cNvPr id="185351" name="Text Box 7"/>
          <p:cNvSpPr txBox="1">
            <a:spLocks noChangeArrowheads="1"/>
          </p:cNvSpPr>
          <p:nvPr/>
        </p:nvSpPr>
        <p:spPr bwMode="auto">
          <a:xfrm>
            <a:off x="1836738" y="2420938"/>
            <a:ext cx="1203325"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chemeClr val="tx2"/>
                </a:solidFill>
                <a:effectLst>
                  <a:outerShdw blurRad="38100" dist="38100" dir="2700000" algn="tl">
                    <a:srgbClr val="000000"/>
                  </a:outerShdw>
                </a:effectLst>
                <a:ea typeface="黑体" panose="02010609060101010101" pitchFamily="49" charset="-122"/>
              </a:rPr>
              <a:t>外貌</a:t>
            </a:r>
            <a:endParaRPr lang="zh-CN" altLang="en-US" sz="4000" b="1">
              <a:solidFill>
                <a:schemeClr val="tx2"/>
              </a:solidFill>
              <a:effectLst>
                <a:outerShdw blurRad="38100" dist="38100" dir="2700000" algn="tl">
                  <a:srgbClr val="000000"/>
                </a:outerShdw>
              </a:effectLst>
              <a:ea typeface="黑体" panose="02010609060101010101" pitchFamily="49" charset="-122"/>
            </a:endParaRPr>
          </a:p>
          <a:p>
            <a:endParaRPr lang="zh-CN" altLang="en-US" sz="4000" b="1">
              <a:solidFill>
                <a:schemeClr val="tx2"/>
              </a:solidFill>
              <a:effectLst>
                <a:outerShdw blurRad="38100" dist="38100" dir="2700000" algn="tl">
                  <a:srgbClr val="000000"/>
                </a:outerShdw>
              </a:effectLst>
              <a:ea typeface="黑体" panose="02010609060101010101" pitchFamily="49" charset="-122"/>
            </a:endParaRPr>
          </a:p>
          <a:p>
            <a:endParaRPr lang="zh-CN" altLang="en-US" sz="4000" b="1">
              <a:solidFill>
                <a:schemeClr val="tx2"/>
              </a:solidFill>
              <a:effectLst>
                <a:outerShdw blurRad="38100" dist="38100" dir="2700000" algn="tl">
                  <a:srgbClr val="000000"/>
                </a:outerShdw>
              </a:effectLst>
              <a:ea typeface="黑体" panose="02010609060101010101" pitchFamily="49" charset="-122"/>
            </a:endParaRPr>
          </a:p>
          <a:p>
            <a:endParaRPr lang="zh-CN" altLang="en-US" sz="4000" b="1">
              <a:solidFill>
                <a:schemeClr val="tx2"/>
              </a:solidFill>
              <a:effectLst>
                <a:outerShdw blurRad="38100" dist="38100" dir="2700000" algn="tl">
                  <a:srgbClr val="000000"/>
                </a:outerShdw>
              </a:effectLst>
              <a:ea typeface="黑体" panose="02010609060101010101" pitchFamily="49" charset="-122"/>
            </a:endParaRPr>
          </a:p>
          <a:p>
            <a:r>
              <a:rPr lang="zh-CN" altLang="en-US" sz="4000" b="1">
                <a:solidFill>
                  <a:schemeClr val="tx2"/>
                </a:solidFill>
                <a:effectLst>
                  <a:outerShdw blurRad="38100" dist="38100" dir="2700000" algn="tl">
                    <a:srgbClr val="000000"/>
                  </a:outerShdw>
                </a:effectLst>
                <a:ea typeface="黑体" panose="02010609060101010101" pitchFamily="49" charset="-122"/>
              </a:rPr>
              <a:t>动作</a:t>
            </a:r>
            <a:endParaRPr lang="zh-CN" altLang="en-US" sz="4000" b="1">
              <a:solidFill>
                <a:schemeClr val="tx2"/>
              </a:solidFill>
              <a:effectLst>
                <a:outerShdw blurRad="38100" dist="38100" dir="2700000" algn="tl">
                  <a:srgbClr val="000000"/>
                </a:outerShdw>
              </a:effectLst>
              <a:ea typeface="黑体" panose="02010609060101010101" pitchFamily="49" charset="-122"/>
            </a:endParaRPr>
          </a:p>
        </p:txBody>
      </p:sp>
      <p:sp>
        <p:nvSpPr>
          <p:cNvPr id="185352" name="Text Box 8"/>
          <p:cNvSpPr txBox="1">
            <a:spLocks noChangeArrowheads="1"/>
          </p:cNvSpPr>
          <p:nvPr/>
        </p:nvSpPr>
        <p:spPr bwMode="auto">
          <a:xfrm>
            <a:off x="5508625" y="2205038"/>
            <a:ext cx="2952750" cy="338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5400" b="1">
                <a:solidFill>
                  <a:schemeClr val="hlink"/>
                </a:solidFill>
                <a:ea typeface="华文行楷" panose="02010800040101010101" pitchFamily="2" charset="-122"/>
              </a:rPr>
              <a:t>受到迫害坚持真理</a:t>
            </a:r>
            <a:endParaRPr lang="zh-CN" altLang="en-US" sz="5400" b="1">
              <a:solidFill>
                <a:schemeClr val="hlink"/>
              </a:solidFill>
              <a:ea typeface="华文行楷" panose="02010800040101010101" pitchFamily="2" charset="-122"/>
            </a:endParaRPr>
          </a:p>
          <a:p>
            <a:r>
              <a:rPr lang="zh-CN" altLang="en-US" sz="5400" b="1">
                <a:solidFill>
                  <a:schemeClr val="hlink"/>
                </a:solidFill>
                <a:ea typeface="华文行楷" panose="02010800040101010101" pitchFamily="2" charset="-122"/>
              </a:rPr>
              <a:t>满腔愤怒坚贞不屈</a:t>
            </a:r>
            <a:endParaRPr lang="zh-CN" altLang="en-US" sz="5400" b="1">
              <a:solidFill>
                <a:schemeClr val="hlink"/>
              </a:solidFill>
              <a:ea typeface="华文行楷" panose="02010800040101010101" pitchFamily="2" charset="-122"/>
            </a:endParaRPr>
          </a:p>
        </p:txBody>
      </p:sp>
      <p:sp>
        <p:nvSpPr>
          <p:cNvPr id="185353" name="Text Box 9"/>
          <p:cNvSpPr txBox="1">
            <a:spLocks noChangeArrowheads="1"/>
          </p:cNvSpPr>
          <p:nvPr/>
        </p:nvSpPr>
        <p:spPr bwMode="auto">
          <a:xfrm>
            <a:off x="468313" y="3573463"/>
            <a:ext cx="158273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ea typeface="黑体" panose="02010609060101010101" pitchFamily="49" charset="-122"/>
              </a:rPr>
              <a:t>屈原</a:t>
            </a:r>
            <a:endParaRPr lang="zh-CN" altLang="en-US" sz="4000" b="1">
              <a:ea typeface="黑体" panose="02010609060101010101" pitchFamily="49" charset="-122"/>
            </a:endParaRPr>
          </a:p>
        </p:txBody>
      </p:sp>
      <p:sp>
        <p:nvSpPr>
          <p:cNvPr id="185354" name="AutoShape 10"/>
          <p:cNvSpPr/>
          <p:nvPr/>
        </p:nvSpPr>
        <p:spPr bwMode="auto">
          <a:xfrm>
            <a:off x="1692275" y="2924175"/>
            <a:ext cx="215900" cy="2305050"/>
          </a:xfrm>
          <a:prstGeom prst="leftBrace">
            <a:avLst>
              <a:gd name="adj1" fmla="val 88971"/>
              <a:gd name="adj2" fmla="val 50000"/>
            </a:avLst>
          </a:prstGeom>
          <a:noFill/>
          <a:ln w="7620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5355" name="Text Box 11"/>
          <p:cNvSpPr txBox="1">
            <a:spLocks noChangeArrowheads="1"/>
          </p:cNvSpPr>
          <p:nvPr/>
        </p:nvSpPr>
        <p:spPr bwMode="auto">
          <a:xfrm>
            <a:off x="2751138" y="473075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185356" name="Text Box 12"/>
          <p:cNvSpPr txBox="1">
            <a:spLocks noChangeArrowheads="1"/>
          </p:cNvSpPr>
          <p:nvPr/>
        </p:nvSpPr>
        <p:spPr bwMode="auto">
          <a:xfrm>
            <a:off x="3059113" y="1412875"/>
            <a:ext cx="2279650" cy="2587625"/>
          </a:xfrm>
          <a:prstGeom prst="rect">
            <a:avLst/>
          </a:prstGeom>
          <a:noFill/>
          <a:ln w="5715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ea typeface="隶书" panose="02010509060101010101" pitchFamily="49" charset="-122"/>
              </a:rPr>
              <a:t>戴有刑具</a:t>
            </a:r>
            <a:endParaRPr lang="zh-CN" altLang="en-US" sz="4000" b="1">
              <a:ea typeface="隶书" panose="02010509060101010101" pitchFamily="49" charset="-122"/>
            </a:endParaRPr>
          </a:p>
          <a:p>
            <a:r>
              <a:rPr lang="zh-CN" altLang="en-US" sz="4000" b="1">
                <a:ea typeface="隶书" panose="02010509060101010101" pitchFamily="49" charset="-122"/>
              </a:rPr>
              <a:t>系有长链</a:t>
            </a:r>
            <a:endParaRPr lang="zh-CN" altLang="en-US" sz="4000" b="1">
              <a:ea typeface="隶书" panose="02010509060101010101" pitchFamily="49" charset="-122"/>
            </a:endParaRPr>
          </a:p>
          <a:p>
            <a:r>
              <a:rPr lang="zh-CN" altLang="en-US" sz="4000" b="1">
                <a:ea typeface="隶书" panose="02010509060101010101" pitchFamily="49" charset="-122"/>
              </a:rPr>
              <a:t>穿着囚衣</a:t>
            </a:r>
            <a:endParaRPr lang="zh-CN" altLang="en-US" sz="4000" b="1">
              <a:ea typeface="隶书" panose="02010509060101010101" pitchFamily="49" charset="-122"/>
            </a:endParaRPr>
          </a:p>
          <a:p>
            <a:r>
              <a:rPr lang="zh-CN" altLang="en-US" sz="4000" b="1">
                <a:ea typeface="隶书" panose="02010509060101010101" pitchFamily="49" charset="-122"/>
              </a:rPr>
              <a:t>披散头发</a:t>
            </a:r>
            <a:endParaRPr lang="zh-CN" altLang="en-US" sz="4000" b="1">
              <a:ea typeface="隶书" panose="02010509060101010101" pitchFamily="49" charset="-122"/>
            </a:endParaRPr>
          </a:p>
        </p:txBody>
      </p:sp>
      <p:sp>
        <p:nvSpPr>
          <p:cNvPr id="185358" name="Text Box 14"/>
          <p:cNvSpPr txBox="1">
            <a:spLocks noChangeArrowheads="1"/>
          </p:cNvSpPr>
          <p:nvPr/>
        </p:nvSpPr>
        <p:spPr bwMode="auto">
          <a:xfrm>
            <a:off x="3059113" y="4005263"/>
            <a:ext cx="2303462" cy="2587625"/>
          </a:xfrm>
          <a:prstGeom prst="rect">
            <a:avLst/>
          </a:prstGeom>
          <a:noFill/>
          <a:ln w="5715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ea typeface="隶书" panose="02010509060101010101" pitchFamily="49" charset="-122"/>
              </a:rPr>
              <a:t>伫立睥睨</a:t>
            </a:r>
            <a:endParaRPr lang="zh-CN" altLang="en-US" sz="4000" b="1">
              <a:ea typeface="隶书" panose="02010509060101010101" pitchFamily="49" charset="-122"/>
            </a:endParaRPr>
          </a:p>
          <a:p>
            <a:r>
              <a:rPr lang="zh-CN" altLang="en-US" sz="4000" b="1">
                <a:ea typeface="隶书" panose="02010509060101010101" pitchFamily="49" charset="-122"/>
              </a:rPr>
              <a:t>目含怒火</a:t>
            </a:r>
            <a:endParaRPr lang="zh-CN" altLang="en-US" sz="4000" b="1">
              <a:ea typeface="隶书" panose="02010509060101010101" pitchFamily="49" charset="-122"/>
            </a:endParaRPr>
          </a:p>
          <a:p>
            <a:r>
              <a:rPr lang="zh-CN" altLang="en-US" sz="4000" b="1">
                <a:ea typeface="隶书" panose="02010509060101010101" pitchFamily="49" charset="-122"/>
              </a:rPr>
              <a:t>两手同举</a:t>
            </a:r>
            <a:endParaRPr lang="zh-CN" altLang="en-US" sz="4000" b="1">
              <a:ea typeface="隶书" panose="02010509060101010101" pitchFamily="49" charset="-122"/>
            </a:endParaRPr>
          </a:p>
          <a:p>
            <a:r>
              <a:rPr lang="zh-CN" altLang="en-US" sz="4000" b="1">
                <a:ea typeface="隶书" panose="02010509060101010101" pitchFamily="49" charset="-122"/>
              </a:rPr>
              <a:t>曲拳于胸</a:t>
            </a:r>
            <a:endParaRPr lang="zh-CN" altLang="en-US" sz="4000" b="1">
              <a:ea typeface="隶书" panose="02010509060101010101" pitchFamily="49" charset="-122"/>
            </a:endParaRPr>
          </a:p>
        </p:txBody>
      </p:sp>
      <p:sp>
        <p:nvSpPr>
          <p:cNvPr id="185360" name="Text Box 16"/>
          <p:cNvSpPr txBox="1">
            <a:spLocks noChangeArrowheads="1"/>
          </p:cNvSpPr>
          <p:nvPr/>
        </p:nvSpPr>
        <p:spPr bwMode="auto">
          <a:xfrm>
            <a:off x="3059113" y="260350"/>
            <a:ext cx="6084887"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b="1">
                <a:solidFill>
                  <a:schemeClr val="hlink"/>
                </a:solidFill>
                <a:latin typeface="黑体" panose="02010609060101010101" pitchFamily="49" charset="-122"/>
                <a:ea typeface="黑体" panose="02010609060101010101" pitchFamily="49" charset="-122"/>
              </a:rPr>
              <a:t>-----</a:t>
            </a:r>
            <a:r>
              <a:rPr lang="zh-CN" altLang="en-US" sz="3600" b="1">
                <a:solidFill>
                  <a:schemeClr val="hlink"/>
                </a:solidFill>
                <a:latin typeface="黑体" panose="02010609060101010101" pitchFamily="49" charset="-122"/>
                <a:ea typeface="黑体" panose="02010609060101010101" pitchFamily="49" charset="-122"/>
              </a:rPr>
              <a:t>为读者理解下文的震</a:t>
            </a:r>
            <a:endParaRPr lang="zh-CN" altLang="en-US" sz="3600" b="1">
              <a:solidFill>
                <a:schemeClr val="hlink"/>
              </a:solidFill>
              <a:latin typeface="黑体" panose="02010609060101010101" pitchFamily="49" charset="-122"/>
              <a:ea typeface="黑体" panose="02010609060101010101" pitchFamily="49" charset="-122"/>
            </a:endParaRPr>
          </a:p>
          <a:p>
            <a:r>
              <a:rPr lang="zh-CN" altLang="en-US" sz="3600" b="1">
                <a:solidFill>
                  <a:schemeClr val="hlink"/>
                </a:solidFill>
                <a:latin typeface="黑体" panose="02010609060101010101" pitchFamily="49" charset="-122"/>
                <a:ea typeface="黑体" panose="02010609060101010101" pitchFamily="49" charset="-122"/>
              </a:rPr>
              <a:t>天撼地的呼喊作了铺垫。</a:t>
            </a:r>
            <a:endParaRPr lang="zh-CN" altLang="en-US" sz="3600" b="1">
              <a:solidFill>
                <a:schemeClr val="hlink"/>
              </a:solidFill>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5353"/>
                                        </p:tgtEl>
                                        <p:attrNameLst>
                                          <p:attrName>style.visibility</p:attrName>
                                        </p:attrNameLst>
                                      </p:cBhvr>
                                      <p:to>
                                        <p:strVal val="visible"/>
                                      </p:to>
                                    </p:set>
                                    <p:animEffect transition="in" filter="dissolve">
                                      <p:cBhvr>
                                        <p:cTn id="7" dur="500"/>
                                        <p:tgtEl>
                                          <p:spTgt spid="18535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5354"/>
                                        </p:tgtEl>
                                        <p:attrNameLst>
                                          <p:attrName>style.visibility</p:attrName>
                                        </p:attrNameLst>
                                      </p:cBhvr>
                                      <p:to>
                                        <p:strVal val="visible"/>
                                      </p:to>
                                    </p:set>
                                    <p:animEffect transition="in" filter="dissolve">
                                      <p:cBhvr>
                                        <p:cTn id="12" dur="500"/>
                                        <p:tgtEl>
                                          <p:spTgt spid="185354"/>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185351"/>
                                        </p:tgtEl>
                                        <p:attrNameLst>
                                          <p:attrName>style.visibility</p:attrName>
                                        </p:attrNameLst>
                                      </p:cBhvr>
                                      <p:to>
                                        <p:strVal val="visible"/>
                                      </p:to>
                                    </p:set>
                                    <p:anim calcmode="lin" valueType="num">
                                      <p:cBhvr>
                                        <p:cTn id="17" dur="500" fill="hold"/>
                                        <p:tgtEl>
                                          <p:spTgt spid="185351"/>
                                        </p:tgtEl>
                                        <p:attrNameLst>
                                          <p:attrName>ppt_w</p:attrName>
                                        </p:attrNameLst>
                                      </p:cBhvr>
                                      <p:tavLst>
                                        <p:tav tm="0">
                                          <p:val>
                                            <p:fltVal val="0"/>
                                          </p:val>
                                        </p:tav>
                                        <p:tav tm="100000">
                                          <p:val>
                                            <p:strVal val="#ppt_w"/>
                                          </p:val>
                                        </p:tav>
                                      </p:tavLst>
                                    </p:anim>
                                    <p:anim calcmode="lin" valueType="num">
                                      <p:cBhvr>
                                        <p:cTn id="18" dur="500" fill="hold"/>
                                        <p:tgtEl>
                                          <p:spTgt spid="185351"/>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185356"/>
                                        </p:tgtEl>
                                        <p:attrNameLst>
                                          <p:attrName>style.visibility</p:attrName>
                                        </p:attrNameLst>
                                      </p:cBhvr>
                                      <p:to>
                                        <p:strVal val="visible"/>
                                      </p:to>
                                    </p:set>
                                    <p:anim calcmode="lin" valueType="num">
                                      <p:cBhvr>
                                        <p:cTn id="23" dur="500" fill="hold"/>
                                        <p:tgtEl>
                                          <p:spTgt spid="185356"/>
                                        </p:tgtEl>
                                        <p:attrNameLst>
                                          <p:attrName>ppt_w</p:attrName>
                                        </p:attrNameLst>
                                      </p:cBhvr>
                                      <p:tavLst>
                                        <p:tav tm="0">
                                          <p:val>
                                            <p:fltVal val="0"/>
                                          </p:val>
                                        </p:tav>
                                        <p:tav tm="100000">
                                          <p:val>
                                            <p:strVal val="#ppt_w"/>
                                          </p:val>
                                        </p:tav>
                                      </p:tavLst>
                                    </p:anim>
                                    <p:anim calcmode="lin" valueType="num">
                                      <p:cBhvr>
                                        <p:cTn id="24" dur="500" fill="hold"/>
                                        <p:tgtEl>
                                          <p:spTgt spid="185356"/>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185358"/>
                                        </p:tgtEl>
                                        <p:attrNameLst>
                                          <p:attrName>style.visibility</p:attrName>
                                        </p:attrNameLst>
                                      </p:cBhvr>
                                      <p:to>
                                        <p:strVal val="visible"/>
                                      </p:to>
                                    </p:set>
                                    <p:anim calcmode="lin" valueType="num">
                                      <p:cBhvr>
                                        <p:cTn id="29" dur="500" fill="hold"/>
                                        <p:tgtEl>
                                          <p:spTgt spid="185358"/>
                                        </p:tgtEl>
                                        <p:attrNameLst>
                                          <p:attrName>ppt_w</p:attrName>
                                        </p:attrNameLst>
                                      </p:cBhvr>
                                      <p:tavLst>
                                        <p:tav tm="0">
                                          <p:val>
                                            <p:fltVal val="0"/>
                                          </p:val>
                                        </p:tav>
                                        <p:tav tm="100000">
                                          <p:val>
                                            <p:strVal val="#ppt_w"/>
                                          </p:val>
                                        </p:tav>
                                      </p:tavLst>
                                    </p:anim>
                                    <p:anim calcmode="lin" valueType="num">
                                      <p:cBhvr>
                                        <p:cTn id="30" dur="500" fill="hold"/>
                                        <p:tgtEl>
                                          <p:spTgt spid="185358"/>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9" presetClass="entr" presetSubtype="10" fill="hold" grpId="0" nodeType="clickEffect">
                                  <p:stCondLst>
                                    <p:cond delay="0"/>
                                  </p:stCondLst>
                                  <p:childTnLst>
                                    <p:set>
                                      <p:cBhvr>
                                        <p:cTn id="34" dur="1" fill="hold">
                                          <p:stCondLst>
                                            <p:cond delay="0"/>
                                          </p:stCondLst>
                                        </p:cTn>
                                        <p:tgtEl>
                                          <p:spTgt spid="185352"/>
                                        </p:tgtEl>
                                        <p:attrNameLst>
                                          <p:attrName>style.visibility</p:attrName>
                                        </p:attrNameLst>
                                      </p:cBhvr>
                                      <p:to>
                                        <p:strVal val="visible"/>
                                      </p:to>
                                    </p:set>
                                    <p:anim calcmode="lin" valueType="num">
                                      <p:cBhvr>
                                        <p:cTn id="35" dur="1000" fill="hold"/>
                                        <p:tgtEl>
                                          <p:spTgt spid="185352"/>
                                        </p:tgtEl>
                                        <p:attrNameLst>
                                          <p:attrName>ppt_w</p:attrName>
                                        </p:attrNameLst>
                                      </p:cBhvr>
                                      <p:tavLst>
                                        <p:tav tm="0" fmla="#ppt_w*sin(2.5*pi*$)">
                                          <p:val>
                                            <p:fltVal val="0"/>
                                          </p:val>
                                        </p:tav>
                                        <p:tav tm="100000">
                                          <p:val>
                                            <p:fltVal val="1"/>
                                          </p:val>
                                        </p:tav>
                                      </p:tavLst>
                                    </p:anim>
                                    <p:anim calcmode="lin" valueType="num">
                                      <p:cBhvr>
                                        <p:cTn id="36" dur="1000" fill="hold"/>
                                        <p:tgtEl>
                                          <p:spTgt spid="185352"/>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3" fill="hold" grpId="0" nodeType="clickEffect">
                                  <p:stCondLst>
                                    <p:cond delay="0"/>
                                  </p:stCondLst>
                                  <p:childTnLst>
                                    <p:set>
                                      <p:cBhvr>
                                        <p:cTn id="40" dur="1" fill="hold">
                                          <p:stCondLst>
                                            <p:cond delay="0"/>
                                          </p:stCondLst>
                                        </p:cTn>
                                        <p:tgtEl>
                                          <p:spTgt spid="185360"/>
                                        </p:tgtEl>
                                        <p:attrNameLst>
                                          <p:attrName>style.visibility</p:attrName>
                                        </p:attrNameLst>
                                      </p:cBhvr>
                                      <p:to>
                                        <p:strVal val="visible"/>
                                      </p:to>
                                    </p:set>
                                    <p:anim calcmode="lin" valueType="num">
                                      <p:cBhvr additive="base">
                                        <p:cTn id="41" dur="500" fill="hold"/>
                                        <p:tgtEl>
                                          <p:spTgt spid="185360"/>
                                        </p:tgtEl>
                                        <p:attrNameLst>
                                          <p:attrName>ppt_x</p:attrName>
                                        </p:attrNameLst>
                                      </p:cBhvr>
                                      <p:tavLst>
                                        <p:tav tm="0">
                                          <p:val>
                                            <p:strVal val="1+#ppt_w/2"/>
                                          </p:val>
                                        </p:tav>
                                        <p:tav tm="100000">
                                          <p:val>
                                            <p:strVal val="#ppt_x"/>
                                          </p:val>
                                        </p:tav>
                                      </p:tavLst>
                                    </p:anim>
                                    <p:anim calcmode="lin" valueType="num">
                                      <p:cBhvr additive="base">
                                        <p:cTn id="42" dur="500" fill="hold"/>
                                        <p:tgtEl>
                                          <p:spTgt spid="18536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51" grpId="0"/>
      <p:bldP spid="185352" grpId="0"/>
      <p:bldP spid="185353" grpId="0"/>
      <p:bldP spid="185356" grpId="0" animBg="1"/>
      <p:bldP spid="185358" grpId="0" animBg="1"/>
      <p:bldP spid="185360"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7398" name="Text Box 6"/>
          <p:cNvSpPr txBox="1">
            <a:spLocks noChangeArrowheads="1"/>
          </p:cNvSpPr>
          <p:nvPr/>
        </p:nvSpPr>
        <p:spPr bwMode="auto">
          <a:xfrm>
            <a:off x="468313" y="692150"/>
            <a:ext cx="2698750" cy="512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600">
                <a:ea typeface="黑体" panose="02010609060101010101" pitchFamily="49" charset="-122"/>
              </a:rPr>
              <a:t>时间：</a:t>
            </a:r>
            <a:endParaRPr lang="zh-CN" altLang="en-US" sz="6600">
              <a:ea typeface="黑体" panose="02010609060101010101" pitchFamily="49" charset="-122"/>
            </a:endParaRPr>
          </a:p>
          <a:p>
            <a:endParaRPr lang="zh-CN" altLang="en-US" sz="6600">
              <a:ea typeface="黑体" panose="02010609060101010101" pitchFamily="49" charset="-122"/>
            </a:endParaRPr>
          </a:p>
          <a:p>
            <a:r>
              <a:rPr lang="zh-CN" altLang="en-US" sz="6600">
                <a:ea typeface="黑体" panose="02010609060101010101" pitchFamily="49" charset="-122"/>
              </a:rPr>
              <a:t>地点：</a:t>
            </a:r>
            <a:endParaRPr lang="zh-CN" altLang="en-US" sz="6600">
              <a:ea typeface="黑体" panose="02010609060101010101" pitchFamily="49" charset="-122"/>
            </a:endParaRPr>
          </a:p>
          <a:p>
            <a:endParaRPr lang="zh-CN" altLang="en-US" sz="6600">
              <a:ea typeface="黑体" panose="02010609060101010101" pitchFamily="49" charset="-122"/>
            </a:endParaRPr>
          </a:p>
          <a:p>
            <a:r>
              <a:rPr lang="zh-CN" altLang="en-US" sz="6600">
                <a:ea typeface="黑体" panose="02010609060101010101" pitchFamily="49" charset="-122"/>
              </a:rPr>
              <a:t>环境：</a:t>
            </a:r>
            <a:endParaRPr lang="zh-CN" altLang="en-US" sz="6600">
              <a:ea typeface="黑体" panose="02010609060101010101" pitchFamily="49" charset="-122"/>
            </a:endParaRPr>
          </a:p>
        </p:txBody>
      </p:sp>
      <p:sp>
        <p:nvSpPr>
          <p:cNvPr id="187399" name="Text Box 7"/>
          <p:cNvSpPr txBox="1">
            <a:spLocks noChangeArrowheads="1"/>
          </p:cNvSpPr>
          <p:nvPr/>
        </p:nvSpPr>
        <p:spPr bwMode="auto">
          <a:xfrm>
            <a:off x="2627313" y="836613"/>
            <a:ext cx="59975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chemeClr val="tx2"/>
                </a:solidFill>
                <a:ea typeface="隶书" panose="02010509060101010101" pitchFamily="49" charset="-122"/>
              </a:rPr>
              <a:t>午夜刚过去，黎明未到来最黑暗的时候。</a:t>
            </a:r>
            <a:endParaRPr lang="zh-CN" altLang="en-US" sz="4000" b="1">
              <a:solidFill>
                <a:schemeClr val="tx2"/>
              </a:solidFill>
              <a:ea typeface="隶书" panose="02010509060101010101" pitchFamily="49" charset="-122"/>
            </a:endParaRPr>
          </a:p>
        </p:txBody>
      </p:sp>
      <p:sp>
        <p:nvSpPr>
          <p:cNvPr id="187400" name="Text Box 8"/>
          <p:cNvSpPr txBox="1">
            <a:spLocks noChangeArrowheads="1"/>
          </p:cNvSpPr>
          <p:nvPr/>
        </p:nvSpPr>
        <p:spPr bwMode="auto">
          <a:xfrm>
            <a:off x="2627313" y="2924175"/>
            <a:ext cx="451643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chemeClr val="tx2"/>
                </a:solidFill>
                <a:ea typeface="隶书" panose="02010509060101010101" pitchFamily="49" charset="-122"/>
              </a:rPr>
              <a:t>东皇太一庙正殿。</a:t>
            </a:r>
            <a:endParaRPr lang="zh-CN" altLang="en-US" sz="4000" b="1">
              <a:solidFill>
                <a:schemeClr val="tx2"/>
              </a:solidFill>
              <a:ea typeface="隶书" panose="02010509060101010101" pitchFamily="49" charset="-122"/>
            </a:endParaRPr>
          </a:p>
        </p:txBody>
      </p:sp>
      <p:sp>
        <p:nvSpPr>
          <p:cNvPr id="187401" name="Text Box 9"/>
          <p:cNvSpPr txBox="1">
            <a:spLocks noChangeArrowheads="1"/>
          </p:cNvSpPr>
          <p:nvPr/>
        </p:nvSpPr>
        <p:spPr bwMode="auto">
          <a:xfrm>
            <a:off x="2555875" y="4365625"/>
            <a:ext cx="6408738"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chemeClr val="tx2"/>
                </a:solidFill>
                <a:ea typeface="隶书" panose="02010509060101010101" pitchFamily="49" charset="-122"/>
              </a:rPr>
              <a:t>殿内神像林立，奇形怪状，阴森可怖。</a:t>
            </a:r>
            <a:endParaRPr lang="zh-CN" altLang="en-US" sz="4000" b="1">
              <a:solidFill>
                <a:schemeClr val="tx2"/>
              </a:solidFill>
              <a:ea typeface="隶书" panose="02010509060101010101" pitchFamily="49" charset="-122"/>
            </a:endParaRPr>
          </a:p>
          <a:p>
            <a:r>
              <a:rPr lang="zh-CN" altLang="en-US" sz="4000" b="1">
                <a:solidFill>
                  <a:schemeClr val="tx2"/>
                </a:solidFill>
                <a:ea typeface="隶书" panose="02010509060101010101" pitchFamily="49" charset="-122"/>
              </a:rPr>
              <a:t>外面雷电交加，狂风大作。</a:t>
            </a:r>
            <a:endParaRPr lang="zh-CN" altLang="en-US" sz="4000" b="1">
              <a:solidFill>
                <a:schemeClr val="tx2"/>
              </a:solidFill>
              <a:ea typeface="隶书" panose="020105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87399"/>
                                        </p:tgtEl>
                                        <p:attrNameLst>
                                          <p:attrName>style.visibility</p:attrName>
                                        </p:attrNameLst>
                                      </p:cBhvr>
                                      <p:to>
                                        <p:strVal val="visible"/>
                                      </p:to>
                                    </p:set>
                                    <p:animEffect transition="in" filter="fade">
                                      <p:cBhvr>
                                        <p:cTn id="7" dur="800" decel="100000"/>
                                        <p:tgtEl>
                                          <p:spTgt spid="187399"/>
                                        </p:tgtEl>
                                      </p:cBhvr>
                                    </p:animEffect>
                                    <p:anim calcmode="lin" valueType="num">
                                      <p:cBhvr>
                                        <p:cTn id="8" dur="800" decel="100000" fill="hold"/>
                                        <p:tgtEl>
                                          <p:spTgt spid="187399"/>
                                        </p:tgtEl>
                                        <p:attrNameLst>
                                          <p:attrName>style.rotation</p:attrName>
                                        </p:attrNameLst>
                                      </p:cBhvr>
                                      <p:tavLst>
                                        <p:tav tm="0">
                                          <p:val>
                                            <p:fltVal val="-90"/>
                                          </p:val>
                                        </p:tav>
                                        <p:tav tm="100000">
                                          <p:val>
                                            <p:fltVal val="0"/>
                                          </p:val>
                                        </p:tav>
                                      </p:tavLst>
                                    </p:anim>
                                    <p:anim calcmode="lin" valueType="num">
                                      <p:cBhvr>
                                        <p:cTn id="9" dur="800" decel="100000" fill="hold"/>
                                        <p:tgtEl>
                                          <p:spTgt spid="187399"/>
                                        </p:tgtEl>
                                        <p:attrNameLst>
                                          <p:attrName>ppt_x</p:attrName>
                                        </p:attrNameLst>
                                      </p:cBhvr>
                                      <p:tavLst>
                                        <p:tav tm="0">
                                          <p:val>
                                            <p:strVal val="#ppt_x+0.4"/>
                                          </p:val>
                                        </p:tav>
                                        <p:tav tm="100000">
                                          <p:val>
                                            <p:strVal val="#ppt_x-0.05"/>
                                          </p:val>
                                        </p:tav>
                                      </p:tavLst>
                                    </p:anim>
                                    <p:anim calcmode="lin" valueType="num">
                                      <p:cBhvr>
                                        <p:cTn id="10" dur="800" decel="100000" fill="hold"/>
                                        <p:tgtEl>
                                          <p:spTgt spid="18739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8739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8739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187400"/>
                                        </p:tgtEl>
                                        <p:attrNameLst>
                                          <p:attrName>style.visibility</p:attrName>
                                        </p:attrNameLst>
                                      </p:cBhvr>
                                      <p:to>
                                        <p:strVal val="visible"/>
                                      </p:to>
                                    </p:set>
                                    <p:anim calcmode="lin" valueType="num">
                                      <p:cBhvr>
                                        <p:cTn id="17" dur="500" fill="hold"/>
                                        <p:tgtEl>
                                          <p:spTgt spid="187400"/>
                                        </p:tgtEl>
                                        <p:attrNameLst>
                                          <p:attrName>ppt_w</p:attrName>
                                        </p:attrNameLst>
                                      </p:cBhvr>
                                      <p:tavLst>
                                        <p:tav tm="0">
                                          <p:val>
                                            <p:fltVal val="0"/>
                                          </p:val>
                                        </p:tav>
                                        <p:tav tm="100000">
                                          <p:val>
                                            <p:strVal val="#ppt_w"/>
                                          </p:val>
                                        </p:tav>
                                      </p:tavLst>
                                    </p:anim>
                                    <p:anim calcmode="lin" valueType="num">
                                      <p:cBhvr>
                                        <p:cTn id="18" dur="500" fill="hold"/>
                                        <p:tgtEl>
                                          <p:spTgt spid="187400"/>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87401"/>
                                        </p:tgtEl>
                                        <p:attrNameLst>
                                          <p:attrName>style.visibility</p:attrName>
                                        </p:attrNameLst>
                                      </p:cBhvr>
                                      <p:to>
                                        <p:strVal val="visible"/>
                                      </p:to>
                                    </p:set>
                                    <p:anim calcmode="lin" valueType="num">
                                      <p:cBhvr>
                                        <p:cTn id="23" dur="500" fill="hold"/>
                                        <p:tgtEl>
                                          <p:spTgt spid="187401"/>
                                        </p:tgtEl>
                                        <p:attrNameLst>
                                          <p:attrName>ppt_w</p:attrName>
                                        </p:attrNameLst>
                                      </p:cBhvr>
                                      <p:tavLst>
                                        <p:tav tm="0">
                                          <p:val>
                                            <p:fltVal val="0"/>
                                          </p:val>
                                        </p:tav>
                                        <p:tav tm="100000">
                                          <p:val>
                                            <p:strVal val="#ppt_w"/>
                                          </p:val>
                                        </p:tav>
                                      </p:tavLst>
                                    </p:anim>
                                    <p:anim calcmode="lin" valueType="num">
                                      <p:cBhvr>
                                        <p:cTn id="24" dur="500" fill="hold"/>
                                        <p:tgtEl>
                                          <p:spTgt spid="18740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9" grpId="0"/>
      <p:bldP spid="187400" grpId="0"/>
      <p:bldP spid="187401"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6918" name="Text Box 6"/>
          <p:cNvSpPr txBox="1">
            <a:spLocks noChangeArrowheads="1"/>
          </p:cNvSpPr>
          <p:nvPr/>
        </p:nvSpPr>
        <p:spPr bwMode="auto">
          <a:xfrm>
            <a:off x="395288" y="1195388"/>
            <a:ext cx="1190625" cy="336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lgn="ctr"/>
            <a:r>
              <a:rPr lang="zh-CN" altLang="en-US" sz="6600" b="1">
                <a:ea typeface="华文中宋" panose="02010600040101010101" pitchFamily="2" charset="-122"/>
              </a:rPr>
              <a:t>雷电颂</a:t>
            </a:r>
            <a:endParaRPr lang="zh-CN" altLang="en-US" sz="6600" b="1">
              <a:ea typeface="华文中宋" panose="02010600040101010101" pitchFamily="2" charset="-122"/>
            </a:endParaRPr>
          </a:p>
        </p:txBody>
      </p:sp>
      <p:sp>
        <p:nvSpPr>
          <p:cNvPr id="166919" name="Text Box 7"/>
          <p:cNvSpPr txBox="1">
            <a:spLocks noChangeArrowheads="1"/>
          </p:cNvSpPr>
          <p:nvPr/>
        </p:nvSpPr>
        <p:spPr bwMode="auto">
          <a:xfrm>
            <a:off x="1908175" y="692150"/>
            <a:ext cx="324802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800" b="1">
                <a:ea typeface="隶书" panose="02010509060101010101" pitchFamily="49" charset="-122"/>
              </a:rPr>
              <a:t>歌颂风雷电</a:t>
            </a:r>
            <a:endParaRPr lang="zh-CN" altLang="en-US" sz="4800" b="1">
              <a:ea typeface="隶书" panose="02010509060101010101" pitchFamily="49" charset="-122"/>
            </a:endParaRPr>
          </a:p>
        </p:txBody>
      </p:sp>
      <p:sp>
        <p:nvSpPr>
          <p:cNvPr id="166920" name="Text Box 8"/>
          <p:cNvSpPr txBox="1">
            <a:spLocks noChangeArrowheads="1"/>
          </p:cNvSpPr>
          <p:nvPr/>
        </p:nvSpPr>
        <p:spPr bwMode="auto">
          <a:xfrm>
            <a:off x="1835150" y="3860800"/>
            <a:ext cx="26352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800" b="1">
                <a:ea typeface="隶书" panose="02010509060101010101" pitchFamily="49" charset="-122"/>
              </a:rPr>
              <a:t>怒斥神鬼</a:t>
            </a:r>
            <a:endParaRPr lang="zh-CN" altLang="en-US" sz="4800" b="1">
              <a:ea typeface="隶书" panose="02010509060101010101" pitchFamily="49" charset="-122"/>
            </a:endParaRPr>
          </a:p>
        </p:txBody>
      </p:sp>
      <p:sp>
        <p:nvSpPr>
          <p:cNvPr id="166921" name="AutoShape 9"/>
          <p:cNvSpPr/>
          <p:nvPr/>
        </p:nvSpPr>
        <p:spPr bwMode="auto">
          <a:xfrm>
            <a:off x="1476375" y="1125538"/>
            <a:ext cx="431800" cy="3240087"/>
          </a:xfrm>
          <a:prstGeom prst="leftBrace">
            <a:avLst>
              <a:gd name="adj1" fmla="val 62531"/>
              <a:gd name="adj2" fmla="val 50000"/>
            </a:avLst>
          </a:prstGeom>
          <a:noFill/>
          <a:ln w="7620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6922" name="Text Box 10"/>
          <p:cNvSpPr txBox="1">
            <a:spLocks noChangeArrowheads="1"/>
          </p:cNvSpPr>
          <p:nvPr/>
        </p:nvSpPr>
        <p:spPr bwMode="auto">
          <a:xfrm>
            <a:off x="1692275" y="1557338"/>
            <a:ext cx="6983413"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b="1">
                <a:solidFill>
                  <a:schemeClr val="tx2"/>
                </a:solidFill>
                <a:effectLst>
                  <a:outerShdw blurRad="38100" dist="38100" dir="2700000" algn="tl">
                    <a:srgbClr val="000000"/>
                  </a:outerShdw>
                </a:effectLst>
                <a:ea typeface="黑体" panose="02010609060101010101" pitchFamily="49" charset="-122"/>
              </a:rPr>
              <a:t>“</a:t>
            </a:r>
            <a:r>
              <a:rPr lang="zh-CN" altLang="en-US" sz="4000" b="1">
                <a:solidFill>
                  <a:schemeClr val="tx2"/>
                </a:solidFill>
                <a:effectLst>
                  <a:outerShdw blurRad="38100" dist="38100" dir="2700000" algn="tl">
                    <a:srgbClr val="000000"/>
                  </a:outerShdw>
                </a:effectLst>
                <a:latin typeface="黑体" panose="02010609060101010101" pitchFamily="49" charset="-122"/>
                <a:ea typeface="黑体" panose="02010609060101010101" pitchFamily="49" charset="-122"/>
              </a:rPr>
              <a:t>风！你咆哮吧！</a:t>
            </a:r>
            <a:r>
              <a:rPr lang="zh-CN" altLang="en-US" sz="4000" b="1">
                <a:solidFill>
                  <a:schemeClr val="tx2"/>
                </a:solidFill>
                <a:effectLst>
                  <a:outerShdw blurRad="38100" dist="38100" dir="2700000" algn="tl">
                    <a:srgbClr val="000000"/>
                  </a:outerShdw>
                </a:effectLst>
                <a:ea typeface="黑体" panose="02010609060101010101" pitchFamily="49" charset="-122"/>
              </a:rPr>
              <a:t>”</a:t>
            </a:r>
            <a:r>
              <a:rPr lang="en-US" altLang="zh-CN" sz="4000" b="1">
                <a:solidFill>
                  <a:schemeClr val="tx2"/>
                </a:solidFill>
                <a:effectLst>
                  <a:outerShdw blurRad="38100" dist="38100" dir="2700000" algn="tl">
                    <a:srgbClr val="000000"/>
                  </a:outerShdw>
                </a:effectLst>
                <a:latin typeface="黑体" panose="02010609060101010101" pitchFamily="49" charset="-122"/>
                <a:ea typeface="黑体" panose="02010609060101010101" pitchFamily="49" charset="-122"/>
              </a:rPr>
              <a:t>---</a:t>
            </a:r>
            <a:r>
              <a:rPr lang="en-US" altLang="zh-CN" sz="4000" b="1">
                <a:solidFill>
                  <a:schemeClr val="tx2"/>
                </a:solidFill>
                <a:effectLst>
                  <a:outerShdw blurRad="38100" dist="38100" dir="2700000" algn="tl">
                    <a:srgbClr val="000000"/>
                  </a:outerShdw>
                </a:effectLst>
                <a:ea typeface="黑体" panose="02010609060101010101" pitchFamily="49" charset="-122"/>
              </a:rPr>
              <a:t>“</a:t>
            </a:r>
            <a:r>
              <a:rPr lang="zh-CN" altLang="en-US" sz="4000" b="1">
                <a:solidFill>
                  <a:schemeClr val="tx2"/>
                </a:solidFill>
                <a:effectLst>
                  <a:outerShdw blurRad="38100" dist="38100" dir="2700000" algn="tl">
                    <a:srgbClr val="000000"/>
                  </a:outerShdw>
                </a:effectLst>
                <a:latin typeface="黑体" panose="02010609060101010101" pitchFamily="49" charset="-122"/>
                <a:ea typeface="黑体" panose="02010609060101010101" pitchFamily="49" charset="-122"/>
              </a:rPr>
              <a:t>把这包含一切罪恶的黑暗烧毁吧！</a:t>
            </a:r>
            <a:r>
              <a:rPr lang="zh-CN" altLang="en-US" sz="4000" b="1">
                <a:solidFill>
                  <a:schemeClr val="tx2"/>
                </a:solidFill>
                <a:effectLst>
                  <a:outerShdw blurRad="38100" dist="38100" dir="2700000" algn="tl">
                    <a:srgbClr val="000000"/>
                  </a:outerShdw>
                </a:effectLst>
                <a:ea typeface="黑体" panose="02010609060101010101" pitchFamily="49" charset="-122"/>
              </a:rPr>
              <a:t>”</a:t>
            </a:r>
            <a:endParaRPr lang="zh-CN" altLang="en-US" sz="4000" b="1">
              <a:solidFill>
                <a:schemeClr val="tx2"/>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166923" name="Text Box 11"/>
          <p:cNvSpPr txBox="1">
            <a:spLocks noChangeArrowheads="1"/>
          </p:cNvSpPr>
          <p:nvPr/>
        </p:nvSpPr>
        <p:spPr bwMode="auto">
          <a:xfrm>
            <a:off x="1619250" y="4581525"/>
            <a:ext cx="7129463"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b="1">
                <a:solidFill>
                  <a:schemeClr val="tx2"/>
                </a:solidFill>
                <a:effectLst>
                  <a:outerShdw blurRad="38100" dist="38100" dir="2700000" algn="tl">
                    <a:srgbClr val="000000"/>
                  </a:outerShdw>
                </a:effectLst>
                <a:ea typeface="黑体" panose="02010609060101010101" pitchFamily="49" charset="-122"/>
              </a:rPr>
              <a:t>“</a:t>
            </a:r>
            <a:r>
              <a:rPr lang="zh-CN" altLang="en-US" sz="4000" b="1">
                <a:solidFill>
                  <a:schemeClr val="tx2"/>
                </a:solidFill>
                <a:effectLst>
                  <a:outerShdw blurRad="38100" dist="38100" dir="2700000" algn="tl">
                    <a:srgbClr val="000000"/>
                  </a:outerShdw>
                </a:effectLst>
                <a:latin typeface="黑体" panose="02010609060101010101" pitchFamily="49" charset="-122"/>
                <a:ea typeface="黑体" panose="02010609060101010101" pitchFamily="49" charset="-122"/>
              </a:rPr>
              <a:t>把你这东皇太一烧毁了吧！</a:t>
            </a:r>
            <a:r>
              <a:rPr lang="zh-CN" altLang="en-US" sz="4000" b="1">
                <a:solidFill>
                  <a:schemeClr val="tx2"/>
                </a:solidFill>
                <a:effectLst>
                  <a:outerShdw blurRad="38100" dist="38100" dir="2700000" algn="tl">
                    <a:srgbClr val="000000"/>
                  </a:outerShdw>
                </a:effectLst>
                <a:ea typeface="黑体" panose="02010609060101010101" pitchFamily="49" charset="-122"/>
              </a:rPr>
              <a:t>”</a:t>
            </a:r>
            <a:endParaRPr lang="zh-CN" altLang="en-US" sz="4000" b="1">
              <a:solidFill>
                <a:schemeClr val="tx2"/>
              </a:solidFill>
              <a:effectLst>
                <a:outerShdw blurRad="38100" dist="38100" dir="2700000" algn="tl">
                  <a:srgbClr val="000000"/>
                </a:outerShdw>
              </a:effectLst>
              <a:latin typeface="黑体" panose="02010609060101010101" pitchFamily="49" charset="-122"/>
              <a:ea typeface="黑体" panose="02010609060101010101" pitchFamily="49" charset="-122"/>
            </a:endParaRPr>
          </a:p>
          <a:p>
            <a:r>
              <a:rPr lang="en-US" altLang="zh-CN" sz="4000" b="1">
                <a:solidFill>
                  <a:schemeClr val="tx2"/>
                </a:solidFill>
                <a:effectLst>
                  <a:outerShdw blurRad="38100" dist="38100" dir="2700000" algn="tl">
                    <a:srgbClr val="000000"/>
                  </a:outerShdw>
                </a:effectLst>
                <a:latin typeface="黑体" panose="02010609060101010101" pitchFamily="49" charset="-122"/>
                <a:ea typeface="黑体" panose="02010609060101010101" pitchFamily="49" charset="-122"/>
              </a:rPr>
              <a:t>---</a:t>
            </a:r>
            <a:r>
              <a:rPr lang="zh-CN" altLang="en-US" sz="4000" b="1">
                <a:solidFill>
                  <a:schemeClr val="tx2"/>
                </a:solidFill>
                <a:effectLst>
                  <a:outerShdw blurRad="38100" dist="38100" dir="2700000" algn="tl">
                    <a:srgbClr val="000000"/>
                  </a:outerShdw>
                </a:effectLst>
                <a:latin typeface="黑体" panose="02010609060101010101" pitchFamily="49" charset="-122"/>
                <a:ea typeface="黑体" panose="02010609060101010101" pitchFamily="49" charset="-122"/>
              </a:rPr>
              <a:t>篇末</a:t>
            </a:r>
            <a:endParaRPr lang="zh-CN" altLang="en-US" sz="4000" b="1">
              <a:solidFill>
                <a:schemeClr val="tx2"/>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6919"/>
                                        </p:tgtEl>
                                        <p:attrNameLst>
                                          <p:attrName>style.visibility</p:attrName>
                                        </p:attrNameLst>
                                      </p:cBhvr>
                                      <p:to>
                                        <p:strVal val="visible"/>
                                      </p:to>
                                    </p:set>
                                    <p:animEffect transition="in" filter="dissolve">
                                      <p:cBhvr>
                                        <p:cTn id="7" dur="500"/>
                                        <p:tgtEl>
                                          <p:spTgt spid="16691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66922"/>
                                        </p:tgtEl>
                                        <p:attrNameLst>
                                          <p:attrName>style.visibility</p:attrName>
                                        </p:attrNameLst>
                                      </p:cBhvr>
                                      <p:to>
                                        <p:strVal val="visible"/>
                                      </p:to>
                                    </p:set>
                                    <p:animEffect transition="in" filter="slide(fromBottom)">
                                      <p:cBhvr>
                                        <p:cTn id="12" dur="500"/>
                                        <p:tgtEl>
                                          <p:spTgt spid="16692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6920"/>
                                        </p:tgtEl>
                                        <p:attrNameLst>
                                          <p:attrName>style.visibility</p:attrName>
                                        </p:attrNameLst>
                                      </p:cBhvr>
                                      <p:to>
                                        <p:strVal val="visible"/>
                                      </p:to>
                                    </p:set>
                                    <p:animEffect transition="in" filter="slide(fromBottom)">
                                      <p:cBhvr>
                                        <p:cTn id="17" dur="500"/>
                                        <p:tgtEl>
                                          <p:spTgt spid="16692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6923"/>
                                        </p:tgtEl>
                                        <p:attrNameLst>
                                          <p:attrName>style.visibility</p:attrName>
                                        </p:attrNameLst>
                                      </p:cBhvr>
                                      <p:to>
                                        <p:strVal val="visible"/>
                                      </p:to>
                                    </p:set>
                                    <p:animEffect transition="in" filter="dissolve">
                                      <p:cBhvr>
                                        <p:cTn id="22" dur="500"/>
                                        <p:tgtEl>
                                          <p:spTgt spid="16692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66921"/>
                                        </p:tgtEl>
                                        <p:attrNameLst>
                                          <p:attrName>style.visibility</p:attrName>
                                        </p:attrNameLst>
                                      </p:cBhvr>
                                      <p:to>
                                        <p:strVal val="visible"/>
                                      </p:to>
                                    </p:set>
                                    <p:animEffect transition="in" filter="dissolve">
                                      <p:cBhvr>
                                        <p:cTn id="27" dur="500"/>
                                        <p:tgtEl>
                                          <p:spTgt spid="166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9" grpId="0"/>
      <p:bldP spid="166920" grpId="0"/>
      <p:bldP spid="166922" grpId="0"/>
      <p:bldP spid="16692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4870" name="Text Box 6"/>
          <p:cNvSpPr txBox="1">
            <a:spLocks noChangeArrowheads="1"/>
          </p:cNvSpPr>
          <p:nvPr/>
        </p:nvSpPr>
        <p:spPr bwMode="auto">
          <a:xfrm>
            <a:off x="611188" y="1125538"/>
            <a:ext cx="8135937" cy="435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雷电颂</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是屈原歌颂风雷电、怒斥神祗的内心 </a:t>
            </a:r>
            <a:r>
              <a:rPr lang="zh-CN" altLang="en-US" sz="4000" b="1">
                <a:solidFill>
                  <a:schemeClr val="hlink"/>
                </a:solidFill>
                <a:latin typeface="黑体" panose="02010609060101010101" pitchFamily="49" charset="-122"/>
                <a:ea typeface="黑体" panose="02010609060101010101" pitchFamily="49" charset="-122"/>
              </a:rPr>
              <a:t>独白</a:t>
            </a:r>
            <a:r>
              <a:rPr lang="zh-CN" altLang="en-US" sz="4000" b="1">
                <a:latin typeface="黑体" panose="02010609060101010101" pitchFamily="49" charset="-122"/>
                <a:ea typeface="黑体" panose="02010609060101010101" pitchFamily="49" charset="-122"/>
              </a:rPr>
              <a:t>。也是一篇散文诗。</a:t>
            </a:r>
            <a:endParaRPr lang="zh-CN" altLang="en-US" sz="4000" b="1">
              <a:latin typeface="黑体" panose="02010609060101010101" pitchFamily="49" charset="-122"/>
              <a:ea typeface="黑体" panose="02010609060101010101" pitchFamily="49" charset="-122"/>
            </a:endParaRPr>
          </a:p>
          <a:p>
            <a:r>
              <a:rPr lang="zh-CN" altLang="en-US" sz="8000" b="1">
                <a:solidFill>
                  <a:schemeClr val="hlink"/>
                </a:solidFill>
                <a:latin typeface="黑体" panose="02010609060101010101" pitchFamily="49" charset="-122"/>
                <a:ea typeface="黑体" panose="02010609060101010101" pitchFamily="49" charset="-122"/>
              </a:rPr>
              <a:t>独白</a:t>
            </a:r>
            <a:r>
              <a:rPr lang="zh-CN" altLang="en-US" sz="4000" b="1">
                <a:latin typeface="黑体" panose="02010609060101010101" pitchFamily="49" charset="-122"/>
                <a:ea typeface="黑体" panose="02010609060101010101" pitchFamily="49" charset="-122"/>
              </a:rPr>
              <a:t>是人物直抒胸臆 、直接流露内心深处最强烈的思想感情的一种戏剧艺术的表现方法。</a:t>
            </a:r>
            <a:endParaRPr lang="zh-CN" altLang="en-US" sz="4000" b="1">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64870">
                                            <p:txEl>
                                              <p:pRg st="1" end="1"/>
                                            </p:txEl>
                                          </p:spTgt>
                                        </p:tgtEl>
                                        <p:attrNameLst>
                                          <p:attrName>style.visibility</p:attrName>
                                        </p:attrNameLst>
                                      </p:cBhvr>
                                      <p:to>
                                        <p:strVal val="visible"/>
                                      </p:to>
                                    </p:set>
                                    <p:anim calcmode="lin" valueType="num">
                                      <p:cBhvr>
                                        <p:cTn id="7" dur="500" fill="hold"/>
                                        <p:tgtEl>
                                          <p:spTgt spid="164870">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164870">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284" name="Picture 4" descr="z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3741738"/>
          </a:xfrm>
          <a:prstGeom prst="rect">
            <a:avLst/>
          </a:prstGeom>
          <a:noFill/>
          <a:extLst>
            <a:ext uri="{909E8E84-426E-40DD-AFC4-6F175D3DCCD1}">
              <a14:hiddenFill xmlns:a14="http://schemas.microsoft.com/office/drawing/2010/main">
                <a:solidFill>
                  <a:srgbClr val="FFFFFF"/>
                </a:solidFill>
              </a14:hiddenFill>
            </a:ext>
          </a:extLst>
        </p:spPr>
      </p:pic>
      <p:sp>
        <p:nvSpPr>
          <p:cNvPr id="225282" name="Rectangle 2"/>
          <p:cNvSpPr>
            <a:spLocks noChangeArrowheads="1"/>
          </p:cNvSpPr>
          <p:nvPr/>
        </p:nvSpPr>
        <p:spPr bwMode="auto">
          <a:xfrm>
            <a:off x="611188" y="4941888"/>
            <a:ext cx="80645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000" b="1">
                <a:solidFill>
                  <a:schemeClr val="hlink"/>
                </a:solidFill>
                <a:latin typeface="Times New Roman" panose="02020603050405020304" pitchFamily="18" charset="0"/>
                <a:ea typeface="隶书" panose="02010509060101010101" pitchFamily="49" charset="-122"/>
              </a:rPr>
              <a:t>爱国爱民，忠贞不屈，有着浩然正气和英勇无畏的斗争精神的人。</a:t>
            </a:r>
            <a:endParaRPr kumimoji="1" lang="zh-CN" altLang="en-US" sz="4000" b="1">
              <a:solidFill>
                <a:schemeClr val="hlink"/>
              </a:solidFill>
              <a:latin typeface="Times New Roman" panose="02020603050405020304" pitchFamily="18" charset="0"/>
              <a:ea typeface="隶书" panose="02010509060101010101" pitchFamily="49" charset="-122"/>
            </a:endParaRPr>
          </a:p>
        </p:txBody>
      </p:sp>
      <p:sp>
        <p:nvSpPr>
          <p:cNvPr id="225283" name="Rectangle 3"/>
          <p:cNvSpPr>
            <a:spLocks noChangeArrowheads="1"/>
          </p:cNvSpPr>
          <p:nvPr/>
        </p:nvSpPr>
        <p:spPr bwMode="auto">
          <a:xfrm>
            <a:off x="900113" y="4149725"/>
            <a:ext cx="72009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000" b="1">
                <a:solidFill>
                  <a:srgbClr val="FF0000"/>
                </a:solidFill>
                <a:latin typeface="Times New Roman" panose="02020603050405020304" pitchFamily="18" charset="0"/>
                <a:ea typeface="黑体" panose="02010609060101010101" pitchFamily="49" charset="-122"/>
              </a:rPr>
              <a:t>你认为屈原是一个怎样的人？</a:t>
            </a:r>
            <a:endParaRPr kumimoji="1" lang="zh-CN" altLang="en-US" sz="4000" b="1">
              <a:solidFill>
                <a:srgbClr val="FF0000"/>
              </a:solidFill>
              <a:latin typeface="Times New Roman" panose="02020603050405020304" pitchFamily="18" charset="0"/>
              <a:ea typeface="黑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5282">
                                            <p:txEl>
                                              <p:pRg st="0" end="0"/>
                                            </p:txEl>
                                          </p:spTgt>
                                        </p:tgtEl>
                                        <p:attrNameLst>
                                          <p:attrName>style.visibility</p:attrName>
                                        </p:attrNameLst>
                                      </p:cBhvr>
                                      <p:to>
                                        <p:strVal val="visible"/>
                                      </p:to>
                                    </p:set>
                                    <p:animEffect transition="in" filter="dissolve">
                                      <p:cBhvr>
                                        <p:cTn id="7" dur="500"/>
                                        <p:tgtEl>
                                          <p:spTgt spid="22528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2" grpId="0" autoUpdateAnimBg="0" build="p"/>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2038" name="Text Box 6"/>
          <p:cNvSpPr txBox="1">
            <a:spLocks noChangeArrowheads="1"/>
          </p:cNvSpPr>
          <p:nvPr/>
        </p:nvSpPr>
        <p:spPr bwMode="auto">
          <a:xfrm>
            <a:off x="808038" y="62547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172039" name="Text Box 7"/>
          <p:cNvSpPr txBox="1">
            <a:spLocks noChangeArrowheads="1"/>
          </p:cNvSpPr>
          <p:nvPr/>
        </p:nvSpPr>
        <p:spPr bwMode="auto">
          <a:xfrm>
            <a:off x="1023938" y="4826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172040" name="Text Box 8"/>
          <p:cNvSpPr txBox="1">
            <a:spLocks noChangeArrowheads="1"/>
          </p:cNvSpPr>
          <p:nvPr/>
        </p:nvSpPr>
        <p:spPr bwMode="auto">
          <a:xfrm>
            <a:off x="468313" y="1196975"/>
            <a:ext cx="230505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800" b="1">
                <a:effectLst>
                  <a:outerShdw blurRad="38100" dist="38100" dir="2700000" algn="tl">
                    <a:srgbClr val="FFFFFF"/>
                  </a:outerShdw>
                </a:effectLst>
                <a:ea typeface="隶书" panose="02010509060101010101" pitchFamily="49" charset="-122"/>
              </a:rPr>
              <a:t>歌颂</a:t>
            </a:r>
            <a:endParaRPr lang="zh-CN" altLang="en-US" sz="4800" b="1">
              <a:effectLst>
                <a:outerShdw blurRad="38100" dist="38100" dir="2700000" algn="tl">
                  <a:srgbClr val="FFFFFF"/>
                </a:outerShdw>
              </a:effectLst>
              <a:ea typeface="隶书" panose="02010509060101010101" pitchFamily="49" charset="-122"/>
            </a:endParaRPr>
          </a:p>
          <a:p>
            <a:r>
              <a:rPr lang="zh-CN" altLang="en-US" sz="4800" b="1">
                <a:effectLst>
                  <a:outerShdw blurRad="38100" dist="38100" dir="2700000" algn="tl">
                    <a:srgbClr val="FFFFFF"/>
                  </a:outerShdw>
                </a:effectLst>
                <a:ea typeface="隶书" panose="02010509060101010101" pitchFamily="49" charset="-122"/>
              </a:rPr>
              <a:t>风雷电</a:t>
            </a:r>
            <a:endParaRPr lang="zh-CN" altLang="en-US" sz="4800" b="1">
              <a:effectLst>
                <a:outerShdw blurRad="38100" dist="38100" dir="2700000" algn="tl">
                  <a:srgbClr val="FFFFFF"/>
                </a:outerShdw>
              </a:effectLst>
              <a:ea typeface="隶书" panose="02010509060101010101" pitchFamily="49" charset="-122"/>
            </a:endParaRPr>
          </a:p>
        </p:txBody>
      </p:sp>
      <p:sp>
        <p:nvSpPr>
          <p:cNvPr id="172041" name="Text Box 9"/>
          <p:cNvSpPr txBox="1">
            <a:spLocks noChangeArrowheads="1"/>
          </p:cNvSpPr>
          <p:nvPr/>
        </p:nvSpPr>
        <p:spPr bwMode="auto">
          <a:xfrm>
            <a:off x="468313" y="3573463"/>
            <a:ext cx="2016125"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800" b="1">
                <a:effectLst>
                  <a:outerShdw blurRad="38100" dist="38100" dir="2700000" algn="tl">
                    <a:srgbClr val="FFFFFF"/>
                  </a:outerShdw>
                </a:effectLst>
                <a:ea typeface="隶书" panose="02010509060101010101" pitchFamily="49" charset="-122"/>
              </a:rPr>
              <a:t>怒斥神鬼</a:t>
            </a:r>
            <a:endParaRPr lang="zh-CN" altLang="en-US" sz="4800" b="1">
              <a:effectLst>
                <a:outerShdw blurRad="38100" dist="38100" dir="2700000" algn="tl">
                  <a:srgbClr val="FFFFFF"/>
                </a:outerShdw>
              </a:effectLst>
              <a:ea typeface="隶书" panose="02010509060101010101" pitchFamily="49" charset="-122"/>
            </a:endParaRPr>
          </a:p>
        </p:txBody>
      </p:sp>
      <p:sp>
        <p:nvSpPr>
          <p:cNvPr id="172044" name="Text Box 12"/>
          <p:cNvSpPr txBox="1">
            <a:spLocks noChangeArrowheads="1"/>
          </p:cNvSpPr>
          <p:nvPr/>
        </p:nvSpPr>
        <p:spPr bwMode="auto">
          <a:xfrm>
            <a:off x="2484438" y="260350"/>
            <a:ext cx="6264275"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ea typeface="黑体" panose="02010609060101010101" pitchFamily="49" charset="-122"/>
              </a:rPr>
              <a:t>风雷电象征人世间追求正义、光明的变革力量。对风雷电的呼唤与歌颂，表现了诗人对黑暗世界的强烈愤懑和摧毁黑暗的热望，也表达了诗人对光明未来的热烈追求。</a:t>
            </a:r>
            <a:endParaRPr lang="zh-CN" altLang="en-US" sz="3600" b="1">
              <a:ea typeface="黑体" panose="02010609060101010101" pitchFamily="49" charset="-122"/>
            </a:endParaRPr>
          </a:p>
        </p:txBody>
      </p:sp>
      <p:sp>
        <p:nvSpPr>
          <p:cNvPr id="172045" name="Text Box 13"/>
          <p:cNvSpPr txBox="1">
            <a:spLocks noChangeArrowheads="1"/>
          </p:cNvSpPr>
          <p:nvPr/>
        </p:nvSpPr>
        <p:spPr bwMode="auto">
          <a:xfrm>
            <a:off x="2484438" y="3716338"/>
            <a:ext cx="6480175"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chemeClr val="tx2"/>
                </a:solidFill>
                <a:ea typeface="黑体" panose="02010609060101010101" pitchFamily="49" charset="-122"/>
              </a:rPr>
              <a:t>神鬼象征了现实中的种种黑暗势力。诗人高呼要把所有的神像连同一切罪恶的黑暗都“烧毁”，表现了诗人无比高昂的战斗激情和彻底的斗争精神。</a:t>
            </a:r>
            <a:endParaRPr lang="zh-CN" altLang="en-US" sz="3600" b="1">
              <a:solidFill>
                <a:schemeClr val="tx2"/>
              </a:solidFill>
              <a:ea typeface="黑体" panose="02010609060101010101" pitchFamily="49" charset="-122"/>
            </a:endParaRPr>
          </a:p>
        </p:txBody>
      </p:sp>
      <p:sp>
        <p:nvSpPr>
          <p:cNvPr id="172046" name="AutoShape 14"/>
          <p:cNvSpPr/>
          <p:nvPr/>
        </p:nvSpPr>
        <p:spPr bwMode="auto">
          <a:xfrm>
            <a:off x="2339975" y="1557338"/>
            <a:ext cx="431800" cy="3384550"/>
          </a:xfrm>
          <a:prstGeom prst="rightBrace">
            <a:avLst>
              <a:gd name="adj1" fmla="val 65319"/>
              <a:gd name="adj2" fmla="val 50000"/>
            </a:avLst>
          </a:prstGeom>
          <a:noFill/>
          <a:ln w="76200">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2047" name="WordArt 15"/>
          <p:cNvSpPr>
            <a:spLocks noChangeArrowheads="1" noChangeShapeType="1" noTextEdit="1"/>
          </p:cNvSpPr>
          <p:nvPr/>
        </p:nvSpPr>
        <p:spPr bwMode="auto">
          <a:xfrm rot="5400000">
            <a:off x="1294607" y="2024856"/>
            <a:ext cx="5257800" cy="2592387"/>
          </a:xfrm>
          <a:prstGeom prst="rect">
            <a:avLst/>
          </a:prstGeom>
          <a:extLst>
            <a:ext uri="{91240B29-F687-4F45-9708-019B960494DF}">
              <a14:hiddenLine xmlns:a14="http://schemas.microsoft.com/office/drawing/2010/main" w="9525">
                <a:solidFill>
                  <a:srgbClr val="000000"/>
                </a:solidFill>
                <a:round/>
              </a14:hiddenLine>
            </a:ext>
          </a:extLst>
        </p:spPr>
        <p:txBody>
          <a:bodyPr vert="eaVert" wrap="none" fromWordArt="1">
            <a:prstTxWarp prst="textWave4">
              <a:avLst>
                <a:gd name="adj1" fmla="val 13005"/>
                <a:gd name="adj2" fmla="val 0"/>
              </a:avLst>
            </a:prstTxWarp>
          </a:bodyPr>
          <a:lstStyle/>
          <a:p>
            <a:pPr algn="ctr" fontAlgn="auto"/>
            <a:r>
              <a:rPr lang="zh-CN" altLang="en-US" sz="3600" b="1" kern="10">
                <a:gradFill rotWithShape="0">
                  <a:gsLst>
                    <a:gs pos="0">
                      <a:srgbClr val="00FF00"/>
                    </a:gs>
                    <a:gs pos="100000">
                      <a:srgbClr val="00CCFF"/>
                    </a:gs>
                  </a:gsLst>
                  <a:lin ang="0" scaled="1"/>
                </a:gradFill>
                <a:effectLst>
                  <a:outerShdw dist="99190" dir="7788334" algn="ctr" rotWithShape="0">
                    <a:srgbClr val="000080">
                      <a:alpha val="80000"/>
                    </a:srgbClr>
                  </a:outerShdw>
                </a:effectLst>
                <a:latin typeface="华文行楷" panose="02010800040101010101" pitchFamily="2" charset="-122"/>
                <a:ea typeface="华文行楷" panose="02010800040101010101" pitchFamily="2" charset="-122"/>
              </a:rPr>
              <a:t>爱国精神</a:t>
            </a:r>
            <a:endParaRPr lang="zh-CN" altLang="en-US" sz="3600" b="1" kern="10">
              <a:gradFill rotWithShape="0">
                <a:gsLst>
                  <a:gs pos="0">
                    <a:srgbClr val="00FF00"/>
                  </a:gs>
                  <a:gs pos="100000">
                    <a:srgbClr val="00CCFF"/>
                  </a:gs>
                </a:gsLst>
                <a:lin ang="0" scaled="1"/>
              </a:gradFill>
              <a:effectLst>
                <a:outerShdw dist="99190" dir="7788334" algn="ctr" rotWithShape="0">
                  <a:srgbClr val="000080">
                    <a:alpha val="80000"/>
                  </a:srgbClr>
                </a:outerShdw>
              </a:effectLst>
              <a:latin typeface="华文行楷" panose="02010800040101010101" pitchFamily="2" charset="-122"/>
              <a:ea typeface="华文行楷" panose="02010800040101010101" pitchFamily="2" charset="-122"/>
            </a:endParaRPr>
          </a:p>
        </p:txBody>
      </p:sp>
      <p:sp>
        <p:nvSpPr>
          <p:cNvPr id="172049" name="AutoShape 17"/>
          <p:cNvSpPr>
            <a:spLocks noChangeArrowheads="1"/>
          </p:cNvSpPr>
          <p:nvPr/>
        </p:nvSpPr>
        <p:spPr bwMode="auto">
          <a:xfrm>
            <a:off x="4643438" y="3141663"/>
            <a:ext cx="3024187" cy="792162"/>
          </a:xfrm>
          <a:prstGeom prst="leftRightArrow">
            <a:avLst>
              <a:gd name="adj1" fmla="val 50000"/>
              <a:gd name="adj2" fmla="val 76353"/>
            </a:avLst>
          </a:prstGeom>
          <a:solidFill>
            <a:schemeClr val="tx2"/>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p>
        </p:txBody>
      </p:sp>
      <p:sp>
        <p:nvSpPr>
          <p:cNvPr id="172050" name="Text Box 18"/>
          <p:cNvSpPr txBox="1">
            <a:spLocks noChangeArrowheads="1"/>
          </p:cNvSpPr>
          <p:nvPr/>
        </p:nvSpPr>
        <p:spPr bwMode="auto">
          <a:xfrm>
            <a:off x="7596188" y="549275"/>
            <a:ext cx="915987" cy="549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r>
              <a:rPr lang="zh-CN" altLang="en-US" sz="4800" b="1">
                <a:solidFill>
                  <a:schemeClr val="hlink"/>
                </a:solidFill>
                <a:ea typeface="隶书" panose="02010509060101010101" pitchFamily="49" charset="-122"/>
              </a:rPr>
              <a:t>中华民族的时代精神</a:t>
            </a:r>
            <a:endParaRPr lang="zh-CN" altLang="en-US" sz="4800" b="1">
              <a:solidFill>
                <a:schemeClr val="hlink"/>
              </a:solidFill>
              <a:ea typeface="隶书" panose="02010509060101010101" pitchFamily="49" charset="-122"/>
            </a:endParaRPr>
          </a:p>
        </p:txBody>
      </p:sp>
      <p:sp>
        <p:nvSpPr>
          <p:cNvPr id="172051" name="Text Box 19"/>
          <p:cNvSpPr txBox="1">
            <a:spLocks noChangeArrowheads="1"/>
          </p:cNvSpPr>
          <p:nvPr/>
        </p:nvSpPr>
        <p:spPr bwMode="auto">
          <a:xfrm>
            <a:off x="4787900" y="2420938"/>
            <a:ext cx="292735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5400" b="1">
                <a:effectLst>
                  <a:outerShdw blurRad="38100" dist="38100" dir="2700000" algn="tl">
                    <a:srgbClr val="FFFFFF"/>
                  </a:outerShdw>
                </a:effectLst>
                <a:ea typeface="华文行楷" panose="02010800040101010101" pitchFamily="2" charset="-122"/>
              </a:rPr>
              <a:t>借古喻今</a:t>
            </a:r>
            <a:endParaRPr lang="zh-CN" altLang="en-US" sz="5400" b="1">
              <a:effectLst>
                <a:outerShdw blurRad="38100" dist="38100" dir="2700000" algn="tl">
                  <a:srgbClr val="FFFFFF"/>
                </a:outerShdw>
              </a:effectLst>
              <a:ea typeface="华文行楷" panose="02010800040101010101" pitchFamily="2" charset="-122"/>
            </a:endParaRPr>
          </a:p>
        </p:txBody>
      </p:sp>
      <p:pic>
        <p:nvPicPr>
          <p:cNvPr id="172052" name="Picture 20" descr="屈原"/>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836613"/>
            <a:ext cx="2771775" cy="47974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72044"/>
                                        </p:tgtEl>
                                        <p:attrNameLst>
                                          <p:attrName>style.visibility</p:attrName>
                                        </p:attrNameLst>
                                      </p:cBhvr>
                                      <p:to>
                                        <p:strVal val="visible"/>
                                      </p:to>
                                    </p:set>
                                    <p:anim calcmode="lin" valueType="num">
                                      <p:cBhvr additive="base">
                                        <p:cTn id="7" dur="500" fill="hold"/>
                                        <p:tgtEl>
                                          <p:spTgt spid="172044"/>
                                        </p:tgtEl>
                                        <p:attrNameLst>
                                          <p:attrName>ppt_x</p:attrName>
                                        </p:attrNameLst>
                                      </p:cBhvr>
                                      <p:tavLst>
                                        <p:tav tm="0">
                                          <p:val>
                                            <p:strVal val="1+#ppt_w/2"/>
                                          </p:val>
                                        </p:tav>
                                        <p:tav tm="100000">
                                          <p:val>
                                            <p:strVal val="#ppt_x"/>
                                          </p:val>
                                        </p:tav>
                                      </p:tavLst>
                                    </p:anim>
                                    <p:anim calcmode="lin" valueType="num">
                                      <p:cBhvr additive="base">
                                        <p:cTn id="8" dur="500" fill="hold"/>
                                        <p:tgtEl>
                                          <p:spTgt spid="1720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72045"/>
                                        </p:tgtEl>
                                        <p:attrNameLst>
                                          <p:attrName>style.visibility</p:attrName>
                                        </p:attrNameLst>
                                      </p:cBhvr>
                                      <p:to>
                                        <p:strVal val="visible"/>
                                      </p:to>
                                    </p:set>
                                    <p:anim calcmode="lin" valueType="num">
                                      <p:cBhvr additive="base">
                                        <p:cTn id="13" dur="500" fill="hold"/>
                                        <p:tgtEl>
                                          <p:spTgt spid="172045"/>
                                        </p:tgtEl>
                                        <p:attrNameLst>
                                          <p:attrName>ppt_x</p:attrName>
                                        </p:attrNameLst>
                                      </p:cBhvr>
                                      <p:tavLst>
                                        <p:tav tm="0">
                                          <p:val>
                                            <p:strVal val="1+#ppt_w/2"/>
                                          </p:val>
                                        </p:tav>
                                        <p:tav tm="100000">
                                          <p:val>
                                            <p:strVal val="#ppt_x"/>
                                          </p:val>
                                        </p:tav>
                                      </p:tavLst>
                                    </p:anim>
                                    <p:anim calcmode="lin" valueType="num">
                                      <p:cBhvr additive="base">
                                        <p:cTn id="14" dur="500" fill="hold"/>
                                        <p:tgtEl>
                                          <p:spTgt spid="1720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xit" presetSubtype="3" fill="hold" grpId="1" nodeType="clickEffect">
                                  <p:stCondLst>
                                    <p:cond delay="0"/>
                                  </p:stCondLst>
                                  <p:childTnLst>
                                    <p:animEffect transition="out" filter="wheel(3)">
                                      <p:cBhvr>
                                        <p:cTn id="18" dur="1000"/>
                                        <p:tgtEl>
                                          <p:spTgt spid="172044"/>
                                        </p:tgtEl>
                                      </p:cBhvr>
                                    </p:animEffect>
                                    <p:set>
                                      <p:cBhvr>
                                        <p:cTn id="19" dur="1" fill="hold">
                                          <p:stCondLst>
                                            <p:cond delay="999"/>
                                          </p:stCondLst>
                                        </p:cTn>
                                        <p:tgtEl>
                                          <p:spTgt spid="172044"/>
                                        </p:tgtEl>
                                        <p:attrNameLst>
                                          <p:attrName>style.visibility</p:attrName>
                                        </p:attrNameLst>
                                      </p:cBhvr>
                                      <p:to>
                                        <p:strVal val="hidden"/>
                                      </p:to>
                                    </p:set>
                                  </p:childTnLst>
                                </p:cTn>
                              </p:par>
                              <p:par>
                                <p:cTn id="20" presetID="21" presetClass="exit" presetSubtype="3" fill="hold" grpId="1" nodeType="withEffect">
                                  <p:stCondLst>
                                    <p:cond delay="0"/>
                                  </p:stCondLst>
                                  <p:childTnLst>
                                    <p:animEffect transition="out" filter="wheel(3)">
                                      <p:cBhvr>
                                        <p:cTn id="21" dur="1000"/>
                                        <p:tgtEl>
                                          <p:spTgt spid="172045"/>
                                        </p:tgtEl>
                                      </p:cBhvr>
                                    </p:animEffect>
                                    <p:set>
                                      <p:cBhvr>
                                        <p:cTn id="22" dur="1" fill="hold">
                                          <p:stCondLst>
                                            <p:cond delay="999"/>
                                          </p:stCondLst>
                                        </p:cTn>
                                        <p:tgtEl>
                                          <p:spTgt spid="17204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72046"/>
                                        </p:tgtEl>
                                        <p:attrNameLst>
                                          <p:attrName>style.visibility</p:attrName>
                                        </p:attrNameLst>
                                      </p:cBhvr>
                                      <p:to>
                                        <p:strVal val="visible"/>
                                      </p:to>
                                    </p:set>
                                    <p:animEffect transition="in" filter="dissolve">
                                      <p:cBhvr>
                                        <p:cTn id="27" dur="500"/>
                                        <p:tgtEl>
                                          <p:spTgt spid="172046"/>
                                        </p:tgtEl>
                                      </p:cBhvr>
                                    </p:animEffect>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nodeType="clickEffect">
                                  <p:stCondLst>
                                    <p:cond delay="0"/>
                                  </p:stCondLst>
                                  <p:childTnLst>
                                    <p:set>
                                      <p:cBhvr>
                                        <p:cTn id="31" dur="1" fill="hold">
                                          <p:stCondLst>
                                            <p:cond delay="0"/>
                                          </p:stCondLst>
                                        </p:cTn>
                                        <p:tgtEl>
                                          <p:spTgt spid="172047"/>
                                        </p:tgtEl>
                                        <p:attrNameLst>
                                          <p:attrName>style.visibility</p:attrName>
                                        </p:attrNameLst>
                                      </p:cBhvr>
                                      <p:to>
                                        <p:strVal val="visible"/>
                                      </p:to>
                                    </p:set>
                                    <p:animEffect transition="in" filter="fade">
                                      <p:cBhvr>
                                        <p:cTn id="32" dur="800" decel="100000"/>
                                        <p:tgtEl>
                                          <p:spTgt spid="172047"/>
                                        </p:tgtEl>
                                      </p:cBhvr>
                                    </p:animEffect>
                                    <p:anim calcmode="lin" valueType="num">
                                      <p:cBhvr>
                                        <p:cTn id="33" dur="800" decel="100000" fill="hold"/>
                                        <p:tgtEl>
                                          <p:spTgt spid="172047"/>
                                        </p:tgtEl>
                                        <p:attrNameLst>
                                          <p:attrName>style.rotation</p:attrName>
                                        </p:attrNameLst>
                                      </p:cBhvr>
                                      <p:tavLst>
                                        <p:tav tm="0">
                                          <p:val>
                                            <p:fltVal val="-90"/>
                                          </p:val>
                                        </p:tav>
                                        <p:tav tm="100000">
                                          <p:val>
                                            <p:fltVal val="0"/>
                                          </p:val>
                                        </p:tav>
                                      </p:tavLst>
                                    </p:anim>
                                    <p:anim calcmode="lin" valueType="num">
                                      <p:cBhvr>
                                        <p:cTn id="34" dur="800" decel="100000" fill="hold"/>
                                        <p:tgtEl>
                                          <p:spTgt spid="172047"/>
                                        </p:tgtEl>
                                        <p:attrNameLst>
                                          <p:attrName>ppt_x</p:attrName>
                                        </p:attrNameLst>
                                      </p:cBhvr>
                                      <p:tavLst>
                                        <p:tav tm="0">
                                          <p:val>
                                            <p:strVal val="#ppt_x+0.4"/>
                                          </p:val>
                                        </p:tav>
                                        <p:tav tm="100000">
                                          <p:val>
                                            <p:strVal val="#ppt_x-0.05"/>
                                          </p:val>
                                        </p:tav>
                                      </p:tavLst>
                                    </p:anim>
                                    <p:anim calcmode="lin" valueType="num">
                                      <p:cBhvr>
                                        <p:cTn id="35" dur="800" decel="100000" fill="hold"/>
                                        <p:tgtEl>
                                          <p:spTgt spid="172047"/>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172047"/>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172047"/>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nodeType="clickEffect">
                                  <p:stCondLst>
                                    <p:cond delay="0"/>
                                  </p:stCondLst>
                                  <p:childTnLst>
                                    <p:set>
                                      <p:cBhvr>
                                        <p:cTn id="41" dur="1" fill="hold">
                                          <p:stCondLst>
                                            <p:cond delay="0"/>
                                          </p:stCondLst>
                                        </p:cTn>
                                        <p:tgtEl>
                                          <p:spTgt spid="172052"/>
                                        </p:tgtEl>
                                        <p:attrNameLst>
                                          <p:attrName>style.visibility</p:attrName>
                                        </p:attrNameLst>
                                      </p:cBhvr>
                                      <p:to>
                                        <p:strVal val="visible"/>
                                      </p:to>
                                    </p:set>
                                    <p:anim calcmode="lin" valueType="num">
                                      <p:cBhvr>
                                        <p:cTn id="42" dur="1000" fill="hold"/>
                                        <p:tgtEl>
                                          <p:spTgt spid="172052"/>
                                        </p:tgtEl>
                                        <p:attrNameLst>
                                          <p:attrName>ppt_w</p:attrName>
                                        </p:attrNameLst>
                                      </p:cBhvr>
                                      <p:tavLst>
                                        <p:tav tm="0">
                                          <p:val>
                                            <p:strVal val="#ppt_w+.3"/>
                                          </p:val>
                                        </p:tav>
                                        <p:tav tm="100000">
                                          <p:val>
                                            <p:strVal val="#ppt_w"/>
                                          </p:val>
                                        </p:tav>
                                      </p:tavLst>
                                    </p:anim>
                                    <p:anim calcmode="lin" valueType="num">
                                      <p:cBhvr>
                                        <p:cTn id="43" dur="1000" fill="hold"/>
                                        <p:tgtEl>
                                          <p:spTgt spid="172052"/>
                                        </p:tgtEl>
                                        <p:attrNameLst>
                                          <p:attrName>ppt_h</p:attrName>
                                        </p:attrNameLst>
                                      </p:cBhvr>
                                      <p:tavLst>
                                        <p:tav tm="0">
                                          <p:val>
                                            <p:strVal val="#ppt_h"/>
                                          </p:val>
                                        </p:tav>
                                        <p:tav tm="100000">
                                          <p:val>
                                            <p:strVal val="#ppt_h"/>
                                          </p:val>
                                        </p:tav>
                                      </p:tavLst>
                                    </p:anim>
                                    <p:animEffect transition="in" filter="fade">
                                      <p:cBhvr>
                                        <p:cTn id="44" dur="1000"/>
                                        <p:tgtEl>
                                          <p:spTgt spid="172052"/>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172049"/>
                                        </p:tgtEl>
                                        <p:attrNameLst>
                                          <p:attrName>style.visibility</p:attrName>
                                        </p:attrNameLst>
                                      </p:cBhvr>
                                      <p:to>
                                        <p:strVal val="visible"/>
                                      </p:to>
                                    </p:set>
                                    <p:animEffect transition="in" filter="dissolve">
                                      <p:cBhvr>
                                        <p:cTn id="49" dur="500"/>
                                        <p:tgtEl>
                                          <p:spTgt spid="172049"/>
                                        </p:tgtEl>
                                      </p:cBhvr>
                                    </p:animEffect>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172050"/>
                                        </p:tgtEl>
                                        <p:attrNameLst>
                                          <p:attrName>style.visibility</p:attrName>
                                        </p:attrNameLst>
                                      </p:cBhvr>
                                      <p:to>
                                        <p:strVal val="visible"/>
                                      </p:to>
                                    </p:set>
                                    <p:animEffect transition="in" filter="fade">
                                      <p:cBhvr>
                                        <p:cTn id="54" dur="1000"/>
                                        <p:tgtEl>
                                          <p:spTgt spid="172050"/>
                                        </p:tgtEl>
                                      </p:cBhvr>
                                    </p:animEffect>
                                    <p:anim calcmode="lin" valueType="num">
                                      <p:cBhvr>
                                        <p:cTn id="55" dur="1000" fill="hold"/>
                                        <p:tgtEl>
                                          <p:spTgt spid="172050"/>
                                        </p:tgtEl>
                                        <p:attrNameLst>
                                          <p:attrName>ppt_x</p:attrName>
                                        </p:attrNameLst>
                                      </p:cBhvr>
                                      <p:tavLst>
                                        <p:tav tm="0">
                                          <p:val>
                                            <p:strVal val="#ppt_x"/>
                                          </p:val>
                                        </p:tav>
                                        <p:tav tm="100000">
                                          <p:val>
                                            <p:strVal val="#ppt_x"/>
                                          </p:val>
                                        </p:tav>
                                      </p:tavLst>
                                    </p:anim>
                                    <p:anim calcmode="lin" valueType="num">
                                      <p:cBhvr>
                                        <p:cTn id="56" dur="1000" fill="hold"/>
                                        <p:tgtEl>
                                          <p:spTgt spid="17205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172051"/>
                                        </p:tgtEl>
                                        <p:attrNameLst>
                                          <p:attrName>style.visibility</p:attrName>
                                        </p:attrNameLst>
                                      </p:cBhvr>
                                      <p:to>
                                        <p:strVal val="visible"/>
                                      </p:to>
                                    </p:set>
                                    <p:animEffect transition="in" filter="slide(fromBottom)">
                                      <p:cBhvr>
                                        <p:cTn id="61" dur="500"/>
                                        <p:tgtEl>
                                          <p:spTgt spid="17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44" grpId="0"/>
      <p:bldP spid="172044" grpId="1"/>
      <p:bldP spid="172045" grpId="0"/>
      <p:bldP spid="172045" grpId="1"/>
      <p:bldP spid="172049" grpId="0" animBg="1"/>
      <p:bldP spid="172050" grpId="0"/>
      <p:bldP spid="172051"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395288" y="1125538"/>
            <a:ext cx="8382000" cy="823912"/>
          </a:xfrm>
          <a:prstGeom prst="rect">
            <a:avLst/>
          </a:prstGeom>
          <a:noFill/>
          <a:ln w="9525">
            <a:noFill/>
            <a:miter lim="800000"/>
          </a:ln>
          <a:effec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zh-CN" altLang="en-US" sz="4800" b="1">
                <a:solidFill>
                  <a:srgbClr val="FF0000"/>
                </a:solidFill>
                <a:latin typeface="楷体_GB2312" pitchFamily="49" charset="-122"/>
                <a:ea typeface="楷体_GB2312" pitchFamily="49" charset="-122"/>
              </a:rPr>
              <a:t>主  旨</a:t>
            </a:r>
            <a:endParaRPr kumimoji="1" lang="zh-CN" altLang="en-US" sz="4800" b="1">
              <a:solidFill>
                <a:srgbClr val="FF0000"/>
              </a:solidFill>
              <a:latin typeface="楷体_GB2312" pitchFamily="49" charset="-122"/>
              <a:ea typeface="楷体_GB2312" pitchFamily="49" charset="-122"/>
            </a:endParaRPr>
          </a:p>
        </p:txBody>
      </p:sp>
      <p:sp>
        <p:nvSpPr>
          <p:cNvPr id="13315" name="Rectangle 3"/>
          <p:cNvSpPr>
            <a:spLocks noChangeArrowheads="1"/>
          </p:cNvSpPr>
          <p:nvPr/>
        </p:nvSpPr>
        <p:spPr bwMode="auto">
          <a:xfrm>
            <a:off x="539750" y="2565400"/>
            <a:ext cx="7777163"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3200" b="1">
                <a:solidFill>
                  <a:srgbClr val="D60093"/>
                </a:solidFill>
                <a:latin typeface="楷体_GB2312" pitchFamily="49" charset="-122"/>
                <a:ea typeface="楷体_GB2312" pitchFamily="49" charset="-122"/>
              </a:rPr>
              <a:t>通过对</a:t>
            </a:r>
            <a:r>
              <a:rPr kumimoji="1" lang="zh-CN" altLang="en-US" sz="3200" b="1" u="sng">
                <a:solidFill>
                  <a:srgbClr val="D60093"/>
                </a:solidFill>
                <a:latin typeface="楷体_GB2312" pitchFamily="49" charset="-122"/>
                <a:ea typeface="楷体_GB2312" pitchFamily="49" charset="-122"/>
              </a:rPr>
              <a:t>        </a:t>
            </a:r>
            <a:r>
              <a:rPr kumimoji="1" lang="zh-CN" altLang="en-US" sz="3200" b="1">
                <a:solidFill>
                  <a:srgbClr val="D60093"/>
                </a:solidFill>
                <a:latin typeface="楷体_GB2312" pitchFamily="49" charset="-122"/>
                <a:ea typeface="楷体_GB2312" pitchFamily="49" charset="-122"/>
              </a:rPr>
              <a:t>的呼唤与歌颂，表现了诗人对</a:t>
            </a:r>
            <a:r>
              <a:rPr kumimoji="1" lang="zh-CN" altLang="en-US" sz="3200" b="1" u="sng">
                <a:solidFill>
                  <a:srgbClr val="D60093"/>
                </a:solidFill>
                <a:latin typeface="楷体_GB2312" pitchFamily="49" charset="-122"/>
                <a:ea typeface="楷体_GB2312" pitchFamily="49" charset="-122"/>
              </a:rPr>
              <a:t>         </a:t>
            </a:r>
            <a:r>
              <a:rPr kumimoji="1" lang="zh-CN" altLang="en-US" sz="3200" b="1">
                <a:solidFill>
                  <a:srgbClr val="D60093"/>
                </a:solidFill>
                <a:latin typeface="楷体_GB2312" pitchFamily="49" charset="-122"/>
                <a:ea typeface="楷体_GB2312" pitchFamily="49" charset="-122"/>
              </a:rPr>
              <a:t>的强烈愤懑和</a:t>
            </a:r>
            <a:r>
              <a:rPr kumimoji="1" lang="zh-CN" altLang="en-US" sz="3200" b="1" u="sng">
                <a:solidFill>
                  <a:srgbClr val="D60093"/>
                </a:solidFill>
                <a:latin typeface="楷体_GB2312" pitchFamily="49" charset="-122"/>
                <a:ea typeface="楷体_GB2312" pitchFamily="49" charset="-122"/>
              </a:rPr>
              <a:t>         </a:t>
            </a:r>
            <a:r>
              <a:rPr kumimoji="1" lang="zh-CN" altLang="en-US" sz="3200" b="1">
                <a:solidFill>
                  <a:srgbClr val="D60093"/>
                </a:solidFill>
                <a:latin typeface="楷体_GB2312" pitchFamily="49" charset="-122"/>
                <a:ea typeface="楷体_GB2312" pitchFamily="49" charset="-122"/>
              </a:rPr>
              <a:t>的热望，也表明了诗人对</a:t>
            </a:r>
            <a:r>
              <a:rPr kumimoji="1" lang="zh-CN" altLang="en-US" sz="3200" b="1" u="sng">
                <a:solidFill>
                  <a:srgbClr val="D60093"/>
                </a:solidFill>
                <a:latin typeface="楷体_GB2312" pitchFamily="49" charset="-122"/>
                <a:ea typeface="楷体_GB2312" pitchFamily="49" charset="-122"/>
              </a:rPr>
              <a:t>              </a:t>
            </a:r>
            <a:r>
              <a:rPr kumimoji="1" lang="zh-CN" altLang="en-US" sz="3200" b="1">
                <a:solidFill>
                  <a:srgbClr val="D60093"/>
                </a:solidFill>
                <a:latin typeface="楷体_GB2312" pitchFamily="49" charset="-122"/>
                <a:ea typeface="楷体_GB2312" pitchFamily="49" charset="-122"/>
              </a:rPr>
              <a:t>的热烈追求。</a:t>
            </a:r>
            <a:r>
              <a:rPr kumimoji="1" lang="zh-CN" altLang="en-US" sz="2800" b="1">
                <a:solidFill>
                  <a:srgbClr val="D60093"/>
                </a:solidFill>
                <a:latin typeface="华文行楷" panose="02010800040101010101" pitchFamily="2" charset="-122"/>
                <a:ea typeface="华文行楷" panose="02010800040101010101" pitchFamily="2" charset="-122"/>
              </a:rPr>
              <a:t> </a:t>
            </a:r>
            <a:endParaRPr kumimoji="1" lang="zh-CN" altLang="en-US" sz="2800" b="1">
              <a:solidFill>
                <a:srgbClr val="D60093"/>
              </a:solidFill>
              <a:latin typeface="华文行楷" panose="02010800040101010101" pitchFamily="2" charset="-122"/>
              <a:ea typeface="华文行楷" panose="02010800040101010101" pitchFamily="2" charset="-122"/>
            </a:endParaRPr>
          </a:p>
        </p:txBody>
      </p:sp>
      <p:sp>
        <p:nvSpPr>
          <p:cNvPr id="258052" name="Text Box 4"/>
          <p:cNvSpPr txBox="1">
            <a:spLocks noChangeArrowheads="1"/>
          </p:cNvSpPr>
          <p:nvPr/>
        </p:nvSpPr>
        <p:spPr bwMode="auto">
          <a:xfrm>
            <a:off x="1908175" y="2492375"/>
            <a:ext cx="36004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a:solidFill>
                  <a:srgbClr val="FF0000"/>
                </a:solidFill>
                <a:latin typeface="Times New Roman" panose="02020603050405020304" pitchFamily="18" charset="0"/>
                <a:ea typeface="楷体_GB2312" pitchFamily="49" charset="-122"/>
              </a:rPr>
              <a:t>风雷电</a:t>
            </a:r>
            <a:endParaRPr kumimoji="1" lang="zh-CN" altLang="en-US" sz="2800">
              <a:solidFill>
                <a:srgbClr val="FF0000"/>
              </a:solidFill>
              <a:latin typeface="Times New Roman" panose="02020603050405020304" pitchFamily="18" charset="0"/>
              <a:ea typeface="楷体_GB2312" pitchFamily="49" charset="-122"/>
            </a:endParaRPr>
          </a:p>
        </p:txBody>
      </p:sp>
      <p:sp>
        <p:nvSpPr>
          <p:cNvPr id="258053" name="Text Box 5"/>
          <p:cNvSpPr txBox="1">
            <a:spLocks noChangeArrowheads="1"/>
          </p:cNvSpPr>
          <p:nvPr/>
        </p:nvSpPr>
        <p:spPr bwMode="auto">
          <a:xfrm>
            <a:off x="1547813" y="3141663"/>
            <a:ext cx="20161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a:solidFill>
                  <a:srgbClr val="FF0000"/>
                </a:solidFill>
                <a:latin typeface="Times New Roman" panose="02020603050405020304" pitchFamily="18" charset="0"/>
                <a:ea typeface="楷体_GB2312" pitchFamily="49" charset="-122"/>
              </a:rPr>
              <a:t>黑暗世界</a:t>
            </a:r>
            <a:endParaRPr kumimoji="1" lang="zh-CN" altLang="en-US" sz="2800">
              <a:solidFill>
                <a:srgbClr val="FF0000"/>
              </a:solidFill>
              <a:latin typeface="Times New Roman" panose="02020603050405020304" pitchFamily="18" charset="0"/>
              <a:ea typeface="楷体_GB2312" pitchFamily="49" charset="-122"/>
            </a:endParaRPr>
          </a:p>
        </p:txBody>
      </p:sp>
      <p:sp>
        <p:nvSpPr>
          <p:cNvPr id="258054" name="Text Box 6"/>
          <p:cNvSpPr txBox="1">
            <a:spLocks noChangeArrowheads="1"/>
          </p:cNvSpPr>
          <p:nvPr/>
        </p:nvSpPr>
        <p:spPr bwMode="auto">
          <a:xfrm>
            <a:off x="5867400" y="3141663"/>
            <a:ext cx="18002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a:solidFill>
                  <a:srgbClr val="FF0000"/>
                </a:solidFill>
                <a:latin typeface="Times New Roman" panose="02020603050405020304" pitchFamily="18" charset="0"/>
                <a:ea typeface="楷体_GB2312" pitchFamily="49" charset="-122"/>
              </a:rPr>
              <a:t>摧毁黑暗</a:t>
            </a:r>
            <a:endParaRPr kumimoji="1" lang="zh-CN" altLang="en-US" sz="2800">
              <a:solidFill>
                <a:srgbClr val="FF0000"/>
              </a:solidFill>
              <a:latin typeface="Times New Roman" panose="02020603050405020304" pitchFamily="18" charset="0"/>
              <a:ea typeface="楷体_GB2312" pitchFamily="49" charset="-122"/>
            </a:endParaRPr>
          </a:p>
        </p:txBody>
      </p:sp>
      <p:sp>
        <p:nvSpPr>
          <p:cNvPr id="258055" name="Text Box 7"/>
          <p:cNvSpPr txBox="1">
            <a:spLocks noChangeArrowheads="1"/>
          </p:cNvSpPr>
          <p:nvPr/>
        </p:nvSpPr>
        <p:spPr bwMode="auto">
          <a:xfrm>
            <a:off x="5076825" y="3644900"/>
            <a:ext cx="26638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a:solidFill>
                  <a:srgbClr val="FF0000"/>
                </a:solidFill>
                <a:latin typeface="Times New Roman" panose="02020603050405020304" pitchFamily="18" charset="0"/>
                <a:ea typeface="楷体_GB2312" pitchFamily="49" charset="-122"/>
              </a:rPr>
              <a:t>光明未来</a:t>
            </a:r>
            <a:endParaRPr kumimoji="1" lang="zh-CN" altLang="en-US" sz="2800">
              <a:solidFill>
                <a:srgbClr val="FF0000"/>
              </a:solidFill>
              <a:latin typeface="Times New Roman" panose="02020603050405020304" pitchFamily="18" charset="0"/>
              <a:ea typeface="楷体_GB2312"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dissolve">
                                      <p:cBhvr>
                                        <p:cTn id="7" dur="5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8052"/>
                                        </p:tgtEl>
                                        <p:attrNameLst>
                                          <p:attrName>style.visibility</p:attrName>
                                        </p:attrNameLst>
                                      </p:cBhvr>
                                      <p:to>
                                        <p:strVal val="visible"/>
                                      </p:to>
                                    </p:set>
                                    <p:animEffect transition="in" filter="blinds(horizontal)">
                                      <p:cBhvr>
                                        <p:cTn id="12" dur="500"/>
                                        <p:tgtEl>
                                          <p:spTgt spid="25805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8053"/>
                                        </p:tgtEl>
                                        <p:attrNameLst>
                                          <p:attrName>style.visibility</p:attrName>
                                        </p:attrNameLst>
                                      </p:cBhvr>
                                      <p:to>
                                        <p:strVal val="visible"/>
                                      </p:to>
                                    </p:set>
                                    <p:animEffect transition="in" filter="blinds(horizontal)">
                                      <p:cBhvr>
                                        <p:cTn id="17" dur="500"/>
                                        <p:tgtEl>
                                          <p:spTgt spid="25805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58054"/>
                                        </p:tgtEl>
                                        <p:attrNameLst>
                                          <p:attrName>style.visibility</p:attrName>
                                        </p:attrNameLst>
                                      </p:cBhvr>
                                      <p:to>
                                        <p:strVal val="visible"/>
                                      </p:to>
                                    </p:set>
                                    <p:animEffect transition="in" filter="blinds(horizontal)">
                                      <p:cBhvr>
                                        <p:cTn id="22" dur="500"/>
                                        <p:tgtEl>
                                          <p:spTgt spid="25805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8055"/>
                                        </p:tgtEl>
                                        <p:attrNameLst>
                                          <p:attrName>style.visibility</p:attrName>
                                        </p:attrNameLst>
                                      </p:cBhvr>
                                      <p:to>
                                        <p:strVal val="visible"/>
                                      </p:to>
                                    </p:set>
                                    <p:animEffect transition="in" filter="blinds(horizontal)">
                                      <p:cBhvr>
                                        <p:cTn id="27" dur="500"/>
                                        <p:tgtEl>
                                          <p:spTgt spid="258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utoUpdateAnimBg="0" build="p"/>
      <p:bldP spid="258052" grpId="0"/>
      <p:bldP spid="258053" grpId="0"/>
      <p:bldP spid="258054" grpId="0"/>
      <p:bldP spid="25805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8179" name="Text Box 3"/>
          <p:cNvSpPr txBox="1">
            <a:spLocks noChangeArrowheads="1"/>
          </p:cNvSpPr>
          <p:nvPr/>
        </p:nvSpPr>
        <p:spPr bwMode="auto">
          <a:xfrm>
            <a:off x="1763713" y="2133600"/>
            <a:ext cx="52578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6600" b="1">
                <a:solidFill>
                  <a:srgbClr val="FF0000"/>
                </a:solidFill>
              </a:rPr>
              <a:t>写作特色</a:t>
            </a:r>
            <a:endParaRPr lang="zh-CN" altLang="en-US" sz="6600" b="1">
              <a:solidFill>
                <a:srgbClr val="FF0000"/>
              </a:solidFill>
            </a:endParaRPr>
          </a:p>
        </p:txBody>
      </p:sp>
    </p:spTree>
  </p:cSld>
  <p:clrMapOvr>
    <a:masterClrMapping/>
  </p:clrMapOvr>
  <p:transition spd="med">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0402" name="Picture 2" descr="屈原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67175" y="0"/>
            <a:ext cx="5076825" cy="6862763"/>
          </a:xfrm>
          <a:prstGeom prst="rect">
            <a:avLst/>
          </a:prstGeom>
          <a:noFill/>
          <a:extLst>
            <a:ext uri="{909E8E84-426E-40DD-AFC4-6F175D3DCCD1}">
              <a14:hiddenFill xmlns:a14="http://schemas.microsoft.com/office/drawing/2010/main">
                <a:solidFill>
                  <a:srgbClr val="FFFFFF"/>
                </a:solidFill>
              </a14:hiddenFill>
            </a:ext>
          </a:extLst>
        </p:spPr>
      </p:pic>
      <p:sp>
        <p:nvSpPr>
          <p:cNvPr id="230403" name="Rectangle 3"/>
          <p:cNvSpPr>
            <a:spLocks noChangeArrowheads="1"/>
          </p:cNvSpPr>
          <p:nvPr/>
        </p:nvSpPr>
        <p:spPr bwMode="auto">
          <a:xfrm>
            <a:off x="468313" y="2492375"/>
            <a:ext cx="324802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800" b="1">
                <a:solidFill>
                  <a:srgbClr val="FF0000"/>
                </a:solidFill>
                <a:latin typeface="宋体" panose="02010600030101010101" pitchFamily="2" charset="-122"/>
              </a:rPr>
              <a:t>屈原的故事</a:t>
            </a:r>
            <a:endParaRPr lang="zh-CN" altLang="en-US" sz="4800" b="1">
              <a:solidFill>
                <a:srgbClr val="FF0000"/>
              </a:solidFill>
              <a:latin typeface="宋体" panose="02010600030101010101" pitchFamily="2" charset="-122"/>
            </a:endParaRPr>
          </a:p>
        </p:txBody>
      </p:sp>
    </p:spTree>
  </p:cSld>
  <p:clrMapOvr>
    <a:masterClrMapping/>
  </p:clrMapOvr>
  <p:transition spd="med">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7166" name="AutoShape 14"/>
          <p:cNvSpPr>
            <a:spLocks noChangeArrowheads="1"/>
          </p:cNvSpPr>
          <p:nvPr/>
        </p:nvSpPr>
        <p:spPr bwMode="auto">
          <a:xfrm>
            <a:off x="3348038" y="3284538"/>
            <a:ext cx="3671887" cy="431800"/>
          </a:xfrm>
          <a:prstGeom prst="leftRightArrow">
            <a:avLst>
              <a:gd name="adj1" fmla="val 50000"/>
              <a:gd name="adj2" fmla="val 170074"/>
            </a:avLst>
          </a:prstGeom>
          <a:solidFill>
            <a:schemeClr val="tx2"/>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7158" name="Text Box 6"/>
          <p:cNvSpPr txBox="1">
            <a:spLocks noChangeArrowheads="1"/>
          </p:cNvSpPr>
          <p:nvPr/>
        </p:nvSpPr>
        <p:spPr bwMode="auto">
          <a:xfrm>
            <a:off x="684213" y="404813"/>
            <a:ext cx="7561262"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b="1">
                <a:latin typeface="黑体" panose="02010609060101010101" pitchFamily="49" charset="-122"/>
                <a:ea typeface="黑体" panose="02010609060101010101" pitchFamily="49" charset="-122"/>
              </a:rPr>
              <a:t>1</a:t>
            </a:r>
            <a:r>
              <a:rPr lang="zh-CN" altLang="en-US" sz="4000" b="1">
                <a:latin typeface="黑体" panose="02010609060101010101" pitchFamily="49" charset="-122"/>
                <a:ea typeface="黑体" panose="02010609060101010101" pitchFamily="49" charset="-122"/>
              </a:rPr>
              <a:t>、</a:t>
            </a:r>
            <a:r>
              <a:rPr lang="zh-CN" altLang="en-US" sz="4000" b="1">
                <a:solidFill>
                  <a:schemeClr val="hlink"/>
                </a:solidFill>
                <a:latin typeface="黑体" panose="02010609060101010101" pitchFamily="49" charset="-122"/>
                <a:ea typeface="黑体" panose="02010609060101010101" pitchFamily="49" charset="-122"/>
              </a:rPr>
              <a:t>想像</a:t>
            </a:r>
            <a:r>
              <a:rPr lang="zh-CN" altLang="en-US" sz="4000" b="1">
                <a:latin typeface="黑体" panose="02010609060101010101" pitchFamily="49" charset="-122"/>
                <a:ea typeface="黑体" panose="02010609060101010101" pitchFamily="49" charset="-122"/>
              </a:rPr>
              <a:t>瑰丽奇特，闪耀着革命浪漫主义的光辉。</a:t>
            </a:r>
            <a:endParaRPr lang="zh-CN" altLang="en-US" sz="4000" b="1">
              <a:latin typeface="黑体" panose="02010609060101010101" pitchFamily="49" charset="-122"/>
              <a:ea typeface="黑体" panose="02010609060101010101" pitchFamily="49" charset="-122"/>
            </a:endParaRPr>
          </a:p>
        </p:txBody>
      </p:sp>
      <p:sp>
        <p:nvSpPr>
          <p:cNvPr id="177159" name="Text Box 7"/>
          <p:cNvSpPr txBox="1">
            <a:spLocks noChangeArrowheads="1"/>
          </p:cNvSpPr>
          <p:nvPr/>
        </p:nvSpPr>
        <p:spPr bwMode="auto">
          <a:xfrm>
            <a:off x="1384300" y="21383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177160" name="Text Box 8"/>
          <p:cNvSpPr txBox="1">
            <a:spLocks noChangeArrowheads="1"/>
          </p:cNvSpPr>
          <p:nvPr/>
        </p:nvSpPr>
        <p:spPr bwMode="auto">
          <a:xfrm>
            <a:off x="179388" y="1700213"/>
            <a:ext cx="2947987"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b="1">
                <a:effectLst>
                  <a:outerShdw blurRad="38100" dist="38100" dir="2700000" algn="tl">
                    <a:srgbClr val="FFFFFF"/>
                  </a:outerShdw>
                </a:effectLst>
                <a:ea typeface="黑体" panose="02010609060101010101" pitchFamily="49" charset="-122"/>
              </a:rPr>
              <a:t>   </a:t>
            </a:r>
            <a:r>
              <a:rPr lang="zh-CN" altLang="en-US" sz="4000" b="1">
                <a:ea typeface="黑体" panose="02010609060101010101" pitchFamily="49" charset="-122"/>
              </a:rPr>
              <a:t>自然景象</a:t>
            </a:r>
            <a:endParaRPr lang="zh-CN" altLang="en-US" sz="4000" b="1">
              <a:ea typeface="黑体" panose="02010609060101010101" pitchFamily="49" charset="-122"/>
            </a:endParaRPr>
          </a:p>
          <a:p>
            <a:r>
              <a:rPr lang="zh-CN" altLang="en-US" sz="4000" b="1">
                <a:ea typeface="黑体" panose="02010609060101010101" pitchFamily="49" charset="-122"/>
              </a:rPr>
              <a:t>（风雷电）</a:t>
            </a:r>
            <a:endParaRPr lang="zh-CN" altLang="en-US" sz="4000" b="1">
              <a:ea typeface="黑体" panose="02010609060101010101" pitchFamily="49" charset="-122"/>
            </a:endParaRPr>
          </a:p>
        </p:txBody>
      </p:sp>
      <p:sp>
        <p:nvSpPr>
          <p:cNvPr id="177161" name="Text Box 9"/>
          <p:cNvSpPr txBox="1">
            <a:spLocks noChangeArrowheads="1"/>
          </p:cNvSpPr>
          <p:nvPr/>
        </p:nvSpPr>
        <p:spPr bwMode="auto">
          <a:xfrm>
            <a:off x="468313" y="4508500"/>
            <a:ext cx="2509837"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ea typeface="黑体" panose="02010609060101010101" pitchFamily="49" charset="-122"/>
              </a:rPr>
              <a:t>殿内环境</a:t>
            </a:r>
            <a:endParaRPr lang="zh-CN" altLang="en-US" sz="4000" b="1">
              <a:ea typeface="黑体" panose="02010609060101010101" pitchFamily="49" charset="-122"/>
            </a:endParaRPr>
          </a:p>
          <a:p>
            <a:r>
              <a:rPr lang="zh-CN" altLang="en-US" sz="4000" b="1">
                <a:ea typeface="黑体" panose="02010609060101010101" pitchFamily="49" charset="-122"/>
              </a:rPr>
              <a:t>（神像）</a:t>
            </a:r>
            <a:endParaRPr lang="zh-CN" altLang="en-US" sz="4000" b="1">
              <a:ea typeface="黑体" panose="02010609060101010101" pitchFamily="49" charset="-122"/>
            </a:endParaRPr>
          </a:p>
        </p:txBody>
      </p:sp>
      <p:sp>
        <p:nvSpPr>
          <p:cNvPr id="177162" name="Text Box 10"/>
          <p:cNvSpPr txBox="1">
            <a:spLocks noChangeArrowheads="1"/>
          </p:cNvSpPr>
          <p:nvPr/>
        </p:nvSpPr>
        <p:spPr bwMode="auto">
          <a:xfrm>
            <a:off x="4140200" y="22050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177163" name="Text Box 11"/>
          <p:cNvSpPr txBox="1">
            <a:spLocks noChangeArrowheads="1"/>
          </p:cNvSpPr>
          <p:nvPr/>
        </p:nvSpPr>
        <p:spPr bwMode="auto">
          <a:xfrm>
            <a:off x="7019925" y="3068638"/>
            <a:ext cx="15843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ea typeface="黑体" panose="02010609060101010101" pitchFamily="49" charset="-122"/>
              </a:rPr>
              <a:t>屈原</a:t>
            </a:r>
            <a:endParaRPr lang="zh-CN" altLang="en-US" sz="4000" b="1">
              <a:ea typeface="黑体" panose="02010609060101010101" pitchFamily="49" charset="-122"/>
            </a:endParaRPr>
          </a:p>
        </p:txBody>
      </p:sp>
      <p:sp>
        <p:nvSpPr>
          <p:cNvPr id="177164" name="Text Box 12"/>
          <p:cNvSpPr txBox="1">
            <a:spLocks noChangeArrowheads="1"/>
          </p:cNvSpPr>
          <p:nvPr/>
        </p:nvSpPr>
        <p:spPr bwMode="auto">
          <a:xfrm>
            <a:off x="3348038" y="1557338"/>
            <a:ext cx="3455987"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rgbClr val="FF0000"/>
                </a:solidFill>
                <a:ea typeface="隶书" panose="02010509060101010101" pitchFamily="49" charset="-122"/>
              </a:rPr>
              <a:t>上天入地，呼风唤雷</a:t>
            </a:r>
            <a:endParaRPr lang="zh-CN" altLang="en-US" sz="4000" b="1">
              <a:solidFill>
                <a:srgbClr val="FF0000"/>
              </a:solidFill>
              <a:ea typeface="隶书" panose="02010509060101010101" pitchFamily="49" charset="-122"/>
            </a:endParaRPr>
          </a:p>
        </p:txBody>
      </p:sp>
      <p:sp>
        <p:nvSpPr>
          <p:cNvPr id="177165" name="Text Box 13"/>
          <p:cNvSpPr txBox="1">
            <a:spLocks noChangeArrowheads="1"/>
          </p:cNvSpPr>
          <p:nvPr/>
        </p:nvSpPr>
        <p:spPr bwMode="auto">
          <a:xfrm>
            <a:off x="3276600" y="4508500"/>
            <a:ext cx="3743325"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rgbClr val="FF0000"/>
                </a:solidFill>
                <a:ea typeface="隶书" panose="02010509060101010101" pitchFamily="49" charset="-122"/>
              </a:rPr>
              <a:t>毁灭诸神，摧毁一切黑暗力量。</a:t>
            </a:r>
            <a:endParaRPr lang="zh-CN" altLang="en-US" sz="4000" b="1">
              <a:solidFill>
                <a:srgbClr val="FF0000"/>
              </a:solidFill>
              <a:ea typeface="隶书" panose="02010509060101010101" pitchFamily="49" charset="-122"/>
            </a:endParaRPr>
          </a:p>
        </p:txBody>
      </p:sp>
      <p:sp>
        <p:nvSpPr>
          <p:cNvPr id="177167" name="Text Box 15"/>
          <p:cNvSpPr txBox="1">
            <a:spLocks noChangeArrowheads="1"/>
          </p:cNvSpPr>
          <p:nvPr/>
        </p:nvSpPr>
        <p:spPr bwMode="auto">
          <a:xfrm>
            <a:off x="3924300" y="2636838"/>
            <a:ext cx="262255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800" b="1">
                <a:ea typeface="华文行楷" panose="02010800040101010101" pitchFamily="2" charset="-122"/>
              </a:rPr>
              <a:t>物人同化</a:t>
            </a:r>
            <a:endParaRPr lang="zh-CN" altLang="en-US" sz="4800" b="1">
              <a:ea typeface="华文行楷" panose="02010800040101010101" pitchFamily="2" charset="-122"/>
            </a:endParaRPr>
          </a:p>
        </p:txBody>
      </p:sp>
      <p:sp>
        <p:nvSpPr>
          <p:cNvPr id="177168" name="AutoShape 16"/>
          <p:cNvSpPr/>
          <p:nvPr/>
        </p:nvSpPr>
        <p:spPr bwMode="auto">
          <a:xfrm>
            <a:off x="3132138" y="1916113"/>
            <a:ext cx="215900" cy="3240087"/>
          </a:xfrm>
          <a:prstGeom prst="rightBrace">
            <a:avLst>
              <a:gd name="adj1" fmla="val 125061"/>
              <a:gd name="adj2" fmla="val 50000"/>
            </a:avLst>
          </a:prstGeom>
          <a:noFill/>
          <a:ln w="7620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7169" name="Text Box 17"/>
          <p:cNvSpPr txBox="1">
            <a:spLocks noChangeArrowheads="1"/>
          </p:cNvSpPr>
          <p:nvPr/>
        </p:nvSpPr>
        <p:spPr bwMode="auto">
          <a:xfrm>
            <a:off x="3348038" y="3789363"/>
            <a:ext cx="540067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800" b="1">
                <a:solidFill>
                  <a:schemeClr val="hlink"/>
                </a:solidFill>
                <a:ea typeface="华文行楷" panose="02010800040101010101" pitchFamily="2" charset="-122"/>
              </a:rPr>
              <a:t>雄浑壮阔气势磅礴</a:t>
            </a:r>
            <a:endParaRPr lang="zh-CN" altLang="en-US" sz="4800" b="1">
              <a:solidFill>
                <a:schemeClr val="hlink"/>
              </a:solidFill>
              <a:ea typeface="华文行楷" panose="02010800040101010101" pitchFamily="2"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7160"/>
                                        </p:tgtEl>
                                        <p:attrNameLst>
                                          <p:attrName>style.visibility</p:attrName>
                                        </p:attrNameLst>
                                      </p:cBhvr>
                                      <p:to>
                                        <p:strVal val="visible"/>
                                      </p:to>
                                    </p:set>
                                    <p:animEffect transition="in" filter="dissolve">
                                      <p:cBhvr>
                                        <p:cTn id="7" dur="500"/>
                                        <p:tgtEl>
                                          <p:spTgt spid="17716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7161"/>
                                        </p:tgtEl>
                                        <p:attrNameLst>
                                          <p:attrName>style.visibility</p:attrName>
                                        </p:attrNameLst>
                                      </p:cBhvr>
                                      <p:to>
                                        <p:strVal val="visible"/>
                                      </p:to>
                                    </p:set>
                                    <p:animEffect transition="in" filter="dissolve">
                                      <p:cBhvr>
                                        <p:cTn id="10" dur="500"/>
                                        <p:tgtEl>
                                          <p:spTgt spid="17716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177163"/>
                                        </p:tgtEl>
                                        <p:attrNameLst>
                                          <p:attrName>style.visibility</p:attrName>
                                        </p:attrNameLst>
                                      </p:cBhvr>
                                      <p:to>
                                        <p:strVal val="visible"/>
                                      </p:to>
                                    </p:set>
                                    <p:anim calcmode="lin" valueType="num">
                                      <p:cBhvr additive="base">
                                        <p:cTn id="15" dur="500" fill="hold"/>
                                        <p:tgtEl>
                                          <p:spTgt spid="177163"/>
                                        </p:tgtEl>
                                        <p:attrNameLst>
                                          <p:attrName>ppt_x</p:attrName>
                                        </p:attrNameLst>
                                      </p:cBhvr>
                                      <p:tavLst>
                                        <p:tav tm="0">
                                          <p:val>
                                            <p:strVal val="1+#ppt_w/2"/>
                                          </p:val>
                                        </p:tav>
                                        <p:tav tm="100000">
                                          <p:val>
                                            <p:strVal val="#ppt_x"/>
                                          </p:val>
                                        </p:tav>
                                      </p:tavLst>
                                    </p:anim>
                                    <p:anim calcmode="lin" valueType="num">
                                      <p:cBhvr additive="base">
                                        <p:cTn id="16" dur="500" fill="hold"/>
                                        <p:tgtEl>
                                          <p:spTgt spid="17716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77164"/>
                                        </p:tgtEl>
                                        <p:attrNameLst>
                                          <p:attrName>style.visibility</p:attrName>
                                        </p:attrNameLst>
                                      </p:cBhvr>
                                      <p:to>
                                        <p:strVal val="visible"/>
                                      </p:to>
                                    </p:set>
                                    <p:anim calcmode="lin" valueType="num">
                                      <p:cBhvr additive="base">
                                        <p:cTn id="21" dur="500" fill="hold"/>
                                        <p:tgtEl>
                                          <p:spTgt spid="177164"/>
                                        </p:tgtEl>
                                        <p:attrNameLst>
                                          <p:attrName>ppt_x</p:attrName>
                                        </p:attrNameLst>
                                      </p:cBhvr>
                                      <p:tavLst>
                                        <p:tav tm="0">
                                          <p:val>
                                            <p:strVal val="1+#ppt_w/2"/>
                                          </p:val>
                                        </p:tav>
                                        <p:tav tm="100000">
                                          <p:val>
                                            <p:strVal val="#ppt_x"/>
                                          </p:val>
                                        </p:tav>
                                      </p:tavLst>
                                    </p:anim>
                                    <p:anim calcmode="lin" valueType="num">
                                      <p:cBhvr additive="base">
                                        <p:cTn id="22" dur="500" fill="hold"/>
                                        <p:tgtEl>
                                          <p:spTgt spid="17716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77165"/>
                                        </p:tgtEl>
                                        <p:attrNameLst>
                                          <p:attrName>style.visibility</p:attrName>
                                        </p:attrNameLst>
                                      </p:cBhvr>
                                      <p:to>
                                        <p:strVal val="visible"/>
                                      </p:to>
                                    </p:set>
                                    <p:anim calcmode="lin" valueType="num">
                                      <p:cBhvr additive="base">
                                        <p:cTn id="27" dur="500" fill="hold"/>
                                        <p:tgtEl>
                                          <p:spTgt spid="177165"/>
                                        </p:tgtEl>
                                        <p:attrNameLst>
                                          <p:attrName>ppt_x</p:attrName>
                                        </p:attrNameLst>
                                      </p:cBhvr>
                                      <p:tavLst>
                                        <p:tav tm="0">
                                          <p:val>
                                            <p:strVal val="1+#ppt_w/2"/>
                                          </p:val>
                                        </p:tav>
                                        <p:tav tm="100000">
                                          <p:val>
                                            <p:strVal val="#ppt_x"/>
                                          </p:val>
                                        </p:tav>
                                      </p:tavLst>
                                    </p:anim>
                                    <p:anim calcmode="lin" valueType="num">
                                      <p:cBhvr additive="base">
                                        <p:cTn id="28" dur="500" fill="hold"/>
                                        <p:tgtEl>
                                          <p:spTgt spid="17716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177168"/>
                                        </p:tgtEl>
                                        <p:attrNameLst>
                                          <p:attrName>style.visibility</p:attrName>
                                        </p:attrNameLst>
                                      </p:cBhvr>
                                      <p:to>
                                        <p:strVal val="visible"/>
                                      </p:to>
                                    </p:set>
                                    <p:animEffect transition="in" filter="dissolve">
                                      <p:cBhvr>
                                        <p:cTn id="33" dur="500"/>
                                        <p:tgtEl>
                                          <p:spTgt spid="177168"/>
                                        </p:tgtEl>
                                      </p:cBhvr>
                                    </p:animEffect>
                                  </p:childTnLst>
                                </p:cTn>
                              </p:par>
                              <p:par>
                                <p:cTn id="34" presetID="9" presetClass="entr" presetSubtype="0" fill="hold" nodeType="withEffect">
                                  <p:stCondLst>
                                    <p:cond delay="0"/>
                                  </p:stCondLst>
                                  <p:childTnLst>
                                    <p:set>
                                      <p:cBhvr>
                                        <p:cTn id="35" dur="1" fill="hold">
                                          <p:stCondLst>
                                            <p:cond delay="0"/>
                                          </p:stCondLst>
                                        </p:cTn>
                                        <p:tgtEl>
                                          <p:spTgt spid="177166"/>
                                        </p:tgtEl>
                                        <p:attrNameLst>
                                          <p:attrName>style.visibility</p:attrName>
                                        </p:attrNameLst>
                                      </p:cBhvr>
                                      <p:to>
                                        <p:strVal val="visible"/>
                                      </p:to>
                                    </p:set>
                                    <p:animEffect transition="in" filter="dissolve">
                                      <p:cBhvr>
                                        <p:cTn id="36" dur="500"/>
                                        <p:tgtEl>
                                          <p:spTgt spid="177166"/>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177167"/>
                                        </p:tgtEl>
                                        <p:attrNameLst>
                                          <p:attrName>style.visibility</p:attrName>
                                        </p:attrNameLst>
                                      </p:cBhvr>
                                      <p:to>
                                        <p:strVal val="visible"/>
                                      </p:to>
                                    </p:set>
                                    <p:animEffect transition="in" filter="slide(fromBottom)">
                                      <p:cBhvr>
                                        <p:cTn id="41" dur="500"/>
                                        <p:tgtEl>
                                          <p:spTgt spid="177167"/>
                                        </p:tgtEl>
                                      </p:cBhvr>
                                    </p:animEffec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177169"/>
                                        </p:tgtEl>
                                        <p:attrNameLst>
                                          <p:attrName>style.visibility</p:attrName>
                                        </p:attrNameLst>
                                      </p:cBhvr>
                                      <p:to>
                                        <p:strVal val="visible"/>
                                      </p:to>
                                    </p:set>
                                    <p:animEffect transition="in" filter="fade">
                                      <p:cBhvr>
                                        <p:cTn id="46" dur="1000"/>
                                        <p:tgtEl>
                                          <p:spTgt spid="177169"/>
                                        </p:tgtEl>
                                      </p:cBhvr>
                                    </p:animEffect>
                                    <p:anim calcmode="lin" valueType="num">
                                      <p:cBhvr>
                                        <p:cTn id="47" dur="1000" fill="hold"/>
                                        <p:tgtEl>
                                          <p:spTgt spid="177169"/>
                                        </p:tgtEl>
                                        <p:attrNameLst>
                                          <p:attrName>ppt_x</p:attrName>
                                        </p:attrNameLst>
                                      </p:cBhvr>
                                      <p:tavLst>
                                        <p:tav tm="0">
                                          <p:val>
                                            <p:strVal val="#ppt_x"/>
                                          </p:val>
                                        </p:tav>
                                        <p:tav tm="100000">
                                          <p:val>
                                            <p:strVal val="#ppt_x"/>
                                          </p:val>
                                        </p:tav>
                                      </p:tavLst>
                                    </p:anim>
                                    <p:anim calcmode="lin" valueType="num">
                                      <p:cBhvr>
                                        <p:cTn id="48" dur="1000" fill="hold"/>
                                        <p:tgtEl>
                                          <p:spTgt spid="1771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60" grpId="0"/>
      <p:bldP spid="177161" grpId="0"/>
      <p:bldP spid="177163" grpId="0"/>
      <p:bldP spid="177164" grpId="0"/>
      <p:bldP spid="177165" grpId="0"/>
      <p:bldP spid="177167" grpId="0"/>
      <p:bldP spid="177169"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8966" name="Text Box 6"/>
          <p:cNvSpPr txBox="1">
            <a:spLocks noChangeArrowheads="1"/>
          </p:cNvSpPr>
          <p:nvPr/>
        </p:nvSpPr>
        <p:spPr bwMode="auto">
          <a:xfrm>
            <a:off x="468313" y="333375"/>
            <a:ext cx="8281987"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ea typeface="华文行楷" panose="02010800040101010101" pitchFamily="2" charset="-122"/>
              </a:rPr>
              <a:t>2</a:t>
            </a:r>
            <a:r>
              <a:rPr lang="zh-CN" altLang="en-US" sz="3200" b="1">
                <a:ea typeface="华文行楷" panose="02010800040101010101" pitchFamily="2" charset="-122"/>
              </a:rPr>
              <a:t>、</a:t>
            </a:r>
            <a:r>
              <a:rPr lang="zh-CN" altLang="en-US" sz="3200" b="1">
                <a:solidFill>
                  <a:schemeClr val="hlink"/>
                </a:solidFill>
                <a:ea typeface="华文行楷" panose="02010800040101010101" pitchFamily="2" charset="-122"/>
              </a:rPr>
              <a:t>象征</a:t>
            </a:r>
            <a:r>
              <a:rPr lang="zh-CN" altLang="en-US" sz="3200" b="1">
                <a:ea typeface="华文行楷" panose="02010800040101010101" pitchFamily="2" charset="-122"/>
              </a:rPr>
              <a:t>手法的运用，使作者难以言明的思想情感表达得更加含蓄、深沉、凝练。</a:t>
            </a:r>
            <a:endParaRPr lang="zh-CN" altLang="en-US" sz="3200" b="1">
              <a:ea typeface="华文行楷" panose="02010800040101010101" pitchFamily="2" charset="-122"/>
            </a:endParaRPr>
          </a:p>
        </p:txBody>
      </p:sp>
      <p:sp>
        <p:nvSpPr>
          <p:cNvPr id="168967" name="Text Box 7"/>
          <p:cNvSpPr txBox="1">
            <a:spLocks noChangeArrowheads="1"/>
          </p:cNvSpPr>
          <p:nvPr/>
        </p:nvSpPr>
        <p:spPr bwMode="auto">
          <a:xfrm>
            <a:off x="468313" y="1700213"/>
            <a:ext cx="8207375"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b="1">
                <a:latin typeface="黑体" panose="02010609060101010101" pitchFamily="49" charset="-122"/>
                <a:ea typeface="黑体" panose="02010609060101010101" pitchFamily="49" charset="-122"/>
              </a:rPr>
              <a:t>1</a:t>
            </a:r>
            <a:r>
              <a:rPr lang="zh-CN" altLang="en-US" sz="3600" b="1">
                <a:latin typeface="黑体" panose="02010609060101010101" pitchFamily="49" charset="-122"/>
                <a:ea typeface="黑体" panose="02010609060101010101" pitchFamily="49" charset="-122"/>
              </a:rPr>
              <a:t>、概念</a:t>
            </a:r>
            <a:r>
              <a:rPr lang="en-US" altLang="zh-CN" sz="3600" b="1">
                <a:latin typeface="黑体" panose="02010609060101010101" pitchFamily="49" charset="-122"/>
                <a:ea typeface="黑体" panose="02010609060101010101" pitchFamily="49" charset="-122"/>
              </a:rPr>
              <a:t>----</a:t>
            </a:r>
            <a:r>
              <a:rPr lang="zh-CN" altLang="en-US" sz="3600" b="1">
                <a:solidFill>
                  <a:schemeClr val="tx2"/>
                </a:solidFill>
                <a:latin typeface="黑体" panose="02010609060101010101" pitchFamily="49" charset="-122"/>
                <a:ea typeface="黑体" panose="02010609060101010101" pitchFamily="49" charset="-122"/>
              </a:rPr>
              <a:t>指根据事物之间的某种联系，借助某一具体事物的形象（象征体），以表现某种抽象的概念、思想和情感（本体）。</a:t>
            </a:r>
            <a:endParaRPr lang="zh-CN" altLang="en-US" sz="3600" b="1">
              <a:solidFill>
                <a:schemeClr val="tx2"/>
              </a:solidFill>
              <a:latin typeface="黑体" panose="02010609060101010101" pitchFamily="49" charset="-122"/>
              <a:ea typeface="黑体" panose="02010609060101010101" pitchFamily="49" charset="-122"/>
            </a:endParaRPr>
          </a:p>
          <a:p>
            <a:r>
              <a:rPr lang="en-US" altLang="zh-CN" sz="3600" b="1">
                <a:latin typeface="黑体" panose="02010609060101010101" pitchFamily="49" charset="-122"/>
                <a:ea typeface="黑体" panose="02010609060101010101" pitchFamily="49" charset="-122"/>
              </a:rPr>
              <a:t>2</a:t>
            </a:r>
            <a:r>
              <a:rPr lang="zh-CN" altLang="en-US" sz="3600" b="1">
                <a:latin typeface="黑体" panose="02010609060101010101" pitchFamily="49" charset="-122"/>
                <a:ea typeface="黑体" panose="02010609060101010101" pitchFamily="49" charset="-122"/>
              </a:rPr>
              <a:t>、作用</a:t>
            </a:r>
            <a:r>
              <a:rPr lang="en-US" altLang="zh-CN" sz="3600" b="1">
                <a:latin typeface="黑体" panose="02010609060101010101" pitchFamily="49" charset="-122"/>
                <a:ea typeface="黑体" panose="02010609060101010101" pitchFamily="49" charset="-122"/>
              </a:rPr>
              <a:t>----</a:t>
            </a:r>
            <a:r>
              <a:rPr lang="zh-CN" altLang="en-US" sz="3600" b="1">
                <a:solidFill>
                  <a:schemeClr val="hlink"/>
                </a:solidFill>
                <a:latin typeface="黑体" panose="02010609060101010101" pitchFamily="49" charset="-122"/>
                <a:ea typeface="黑体" panose="02010609060101010101" pitchFamily="49" charset="-122"/>
              </a:rPr>
              <a:t>使不容易或不便于直接说出的思想情感委婉、曲折、含蓄地表达出来，极大地增强了作品的艺术表现力和感染力。</a:t>
            </a:r>
            <a:endParaRPr lang="zh-CN" altLang="en-US" sz="3600" b="1">
              <a:solidFill>
                <a:schemeClr val="hlink"/>
              </a:solidFill>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68967">
                                            <p:txEl>
                                              <p:pRg st="0" end="0"/>
                                            </p:txEl>
                                          </p:spTgt>
                                        </p:tgtEl>
                                        <p:attrNameLst>
                                          <p:attrName>style.visibility</p:attrName>
                                        </p:attrNameLst>
                                      </p:cBhvr>
                                      <p:to>
                                        <p:strVal val="visible"/>
                                      </p:to>
                                    </p:set>
                                    <p:anim calcmode="lin" valueType="num">
                                      <p:cBhvr additive="base">
                                        <p:cTn id="7" dur="500" fill="hold"/>
                                        <p:tgtEl>
                                          <p:spTgt spid="16896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6896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168967">
                                            <p:txEl>
                                              <p:pRg st="1" end="1"/>
                                            </p:txEl>
                                          </p:spTgt>
                                        </p:tgtEl>
                                        <p:attrNameLst>
                                          <p:attrName>style.visibility</p:attrName>
                                        </p:attrNameLst>
                                      </p:cBhvr>
                                      <p:to>
                                        <p:strVal val="visible"/>
                                      </p:to>
                                    </p:set>
                                    <p:anim calcmode="lin" valueType="num">
                                      <p:cBhvr additive="base">
                                        <p:cTn id="13" dur="500" fill="hold"/>
                                        <p:tgtEl>
                                          <p:spTgt spid="16896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6896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1254" name="Text Box 6"/>
          <p:cNvSpPr txBox="1">
            <a:spLocks noChangeArrowheads="1"/>
          </p:cNvSpPr>
          <p:nvPr/>
        </p:nvSpPr>
        <p:spPr bwMode="auto">
          <a:xfrm>
            <a:off x="468313" y="476250"/>
            <a:ext cx="7489825"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latin typeface="黑体" panose="02010609060101010101" pitchFamily="49" charset="-122"/>
                <a:ea typeface="黑体" panose="02010609060101010101" pitchFamily="49" charset="-122"/>
              </a:rPr>
              <a:t>风雷电</a:t>
            </a:r>
            <a:r>
              <a:rPr lang="en-US" altLang="zh-CN" sz="4000" b="1">
                <a:latin typeface="黑体" panose="02010609060101010101" pitchFamily="49" charset="-122"/>
                <a:ea typeface="黑体" panose="02010609060101010101" pitchFamily="49" charset="-122"/>
              </a:rPr>
              <a:t>----</a:t>
            </a:r>
            <a:endParaRPr lang="en-US" altLang="zh-CN" sz="4000" b="1">
              <a:latin typeface="黑体" panose="02010609060101010101" pitchFamily="49" charset="-122"/>
              <a:ea typeface="黑体" panose="02010609060101010101" pitchFamily="49" charset="-122"/>
            </a:endParaRPr>
          </a:p>
          <a:p>
            <a:endParaRPr lang="en-US" altLang="zh-CN" sz="4000" b="1">
              <a:latin typeface="黑体" panose="02010609060101010101" pitchFamily="49" charset="-122"/>
              <a:ea typeface="黑体" panose="02010609060101010101" pitchFamily="49" charset="-122"/>
            </a:endParaRPr>
          </a:p>
          <a:p>
            <a:r>
              <a:rPr lang="zh-CN" altLang="en-US" sz="4000" b="1">
                <a:latin typeface="黑体" panose="02010609060101010101" pitchFamily="49" charset="-122"/>
                <a:ea typeface="黑体" panose="02010609060101010101" pitchFamily="49" charset="-122"/>
              </a:rPr>
              <a:t>黑暗</a:t>
            </a:r>
            <a:r>
              <a:rPr lang="en-US" altLang="zh-CN" sz="4000" b="1">
                <a:latin typeface="黑体" panose="02010609060101010101" pitchFamily="49" charset="-122"/>
                <a:ea typeface="黑体" panose="02010609060101010101" pitchFamily="49" charset="-122"/>
              </a:rPr>
              <a:t>----</a:t>
            </a:r>
            <a:endParaRPr lang="en-US" altLang="zh-CN" sz="4000" b="1">
              <a:latin typeface="黑体" panose="02010609060101010101" pitchFamily="49" charset="-122"/>
              <a:ea typeface="黑体" panose="02010609060101010101" pitchFamily="49" charset="-122"/>
            </a:endParaRPr>
          </a:p>
          <a:p>
            <a:endParaRPr lang="en-US" altLang="zh-CN" sz="4000" b="1">
              <a:latin typeface="黑体" panose="02010609060101010101" pitchFamily="49" charset="-122"/>
              <a:ea typeface="黑体" panose="02010609060101010101" pitchFamily="49" charset="-122"/>
            </a:endParaRPr>
          </a:p>
          <a:p>
            <a:r>
              <a:rPr lang="zh-CN" altLang="en-US" sz="4000" b="1">
                <a:latin typeface="黑体" panose="02010609060101010101" pitchFamily="49" charset="-122"/>
                <a:ea typeface="黑体" panose="02010609060101010101" pitchFamily="49" charset="-122"/>
              </a:rPr>
              <a:t>洞庭湖、东海、长江</a:t>
            </a:r>
            <a:r>
              <a:rPr lang="en-US" altLang="zh-CN" sz="4000" b="1">
                <a:latin typeface="黑体" panose="02010609060101010101" pitchFamily="49" charset="-122"/>
                <a:ea typeface="黑体" panose="02010609060101010101" pitchFamily="49" charset="-122"/>
              </a:rPr>
              <a:t>----</a:t>
            </a:r>
            <a:endParaRPr lang="en-US" altLang="zh-CN" sz="4000" b="1">
              <a:latin typeface="黑体" panose="02010609060101010101" pitchFamily="49" charset="-122"/>
              <a:ea typeface="黑体" panose="02010609060101010101" pitchFamily="49" charset="-122"/>
            </a:endParaRPr>
          </a:p>
          <a:p>
            <a:r>
              <a:rPr lang="zh-CN" altLang="en-US" sz="4000" b="1">
                <a:latin typeface="黑体" panose="02010609060101010101" pitchFamily="49" charset="-122"/>
                <a:ea typeface="黑体" panose="02010609060101010101" pitchFamily="49" charset="-122"/>
              </a:rPr>
              <a:t>有形的长剑、无形的长剑 </a:t>
            </a:r>
            <a:r>
              <a:rPr lang="en-US" altLang="zh-CN" sz="4000" b="1">
                <a:latin typeface="黑体" panose="02010609060101010101" pitchFamily="49" charset="-122"/>
                <a:ea typeface="黑体" panose="02010609060101010101" pitchFamily="49" charset="-122"/>
              </a:rPr>
              <a:t>----</a:t>
            </a:r>
            <a:endParaRPr lang="en-US" altLang="zh-CN" sz="4000" b="1">
              <a:latin typeface="黑体" panose="02010609060101010101" pitchFamily="49" charset="-122"/>
              <a:ea typeface="黑体" panose="02010609060101010101" pitchFamily="49" charset="-122"/>
            </a:endParaRPr>
          </a:p>
          <a:p>
            <a:endParaRPr lang="en-US" altLang="zh-CN" sz="4000" b="1">
              <a:latin typeface="黑体" panose="02010609060101010101" pitchFamily="49" charset="-122"/>
              <a:ea typeface="黑体" panose="02010609060101010101" pitchFamily="49" charset="-122"/>
            </a:endParaRPr>
          </a:p>
          <a:p>
            <a:endParaRPr lang="en-US" altLang="zh-CN" sz="4000" b="1">
              <a:latin typeface="黑体" panose="02010609060101010101" pitchFamily="49" charset="-122"/>
              <a:ea typeface="黑体" panose="02010609060101010101" pitchFamily="49" charset="-122"/>
            </a:endParaRPr>
          </a:p>
        </p:txBody>
      </p:sp>
      <p:sp>
        <p:nvSpPr>
          <p:cNvPr id="181255" name="Text Box 7"/>
          <p:cNvSpPr txBox="1">
            <a:spLocks noChangeArrowheads="1"/>
          </p:cNvSpPr>
          <p:nvPr/>
        </p:nvSpPr>
        <p:spPr bwMode="auto">
          <a:xfrm>
            <a:off x="611188" y="981075"/>
            <a:ext cx="81375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chemeClr val="tx2"/>
                </a:solidFill>
                <a:ea typeface="隶书" panose="02010509060101010101" pitchFamily="49" charset="-122"/>
              </a:rPr>
              <a:t>人世间追求正义、光明的变革力量</a:t>
            </a:r>
            <a:endParaRPr lang="zh-CN" altLang="en-US" sz="4000" b="1">
              <a:solidFill>
                <a:schemeClr val="tx2"/>
              </a:solidFill>
              <a:ea typeface="隶书" panose="02010509060101010101" pitchFamily="49" charset="-122"/>
            </a:endParaRPr>
          </a:p>
        </p:txBody>
      </p:sp>
      <p:sp>
        <p:nvSpPr>
          <p:cNvPr id="181256" name="Text Box 8"/>
          <p:cNvSpPr txBox="1">
            <a:spLocks noChangeArrowheads="1"/>
          </p:cNvSpPr>
          <p:nvPr/>
        </p:nvSpPr>
        <p:spPr bwMode="auto">
          <a:xfrm>
            <a:off x="6084888" y="2852738"/>
            <a:ext cx="30591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chemeClr val="tx2"/>
                </a:solidFill>
                <a:ea typeface="隶书" panose="02010509060101010101" pitchFamily="49" charset="-122"/>
              </a:rPr>
              <a:t>人民群众</a:t>
            </a:r>
            <a:endParaRPr lang="zh-CN" altLang="en-US" sz="4000" b="1">
              <a:solidFill>
                <a:schemeClr val="tx2"/>
              </a:solidFill>
              <a:ea typeface="隶书" panose="02010509060101010101" pitchFamily="49" charset="-122"/>
            </a:endParaRPr>
          </a:p>
        </p:txBody>
      </p:sp>
      <p:sp>
        <p:nvSpPr>
          <p:cNvPr id="181259" name="Text Box 11"/>
          <p:cNvSpPr txBox="1">
            <a:spLocks noChangeArrowheads="1"/>
          </p:cNvSpPr>
          <p:nvPr/>
        </p:nvSpPr>
        <p:spPr bwMode="auto">
          <a:xfrm>
            <a:off x="539750" y="4221163"/>
            <a:ext cx="86042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chemeClr val="tx2"/>
                </a:solidFill>
                <a:ea typeface="隶书" panose="02010509060101010101" pitchFamily="49" charset="-122"/>
              </a:rPr>
              <a:t>有形的长剑是屈原被囚禁前的佩剑；无形的长剑指坚定的信念。</a:t>
            </a:r>
            <a:endParaRPr lang="zh-CN" altLang="en-US" sz="4000" b="1">
              <a:solidFill>
                <a:schemeClr val="tx2"/>
              </a:solidFill>
              <a:ea typeface="隶书" panose="02010509060101010101" pitchFamily="49" charset="-122"/>
            </a:endParaRPr>
          </a:p>
        </p:txBody>
      </p:sp>
      <p:sp>
        <p:nvSpPr>
          <p:cNvPr id="181261" name="Text Box 13"/>
          <p:cNvSpPr txBox="1">
            <a:spLocks noChangeArrowheads="1"/>
          </p:cNvSpPr>
          <p:nvPr/>
        </p:nvSpPr>
        <p:spPr bwMode="auto">
          <a:xfrm>
            <a:off x="755650" y="2133600"/>
            <a:ext cx="83883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chemeClr val="tx2"/>
                </a:solidFill>
                <a:ea typeface="隶书" panose="02010509060101010101" pitchFamily="49" charset="-122"/>
              </a:rPr>
              <a:t>既指黑夜，也象征现实的黑暗。</a:t>
            </a:r>
            <a:endParaRPr lang="zh-CN" altLang="en-US" sz="4000" b="1">
              <a:solidFill>
                <a:schemeClr val="tx2"/>
              </a:solidFill>
              <a:ea typeface="隶书" panose="020105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81255"/>
                                        </p:tgtEl>
                                        <p:attrNameLst>
                                          <p:attrName>style.visibility</p:attrName>
                                        </p:attrNameLst>
                                      </p:cBhvr>
                                      <p:to>
                                        <p:strVal val="visible"/>
                                      </p:to>
                                    </p:set>
                                    <p:anim calcmode="lin" valueType="num">
                                      <p:cBhvr additive="base">
                                        <p:cTn id="7" dur="500" fill="hold"/>
                                        <p:tgtEl>
                                          <p:spTgt spid="181255"/>
                                        </p:tgtEl>
                                        <p:attrNameLst>
                                          <p:attrName>ppt_x</p:attrName>
                                        </p:attrNameLst>
                                      </p:cBhvr>
                                      <p:tavLst>
                                        <p:tav tm="0">
                                          <p:val>
                                            <p:strVal val="1+#ppt_w/2"/>
                                          </p:val>
                                        </p:tav>
                                        <p:tav tm="100000">
                                          <p:val>
                                            <p:strVal val="#ppt_x"/>
                                          </p:val>
                                        </p:tav>
                                      </p:tavLst>
                                    </p:anim>
                                    <p:anim calcmode="lin" valueType="num">
                                      <p:cBhvr additive="base">
                                        <p:cTn id="8" dur="500" fill="hold"/>
                                        <p:tgtEl>
                                          <p:spTgt spid="18125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81261"/>
                                        </p:tgtEl>
                                        <p:attrNameLst>
                                          <p:attrName>style.visibility</p:attrName>
                                        </p:attrNameLst>
                                      </p:cBhvr>
                                      <p:to>
                                        <p:strVal val="visible"/>
                                      </p:to>
                                    </p:set>
                                    <p:animEffect transition="in" filter="slide(fromBottom)">
                                      <p:cBhvr>
                                        <p:cTn id="13" dur="500"/>
                                        <p:tgtEl>
                                          <p:spTgt spid="18126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181256"/>
                                        </p:tgtEl>
                                        <p:attrNameLst>
                                          <p:attrName>style.visibility</p:attrName>
                                        </p:attrNameLst>
                                      </p:cBhvr>
                                      <p:to>
                                        <p:strVal val="visible"/>
                                      </p:to>
                                    </p:set>
                                    <p:anim calcmode="lin" valueType="num">
                                      <p:cBhvr additive="base">
                                        <p:cTn id="18" dur="500" fill="hold"/>
                                        <p:tgtEl>
                                          <p:spTgt spid="181256"/>
                                        </p:tgtEl>
                                        <p:attrNameLst>
                                          <p:attrName>ppt_x</p:attrName>
                                        </p:attrNameLst>
                                      </p:cBhvr>
                                      <p:tavLst>
                                        <p:tav tm="0">
                                          <p:val>
                                            <p:strVal val="#ppt_x"/>
                                          </p:val>
                                        </p:tav>
                                        <p:tav tm="100000">
                                          <p:val>
                                            <p:strVal val="#ppt_x"/>
                                          </p:val>
                                        </p:tav>
                                      </p:tavLst>
                                    </p:anim>
                                    <p:anim calcmode="lin" valueType="num">
                                      <p:cBhvr additive="base">
                                        <p:cTn id="19" dur="500" fill="hold"/>
                                        <p:tgtEl>
                                          <p:spTgt spid="181256"/>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81259"/>
                                        </p:tgtEl>
                                        <p:attrNameLst>
                                          <p:attrName>style.visibility</p:attrName>
                                        </p:attrNameLst>
                                      </p:cBhvr>
                                      <p:to>
                                        <p:strVal val="visible"/>
                                      </p:to>
                                    </p:set>
                                    <p:animEffect transition="in" filter="dissolve">
                                      <p:cBhvr>
                                        <p:cTn id="24" dur="500"/>
                                        <p:tgtEl>
                                          <p:spTgt spid="181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5" grpId="0"/>
      <p:bldP spid="181256" grpId="0"/>
      <p:bldP spid="181259" grpId="0"/>
      <p:bldP spid="181261"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3302" name="Text Box 6"/>
          <p:cNvSpPr txBox="1">
            <a:spLocks noChangeArrowheads="1"/>
          </p:cNvSpPr>
          <p:nvPr/>
        </p:nvSpPr>
        <p:spPr bwMode="auto">
          <a:xfrm>
            <a:off x="684213" y="692150"/>
            <a:ext cx="8135937"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latin typeface="黑体" panose="02010609060101010101" pitchFamily="49" charset="-122"/>
                <a:ea typeface="黑体" panose="02010609060101010101" pitchFamily="49" charset="-122"/>
              </a:rPr>
              <a:t>没有阴谋、没有污秽、没有自私自利的没有人的小岛 </a:t>
            </a:r>
            <a:r>
              <a:rPr lang="en-US" altLang="zh-CN" sz="4000" b="1">
                <a:latin typeface="黑体" panose="02010609060101010101" pitchFamily="49" charset="-122"/>
                <a:ea typeface="黑体" panose="02010609060101010101" pitchFamily="49" charset="-122"/>
              </a:rPr>
              <a:t>----</a:t>
            </a:r>
            <a:endParaRPr lang="en-US" altLang="zh-CN" sz="4000" b="1">
              <a:latin typeface="黑体" panose="02010609060101010101" pitchFamily="49" charset="-122"/>
              <a:ea typeface="黑体" panose="02010609060101010101" pitchFamily="49" charset="-122"/>
            </a:endParaRPr>
          </a:p>
          <a:p>
            <a:endParaRPr lang="en-US" altLang="zh-CN" sz="4000" b="1">
              <a:latin typeface="黑体" panose="02010609060101010101" pitchFamily="49" charset="-122"/>
              <a:ea typeface="黑体" panose="02010609060101010101" pitchFamily="49" charset="-122"/>
            </a:endParaRPr>
          </a:p>
          <a:p>
            <a:endParaRPr lang="en-US" altLang="zh-CN" sz="4000" b="1">
              <a:latin typeface="黑体" panose="02010609060101010101" pitchFamily="49" charset="-122"/>
              <a:ea typeface="黑体" panose="02010609060101010101" pitchFamily="49" charset="-122"/>
            </a:endParaRPr>
          </a:p>
          <a:p>
            <a:endParaRPr lang="en-US" altLang="zh-CN" sz="4000" b="1">
              <a:latin typeface="黑体" panose="02010609060101010101" pitchFamily="49" charset="-122"/>
              <a:ea typeface="黑体" panose="02010609060101010101" pitchFamily="49" charset="-122"/>
            </a:endParaRPr>
          </a:p>
          <a:p>
            <a:r>
              <a:rPr lang="zh-CN" altLang="en-US" sz="4000" b="1">
                <a:latin typeface="黑体" panose="02010609060101010101" pitchFamily="49" charset="-122"/>
                <a:ea typeface="黑体" panose="02010609060101010101" pitchFamily="49" charset="-122"/>
              </a:rPr>
              <a:t>土偶木梗的群像 </a:t>
            </a:r>
            <a:r>
              <a:rPr lang="en-US" altLang="zh-CN" sz="4000" b="1">
                <a:latin typeface="黑体" panose="02010609060101010101" pitchFamily="49" charset="-122"/>
                <a:ea typeface="黑体" panose="02010609060101010101" pitchFamily="49" charset="-122"/>
              </a:rPr>
              <a:t>----</a:t>
            </a:r>
            <a:endParaRPr lang="en-US" altLang="zh-CN" sz="4000" b="1">
              <a:latin typeface="黑体" panose="02010609060101010101" pitchFamily="49" charset="-122"/>
              <a:ea typeface="黑体" panose="02010609060101010101" pitchFamily="49" charset="-122"/>
            </a:endParaRPr>
          </a:p>
        </p:txBody>
      </p:sp>
      <p:sp>
        <p:nvSpPr>
          <p:cNvPr id="183303" name="Text Box 7"/>
          <p:cNvSpPr txBox="1">
            <a:spLocks noChangeArrowheads="1"/>
          </p:cNvSpPr>
          <p:nvPr/>
        </p:nvSpPr>
        <p:spPr bwMode="auto">
          <a:xfrm>
            <a:off x="611188" y="4365625"/>
            <a:ext cx="7704137"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chemeClr val="tx2"/>
                </a:solidFill>
                <a:ea typeface="隶书" panose="02010509060101010101" pitchFamily="49" charset="-122"/>
              </a:rPr>
              <a:t>无德无能、欺民惑众的官僚统治集团。</a:t>
            </a:r>
            <a:endParaRPr lang="zh-CN" altLang="en-US" sz="4000" b="1">
              <a:solidFill>
                <a:schemeClr val="tx2"/>
              </a:solidFill>
              <a:ea typeface="隶书" panose="02010509060101010101" pitchFamily="49" charset="-122"/>
            </a:endParaRPr>
          </a:p>
        </p:txBody>
      </p:sp>
      <p:sp>
        <p:nvSpPr>
          <p:cNvPr id="183304" name="Text Box 8"/>
          <p:cNvSpPr txBox="1">
            <a:spLocks noChangeArrowheads="1"/>
          </p:cNvSpPr>
          <p:nvPr/>
        </p:nvSpPr>
        <p:spPr bwMode="auto">
          <a:xfrm>
            <a:off x="827088" y="29972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183305" name="Text Box 9"/>
          <p:cNvSpPr txBox="1">
            <a:spLocks noChangeArrowheads="1"/>
          </p:cNvSpPr>
          <p:nvPr/>
        </p:nvSpPr>
        <p:spPr bwMode="auto">
          <a:xfrm>
            <a:off x="611188" y="1989138"/>
            <a:ext cx="81565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chemeClr val="tx2"/>
                </a:solidFill>
                <a:ea typeface="隶书" panose="02010509060101010101" pitchFamily="49" charset="-122"/>
              </a:rPr>
              <a:t>是对社会现实极端憎恶而企求寄托灵魂的一方净土。</a:t>
            </a:r>
            <a:endParaRPr lang="zh-CN" altLang="en-US" sz="4000" b="1">
              <a:solidFill>
                <a:schemeClr val="tx2"/>
              </a:solidFill>
              <a:ea typeface="隶书" panose="020105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3305"/>
                                        </p:tgtEl>
                                        <p:attrNameLst>
                                          <p:attrName>style.visibility</p:attrName>
                                        </p:attrNameLst>
                                      </p:cBhvr>
                                      <p:to>
                                        <p:strVal val="visible"/>
                                      </p:to>
                                    </p:set>
                                    <p:anim calcmode="lin" valueType="num">
                                      <p:cBhvr additive="base">
                                        <p:cTn id="7" dur="500" fill="hold"/>
                                        <p:tgtEl>
                                          <p:spTgt spid="183305"/>
                                        </p:tgtEl>
                                        <p:attrNameLst>
                                          <p:attrName>ppt_x</p:attrName>
                                        </p:attrNameLst>
                                      </p:cBhvr>
                                      <p:tavLst>
                                        <p:tav tm="0">
                                          <p:val>
                                            <p:strVal val="0-#ppt_w/2"/>
                                          </p:val>
                                        </p:tav>
                                        <p:tav tm="100000">
                                          <p:val>
                                            <p:strVal val="#ppt_x"/>
                                          </p:val>
                                        </p:tav>
                                      </p:tavLst>
                                    </p:anim>
                                    <p:anim calcmode="lin" valueType="num">
                                      <p:cBhvr additive="base">
                                        <p:cTn id="8" dur="500" fill="hold"/>
                                        <p:tgtEl>
                                          <p:spTgt spid="18330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83303"/>
                                        </p:tgtEl>
                                        <p:attrNameLst>
                                          <p:attrName>style.visibility</p:attrName>
                                        </p:attrNameLst>
                                      </p:cBhvr>
                                      <p:to>
                                        <p:strVal val="visible"/>
                                      </p:to>
                                    </p:set>
                                    <p:animEffect transition="in" filter="slide(fromBottom)">
                                      <p:cBhvr>
                                        <p:cTn id="13" dur="500"/>
                                        <p:tgtEl>
                                          <p:spTgt spid="183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3" grpId="0"/>
      <p:bldP spid="183305"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9446" name="Text Box 6"/>
          <p:cNvSpPr txBox="1">
            <a:spLocks noChangeArrowheads="1"/>
          </p:cNvSpPr>
          <p:nvPr/>
        </p:nvSpPr>
        <p:spPr bwMode="auto">
          <a:xfrm>
            <a:off x="539750" y="333375"/>
            <a:ext cx="8135938"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400" b="1">
                <a:latin typeface="隶书" panose="02010509060101010101" pitchFamily="49" charset="-122"/>
                <a:ea typeface="隶书" panose="02010509060101010101" pitchFamily="49" charset="-122"/>
              </a:rPr>
              <a:t>3</a:t>
            </a:r>
            <a:r>
              <a:rPr lang="zh-CN" altLang="en-US" sz="4400" b="1">
                <a:latin typeface="隶书" panose="02010509060101010101" pitchFamily="49" charset="-122"/>
                <a:ea typeface="隶书" panose="02010509060101010101" pitchFamily="49" charset="-122"/>
              </a:rPr>
              <a:t>、运用多种修辞手法，增强语</a:t>
            </a:r>
            <a:endParaRPr lang="zh-CN" altLang="en-US" sz="4400" b="1">
              <a:latin typeface="隶书" panose="02010509060101010101" pitchFamily="49" charset="-122"/>
              <a:ea typeface="隶书" panose="02010509060101010101" pitchFamily="49" charset="-122"/>
            </a:endParaRPr>
          </a:p>
          <a:p>
            <a:r>
              <a:rPr lang="zh-CN" altLang="en-US" sz="4400" b="1">
                <a:latin typeface="隶书" panose="02010509060101010101" pitchFamily="49" charset="-122"/>
                <a:ea typeface="隶书" panose="02010509060101010101" pitchFamily="49" charset="-122"/>
              </a:rPr>
              <a:t>句的气势和情感色彩。</a:t>
            </a:r>
            <a:endParaRPr lang="zh-CN" altLang="en-US" sz="4400" b="1">
              <a:latin typeface="隶书" panose="02010509060101010101" pitchFamily="49" charset="-122"/>
              <a:ea typeface="隶书" panose="02010509060101010101" pitchFamily="49" charset="-122"/>
            </a:endParaRPr>
          </a:p>
        </p:txBody>
      </p:sp>
      <p:sp>
        <p:nvSpPr>
          <p:cNvPr id="189447" name="Text Box 7"/>
          <p:cNvSpPr txBox="1">
            <a:spLocks noChangeArrowheads="1"/>
          </p:cNvSpPr>
          <p:nvPr/>
        </p:nvSpPr>
        <p:spPr bwMode="auto">
          <a:xfrm>
            <a:off x="611188" y="1557338"/>
            <a:ext cx="35496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400" b="1">
                <a:solidFill>
                  <a:schemeClr val="hlink"/>
                </a:solidFill>
                <a:latin typeface="黑体" panose="02010609060101010101" pitchFamily="49" charset="-122"/>
                <a:ea typeface="黑体" panose="02010609060101010101" pitchFamily="49" charset="-122"/>
              </a:rPr>
              <a:t>拟人呼告</a:t>
            </a:r>
            <a:r>
              <a:rPr lang="en-US" altLang="zh-CN" sz="4400" b="1">
                <a:solidFill>
                  <a:schemeClr val="hlink"/>
                </a:solidFill>
                <a:latin typeface="黑体" panose="02010609060101010101" pitchFamily="49" charset="-122"/>
                <a:ea typeface="黑体" panose="02010609060101010101" pitchFamily="49" charset="-122"/>
              </a:rPr>
              <a:t>----</a:t>
            </a:r>
            <a:endParaRPr lang="en-US" altLang="zh-CN" sz="4400" b="1">
              <a:solidFill>
                <a:schemeClr val="hlink"/>
              </a:solidFill>
              <a:latin typeface="黑体" panose="02010609060101010101" pitchFamily="49" charset="-122"/>
              <a:ea typeface="黑体" panose="02010609060101010101" pitchFamily="49" charset="-122"/>
            </a:endParaRPr>
          </a:p>
        </p:txBody>
      </p:sp>
      <p:sp>
        <p:nvSpPr>
          <p:cNvPr id="189448" name="Text Box 8"/>
          <p:cNvSpPr txBox="1">
            <a:spLocks noChangeArrowheads="1"/>
          </p:cNvSpPr>
          <p:nvPr/>
        </p:nvSpPr>
        <p:spPr bwMode="auto">
          <a:xfrm>
            <a:off x="684213" y="2133600"/>
            <a:ext cx="7993062"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b="1">
                <a:ea typeface="黑体" panose="02010609060101010101" pitchFamily="49" charset="-122"/>
              </a:rPr>
              <a:t>“</a:t>
            </a:r>
            <a:r>
              <a:rPr lang="zh-CN" altLang="en-US" sz="4000" b="1">
                <a:latin typeface="黑体" panose="02010609060101010101" pitchFamily="49" charset="-122"/>
                <a:ea typeface="黑体" panose="02010609060101010101" pitchFamily="49" charset="-122"/>
              </a:rPr>
              <a:t>风，你咆哮吧！</a:t>
            </a:r>
            <a:r>
              <a:rPr lang="zh-CN" altLang="en-US" sz="4000" b="1">
                <a:ea typeface="黑体" panose="02010609060101010101" pitchFamily="49" charset="-122"/>
              </a:rPr>
              <a:t>”</a:t>
            </a:r>
            <a:r>
              <a:rPr lang="zh-CN" altLang="en-US" sz="4000" b="1">
                <a:latin typeface="黑体" panose="02010609060101010101" pitchFamily="49" charset="-122"/>
                <a:ea typeface="黑体" panose="02010609060101010101" pitchFamily="49" charset="-122"/>
              </a:rPr>
              <a:t> </a:t>
            </a:r>
            <a:r>
              <a:rPr lang="zh-CN" altLang="en-US" sz="4000" b="1">
                <a:ea typeface="黑体" panose="02010609060101010101" pitchFamily="49" charset="-122"/>
              </a:rPr>
              <a:t>“</a:t>
            </a:r>
            <a:r>
              <a:rPr lang="zh-CN" altLang="en-US" sz="4000" b="1">
                <a:latin typeface="黑体" panose="02010609060101010101" pitchFamily="49" charset="-122"/>
                <a:ea typeface="黑体" panose="02010609060101010101" pitchFamily="49" charset="-122"/>
              </a:rPr>
              <a:t>你们风，你们雷，你们电，</a:t>
            </a:r>
            <a:r>
              <a:rPr lang="zh-CN" altLang="en-US" sz="4000" b="1">
                <a:ea typeface="黑体" panose="02010609060101010101" pitchFamily="49" charset="-122"/>
              </a:rPr>
              <a:t>”</a:t>
            </a:r>
            <a:r>
              <a:rPr lang="zh-CN" altLang="en-US" sz="4000" b="1">
                <a:latin typeface="黑体" panose="02010609060101010101" pitchFamily="49" charset="-122"/>
                <a:ea typeface="黑体" panose="02010609060101010101" pitchFamily="49" charset="-122"/>
              </a:rPr>
              <a:t> </a:t>
            </a:r>
            <a:r>
              <a:rPr lang="zh-CN" altLang="en-US" sz="4000" b="1">
                <a:ea typeface="黑体" panose="02010609060101010101" pitchFamily="49" charset="-122"/>
              </a:rPr>
              <a:t>“</a:t>
            </a:r>
            <a:r>
              <a:rPr lang="zh-CN" altLang="en-US" sz="4000" b="1">
                <a:latin typeface="黑体" panose="02010609060101010101" pitchFamily="49" charset="-122"/>
                <a:ea typeface="黑体" panose="02010609060101010101" pitchFamily="49" charset="-122"/>
              </a:rPr>
              <a:t>啊，电！你这宇宙中最犀利的剑呀！</a:t>
            </a:r>
            <a:r>
              <a:rPr lang="zh-CN" altLang="en-US" sz="4000" b="1">
                <a:ea typeface="黑体" panose="02010609060101010101" pitchFamily="49" charset="-122"/>
              </a:rPr>
              <a:t>”</a:t>
            </a:r>
            <a:r>
              <a:rPr lang="en-US" altLang="zh-CN" sz="4000" b="1">
                <a:ea typeface="黑体" panose="02010609060101010101" pitchFamily="49" charset="-122"/>
              </a:rPr>
              <a:t>……</a:t>
            </a:r>
            <a:endParaRPr lang="en-US" altLang="zh-CN" sz="4000" b="1">
              <a:latin typeface="黑体" panose="02010609060101010101" pitchFamily="49" charset="-122"/>
              <a:ea typeface="黑体" panose="02010609060101010101" pitchFamily="49" charset="-122"/>
            </a:endParaRPr>
          </a:p>
        </p:txBody>
      </p:sp>
      <p:sp>
        <p:nvSpPr>
          <p:cNvPr id="189449" name="Text Box 9"/>
          <p:cNvSpPr txBox="1">
            <a:spLocks noChangeArrowheads="1"/>
          </p:cNvSpPr>
          <p:nvPr/>
        </p:nvSpPr>
        <p:spPr bwMode="auto">
          <a:xfrm>
            <a:off x="1116013" y="44370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189450" name="Text Box 10"/>
          <p:cNvSpPr txBox="1">
            <a:spLocks noChangeArrowheads="1"/>
          </p:cNvSpPr>
          <p:nvPr/>
        </p:nvSpPr>
        <p:spPr bwMode="auto">
          <a:xfrm>
            <a:off x="468313" y="3789363"/>
            <a:ext cx="8207375"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chemeClr val="hlink"/>
                </a:solidFill>
                <a:ea typeface="隶书" panose="02010509060101010101" pitchFamily="49" charset="-122"/>
              </a:rPr>
              <a:t>直接以第二人称呼喊风雷电，把它们当作可以表明心迹的对象。感情热切，赞美之情溢于言表。增强了语句的气势和表达效果。</a:t>
            </a:r>
            <a:endParaRPr lang="zh-CN" altLang="en-US" sz="4000" b="1">
              <a:solidFill>
                <a:schemeClr val="hlink"/>
              </a:solidFill>
              <a:ea typeface="隶书" panose="020105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89447"/>
                                        </p:tgtEl>
                                        <p:attrNameLst>
                                          <p:attrName>style.visibility</p:attrName>
                                        </p:attrNameLst>
                                      </p:cBhvr>
                                      <p:to>
                                        <p:strVal val="visible"/>
                                      </p:to>
                                    </p:set>
                                    <p:anim calcmode="lin" valueType="num">
                                      <p:cBhvr>
                                        <p:cTn id="7" dur="500" fill="hold"/>
                                        <p:tgtEl>
                                          <p:spTgt spid="189447"/>
                                        </p:tgtEl>
                                        <p:attrNameLst>
                                          <p:attrName>ppt_w</p:attrName>
                                        </p:attrNameLst>
                                      </p:cBhvr>
                                      <p:tavLst>
                                        <p:tav tm="0">
                                          <p:val>
                                            <p:fltVal val="0"/>
                                          </p:val>
                                        </p:tav>
                                        <p:tav tm="100000">
                                          <p:val>
                                            <p:strVal val="#ppt_w"/>
                                          </p:val>
                                        </p:tav>
                                      </p:tavLst>
                                    </p:anim>
                                    <p:anim calcmode="lin" valueType="num">
                                      <p:cBhvr>
                                        <p:cTn id="8" dur="500" fill="hold"/>
                                        <p:tgtEl>
                                          <p:spTgt spid="189447"/>
                                        </p:tgtEl>
                                        <p:attrNameLst>
                                          <p:attrName>ppt_h</p:attrName>
                                        </p:attrNameLst>
                                      </p:cBhvr>
                                      <p:tavLst>
                                        <p:tav tm="0">
                                          <p:val>
                                            <p:fltVal val="0"/>
                                          </p:val>
                                        </p:tav>
                                        <p:tav tm="100000">
                                          <p:val>
                                            <p:strVal val="#ppt_h"/>
                                          </p:val>
                                        </p:tav>
                                      </p:tavLst>
                                    </p:anim>
                                    <p:anim calcmode="lin" valueType="num">
                                      <p:cBhvr>
                                        <p:cTn id="9" dur="500" fill="hold"/>
                                        <p:tgtEl>
                                          <p:spTgt spid="189447"/>
                                        </p:tgtEl>
                                        <p:attrNameLst>
                                          <p:attrName>style.rotation</p:attrName>
                                        </p:attrNameLst>
                                      </p:cBhvr>
                                      <p:tavLst>
                                        <p:tav tm="0">
                                          <p:val>
                                            <p:fltVal val="360"/>
                                          </p:val>
                                        </p:tav>
                                        <p:tav tm="100000">
                                          <p:val>
                                            <p:fltVal val="0"/>
                                          </p:val>
                                        </p:tav>
                                      </p:tavLst>
                                    </p:anim>
                                    <p:animEffect transition="in" filter="fade">
                                      <p:cBhvr>
                                        <p:cTn id="10" dur="500"/>
                                        <p:tgtEl>
                                          <p:spTgt spid="189447"/>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189448"/>
                                        </p:tgtEl>
                                        <p:attrNameLst>
                                          <p:attrName>style.visibility</p:attrName>
                                        </p:attrNameLst>
                                      </p:cBhvr>
                                      <p:to>
                                        <p:strVal val="visible"/>
                                      </p:to>
                                    </p:set>
                                    <p:animEffect transition="in" filter="fade">
                                      <p:cBhvr>
                                        <p:cTn id="15" dur="800" decel="100000"/>
                                        <p:tgtEl>
                                          <p:spTgt spid="189448"/>
                                        </p:tgtEl>
                                      </p:cBhvr>
                                    </p:animEffect>
                                    <p:anim calcmode="lin" valueType="num">
                                      <p:cBhvr>
                                        <p:cTn id="16" dur="800" decel="100000" fill="hold"/>
                                        <p:tgtEl>
                                          <p:spTgt spid="189448"/>
                                        </p:tgtEl>
                                        <p:attrNameLst>
                                          <p:attrName>style.rotation</p:attrName>
                                        </p:attrNameLst>
                                      </p:cBhvr>
                                      <p:tavLst>
                                        <p:tav tm="0">
                                          <p:val>
                                            <p:fltVal val="-90"/>
                                          </p:val>
                                        </p:tav>
                                        <p:tav tm="100000">
                                          <p:val>
                                            <p:fltVal val="0"/>
                                          </p:val>
                                        </p:tav>
                                      </p:tavLst>
                                    </p:anim>
                                    <p:anim calcmode="lin" valueType="num">
                                      <p:cBhvr>
                                        <p:cTn id="17" dur="800" decel="100000" fill="hold"/>
                                        <p:tgtEl>
                                          <p:spTgt spid="189448"/>
                                        </p:tgtEl>
                                        <p:attrNameLst>
                                          <p:attrName>ppt_x</p:attrName>
                                        </p:attrNameLst>
                                      </p:cBhvr>
                                      <p:tavLst>
                                        <p:tav tm="0">
                                          <p:val>
                                            <p:strVal val="#ppt_x+0.4"/>
                                          </p:val>
                                        </p:tav>
                                        <p:tav tm="100000">
                                          <p:val>
                                            <p:strVal val="#ppt_x-0.05"/>
                                          </p:val>
                                        </p:tav>
                                      </p:tavLst>
                                    </p:anim>
                                    <p:anim calcmode="lin" valueType="num">
                                      <p:cBhvr>
                                        <p:cTn id="18" dur="800" decel="100000" fill="hold"/>
                                        <p:tgtEl>
                                          <p:spTgt spid="18944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8944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89448"/>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9450"/>
                                        </p:tgtEl>
                                        <p:attrNameLst>
                                          <p:attrName>style.visibility</p:attrName>
                                        </p:attrNameLst>
                                      </p:cBhvr>
                                      <p:to>
                                        <p:strVal val="visible"/>
                                      </p:to>
                                    </p:set>
                                    <p:anim calcmode="lin" valueType="num">
                                      <p:cBhvr additive="base">
                                        <p:cTn id="25" dur="500" fill="hold"/>
                                        <p:tgtEl>
                                          <p:spTgt spid="189450"/>
                                        </p:tgtEl>
                                        <p:attrNameLst>
                                          <p:attrName>ppt_x</p:attrName>
                                        </p:attrNameLst>
                                      </p:cBhvr>
                                      <p:tavLst>
                                        <p:tav tm="0">
                                          <p:val>
                                            <p:strVal val="#ppt_x"/>
                                          </p:val>
                                        </p:tav>
                                        <p:tav tm="100000">
                                          <p:val>
                                            <p:strVal val="#ppt_x"/>
                                          </p:val>
                                        </p:tav>
                                      </p:tavLst>
                                    </p:anim>
                                    <p:anim calcmode="lin" valueType="num">
                                      <p:cBhvr additive="base">
                                        <p:cTn id="26" dur="500" fill="hold"/>
                                        <p:tgtEl>
                                          <p:spTgt spid="1894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7" grpId="0"/>
      <p:bldP spid="189448" grpId="0"/>
      <p:bldP spid="189450"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3542" name="Text Box 6"/>
          <p:cNvSpPr txBox="1">
            <a:spLocks noChangeArrowheads="1"/>
          </p:cNvSpPr>
          <p:nvPr/>
        </p:nvSpPr>
        <p:spPr bwMode="auto">
          <a:xfrm>
            <a:off x="684213" y="765175"/>
            <a:ext cx="24288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400" b="1">
                <a:solidFill>
                  <a:schemeClr val="hlink"/>
                </a:solidFill>
                <a:latin typeface="黑体" panose="02010609060101010101" pitchFamily="49" charset="-122"/>
                <a:ea typeface="黑体" panose="02010609060101010101" pitchFamily="49" charset="-122"/>
              </a:rPr>
              <a:t>比喻</a:t>
            </a:r>
            <a:r>
              <a:rPr lang="en-US" altLang="zh-CN" sz="4400" b="1">
                <a:solidFill>
                  <a:schemeClr val="hlink"/>
                </a:solidFill>
                <a:latin typeface="黑体" panose="02010609060101010101" pitchFamily="49" charset="-122"/>
                <a:ea typeface="黑体" panose="02010609060101010101" pitchFamily="49" charset="-122"/>
              </a:rPr>
              <a:t>----</a:t>
            </a:r>
            <a:endParaRPr lang="en-US" altLang="zh-CN" sz="4400" b="1">
              <a:solidFill>
                <a:schemeClr val="hlink"/>
              </a:solidFill>
              <a:latin typeface="黑体" panose="02010609060101010101" pitchFamily="49" charset="-122"/>
              <a:ea typeface="黑体" panose="02010609060101010101" pitchFamily="49" charset="-122"/>
            </a:endParaRPr>
          </a:p>
        </p:txBody>
      </p:sp>
      <p:sp>
        <p:nvSpPr>
          <p:cNvPr id="193543" name="Rectangle 7"/>
          <p:cNvSpPr>
            <a:spLocks noChangeArrowheads="1"/>
          </p:cNvSpPr>
          <p:nvPr/>
        </p:nvSpPr>
        <p:spPr bwMode="auto">
          <a:xfrm>
            <a:off x="757238" y="1557338"/>
            <a:ext cx="78263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000" b="1">
                <a:ea typeface="黑体" panose="02010609060101010101" pitchFamily="49" charset="-122"/>
              </a:rPr>
              <a:t>“</a:t>
            </a:r>
            <a:r>
              <a:rPr lang="zh-CN" altLang="en-US" sz="4000" b="1">
                <a:ea typeface="黑体" panose="02010609060101010101" pitchFamily="49" charset="-122"/>
              </a:rPr>
              <a:t>电！你这宇宙中最犀利的剑呀！”</a:t>
            </a:r>
            <a:endParaRPr lang="zh-CN" altLang="en-US" sz="4000" b="1">
              <a:ea typeface="黑体" panose="02010609060101010101" pitchFamily="49" charset="-122"/>
            </a:endParaRPr>
          </a:p>
          <a:p>
            <a:r>
              <a:rPr lang="zh-CN" altLang="en-US" sz="4000" b="1">
                <a:ea typeface="黑体" panose="02010609060101010101" pitchFamily="49" charset="-122"/>
              </a:rPr>
              <a:t>“你们都是诗，都是音乐。”</a:t>
            </a:r>
            <a:r>
              <a:rPr lang="en-US" altLang="zh-CN" sz="4000" b="1">
                <a:ea typeface="黑体" panose="02010609060101010101" pitchFamily="49" charset="-122"/>
              </a:rPr>
              <a:t>……</a:t>
            </a:r>
            <a:endParaRPr lang="en-US" altLang="zh-CN" sz="4000" b="1">
              <a:latin typeface="黑体" panose="02010609060101010101" pitchFamily="49" charset="-122"/>
              <a:ea typeface="黑体" panose="02010609060101010101" pitchFamily="49" charset="-122"/>
            </a:endParaRPr>
          </a:p>
        </p:txBody>
      </p:sp>
      <p:sp>
        <p:nvSpPr>
          <p:cNvPr id="193545" name="Text Box 9"/>
          <p:cNvSpPr txBox="1">
            <a:spLocks noChangeArrowheads="1"/>
          </p:cNvSpPr>
          <p:nvPr/>
        </p:nvSpPr>
        <p:spPr bwMode="auto">
          <a:xfrm>
            <a:off x="900113" y="3141663"/>
            <a:ext cx="7705725"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800" b="1">
                <a:solidFill>
                  <a:schemeClr val="hlink"/>
                </a:solidFill>
                <a:ea typeface="隶书" panose="02010509060101010101" pitchFamily="49" charset="-122"/>
              </a:rPr>
              <a:t>运用比喻，生动形象，表现了热切的向往和赞美之情。</a:t>
            </a:r>
            <a:endParaRPr lang="zh-CN" altLang="en-US" sz="4800" b="1">
              <a:solidFill>
                <a:schemeClr val="hlink"/>
              </a:solidFill>
              <a:ea typeface="隶书" panose="020105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93543"/>
                                        </p:tgtEl>
                                        <p:attrNameLst>
                                          <p:attrName>style.visibility</p:attrName>
                                        </p:attrNameLst>
                                      </p:cBhvr>
                                      <p:to>
                                        <p:strVal val="visible"/>
                                      </p:to>
                                    </p:set>
                                    <p:anim calcmode="lin" valueType="num">
                                      <p:cBhvr>
                                        <p:cTn id="7" dur="500" fill="hold"/>
                                        <p:tgtEl>
                                          <p:spTgt spid="193543"/>
                                        </p:tgtEl>
                                        <p:attrNameLst>
                                          <p:attrName>ppt_w</p:attrName>
                                        </p:attrNameLst>
                                      </p:cBhvr>
                                      <p:tavLst>
                                        <p:tav tm="0">
                                          <p:val>
                                            <p:fltVal val="0"/>
                                          </p:val>
                                        </p:tav>
                                        <p:tav tm="100000">
                                          <p:val>
                                            <p:strVal val="#ppt_w"/>
                                          </p:val>
                                        </p:tav>
                                      </p:tavLst>
                                    </p:anim>
                                    <p:anim calcmode="lin" valueType="num">
                                      <p:cBhvr>
                                        <p:cTn id="8" dur="500" fill="hold"/>
                                        <p:tgtEl>
                                          <p:spTgt spid="19354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93545"/>
                                        </p:tgtEl>
                                        <p:attrNameLst>
                                          <p:attrName>style.visibility</p:attrName>
                                        </p:attrNameLst>
                                      </p:cBhvr>
                                      <p:to>
                                        <p:strVal val="visible"/>
                                      </p:to>
                                    </p:set>
                                    <p:anim calcmode="lin" valueType="num">
                                      <p:cBhvr>
                                        <p:cTn id="13" dur="500" fill="hold"/>
                                        <p:tgtEl>
                                          <p:spTgt spid="193545"/>
                                        </p:tgtEl>
                                        <p:attrNameLst>
                                          <p:attrName>ppt_w</p:attrName>
                                        </p:attrNameLst>
                                      </p:cBhvr>
                                      <p:tavLst>
                                        <p:tav tm="0">
                                          <p:val>
                                            <p:fltVal val="0"/>
                                          </p:val>
                                        </p:tav>
                                        <p:tav tm="100000">
                                          <p:val>
                                            <p:strVal val="#ppt_w"/>
                                          </p:val>
                                        </p:tav>
                                      </p:tavLst>
                                    </p:anim>
                                    <p:anim calcmode="lin" valueType="num">
                                      <p:cBhvr>
                                        <p:cTn id="14" dur="500" fill="hold"/>
                                        <p:tgtEl>
                                          <p:spTgt spid="19354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3" grpId="0"/>
      <p:bldP spid="193545"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7638" name="Text Box 6"/>
          <p:cNvSpPr txBox="1">
            <a:spLocks noChangeArrowheads="1"/>
          </p:cNvSpPr>
          <p:nvPr/>
        </p:nvSpPr>
        <p:spPr bwMode="auto">
          <a:xfrm>
            <a:off x="539750" y="260350"/>
            <a:ext cx="5283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b="1">
                <a:solidFill>
                  <a:schemeClr val="hlink"/>
                </a:solidFill>
                <a:latin typeface="黑体" panose="02010609060101010101" pitchFamily="49" charset="-122"/>
                <a:ea typeface="黑体" panose="02010609060101010101" pitchFamily="49" charset="-122"/>
              </a:rPr>
              <a:t>排比、反复、反问</a:t>
            </a:r>
            <a:r>
              <a:rPr lang="en-US" altLang="zh-CN" sz="4000" b="1">
                <a:solidFill>
                  <a:schemeClr val="hlink"/>
                </a:solidFill>
                <a:latin typeface="黑体" panose="02010609060101010101" pitchFamily="49" charset="-122"/>
                <a:ea typeface="黑体" panose="02010609060101010101" pitchFamily="49" charset="-122"/>
              </a:rPr>
              <a:t>----</a:t>
            </a:r>
            <a:endParaRPr lang="en-US" altLang="zh-CN" sz="4000" b="1">
              <a:solidFill>
                <a:schemeClr val="hlink"/>
              </a:solidFill>
              <a:latin typeface="黑体" panose="02010609060101010101" pitchFamily="49" charset="-122"/>
              <a:ea typeface="黑体" panose="02010609060101010101" pitchFamily="49" charset="-122"/>
            </a:endParaRPr>
          </a:p>
        </p:txBody>
      </p:sp>
      <p:sp>
        <p:nvSpPr>
          <p:cNvPr id="197639" name="Text Box 7"/>
          <p:cNvSpPr txBox="1">
            <a:spLocks noChangeArrowheads="1"/>
          </p:cNvSpPr>
          <p:nvPr/>
        </p:nvSpPr>
        <p:spPr bwMode="auto">
          <a:xfrm>
            <a:off x="468313" y="1052513"/>
            <a:ext cx="80645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b="1">
                <a:ea typeface="黑体" panose="02010609060101010101" pitchFamily="49" charset="-122"/>
              </a:rPr>
              <a:t>“</a:t>
            </a:r>
            <a:r>
              <a:rPr lang="zh-CN" altLang="en-US" sz="3600" b="1">
                <a:ea typeface="黑体" panose="02010609060101010101" pitchFamily="49" charset="-122"/>
              </a:rPr>
              <a:t>你，你东君，你是什么个东君？”</a:t>
            </a:r>
            <a:endParaRPr lang="zh-CN" altLang="en-US" sz="3600" b="1">
              <a:ea typeface="黑体" panose="02010609060101010101" pitchFamily="49" charset="-122"/>
            </a:endParaRPr>
          </a:p>
          <a:p>
            <a:r>
              <a:rPr lang="zh-CN" altLang="en-US" sz="3600" b="1">
                <a:ea typeface="黑体" panose="02010609060101010101" pitchFamily="49" charset="-122"/>
              </a:rPr>
              <a:t>“你，你这土偶木梗，你这没心肝的、没灵魂的，我要把你烧毁，烧毁。”</a:t>
            </a:r>
            <a:endParaRPr lang="zh-CN" altLang="en-US" sz="3600" b="1">
              <a:ea typeface="黑体" panose="02010609060101010101" pitchFamily="49" charset="-122"/>
            </a:endParaRPr>
          </a:p>
        </p:txBody>
      </p:sp>
      <p:sp>
        <p:nvSpPr>
          <p:cNvPr id="197640" name="Text Box 8"/>
          <p:cNvSpPr txBox="1">
            <a:spLocks noChangeArrowheads="1"/>
          </p:cNvSpPr>
          <p:nvPr/>
        </p:nvSpPr>
        <p:spPr bwMode="auto">
          <a:xfrm>
            <a:off x="395288" y="2924175"/>
            <a:ext cx="8280400"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chemeClr val="hlink"/>
                </a:solidFill>
                <a:ea typeface="隶书" panose="02010509060101010101" pitchFamily="49" charset="-122"/>
              </a:rPr>
              <a:t>兼用反复、排比、反问，无比愤怒地斥责恶神。这样就直接有力地抒发了爱憎的感情，达到最大限度的抒情效果，感人肺腑，撼动人心。句子本身又具有诗的形式美和节奏感，增强了语句的气势，琅琅上口，铿锵有力。</a:t>
            </a:r>
            <a:endParaRPr lang="zh-CN" altLang="en-US" sz="3600" b="1">
              <a:solidFill>
                <a:schemeClr val="hlink"/>
              </a:solidFill>
              <a:ea typeface="隶书" panose="020105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97639"/>
                                        </p:tgtEl>
                                        <p:attrNameLst>
                                          <p:attrName>style.visibility</p:attrName>
                                        </p:attrNameLst>
                                      </p:cBhvr>
                                      <p:to>
                                        <p:strVal val="visible"/>
                                      </p:to>
                                    </p:set>
                                    <p:anim calcmode="lin" valueType="num">
                                      <p:cBhvr additive="base">
                                        <p:cTn id="7" dur="500" fill="hold"/>
                                        <p:tgtEl>
                                          <p:spTgt spid="197639"/>
                                        </p:tgtEl>
                                        <p:attrNameLst>
                                          <p:attrName>ppt_x</p:attrName>
                                        </p:attrNameLst>
                                      </p:cBhvr>
                                      <p:tavLst>
                                        <p:tav tm="0">
                                          <p:val>
                                            <p:strVal val="1+#ppt_w/2"/>
                                          </p:val>
                                        </p:tav>
                                        <p:tav tm="100000">
                                          <p:val>
                                            <p:strVal val="#ppt_x"/>
                                          </p:val>
                                        </p:tav>
                                      </p:tavLst>
                                    </p:anim>
                                    <p:anim calcmode="lin" valueType="num">
                                      <p:cBhvr additive="base">
                                        <p:cTn id="8" dur="500" fill="hold"/>
                                        <p:tgtEl>
                                          <p:spTgt spid="1976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97640"/>
                                        </p:tgtEl>
                                        <p:attrNameLst>
                                          <p:attrName>style.visibility</p:attrName>
                                        </p:attrNameLst>
                                      </p:cBhvr>
                                      <p:to>
                                        <p:strVal val="visible"/>
                                      </p:to>
                                    </p:set>
                                    <p:animEffect transition="in" filter="dissolve">
                                      <p:cBhvr>
                                        <p:cTn id="13" dur="500"/>
                                        <p:tgtEl>
                                          <p:spTgt spid="197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9" grpId="0"/>
      <p:bldP spid="197640"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3782" name="Text Box 6"/>
          <p:cNvSpPr txBox="1">
            <a:spLocks noChangeArrowheads="1"/>
          </p:cNvSpPr>
          <p:nvPr/>
        </p:nvSpPr>
        <p:spPr bwMode="auto">
          <a:xfrm>
            <a:off x="684213" y="476250"/>
            <a:ext cx="2708275"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6600" b="1">
                <a:solidFill>
                  <a:schemeClr val="bg1"/>
                </a:solidFill>
                <a:ea typeface="黑体" panose="02010609060101010101" pitchFamily="49" charset="-122"/>
              </a:rPr>
              <a:t>小结：</a:t>
            </a:r>
            <a:endParaRPr lang="zh-CN" altLang="en-US" sz="6600" b="1">
              <a:solidFill>
                <a:schemeClr val="bg1"/>
              </a:solidFill>
              <a:ea typeface="黑体" panose="02010609060101010101" pitchFamily="49" charset="-122"/>
            </a:endParaRPr>
          </a:p>
        </p:txBody>
      </p:sp>
      <p:sp>
        <p:nvSpPr>
          <p:cNvPr id="203783" name="Text Box 7"/>
          <p:cNvSpPr txBox="1">
            <a:spLocks noChangeArrowheads="1"/>
          </p:cNvSpPr>
          <p:nvPr/>
        </p:nvSpPr>
        <p:spPr bwMode="auto">
          <a:xfrm>
            <a:off x="1239838" y="16335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p>
        </p:txBody>
      </p:sp>
      <p:sp>
        <p:nvSpPr>
          <p:cNvPr id="203784" name="Text Box 8"/>
          <p:cNvSpPr txBox="1">
            <a:spLocks noChangeArrowheads="1"/>
          </p:cNvSpPr>
          <p:nvPr/>
        </p:nvSpPr>
        <p:spPr bwMode="auto">
          <a:xfrm>
            <a:off x="684213" y="2205038"/>
            <a:ext cx="7920037"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chemeClr val="bg1"/>
                </a:solidFill>
                <a:ea typeface="黑体" panose="02010609060101010101" pitchFamily="49" charset="-122"/>
              </a:rPr>
              <a:t>这篇散文诗，想像瑰丽奇特，把屈原和风雷电融为一体，达到物我同化的境地，显示了追求光明、毁灭一切黑暗的力量，使屈原的形象成为光明与正义的化身、千古不朽的爱国者的典型。</a:t>
            </a:r>
            <a:endParaRPr lang="zh-CN" altLang="en-US" sz="3600" b="1">
              <a:solidFill>
                <a:schemeClr val="bg1"/>
              </a:solidFill>
              <a:ea typeface="黑体" panose="02010609060101010101" pitchFamily="49"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03784"/>
                                        </p:tgtEl>
                                        <p:attrNameLst>
                                          <p:attrName>style.visibility</p:attrName>
                                        </p:attrNameLst>
                                      </p:cBhvr>
                                      <p:to>
                                        <p:strVal val="visible"/>
                                      </p:to>
                                    </p:set>
                                    <p:anim calcmode="lin" valueType="num">
                                      <p:cBhvr>
                                        <p:cTn id="7" dur="1000" fill="hold"/>
                                        <p:tgtEl>
                                          <p:spTgt spid="203784"/>
                                        </p:tgtEl>
                                        <p:attrNameLst>
                                          <p:attrName>ppt_w</p:attrName>
                                        </p:attrNameLst>
                                      </p:cBhvr>
                                      <p:tavLst>
                                        <p:tav tm="0">
                                          <p:val>
                                            <p:strVal val="#ppt_w+.3"/>
                                          </p:val>
                                        </p:tav>
                                        <p:tav tm="100000">
                                          <p:val>
                                            <p:strVal val="#ppt_w"/>
                                          </p:val>
                                        </p:tav>
                                      </p:tavLst>
                                    </p:anim>
                                    <p:anim calcmode="lin" valueType="num">
                                      <p:cBhvr>
                                        <p:cTn id="8" dur="1000" fill="hold"/>
                                        <p:tgtEl>
                                          <p:spTgt spid="203784"/>
                                        </p:tgtEl>
                                        <p:attrNameLst>
                                          <p:attrName>ppt_h</p:attrName>
                                        </p:attrNameLst>
                                      </p:cBhvr>
                                      <p:tavLst>
                                        <p:tav tm="0">
                                          <p:val>
                                            <p:strVal val="#ppt_h"/>
                                          </p:val>
                                        </p:tav>
                                        <p:tav tm="100000">
                                          <p:val>
                                            <p:strVal val="#ppt_h"/>
                                          </p:val>
                                        </p:tav>
                                      </p:tavLst>
                                    </p:anim>
                                    <p:animEffect transition="in" filter="fade">
                                      <p:cBhvr>
                                        <p:cTn id="9" dur="1000"/>
                                        <p:tgtEl>
                                          <p:spTgt spid="2037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4"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42" name="WordArt 2">
            <a:hlinkClick r:id="rId1" action="ppaction://hlinkfile"/>
          </p:cNvPr>
          <p:cNvSpPr>
            <a:spLocks noChangeArrowheads="1" noChangeShapeType="1" noTextEdit="1"/>
          </p:cNvSpPr>
          <p:nvPr/>
        </p:nvSpPr>
        <p:spPr bwMode="auto">
          <a:xfrm rot="5400000">
            <a:off x="-1224756" y="2313782"/>
            <a:ext cx="5257800" cy="1871662"/>
          </a:xfrm>
          <a:prstGeom prst="rect">
            <a:avLst/>
          </a:prstGeom>
          <a:extLst>
            <a:ext uri="{AF507438-7753-43E0-B8FC-AC1667EBCBE1}">
              <a14:hiddenEffects xmlns:a14="http://schemas.microsoft.com/office/drawing/2010/main">
                <a:effectLst/>
              </a14:hiddenEffects>
            </a:ext>
          </a:extLst>
        </p:spPr>
        <p:txBody>
          <a:bodyPr vert="eaVert" wrap="none" fromWordArt="1">
            <a:prstTxWarp prst="textCascadeUp">
              <a:avLst>
                <a:gd name="adj" fmla="val 100000"/>
              </a:avLst>
            </a:prstTxWarp>
            <a:scene3d>
              <a:camera prst="legacyPerspectiveFront">
                <a:rot lat="20519999" lon="1080000" rev="0"/>
              </a:camera>
              <a:lightRig rig="legacyHarsh2" dir="b"/>
            </a:scene3d>
            <a:sp3d extrusionH="430200" prstMaterial="legacyMatte">
              <a:extrusionClr>
                <a:srgbClr val="FF6600"/>
              </a:extrusionClr>
              <a:contourClr>
                <a:srgbClr val="FFE701"/>
              </a:contourClr>
            </a:sp3d>
          </a:bodyPr>
          <a:lstStyle/>
          <a:p>
            <a:pPr algn="ctr" fontAlgn="auto"/>
            <a:r>
              <a:rPr lang="zh-CN" altLang="en-US" sz="3600" kern="10">
                <a:ln w="9525">
                  <a:miter lim="800000"/>
                </a:ln>
                <a:gradFill rotWithShape="0">
                  <a:gsLst>
                    <a:gs pos="0">
                      <a:srgbClr val="FFE701"/>
                    </a:gs>
                    <a:gs pos="100000">
                      <a:srgbClr val="FE3E02"/>
                    </a:gs>
                  </a:gsLst>
                  <a:lin ang="0" scaled="1"/>
                </a:gradFill>
                <a:latin typeface="宋体" panose="02010600030101010101" pitchFamily="2" charset="-122"/>
              </a:rPr>
              <a:t>雷电颂</a:t>
            </a:r>
            <a:endParaRPr lang="zh-CN" altLang="en-US" sz="3600" kern="10">
              <a:ln w="9525">
                <a:miter lim="800000"/>
              </a:ln>
              <a:gradFill rotWithShape="0">
                <a:gsLst>
                  <a:gs pos="0">
                    <a:srgbClr val="FFE701"/>
                  </a:gs>
                  <a:gs pos="100000">
                    <a:srgbClr val="FE3E02"/>
                  </a:gs>
                </a:gsLst>
                <a:lin ang="0" scaled="1"/>
              </a:gradFill>
              <a:latin typeface="宋体" panose="02010600030101010101" pitchFamily="2" charset="-122"/>
            </a:endParaRPr>
          </a:p>
        </p:txBody>
      </p:sp>
      <p:sp>
        <p:nvSpPr>
          <p:cNvPr id="266243" name="Text Box 3"/>
          <p:cNvSpPr txBox="1">
            <a:spLocks noChangeArrowheads="1"/>
          </p:cNvSpPr>
          <p:nvPr/>
        </p:nvSpPr>
        <p:spPr bwMode="auto">
          <a:xfrm>
            <a:off x="5334000" y="5638800"/>
            <a:ext cx="2895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400" b="1">
                <a:solidFill>
                  <a:srgbClr val="FFFF00"/>
                </a:solidFill>
                <a:latin typeface="Times New Roman" panose="02020603050405020304" pitchFamily="18" charset="0"/>
                <a:ea typeface="黑体" panose="02010609060101010101" pitchFamily="49" charset="-122"/>
              </a:rPr>
              <a:t> </a:t>
            </a:r>
            <a:endParaRPr kumimoji="1" lang="en-US" altLang="zh-CN" sz="4400" b="1">
              <a:solidFill>
                <a:srgbClr val="FFFF00"/>
              </a:solidFill>
              <a:latin typeface="Times New Roman" panose="02020603050405020304" pitchFamily="18" charset="0"/>
              <a:ea typeface="黑体" panose="02010609060101010101" pitchFamily="49" charset="-122"/>
            </a:endParaRPr>
          </a:p>
        </p:txBody>
      </p:sp>
      <p:sp>
        <p:nvSpPr>
          <p:cNvPr id="266244" name="Text Box 4"/>
          <p:cNvSpPr txBox="1">
            <a:spLocks noChangeArrowheads="1"/>
          </p:cNvSpPr>
          <p:nvPr/>
        </p:nvSpPr>
        <p:spPr bwMode="auto">
          <a:xfrm>
            <a:off x="3059113" y="836613"/>
            <a:ext cx="5329237" cy="222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FF00FF"/>
                </a:solidFill>
              </a:rPr>
              <a:t>抒情主人公通过对风雷电的呼唤与歌颂，表现了诗人对黑暗世界的强烈愤懑和摧毁黑暗的热望，也表明了诗人对光明未来的热烈追求。</a:t>
            </a:r>
            <a:endParaRPr lang="zh-CN" altLang="en-US" sz="2800" b="1">
              <a:solidFill>
                <a:srgbClr val="FF00FF"/>
              </a:solidFill>
            </a:endParaRPr>
          </a:p>
        </p:txBody>
      </p:sp>
      <p:sp>
        <p:nvSpPr>
          <p:cNvPr id="266245" name="Text Box 5"/>
          <p:cNvSpPr txBox="1">
            <a:spLocks noChangeArrowheads="1"/>
          </p:cNvSpPr>
          <p:nvPr/>
        </p:nvSpPr>
        <p:spPr bwMode="auto">
          <a:xfrm>
            <a:off x="2843213" y="3500438"/>
            <a:ext cx="5761037"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400" b="1">
                <a:solidFill>
                  <a:srgbClr val="FF00FF"/>
                </a:solidFill>
              </a:rPr>
              <a:t>风雷电：</a:t>
            </a:r>
            <a:r>
              <a:rPr kumimoji="1" lang="zh-CN" altLang="en-US" sz="2400" b="1">
                <a:solidFill>
                  <a:srgbClr val="FF3300"/>
                </a:solidFill>
              </a:rPr>
              <a:t>象征人世间追求正义、光明的变革力量。</a:t>
            </a:r>
            <a:endParaRPr kumimoji="1" lang="zh-CN" altLang="en-US" sz="2400" b="1">
              <a:solidFill>
                <a:srgbClr val="FF3300"/>
              </a:solidFill>
            </a:endParaRPr>
          </a:p>
          <a:p>
            <a:pPr eaLnBrk="0" hangingPunct="0"/>
            <a:r>
              <a:rPr kumimoji="1" lang="zh-CN" altLang="en-US" sz="2400" b="1">
                <a:solidFill>
                  <a:srgbClr val="FF00FF"/>
                </a:solidFill>
              </a:rPr>
              <a:t>洞庭湖、东海、长江：</a:t>
            </a:r>
            <a:r>
              <a:rPr kumimoji="1" lang="zh-CN" altLang="en-US" sz="2400" b="1">
                <a:solidFill>
                  <a:srgbClr val="FF3300"/>
                </a:solidFill>
              </a:rPr>
              <a:t>象征人民群众。</a:t>
            </a:r>
            <a:endParaRPr kumimoji="1" lang="zh-CN" altLang="en-US" sz="2400" b="1">
              <a:solidFill>
                <a:srgbClr val="FF3300"/>
              </a:solidFill>
            </a:endParaRPr>
          </a:p>
          <a:p>
            <a:pPr eaLnBrk="0" hangingPunct="0"/>
            <a:r>
              <a:rPr kumimoji="1" lang="zh-CN" altLang="en-US" sz="2400" b="1">
                <a:solidFill>
                  <a:srgbClr val="FF00FF"/>
                </a:solidFill>
              </a:rPr>
              <a:t>土偶木梗形象：</a:t>
            </a:r>
            <a:r>
              <a:rPr kumimoji="1" lang="zh-CN" altLang="en-US" sz="2400" b="1">
                <a:solidFill>
                  <a:srgbClr val="FF3300"/>
                </a:solidFill>
              </a:rPr>
              <a:t>象征无德无能，欺民惑众的官僚统治集团。</a:t>
            </a:r>
            <a:endParaRPr kumimoji="1" lang="zh-CN" altLang="en-US" sz="2400" b="1">
              <a:solidFill>
                <a:srgbClr val="FF3300"/>
              </a:solidFill>
            </a:endParaRPr>
          </a:p>
          <a:p>
            <a:pPr eaLnBrk="0" hangingPunct="0"/>
            <a:r>
              <a:rPr kumimoji="1" lang="zh-CN" altLang="en-US" sz="2400" b="1">
                <a:solidFill>
                  <a:srgbClr val="FF00FF"/>
                </a:solidFill>
              </a:rPr>
              <a:t>没有阴谋、没有污秽、没有自私自利的没有人的小岛：</a:t>
            </a:r>
            <a:r>
              <a:rPr kumimoji="1" lang="zh-CN" altLang="en-US" sz="2400" b="1">
                <a:solidFill>
                  <a:srgbClr val="FF3300"/>
                </a:solidFill>
              </a:rPr>
              <a:t>象征寄托灵魂的一方净土。 </a:t>
            </a:r>
            <a:endParaRPr lang="zh-CN" altLang="en-US" sz="2400" b="1"/>
          </a:p>
        </p:txBody>
      </p:sp>
    </p:spTree>
  </p:cSld>
  <p:clrMapOvr>
    <a:masterClrMapping/>
  </p:clrMapOvr>
  <p:transition spd="med">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7266" name="Rectangle 2"/>
          <p:cNvSpPr>
            <a:spLocks noGrp="1" noRot="1" noChangeArrowheads="1"/>
          </p:cNvSpPr>
          <p:nvPr>
            <p:ph type="title"/>
          </p:nvPr>
        </p:nvSpPr>
        <p:spPr/>
        <p:txBody>
          <a:bodyPr/>
          <a:lstStyle/>
          <a:p>
            <a:endParaRPr lang="zh-CN" altLang="zh-CN"/>
          </a:p>
        </p:txBody>
      </p:sp>
      <p:sp>
        <p:nvSpPr>
          <p:cNvPr id="267267" name="Rectangle 3"/>
          <p:cNvSpPr>
            <a:spLocks noGrp="1" noRot="1" noChangeArrowheads="1"/>
          </p:cNvSpPr>
          <p:nvPr>
            <p:ph idx="1"/>
          </p:nvPr>
        </p:nvSpPr>
        <p:spPr>
          <a:xfrm>
            <a:off x="179388" y="1125538"/>
            <a:ext cx="8785225" cy="5187950"/>
          </a:xfrm>
        </p:spPr>
        <p:txBody>
          <a:bodyPr>
            <a:normAutofit lnSpcReduction="10000"/>
          </a:bodyPr>
          <a:lstStyle/>
          <a:p>
            <a:endParaRPr lang="en-US" altLang="zh-CN" sz="2000" b="1"/>
          </a:p>
          <a:p>
            <a:endParaRPr lang="en-US" altLang="zh-CN" sz="2000" b="1"/>
          </a:p>
          <a:p>
            <a:endParaRPr lang="en-US" altLang="zh-CN" sz="2000" b="1"/>
          </a:p>
          <a:p>
            <a:endParaRPr lang="en-US" altLang="zh-CN" sz="2000" b="1"/>
          </a:p>
          <a:p>
            <a:endParaRPr lang="en-US" altLang="zh-CN" sz="2000" b="1"/>
          </a:p>
          <a:p>
            <a:r>
              <a:rPr lang="zh-CN" altLang="en-US" sz="2000" b="1">
                <a:solidFill>
                  <a:srgbClr val="FF00FF"/>
                </a:solidFill>
              </a:rPr>
              <a:t>（</a:t>
            </a:r>
            <a:r>
              <a:rPr lang="en-US" altLang="zh-CN" sz="2000" b="1">
                <a:solidFill>
                  <a:srgbClr val="FF00FF"/>
                </a:solidFill>
              </a:rPr>
              <a:t>1</a:t>
            </a:r>
            <a:r>
              <a:rPr lang="zh-CN" altLang="en-US" sz="2000" b="1">
                <a:solidFill>
                  <a:srgbClr val="FF00FF"/>
                </a:solidFill>
              </a:rPr>
              <a:t>）屈原形象：</a:t>
            </a:r>
            <a:r>
              <a:rPr lang="zh-CN" altLang="en-US" sz="2000" b="1">
                <a:solidFill>
                  <a:srgbClr val="FF3300"/>
                </a:solidFill>
              </a:rPr>
              <a:t>剧中的屈原，是一个伟大的政治家兼诗人的典型。爱国爱民，忠贞不屈，有着浩然正气和英勇无畏的斗争精神。</a:t>
            </a:r>
            <a:r>
              <a:rPr lang="zh-CN" altLang="en-US" sz="2000" b="1"/>
              <a:t>他心中时时系念的是祖国和人民的命运前途，力主联齐抗秦的外交路线，因为他早看透了秦国的野心，认为唯有联合抗秦才能保国安民。一向光明磊落的屈原，根本没有料到南后之流竟然采取那么卑鄙无耻的手段陷害他，横加以“淫乱宫廷”之类的罪名。屈原把祖国的安危和人民的祸福，看得远远重于自身的利害得失。他冲破一切思想束缚去进行英勇的斗争。昏庸专横的楚怀王不听屈原的一再忠告，破坏了反侵略统一战线，转而依附秦国。面对正在沉入黑暗的祖国，失去自由的诗人的满腔忧愤，以</a:t>
            </a:r>
            <a:r>
              <a:rPr lang="en-US" altLang="zh-CN" sz="2000" b="1"/>
              <a:t>《</a:t>
            </a:r>
            <a:r>
              <a:rPr lang="zh-CN" altLang="en-US" sz="2000" b="1"/>
              <a:t>雷电颂</a:t>
            </a:r>
            <a:r>
              <a:rPr lang="en-US" altLang="zh-CN" sz="2000" b="1"/>
              <a:t>》</a:t>
            </a:r>
            <a:r>
              <a:rPr lang="zh-CN" altLang="en-US" sz="2000" b="1"/>
              <a:t>的形式无比猛烈地迸发出来。</a:t>
            </a:r>
            <a:r>
              <a:rPr lang="en-US" altLang="zh-CN" sz="2000" b="1">
                <a:hlinkClick r:id="rId1" action="ppaction://hlinkfile"/>
              </a:rPr>
              <a:t>《</a:t>
            </a:r>
            <a:r>
              <a:rPr lang="zh-CN" altLang="en-US" sz="2000" b="1">
                <a:hlinkClick r:id="rId1" action="ppaction://hlinkfile"/>
              </a:rPr>
              <a:t>雷电颂</a:t>
            </a:r>
            <a:r>
              <a:rPr lang="en-US" altLang="zh-CN" sz="2000" b="1">
                <a:hlinkClick r:id="rId1" action="ppaction://hlinkfile"/>
              </a:rPr>
              <a:t>》</a:t>
            </a:r>
            <a:r>
              <a:rPr lang="zh-CN" altLang="en-US" sz="2000" b="1"/>
              <a:t>是屈原斗争精神最突出的体现。而爱国爱民的深切感情，是诗人斗争精神的源泉。</a:t>
            </a:r>
            <a:endParaRPr lang="zh-CN" altLang="en-US" sz="2000"/>
          </a:p>
        </p:txBody>
      </p:sp>
      <p:pic>
        <p:nvPicPr>
          <p:cNvPr id="267268" name="Picture 4" descr="z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24733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zoom/>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1426" name="Picture 2" descr="ls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6013" y="476250"/>
            <a:ext cx="6634162" cy="3470275"/>
          </a:xfrm>
          <a:prstGeom prst="rect">
            <a:avLst/>
          </a:prstGeom>
          <a:noFill/>
          <a:extLst>
            <a:ext uri="{909E8E84-426E-40DD-AFC4-6F175D3DCCD1}">
              <a14:hiddenFill xmlns:a14="http://schemas.microsoft.com/office/drawing/2010/main">
                <a:solidFill>
                  <a:srgbClr val="FFFFFF"/>
                </a:solidFill>
              </a14:hiddenFill>
            </a:ext>
          </a:extLst>
        </p:spPr>
      </p:pic>
      <p:sp>
        <p:nvSpPr>
          <p:cNvPr id="231427" name="Rectangle 3"/>
          <p:cNvSpPr>
            <a:spLocks noChangeArrowheads="1"/>
          </p:cNvSpPr>
          <p:nvPr/>
        </p:nvSpPr>
        <p:spPr bwMode="auto">
          <a:xfrm>
            <a:off x="323850" y="4437063"/>
            <a:ext cx="8531225" cy="173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600" b="1">
                <a:solidFill>
                  <a:srgbClr val="000066"/>
                </a:solidFill>
                <a:latin typeface="华文新魏" panose="02010800040101010101" pitchFamily="2" charset="-122"/>
                <a:ea typeface="华文新魏" panose="02010800040101010101" pitchFamily="2" charset="-122"/>
              </a:rPr>
              <a:t>      </a:t>
            </a:r>
            <a:r>
              <a:rPr lang="zh-CN" altLang="en-US" sz="3600" b="1">
                <a:solidFill>
                  <a:srgbClr val="000066"/>
                </a:solidFill>
                <a:latin typeface="黑体" panose="02010609060101010101" pitchFamily="49" charset="-122"/>
                <a:ea typeface="黑体" panose="02010609060101010101" pitchFamily="49" charset="-122"/>
              </a:rPr>
              <a:t>战国时代，称雄的秦、楚、齐、燕、赵、韩、魏七国，争城夺地，互相杀伐，连年不断混战。 </a:t>
            </a:r>
            <a:endParaRPr lang="zh-CN" altLang="en-US" sz="3600" b="1">
              <a:solidFill>
                <a:srgbClr val="000066"/>
              </a:solidFill>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8290" name="Rectangle 2"/>
          <p:cNvSpPr>
            <a:spLocks noGrp="1" noRot="1" noChangeArrowheads="1"/>
          </p:cNvSpPr>
          <p:nvPr>
            <p:ph idx="1"/>
          </p:nvPr>
        </p:nvSpPr>
        <p:spPr>
          <a:xfrm>
            <a:off x="539750" y="620713"/>
            <a:ext cx="8064500" cy="5688012"/>
          </a:xfrm>
        </p:spPr>
        <p:txBody>
          <a:bodyPr>
            <a:normAutofit lnSpcReduction="10000"/>
          </a:bodyPr>
          <a:lstStyle/>
          <a:p>
            <a:pPr algn="just">
              <a:lnSpc>
                <a:spcPct val="110000"/>
              </a:lnSpc>
              <a:buFont typeface="Wingdings" panose="05000000000000000000" pitchFamily="2" charset="2"/>
              <a:buNone/>
            </a:pPr>
            <a:r>
              <a:rPr lang="en-US" altLang="zh-CN" sz="1800" b="1">
                <a:solidFill>
                  <a:srgbClr val="FF3300"/>
                </a:solidFill>
              </a:rPr>
              <a:t>   </a:t>
            </a:r>
            <a:r>
              <a:rPr lang="zh-CN" altLang="en-US" sz="2000" b="1">
                <a:solidFill>
                  <a:srgbClr val="FF3300"/>
                </a:solidFill>
              </a:rPr>
              <a:t>（</a:t>
            </a:r>
            <a:r>
              <a:rPr lang="en-US" altLang="zh-CN" sz="2000" b="1">
                <a:solidFill>
                  <a:srgbClr val="FF3300"/>
                </a:solidFill>
              </a:rPr>
              <a:t>2</a:t>
            </a:r>
            <a:r>
              <a:rPr lang="zh-CN" altLang="en-US" sz="2000" b="1">
                <a:solidFill>
                  <a:srgbClr val="FF3300"/>
                </a:solidFill>
              </a:rPr>
              <a:t>）婵娟：</a:t>
            </a:r>
            <a:r>
              <a:rPr lang="zh-CN" altLang="en-US" sz="2000" b="1"/>
              <a:t>侍女、学生，</a:t>
            </a:r>
            <a:r>
              <a:rPr lang="zh-CN" altLang="en-US" sz="2000" b="1">
                <a:solidFill>
                  <a:srgbClr val="FF3300"/>
                </a:solidFill>
              </a:rPr>
              <a:t>美貌单纯，勇敢坚贞，柔美。</a:t>
            </a:r>
            <a:r>
              <a:rPr lang="zh-CN" altLang="en-US" sz="2000" b="1"/>
              <a:t>确如作者自己所说的：“婵娟的存在似乎可以认为是屈原辞赋的象征，</a:t>
            </a:r>
            <a:r>
              <a:rPr lang="zh-CN" altLang="en-US" sz="2000" b="1">
                <a:solidFill>
                  <a:srgbClr val="FF3300"/>
                </a:solidFill>
              </a:rPr>
              <a:t>她是道义美的形象化</a:t>
            </a:r>
            <a:r>
              <a:rPr lang="zh-CN" altLang="en-US" sz="2000" b="1"/>
              <a:t>。”她由衷地敬爱屈原，崇敬屈原的道德文章。当风云变幻、浊浪排天的时候，她那平日蕴蓄在心中的崇高信仰、优秀品德，真正突现出来。从她对变节投敌的宋玉的有力斥责，从她面对南后淫威所表现的坚定从容，特别是从她生命垂危时那番动人肺腑的倾诉，使我们看到了一个“竟与橘树同风”的高尚灵魂，一个广大人民道义精神的化身。这个形象对塑造屈原这个典型起到了很好的烘托作用。</a:t>
            </a:r>
            <a:endParaRPr lang="zh-CN" altLang="en-US" sz="2000" b="1"/>
          </a:p>
          <a:p>
            <a:pPr algn="just">
              <a:lnSpc>
                <a:spcPct val="110000"/>
              </a:lnSpc>
              <a:buFont typeface="Wingdings" panose="05000000000000000000" pitchFamily="2" charset="2"/>
              <a:buNone/>
            </a:pPr>
            <a:r>
              <a:rPr lang="zh-CN" altLang="en-US" sz="2000" b="1">
                <a:solidFill>
                  <a:srgbClr val="FF3300"/>
                </a:solidFill>
              </a:rPr>
              <a:t>   （</a:t>
            </a:r>
            <a:r>
              <a:rPr lang="en-US" altLang="zh-CN" sz="2000" b="1">
                <a:solidFill>
                  <a:srgbClr val="FF3300"/>
                </a:solidFill>
              </a:rPr>
              <a:t>3</a:t>
            </a:r>
            <a:r>
              <a:rPr lang="zh-CN" altLang="en-US" sz="2000" b="1">
                <a:solidFill>
                  <a:srgbClr val="FF3300"/>
                </a:solidFill>
              </a:rPr>
              <a:t>）南后：</a:t>
            </a:r>
            <a:r>
              <a:rPr lang="zh-CN" altLang="en-US" sz="2000" b="1"/>
              <a:t>仅为个人固宠求荣，竟然不惜取媚侵略势力，与秦国暗相勾结，</a:t>
            </a:r>
            <a:r>
              <a:rPr lang="zh-CN" altLang="en-US" sz="2000" b="1">
                <a:solidFill>
                  <a:srgbClr val="FF3300"/>
                </a:solidFill>
              </a:rPr>
              <a:t>陷害</a:t>
            </a:r>
            <a:r>
              <a:rPr lang="zh-CN" altLang="en-US" sz="2000" b="1"/>
              <a:t>屈原这样的</a:t>
            </a:r>
            <a:r>
              <a:rPr lang="zh-CN" altLang="en-US" sz="2000" b="1">
                <a:solidFill>
                  <a:srgbClr val="FF3300"/>
                </a:solidFill>
              </a:rPr>
              <a:t>忠良，祸国殃民</a:t>
            </a:r>
            <a:r>
              <a:rPr lang="zh-CN" altLang="en-US" sz="2000" b="1"/>
              <a:t>，而且所采用的手段又是那么的卑鄙无耻。当她的阴谋得逞以后，她更加猖狂、恣肆，彻底暴露了她</a:t>
            </a:r>
            <a:r>
              <a:rPr lang="zh-CN" altLang="en-US" sz="2000" b="1">
                <a:solidFill>
                  <a:srgbClr val="FF3300"/>
                </a:solidFill>
              </a:rPr>
              <a:t>冷酷残忍</a:t>
            </a:r>
            <a:r>
              <a:rPr lang="zh-CN" altLang="en-US" sz="2000" b="1"/>
              <a:t>的本性。南后这个形象的刻画，对屈原的典型塑造起到了反衬的作用，使屈原光明磊落、大公无私的品德，益加鲜明突出。</a:t>
            </a:r>
            <a:endParaRPr lang="zh-CN" altLang="en-US" sz="2000" b="1"/>
          </a:p>
          <a:p>
            <a:pPr algn="just">
              <a:lnSpc>
                <a:spcPct val="110000"/>
              </a:lnSpc>
            </a:pPr>
            <a:r>
              <a:rPr lang="zh-CN" altLang="en-US" sz="2000" b="1"/>
              <a:t>婵娟和南后是两个性格迥然相异的女性形象。　</a:t>
            </a:r>
            <a:r>
              <a:rPr lang="zh-CN" altLang="en-US" sz="1800" b="1"/>
              <a:t>　</a:t>
            </a:r>
            <a:endParaRPr lang="zh-CN" altLang="en-US" sz="1800" b="1"/>
          </a:p>
        </p:txBody>
      </p:sp>
    </p:spTree>
  </p:cSld>
  <p:clrMapOvr>
    <a:masterClrMapping/>
  </p:clrMapOvr>
  <p:transition spd="med">
    <p:zoom/>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9314" name="Rectangle 2"/>
          <p:cNvSpPr>
            <a:spLocks noGrp="1" noRot="1" noChangeArrowheads="1"/>
          </p:cNvSpPr>
          <p:nvPr>
            <p:ph idx="1"/>
          </p:nvPr>
        </p:nvSpPr>
        <p:spPr>
          <a:xfrm>
            <a:off x="395288" y="476250"/>
            <a:ext cx="8280400" cy="5976938"/>
          </a:xfrm>
        </p:spPr>
        <p:txBody>
          <a:bodyPr/>
          <a:lstStyle/>
          <a:p>
            <a:pPr>
              <a:lnSpc>
                <a:spcPct val="90000"/>
              </a:lnSpc>
            </a:pPr>
            <a:r>
              <a:rPr lang="zh-CN" altLang="en-US" sz="2800" b="1">
                <a:solidFill>
                  <a:srgbClr val="FF3300"/>
                </a:solidFill>
              </a:rPr>
              <a:t>（</a:t>
            </a:r>
            <a:r>
              <a:rPr lang="en-US" altLang="zh-CN" sz="2800" b="1">
                <a:solidFill>
                  <a:srgbClr val="FF3300"/>
                </a:solidFill>
              </a:rPr>
              <a:t>4</a:t>
            </a:r>
            <a:r>
              <a:rPr lang="zh-CN" altLang="en-US" sz="2800" b="1">
                <a:solidFill>
                  <a:srgbClr val="FF3300"/>
                </a:solidFill>
              </a:rPr>
              <a:t>）宋玉：</a:t>
            </a:r>
            <a:r>
              <a:rPr lang="zh-CN" altLang="en-US" sz="2800" b="1"/>
              <a:t>剧中的宋玉是作为一个“没有骨气的无耻文人”来塑造的。他</a:t>
            </a:r>
            <a:r>
              <a:rPr lang="zh-CN" altLang="en-US" sz="2800" b="1">
                <a:solidFill>
                  <a:srgbClr val="FF3300"/>
                </a:solidFill>
              </a:rPr>
              <a:t>虚伪自私、全无操持、趋炎附势、卖身求荣</a:t>
            </a:r>
            <a:r>
              <a:rPr lang="zh-CN" altLang="en-US" sz="2800" b="1"/>
              <a:t>的性格，从另一个角度反衬了屈原，并同婵娟形成鲜明对比。宋玉这个形象，对当时依附国民党反动派的帮闲文人，无疑是有力的鞭挞。</a:t>
            </a:r>
            <a:br>
              <a:rPr lang="zh-CN" altLang="en-US" sz="2800" b="1"/>
            </a:br>
            <a:r>
              <a:rPr lang="zh-CN" altLang="en-US" sz="2800" b="1"/>
              <a:t>　　</a:t>
            </a:r>
            <a:endParaRPr lang="zh-CN" altLang="en-US" sz="2800" b="1"/>
          </a:p>
          <a:p>
            <a:pPr>
              <a:lnSpc>
                <a:spcPct val="90000"/>
              </a:lnSpc>
            </a:pPr>
            <a:r>
              <a:rPr lang="zh-CN" altLang="en-US" sz="2800" b="1"/>
              <a:t>人物塑造的成功，使剧本的深刻主题得到充分表现。观众和读者从这出历史剧中会自然联想到现实生活中蒋介石反动集团的反共投降罪行，蒙受“千古奇冤”的新四军所遭的残杀，</a:t>
            </a:r>
            <a:r>
              <a:rPr lang="en-US" altLang="zh-CN" sz="2800" b="1"/>
              <a:t>……</a:t>
            </a:r>
            <a:r>
              <a:rPr lang="zh-CN" altLang="en-US" sz="2800" b="1"/>
              <a:t>从而加深了他们对祖国前途的忧虑，燃起他们心中的怒火，鼓舞他们与国民党反动派进行不屈不挠的斗争。</a:t>
            </a:r>
            <a:endParaRPr lang="zh-CN" altLang="en-US" sz="2800" b="1"/>
          </a:p>
        </p:txBody>
      </p:sp>
    </p:spTree>
  </p:cSld>
  <p:clrMapOvr>
    <a:masterClrMapping/>
  </p:clrMapOvr>
  <p:transition spd="med">
    <p:zoom/>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5219" name="Rectangle 3"/>
          <p:cNvSpPr>
            <a:spLocks noGrp="1" noRot="1" noChangeArrowheads="1"/>
          </p:cNvSpPr>
          <p:nvPr>
            <p:ph idx="1"/>
          </p:nvPr>
        </p:nvSpPr>
        <p:spPr>
          <a:xfrm>
            <a:off x="250825" y="260350"/>
            <a:ext cx="8642350" cy="6264275"/>
          </a:xfrm>
        </p:spPr>
        <p:txBody>
          <a:bodyPr>
            <a:normAutofit lnSpcReduction="10000"/>
          </a:bodyPr>
          <a:lstStyle/>
          <a:p>
            <a:pPr>
              <a:buFont typeface="Wingdings" panose="05000000000000000000" pitchFamily="2" charset="2"/>
              <a:buNone/>
            </a:pPr>
            <a:r>
              <a:rPr lang="en-US" altLang="zh-CN" sz="3600" b="1">
                <a:solidFill>
                  <a:srgbClr val="FF3300"/>
                </a:solidFill>
              </a:rPr>
              <a:t>《</a:t>
            </a:r>
            <a:r>
              <a:rPr lang="zh-CN" altLang="en-US" sz="3600" b="1">
                <a:solidFill>
                  <a:srgbClr val="FF3300"/>
                </a:solidFill>
              </a:rPr>
              <a:t>屈原</a:t>
            </a:r>
            <a:r>
              <a:rPr lang="en-US" altLang="zh-CN" sz="3600" b="1">
                <a:solidFill>
                  <a:srgbClr val="FF3300"/>
                </a:solidFill>
              </a:rPr>
              <a:t>》</a:t>
            </a:r>
            <a:r>
              <a:rPr lang="zh-CN" altLang="en-US" sz="3600" b="1">
                <a:solidFill>
                  <a:srgbClr val="FF3300"/>
                </a:solidFill>
              </a:rPr>
              <a:t>的艺术特色：</a:t>
            </a:r>
            <a:endParaRPr lang="zh-CN" altLang="en-US" sz="3600" b="1">
              <a:solidFill>
                <a:srgbClr val="FF3300"/>
              </a:solidFill>
            </a:endParaRPr>
          </a:p>
          <a:p>
            <a:pPr>
              <a:lnSpc>
                <a:spcPct val="120000"/>
              </a:lnSpc>
            </a:pPr>
            <a:r>
              <a:rPr lang="zh-CN" altLang="en-US" sz="2000" b="1">
                <a:solidFill>
                  <a:srgbClr val="FF00FF"/>
                </a:solidFill>
              </a:rPr>
              <a:t>（</a:t>
            </a:r>
            <a:r>
              <a:rPr lang="en-US" altLang="zh-CN" sz="2000" b="1">
                <a:solidFill>
                  <a:srgbClr val="FF00FF"/>
                </a:solidFill>
              </a:rPr>
              <a:t>1</a:t>
            </a:r>
            <a:r>
              <a:rPr lang="zh-CN" altLang="en-US" sz="2000" b="1">
                <a:solidFill>
                  <a:srgbClr val="FF00FF"/>
                </a:solidFill>
              </a:rPr>
              <a:t>）高度紧凑集中的戏剧结构。</a:t>
            </a:r>
            <a:r>
              <a:rPr lang="zh-CN" altLang="en-US" sz="2000" b="1"/>
              <a:t>剧作把屈原坎坷悲壮的一生浓缩在一天的时间里集中表现，尖锐激烈的矛盾斗争紧紧围绕着投降与反投降这一情节线索展开，收到了爆发力大感染力强的艺术效果。戏剧冲突的营造不仅靠紧张曲折的情节、尖锐的性格冲突，更有层层推进的感情之流。</a:t>
            </a:r>
            <a:endParaRPr lang="zh-CN" altLang="en-US" sz="2000" b="1"/>
          </a:p>
          <a:p>
            <a:pPr>
              <a:lnSpc>
                <a:spcPct val="120000"/>
              </a:lnSpc>
            </a:pPr>
            <a:r>
              <a:rPr lang="zh-CN" altLang="en-US" sz="2000" b="1">
                <a:solidFill>
                  <a:srgbClr val="FF00FF"/>
                </a:solidFill>
              </a:rPr>
              <a:t>（</a:t>
            </a:r>
            <a:r>
              <a:rPr lang="en-US" altLang="zh-CN" sz="2000" b="1">
                <a:solidFill>
                  <a:srgbClr val="FF00FF"/>
                </a:solidFill>
              </a:rPr>
              <a:t>2</a:t>
            </a:r>
            <a:r>
              <a:rPr lang="zh-CN" altLang="en-US" sz="2000" b="1">
                <a:solidFill>
                  <a:srgbClr val="FF00FF"/>
                </a:solidFill>
              </a:rPr>
              <a:t>）成功地运用对比手法塑造人物形象。</a:t>
            </a:r>
            <a:r>
              <a:rPr lang="zh-CN" altLang="en-US" sz="2000" b="1"/>
              <a:t>剧作处处将忠良与奸佞、爱国与卖国、光明磊落与阴险狡诈等两种截然对立的形象系列和性格特征对照写来，使二者在互为对比映照中突现其不同的性格特征。</a:t>
            </a:r>
            <a:endParaRPr lang="zh-CN" altLang="en-US" sz="2000" b="1"/>
          </a:p>
          <a:p>
            <a:pPr>
              <a:lnSpc>
                <a:spcPct val="120000"/>
              </a:lnSpc>
            </a:pPr>
            <a:r>
              <a:rPr lang="zh-CN" altLang="en-US" sz="2000" b="1">
                <a:solidFill>
                  <a:srgbClr val="FF00FF"/>
                </a:solidFill>
              </a:rPr>
              <a:t>（</a:t>
            </a:r>
            <a:r>
              <a:rPr lang="en-US" altLang="zh-CN" sz="2000" b="1">
                <a:solidFill>
                  <a:srgbClr val="FF00FF"/>
                </a:solidFill>
              </a:rPr>
              <a:t>3</a:t>
            </a:r>
            <a:r>
              <a:rPr lang="zh-CN" altLang="en-US" sz="2000" b="1">
                <a:solidFill>
                  <a:srgbClr val="FF00FF"/>
                </a:solidFill>
              </a:rPr>
              <a:t>）鲜明的浪漫主义色彩。</a:t>
            </a:r>
            <a:r>
              <a:rPr lang="zh-CN" altLang="en-US" sz="2000" b="1"/>
              <a:t>作者不拘泥于历史事实，大胆舍弃了人物琐碎的生活细节，改写了历史上屈原投江自杀的结局，让其到汉北去发动民众联齐抗秦，并创造了一个历史事实中不存在的人物婵娟，以烘托和彰显屈原的爱国主义精神品格，从而赞美弘扬了中华民族伟大的</a:t>
            </a:r>
            <a:r>
              <a:rPr lang="en-US" altLang="zh-CN" sz="2000" b="1"/>
              <a:t>"</a:t>
            </a:r>
            <a:r>
              <a:rPr lang="zh-CN" altLang="en-US" sz="2000" b="1"/>
              <a:t>历史精神</a:t>
            </a:r>
            <a:r>
              <a:rPr lang="en-US" altLang="zh-CN" sz="2000" b="1"/>
              <a:t>"</a:t>
            </a:r>
            <a:r>
              <a:rPr lang="zh-CN" altLang="en-US" sz="2000" b="1"/>
              <a:t>。</a:t>
            </a:r>
            <a:endParaRPr lang="zh-CN" altLang="en-US" sz="2000" b="1"/>
          </a:p>
          <a:p>
            <a:pPr>
              <a:lnSpc>
                <a:spcPct val="120000"/>
              </a:lnSpc>
            </a:pPr>
            <a:r>
              <a:rPr lang="zh-CN" altLang="en-US" sz="2000" b="1">
                <a:solidFill>
                  <a:srgbClr val="FF00FF"/>
                </a:solidFill>
              </a:rPr>
              <a:t>（</a:t>
            </a:r>
            <a:r>
              <a:rPr lang="en-US" altLang="zh-CN" sz="2000" b="1">
                <a:solidFill>
                  <a:srgbClr val="FF00FF"/>
                </a:solidFill>
              </a:rPr>
              <a:t>4</a:t>
            </a:r>
            <a:r>
              <a:rPr lang="zh-CN" altLang="en-US" sz="2000" b="1">
                <a:solidFill>
                  <a:srgbClr val="FF00FF"/>
                </a:solidFill>
              </a:rPr>
              <a:t>）剧作不时穿插“橘颂”、“雷电颂”等抒情诗和一些民歌，有效地增添了剧作的主观性和诗意光彩。人物的台词也都是诗化了的口语。</a:t>
            </a:r>
            <a:endParaRPr lang="zh-CN" altLang="en-US" sz="2000" b="1">
              <a:solidFill>
                <a:srgbClr val="FF00FF"/>
              </a:solidFill>
            </a:endParaRPr>
          </a:p>
        </p:txBody>
      </p:sp>
    </p:spTree>
  </p:cSld>
  <p:clrMapOvr>
    <a:masterClrMapping/>
  </p:clrMapOvr>
  <p:transition spd="med">
    <p:zoom/>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2450" name="Picture 2" descr="ls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4213" y="404813"/>
            <a:ext cx="7489825" cy="3802062"/>
          </a:xfrm>
          <a:prstGeom prst="rect">
            <a:avLst/>
          </a:prstGeom>
          <a:noFill/>
          <a:extLst>
            <a:ext uri="{909E8E84-426E-40DD-AFC4-6F175D3DCCD1}">
              <a14:hiddenFill xmlns:a14="http://schemas.microsoft.com/office/drawing/2010/main">
                <a:solidFill>
                  <a:srgbClr val="FFFFFF"/>
                </a:solidFill>
              </a14:hiddenFill>
            </a:ext>
          </a:extLst>
        </p:spPr>
      </p:pic>
      <p:sp>
        <p:nvSpPr>
          <p:cNvPr id="232451" name="Rectangle 3"/>
          <p:cNvSpPr>
            <a:spLocks noChangeArrowheads="1"/>
          </p:cNvSpPr>
          <p:nvPr/>
        </p:nvSpPr>
        <p:spPr bwMode="auto">
          <a:xfrm>
            <a:off x="395288" y="4437063"/>
            <a:ext cx="8281987"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600" b="1">
                <a:solidFill>
                  <a:srgbClr val="000066"/>
                </a:solidFill>
                <a:latin typeface="华文新魏" panose="02010800040101010101" pitchFamily="2" charset="-122"/>
                <a:ea typeface="华文新魏" panose="02010800040101010101" pitchFamily="2" charset="-122"/>
              </a:rPr>
              <a:t>         </a:t>
            </a:r>
            <a:r>
              <a:rPr lang="zh-CN" altLang="en-US" sz="3600" b="1">
                <a:solidFill>
                  <a:srgbClr val="000066"/>
                </a:solidFill>
                <a:latin typeface="黑体" panose="02010609060101010101" pitchFamily="49" charset="-122"/>
                <a:ea typeface="黑体" panose="02010609060101010101" pitchFamily="49" charset="-122"/>
              </a:rPr>
              <a:t>那时，楚国的大诗人屈原，正当青年，为楚怀王的左徒官。他见百姓受到战争灾难，十分痛心 。</a:t>
            </a:r>
            <a:endParaRPr lang="zh-CN" altLang="en-US" sz="3600" b="1">
              <a:solidFill>
                <a:srgbClr val="000066"/>
              </a:solidFill>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3474" name="Picture 2" descr="ls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2988" y="549275"/>
            <a:ext cx="6910387" cy="4121150"/>
          </a:xfrm>
          <a:prstGeom prst="rect">
            <a:avLst/>
          </a:prstGeom>
          <a:noFill/>
          <a:extLst>
            <a:ext uri="{909E8E84-426E-40DD-AFC4-6F175D3DCCD1}">
              <a14:hiddenFill xmlns:a14="http://schemas.microsoft.com/office/drawing/2010/main">
                <a:solidFill>
                  <a:srgbClr val="FFFFFF"/>
                </a:solidFill>
              </a14:hiddenFill>
            </a:ext>
          </a:extLst>
        </p:spPr>
      </p:pic>
      <p:sp>
        <p:nvSpPr>
          <p:cNvPr id="233475" name="Rectangle 3"/>
          <p:cNvSpPr>
            <a:spLocks noChangeArrowheads="1"/>
          </p:cNvSpPr>
          <p:nvPr/>
        </p:nvSpPr>
        <p:spPr bwMode="auto">
          <a:xfrm>
            <a:off x="479425" y="5013325"/>
            <a:ext cx="8196263"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600" b="1">
                <a:solidFill>
                  <a:srgbClr val="000066"/>
                </a:solidFill>
                <a:latin typeface="华文新魏" panose="02010800040101010101" pitchFamily="2" charset="-122"/>
                <a:ea typeface="华文新魏" panose="02010800040101010101" pitchFamily="2" charset="-122"/>
              </a:rPr>
              <a:t>        </a:t>
            </a:r>
            <a:r>
              <a:rPr lang="zh-CN" altLang="en-US" sz="3600" b="1">
                <a:solidFill>
                  <a:srgbClr val="000066"/>
                </a:solidFill>
                <a:latin typeface="黑体" panose="02010609060101010101" pitchFamily="49" charset="-122"/>
                <a:ea typeface="黑体" panose="02010609060101010101" pitchFamily="49" charset="-122"/>
              </a:rPr>
              <a:t>屈原立志报国为民，劝怀王任用贤能，爱护百姓，很得怀王的信任。 </a:t>
            </a:r>
            <a:endParaRPr lang="zh-CN" altLang="en-US" sz="3600" b="1">
              <a:solidFill>
                <a:srgbClr val="000066"/>
              </a:solidFill>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4498" name="Rectangle 2"/>
          <p:cNvSpPr>
            <a:spLocks noChangeArrowheads="1"/>
          </p:cNvSpPr>
          <p:nvPr/>
        </p:nvSpPr>
        <p:spPr bwMode="auto">
          <a:xfrm>
            <a:off x="468313" y="4797425"/>
            <a:ext cx="81375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600" b="1">
                <a:solidFill>
                  <a:srgbClr val="000066"/>
                </a:solidFill>
                <a:latin typeface="黑体" panose="02010609060101010101" pitchFamily="49" charset="-122"/>
                <a:ea typeface="黑体" panose="02010609060101010101" pitchFamily="49" charset="-122"/>
              </a:rPr>
              <a:t>当时秦国势力大，秦攻击楚国。屈原主张联齐抗秦，遭到拒绝，几次被囚 。</a:t>
            </a:r>
            <a:endParaRPr lang="zh-CN" altLang="en-US" sz="3600" b="1">
              <a:solidFill>
                <a:srgbClr val="000066"/>
              </a:solidFill>
              <a:latin typeface="黑体" panose="02010609060101010101" pitchFamily="49" charset="-122"/>
              <a:ea typeface="黑体" panose="02010609060101010101" pitchFamily="49" charset="-122"/>
            </a:endParaRPr>
          </a:p>
        </p:txBody>
      </p:sp>
      <p:pic>
        <p:nvPicPr>
          <p:cNvPr id="234499" name="Picture 3" descr="ls4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03350" y="476250"/>
            <a:ext cx="6402388" cy="39846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22" name="Picture 2" descr="ls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87450" y="260350"/>
            <a:ext cx="6605588" cy="4078288"/>
          </a:xfrm>
          <a:prstGeom prst="rect">
            <a:avLst/>
          </a:prstGeom>
          <a:noFill/>
          <a:extLst>
            <a:ext uri="{909E8E84-426E-40DD-AFC4-6F175D3DCCD1}">
              <a14:hiddenFill xmlns:a14="http://schemas.microsoft.com/office/drawing/2010/main">
                <a:solidFill>
                  <a:srgbClr val="FFFFFF"/>
                </a:solidFill>
              </a14:hiddenFill>
            </a:ext>
          </a:extLst>
        </p:spPr>
      </p:pic>
      <p:sp>
        <p:nvSpPr>
          <p:cNvPr id="235523" name="Text Box 3"/>
          <p:cNvSpPr txBox="1">
            <a:spLocks noChangeArrowheads="1"/>
          </p:cNvSpPr>
          <p:nvPr/>
        </p:nvSpPr>
        <p:spPr bwMode="auto">
          <a:xfrm>
            <a:off x="228600" y="5257800"/>
            <a:ext cx="868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kumimoji="1" lang="zh-CN" altLang="zh-CN" sz="2400">
              <a:latin typeface="Times New Roman" panose="02020603050405020304" pitchFamily="18" charset="0"/>
            </a:endParaRPr>
          </a:p>
        </p:txBody>
      </p:sp>
      <p:sp>
        <p:nvSpPr>
          <p:cNvPr id="235524" name="Text Box 4"/>
          <p:cNvSpPr txBox="1">
            <a:spLocks noChangeArrowheads="1"/>
          </p:cNvSpPr>
          <p:nvPr/>
        </p:nvSpPr>
        <p:spPr bwMode="auto">
          <a:xfrm>
            <a:off x="827088" y="4522788"/>
            <a:ext cx="74168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3600" b="1">
                <a:solidFill>
                  <a:srgbClr val="000066"/>
                </a:solidFill>
                <a:latin typeface="黑体" panose="02010609060101010101" pitchFamily="49" charset="-122"/>
                <a:ea typeface="黑体" panose="02010609060101010101" pitchFamily="49" charset="-122"/>
              </a:rPr>
              <a:t>这样屈原遭到排挤，种种诬陷接踵而至，楚王撤销了屈原的官职，被流放。</a:t>
            </a:r>
            <a:endParaRPr lang="zh-CN" altLang="en-US" sz="3600" b="1">
              <a:solidFill>
                <a:srgbClr val="000066"/>
              </a:solidFill>
              <a:latin typeface="黑体" panose="02010609060101010101" pitchFamily="49" charset="-122"/>
              <a:ea typeface="黑体" panose="02010609060101010101" pitchFamily="49" charset="-122"/>
            </a:endParaRPr>
          </a:p>
        </p:txBody>
      </p:sp>
    </p:spTree>
  </p:cSld>
  <p:clrMapOvr>
    <a:masterClrMapping/>
  </p:clrMapOvr>
  <p:transition spd="med">
    <p:zo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theme1.xml><?xml version="1.0" encoding="utf-8"?>
<a:theme xmlns:a="http://schemas.openxmlformats.org/drawingml/2006/main" name="环保">
  <a:themeElements>
    <a:clrScheme name="环保">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环保">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环保">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0</TotalTime>
  <Words>6425</Words>
  <Application>WPS 演示</Application>
  <PresentationFormat>全屏显示(4:3)</PresentationFormat>
  <Paragraphs>368</Paragraphs>
  <Slides>52</Slides>
  <Notes>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52</vt:i4>
      </vt:variant>
    </vt:vector>
  </HeadingPairs>
  <TitlesOfParts>
    <vt:vector size="75" baseType="lpstr">
      <vt:lpstr>Arial</vt:lpstr>
      <vt:lpstr>宋体</vt:lpstr>
      <vt:lpstr>Wingdings</vt:lpstr>
      <vt:lpstr>Arial</vt:lpstr>
      <vt:lpstr>Times New Roman</vt:lpstr>
      <vt:lpstr>华文隶书</vt:lpstr>
      <vt:lpstr>华文新魏</vt:lpstr>
      <vt:lpstr>黑体</vt:lpstr>
      <vt:lpstr>方正舒体</vt:lpstr>
      <vt:lpstr>Segoe Print</vt:lpstr>
      <vt:lpstr>Garamond</vt:lpstr>
      <vt:lpstr>微软雅黑</vt:lpstr>
      <vt:lpstr>Arial Unicode MS</vt:lpstr>
      <vt:lpstr>Calibri</vt:lpstr>
      <vt:lpstr>华文中宋</vt:lpstr>
      <vt:lpstr>隶书</vt:lpstr>
      <vt:lpstr>华文琥珀</vt:lpstr>
      <vt:lpstr>楷体_GB2312</vt:lpstr>
      <vt:lpstr>华文行楷</vt:lpstr>
      <vt:lpstr>仿宋_GB2312</vt:lpstr>
      <vt:lpstr>新宋体</vt:lpstr>
      <vt:lpstr>仿宋</vt:lpstr>
      <vt:lpstr>环保</vt:lpstr>
      <vt:lpstr>《屈原》雷电颂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代表作： 早期有《三个叛逆的女性》（卓文君、王昭君、聂嫈），主要是要在历史人物的身上，灌注五四时期追求人的尊严、反封建礼教与专制的精神。40年代后创作的《棠棣之花》、《屈原》、《虎符》、《高渐离》、《孔雀胆》、《南冠草》六部历史剧，主要是借古讽今，高扬爱国主义精神，歌颂中国历史上的仁人志士，表现反侵略、反投降、反独裁，争取民族、自由、人权的时代主题，符合当时救亡图存的时代要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戏剧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53</cp:revision>
  <dcterms:created xsi:type="dcterms:W3CDTF">2002-12-29T08:06:00Z</dcterms:created>
  <dcterms:modified xsi:type="dcterms:W3CDTF">2020-03-17T13:54:24Z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2052-10.1.0.7452</vt:lpwstr>
  </property>
</Properties>
</file>