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326" r:id="rId3"/>
    <p:sldId id="320" r:id="rId4"/>
    <p:sldId id="330" r:id="rId5"/>
    <p:sldId id="329" r:id="rId6"/>
    <p:sldId id="328" r:id="rId7"/>
    <p:sldId id="331" r:id="rId8"/>
    <p:sldId id="327" r:id="rId9"/>
    <p:sldId id="333" r:id="rId10"/>
    <p:sldId id="337" r:id="rId11"/>
    <p:sldId id="336" r:id="rId12"/>
    <p:sldId id="335" r:id="rId1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641" autoAdjust="0"/>
  </p:normalViewPr>
  <p:slideViewPr>
    <p:cSldViewPr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40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DFDCBBFC-4FC4-4F72-A2BD-146476B9911C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7AF46253-02FB-457B-A215-4A9967B19C3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标题 12289"/>
          <p:cNvSpPr>
            <a:spLocks noGrp="1" noChangeArrowheads="1"/>
          </p:cNvSpPr>
          <p:nvPr>
            <p:ph type="ctrTitle" idx="4294967295"/>
          </p:nvPr>
        </p:nvSpPr>
        <p:spPr>
          <a:xfrm>
            <a:off x="395288" y="1773238"/>
            <a:ext cx="8458200" cy="2232025"/>
          </a:xfrm>
          <a:prstGeom prst="rect">
            <a:avLst/>
          </a:prstGeom>
        </p:spPr>
        <p:txBody>
          <a:bodyPr/>
          <a:lstStyle/>
          <a:p>
            <a:pPr eaLnBrk="1" hangingPunct="1"/>
            <a:br>
              <a:rPr lang="zh-CN" altLang="en-US" sz="3300" dirty="0" smtClean="0">
                <a:solidFill>
                  <a:srgbClr val="6861EB"/>
                </a:solidFill>
                <a:latin typeface="华文隶书" pitchFamily="2" charset="-122"/>
                <a:ea typeface="华文隶书" pitchFamily="2" charset="-122"/>
              </a:rPr>
            </a:br>
            <a:br>
              <a:rPr lang="zh-CN" altLang="en-US" sz="7400" dirty="0" smtClean="0">
                <a:latin typeface="方正姚体" pitchFamily="2" charset="-122"/>
                <a:ea typeface="方正姚体" pitchFamily="2" charset="-122"/>
              </a:rPr>
            </a:br>
            <a:br>
              <a:rPr lang="zh-CN" altLang="en-US" sz="7400" dirty="0" smtClean="0">
                <a:latin typeface="方正姚体" pitchFamily="2" charset="-122"/>
                <a:ea typeface="方正姚体" pitchFamily="2" charset="-122"/>
              </a:rPr>
            </a:br>
            <a:endParaRPr lang="zh-CN" altLang="en-US" sz="3300" dirty="0" smtClean="0">
              <a:latin typeface="方正姚体" pitchFamily="2" charset="-122"/>
              <a:ea typeface="方正姚体" pitchFamily="2" charset="-122"/>
            </a:endParaRPr>
          </a:p>
        </p:txBody>
      </p:sp>
      <p:pic>
        <p:nvPicPr>
          <p:cNvPr id="21505" name="Picture 1" descr="C:\Users\Administrator\课件图12\u=3800507909,3066635045&amp;fm=21&amp;gp=0_副本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979712" y="2636912"/>
            <a:ext cx="5256583" cy="2847950"/>
          </a:xfrm>
          <a:prstGeom prst="rect">
            <a:avLst/>
          </a:prstGeom>
          <a:noFill/>
        </p:spPr>
      </p:pic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1691680" y="1052736"/>
            <a:ext cx="5836854" cy="13849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怎样选材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              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----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第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单元写作</a:t>
            </a:r>
            <a:endParaRPr kumimoji="0" lang="zh-CN" sz="2800" b="1" i="0" u="none" strike="noStrike" cap="none" normalizeH="0" baseline="0" dirty="0" smtClean="0">
              <a:ln>
                <a:noFill/>
              </a:ln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99592" y="26064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七年级语文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下  新课标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[</a:t>
            </a:r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人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]</a:t>
            </a:r>
            <a:endParaRPr lang="zh-CN" altLang="en-US" sz="1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215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21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佳作示范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289" name="Picture 1" descr="C:\Users\Administrator\课件图12\2.3023.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-17463" y="836712"/>
            <a:ext cx="9161463" cy="5166717"/>
          </a:xfrm>
          <a:prstGeom prst="rect">
            <a:avLst/>
          </a:prstGeom>
          <a:noFill/>
        </p:spPr>
      </p:pic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395536" y="990600"/>
            <a:ext cx="8424936" cy="440120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</a:t>
            </a: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到了爷爷奶奶家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奶奶看见我心花怒放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问这问那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让我应接不暇。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略写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为引出下文田里的爷爷做铺垫。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我发现爷爷竟然不在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便问奶奶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奶奶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爷爷呢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?”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奶奶笑着回答道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哦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他啊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田里种菜呢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要不你去看看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?”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听此言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我便跑到爷爷的田里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站在田垄边上看见爷爷正在田里除草、施肥。在这么炎热的天气下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爷爷戴着一顶大草帽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在田里辛勤耕耘。看着那高瘦却不壮实的背影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我心中泛起一层酸涩涟漪。我大喊了一声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爷爷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!”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爷爷似乎没听见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于是我走到他的身旁。爷爷看见我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吓了一跳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和蔼地说道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乖孙女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怎么想来看爷爷了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?”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我说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想你们啦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!”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说着说着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便在爷爷的田里嬉闹起来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捉蝴蝶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抓青蛙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玩蝌蚪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……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仿佛又回到了小时候。爷爷看着我的目光漾满了慈爱。愉快的时光总是消逝得如此快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一天就这样结束了。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此处详写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突出了两代人在一起享受的无可比拟的快乐。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真想赖在爷爷奶奶家不回去啦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虽然今天的作业没动一个字。最终爸爸还是要接我回去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拗不过爸爸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我只好依依不舍地跟爷爷奶奶告别了。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略写恋恋不舍地离开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突出了和亲人团聚的快乐之短暂。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27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佳作示范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289" name="Picture 1" descr="C:\Users\Administrator\课件图12\2.3023.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-17463" y="836712"/>
            <a:ext cx="9161463" cy="5166717"/>
          </a:xfrm>
          <a:prstGeom prst="rect">
            <a:avLst/>
          </a:prstGeom>
          <a:noFill/>
        </p:spPr>
      </p:pic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899592" y="1628800"/>
            <a:ext cx="7380312" cy="230832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这是多么快乐幸福的一天啊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至少在我心中是如此美好。这一天的一切将化为一颗闪亮的星定格在我的记忆长河中。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点明主题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运用比喻抒发了对这一天的难忘之情。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37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导入写作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467544" y="1628800"/>
            <a:ext cx="8136904" cy="3600400"/>
          </a:xfrm>
          <a:prstGeom prst="roundRect">
            <a:avLst>
              <a:gd name="adj" fmla="val 10006"/>
            </a:avLst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>
            <a:innerShdw blurRad="63500" dist="25400" dir="13500000">
              <a:prstClr val="black">
                <a:alpha val="61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7409" name="Picture 1" descr="C:\Users\Administrator\Desktop\untitled.bmp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940152" y="1916832"/>
            <a:ext cx="2304256" cy="2952328"/>
          </a:xfrm>
          <a:prstGeom prst="rect">
            <a:avLst/>
          </a:prstGeom>
          <a:ln w="88900" cap="sq" cmpd="thickThin">
            <a:solidFill>
              <a:srgbClr val="00B05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755576" y="1628800"/>
            <a:ext cx="4752528" cy="33239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</a:t>
            </a: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文章是由材料组成的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没有材料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就等于没有砌墙的泥沙。大家平时写作后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老师常常会评论同学们的文章说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立意不高”“偏题了”“材料与中心不符”等。同学们拿到一个作文题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也常感到不知该确定什么中心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选择什么材料。今天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我们就来共同学习一下“怎样选材”的问题。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8"/>
            <a:ext cx="1944216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文题展示</a:t>
            </a:r>
            <a:endParaRPr lang="zh-CN" altLang="zh-CN" sz="28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1505" name="Picture 1" descr="C:\Users\Administrator\课件图12\u=1759968671,2721266647&amp;fm=21&amp;gp=0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08520" y="1340768"/>
            <a:ext cx="8640960" cy="3456384"/>
          </a:xfrm>
          <a:prstGeom prst="rect">
            <a:avLst/>
          </a:prstGeom>
          <a:noFill/>
        </p:spPr>
      </p:pic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1835696" y="1916832"/>
            <a:ext cx="6349815" cy="130888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  </a:t>
            </a: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　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以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我的一天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为题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写一篇作文。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不少于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500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字。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4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4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写作指导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827584" y="1124744"/>
            <a:ext cx="7359254" cy="410445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>
            <a:bevelT prst="convex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899592" y="1052736"/>
            <a:ext cx="7200800" cy="39703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立意与选材的含义及关系。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何谓立意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人们常说“文以意为主”“文以载道”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这一“意”或“道”就是文章中心。立意就是确立文章的中心思想。这是写好文章的关键。凡是好文章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无一不是在立意上下功夫的。因为文章的中心思想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就如文章的灵魂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它统领全文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贯串首尾。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18434" name="Picture 2" descr="C:\Users\Administrator\课件图12\图片18.gif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 flipH="1">
            <a:off x="7812360" y="3717032"/>
            <a:ext cx="1080120" cy="21682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写作指导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3553" name="Picture 1" descr="C:\Users\Administrator\课件图12\思考人物\56231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23528" y="1196752"/>
            <a:ext cx="8424936" cy="4824536"/>
          </a:xfrm>
          <a:prstGeom prst="rect">
            <a:avLst/>
          </a:prstGeom>
          <a:noFill/>
        </p:spPr>
      </p:pic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539552" y="1700808"/>
            <a:ext cx="7920880" cy="378565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何谓选材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选材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就是选择典型材料来表现中心。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文章是通过材料来立意的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材料要为中心服务。如果所选材料不能表现中心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也就是立意不正确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不管它如何精彩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写成的文章最终只能是一篇各种材料的大杂烩。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(3)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两者关系。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立意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是文章的灵魂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而材料则是构成文章的骨肉。两者是灵魂与骨肉的关系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互相依存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密不可分。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4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4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4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4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9"/>
            <a:ext cx="172819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59632" y="188640"/>
            <a:ext cx="17649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写作指导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对角圆角矩形 8"/>
          <p:cNvSpPr/>
          <p:nvPr/>
        </p:nvSpPr>
        <p:spPr>
          <a:xfrm rot="21346829">
            <a:off x="600453" y="1336167"/>
            <a:ext cx="7848001" cy="3901864"/>
          </a:xfrm>
          <a:prstGeom prst="round2DiagRect">
            <a:avLst>
              <a:gd name="adj1" fmla="val 12682"/>
              <a:gd name="adj2" fmla="val 0"/>
            </a:avLst>
          </a:prstGeom>
          <a:solidFill>
            <a:schemeClr val="accent2">
              <a:lumMod val="40000"/>
              <a:lumOff val="60000"/>
            </a:schemeClr>
          </a:solidFill>
          <a:ln w="19050"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汉仪大宋简" pitchFamily="49" charset="-122"/>
              <a:ea typeface="汉仪大宋简" pitchFamily="49" charset="-122"/>
            </a:endParaRPr>
          </a:p>
        </p:txBody>
      </p:sp>
      <p:pic>
        <p:nvPicPr>
          <p:cNvPr id="10" name="Picture 3" descr="C:\TDDOWNLOAD\pencil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894156">
            <a:off x="4854500" y="687165"/>
            <a:ext cx="1000125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1" name="Rectangle 1"/>
          <p:cNvSpPr>
            <a:spLocks noChangeArrowheads="1"/>
          </p:cNvSpPr>
          <p:nvPr/>
        </p:nvSpPr>
        <p:spPr bwMode="auto">
          <a:xfrm rot="21333323">
            <a:off x="654750" y="1631999"/>
            <a:ext cx="7642971" cy="32696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2.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引导学生掌握作文对“选材”的具体要求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引起学生对选材的高度重视。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俗话说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巧妇难为无米之炊。”一篇文章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如果没有材料去体现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也是镜中月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水中花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是虚的。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生活中的材料很多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要围绕中心进行选择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确定好详略。根据教材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98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页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阿长与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&lt;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山海经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&gt;》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的内容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判断详略及其好处。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还要注意材料的真实和新颖。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3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3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3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3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3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3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写作指导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" name="Picture 2" descr="D:\Teliss_Tong\Copy\定期备份\工作备份\！PPT图片及版面资源\06-PPT精选插图\12-标签\绿叶边框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640" y="1196752"/>
            <a:ext cx="8610360" cy="5112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1115616" y="1301860"/>
            <a:ext cx="6120680" cy="39703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学生结合自己选材的实际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分析选材失误的原因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然后同桌交流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最后请学生小结。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选材失误主要有以下三个方面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一是司空见惯。表现在材料陈旧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无法吸引读者。二是毫无新意。有的材料用的人多了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也失去了原有的光彩。三是简单模仿。一味模仿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进入抄袭的误区。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43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佳作示范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289" name="Picture 1" descr="C:\Users\Administrator\课件图12\2.3023.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-17463" y="836712"/>
            <a:ext cx="9161463" cy="5166717"/>
          </a:xfrm>
          <a:prstGeom prst="rect">
            <a:avLst/>
          </a:prstGeom>
          <a:noFill/>
        </p:spPr>
      </p:pic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683568" y="1196752"/>
            <a:ext cx="8172400" cy="39703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　</a:t>
            </a:r>
            <a:r>
              <a:rPr kumimoji="0" lang="en-US" altLang="zh-CN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                                        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我的一天</a:t>
            </a:r>
            <a:endParaRPr kumimoji="0" 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盼望着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盼望着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期盼已久的暑假终于到来啦。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运用反复的修辞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表现了对暑假的急切盼望之情。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我心中满怀着对暑期的美好憧憬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展开了一连串的遐想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在家补习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去旅游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学习家务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待在小窝里写作业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看看书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不管怎样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我都感觉这样的假期生活很充实。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一系列的设想真实自然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语言简洁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客观地反映了学生的心理。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12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122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佳作示范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289" name="Picture 1" descr="C:\Users\Administrator\课件图12\2.3023.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-17463" y="836712"/>
            <a:ext cx="9161463" cy="5166717"/>
          </a:xfrm>
          <a:prstGeom prst="rect">
            <a:avLst/>
          </a:prstGeom>
          <a:noFill/>
        </p:spPr>
      </p:pic>
      <p:sp>
        <p:nvSpPr>
          <p:cNvPr id="9" name="矩形 8"/>
          <p:cNvSpPr/>
          <p:nvPr/>
        </p:nvSpPr>
        <p:spPr>
          <a:xfrm>
            <a:off x="827584" y="1052736"/>
            <a:ext cx="7488832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已经是放假的第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天啦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要是就这样待在家里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没病都会憋出病来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妈妈说再不出去呼吸下外面的空气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恐怕都不知道外面变成什么样啦。可是我想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出去有什么好玩的呢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?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正当我一筹莫展的时候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妈妈说了句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“有空也该到爷爷奶奶家逛逛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知道不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?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”听了妈妈的话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于是乎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我马上整理好东西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带上作业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去了爷爷奶奶家。坐了几个小时的车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头晕乎乎的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有种想睡觉的欲望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但一想到爷爷奶奶正等着我呢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便立马振作精神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下了车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背上书包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奔向我的目的地。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EF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EF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1837</Words>
  <Application>Kingsoft Office WPP</Application>
  <PresentationFormat>全屏显示(4:3)</PresentationFormat>
  <Paragraphs>62</Paragraphs>
  <Slides>11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默认设计模板</vt:lpstr>
      <vt:lpstr> 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115</cp:revision>
  <dcterms:created xsi:type="dcterms:W3CDTF">2015-11-21T07:20:00Z</dcterms:created>
  <dcterms:modified xsi:type="dcterms:W3CDTF">2017-02-07T02:43:51Z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</Properties>
</file>