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550" r:id="rId4"/>
    <p:sldId id="800" r:id="rId5"/>
    <p:sldId id="801" r:id="rId6"/>
    <p:sldId id="802" r:id="rId7"/>
    <p:sldId id="803" r:id="rId8"/>
    <p:sldId id="790" r:id="rId9"/>
    <p:sldId id="791" r:id="rId10"/>
    <p:sldId id="792" r:id="rId11"/>
    <p:sldId id="793" r:id="rId12"/>
    <p:sldId id="789" r:id="rId13"/>
    <p:sldId id="660" r:id="rId14"/>
    <p:sldId id="672" r:id="rId15"/>
    <p:sldId id="673" r:id="rId16"/>
    <p:sldId id="794" r:id="rId17"/>
    <p:sldId id="795" r:id="rId18"/>
    <p:sldId id="796" r:id="rId19"/>
    <p:sldId id="674" r:id="rId20"/>
    <p:sldId id="688" r:id="rId21"/>
    <p:sldId id="689" r:id="rId22"/>
    <p:sldId id="690" r:id="rId23"/>
    <p:sldId id="774" r:id="rId24"/>
    <p:sldId id="775" r:id="rId25"/>
    <p:sldId id="797" r:id="rId26"/>
    <p:sldId id="798" r:id="rId27"/>
    <p:sldId id="776" r:id="rId28"/>
    <p:sldId id="777" r:id="rId29"/>
    <p:sldId id="778" r:id="rId30"/>
    <p:sldId id="799" r:id="rId31"/>
    <p:sldId id="692" r:id="rId32"/>
    <p:sldId id="705" r:id="rId33"/>
    <p:sldId id="706" r:id="rId34"/>
    <p:sldId id="693" r:id="rId35"/>
    <p:sldId id="707" r:id="rId36"/>
    <p:sldId id="695" r:id="rId37"/>
    <p:sldId id="696" r:id="rId38"/>
    <p:sldId id="694" r:id="rId39"/>
    <p:sldId id="804" r:id="rId40"/>
    <p:sldId id="805" r:id="rId41"/>
    <p:sldId id="806" r:id="rId42"/>
    <p:sldId id="807" r:id="rId43"/>
    <p:sldId id="808" r:id="rId44"/>
    <p:sldId id="809" r:id="rId45"/>
    <p:sldId id="810" r:id="rId46"/>
    <p:sldId id="699" r:id="rId47"/>
    <p:sldId id="701" r:id="rId48"/>
  </p:sldIdLst>
  <p:sldSz cx="12192000" cy="6858000"/>
  <p:notesSz cx="7103745" cy="10234295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0" name="Administrator" initials="A" lastIdx="0" clrIdx="0"/>
  <p:cmAuthor id="1" name="孙文纯" initials="孙文纯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55" d="100"/>
          <a:sy n="55" d="100"/>
        </p:scale>
        <p:origin x="-744" y="-84"/>
      </p:cViewPr>
      <p:guideLst>
        <p:guide orient="horz" pos="2160"/>
        <p:guide pos="39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tags" Target="tags/tag38.xml" /><Relationship Id="rId5" Type="http://schemas.openxmlformats.org/officeDocument/2006/relationships/slide" Target="slides/slide2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theme" Target="theme/theme1.xml" /><Relationship Id="rId53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microsoft.com/office/2007/relationships/hdphoto" Target="../media/image2.wdp" /><Relationship Id="rId3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1.png" /><Relationship Id="rId3" Type="http://schemas.microsoft.com/office/2007/relationships/hdphoto" Target="../media/image4.wdp" /><Relationship Id="rId4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microsoft.com/office/2007/relationships/hdphoto" Target="../media/image5.wdp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54072" y="2678937"/>
            <a:ext cx="2740660" cy="635000"/>
          </a:xfrm>
        </p:spPr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413000" y="1548765"/>
            <a:ext cx="7366000" cy="4587240"/>
          </a:xfrm>
        </p:spPr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dn201307082009_1920x1080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5043805" y="1257300"/>
            <a:ext cx="2470150" cy="33356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背景色-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0412" cy="6857206"/>
          </a:xfrm>
          <a:prstGeom prst="rect">
            <a:avLst/>
          </a:prstGeom>
          <a:solidFill>
            <a:srgbClr val="E3F4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630658" y="341319"/>
            <a:ext cx="10987322" cy="6175362"/>
          </a:xfrm>
          <a:prstGeom prst="rect">
            <a:avLst/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593" tIns="22796" rIns="45593" bIns="22796" numCol="1" rtlCol="0" anchor="t" anchorCtr="0" compatLnSpc="1"/>
          <a:lstStyle/>
          <a:p>
            <a:pPr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9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../media/image6.png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>
    <mc:Choice xmlns:p14="http://schemas.microsoft.com/office/powerpoint/2010/main" Requires="p14">
      <p:transition p14:dur="1500"/>
    </mc:Choice>
    <mc:Fallback>
      <p:transition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7.jpeg" /><Relationship Id="rId4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Relationship Id="rId4" Type="http://schemas.openxmlformats.org/officeDocument/2006/relationships/audio" Target="NUL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7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8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9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image" Target="../media/image8.jpeg" /><Relationship Id="rId6" Type="http://schemas.openxmlformats.org/officeDocument/2006/relationships/tags" Target="../tags/tag4.xml" /><Relationship Id="rId7" Type="http://schemas.openxmlformats.org/officeDocument/2006/relationships/tags" Target="../tags/tag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0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1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image" Target="../media/image9.png" /><Relationship Id="rId6" Type="http://schemas.openxmlformats.org/officeDocument/2006/relationships/tags" Target="../tags/tag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0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image" Target="../media/image22.jpeg" /><Relationship Id="rId5" Type="http://schemas.openxmlformats.org/officeDocument/2006/relationships/tags" Target="../tags/tag18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9.xml" /><Relationship Id="rId3" Type="http://schemas.openxmlformats.org/officeDocument/2006/relationships/tags" Target="../tags/tag20.xml" /><Relationship Id="rId4" Type="http://schemas.openxmlformats.org/officeDocument/2006/relationships/tags" Target="../tags/tag2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2.xml" /><Relationship Id="rId3" Type="http://schemas.openxmlformats.org/officeDocument/2006/relationships/tags" Target="../tags/tag23.xml" /><Relationship Id="rId4" Type="http://schemas.openxmlformats.org/officeDocument/2006/relationships/tags" Target="../tags/tag2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5.xml" /><Relationship Id="rId3" Type="http://schemas.openxmlformats.org/officeDocument/2006/relationships/tags" Target="../tags/tag26.xml" /><Relationship Id="rId4" Type="http://schemas.openxmlformats.org/officeDocument/2006/relationships/image" Target="../media/image10.jpeg" /><Relationship Id="rId5" Type="http://schemas.openxmlformats.org/officeDocument/2006/relationships/tags" Target="../tags/tag2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image" Target="../media/image23.jpeg" /><Relationship Id="rId6" Type="http://schemas.openxmlformats.org/officeDocument/2006/relationships/image" Target="../media/image10.jpeg" /><Relationship Id="rId7" Type="http://schemas.openxmlformats.org/officeDocument/2006/relationships/tags" Target="../tags/tag31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2.xml" /><Relationship Id="rId3" Type="http://schemas.openxmlformats.org/officeDocument/2006/relationships/tags" Target="../tags/tag33.xml" /><Relationship Id="rId4" Type="http://schemas.openxmlformats.org/officeDocument/2006/relationships/image" Target="../media/image10.jpeg" /><Relationship Id="rId5" Type="http://schemas.openxmlformats.org/officeDocument/2006/relationships/tags" Target="../tags/tag34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1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4.png" /><Relationship Id="rId3" Type="http://schemas.openxmlformats.org/officeDocument/2006/relationships/image" Target="../media/image25.png" /><Relationship Id="rId4" Type="http://schemas.openxmlformats.org/officeDocument/2006/relationships/image" Target="../media/image2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image" Target="../media/image10.jpeg" /><Relationship Id="rId5" Type="http://schemas.openxmlformats.org/officeDocument/2006/relationships/tags" Target="../tags/tag1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4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903730" y="1101090"/>
            <a:ext cx="450342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zh-CN" sz="8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石钟山记</a:t>
            </a:r>
            <a:endParaRPr lang="zh-CN" sz="8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91455" y="3811905"/>
            <a:ext cx="1609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苏  轼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4e2a417959167b8e9377ebab0138c5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9200" y="-14605"/>
            <a:ext cx="4606925" cy="6866890"/>
          </a:xfrm>
          <a:prstGeom prst="rect">
            <a:avLst/>
          </a:prstGeom>
        </p:spPr>
      </p:pic>
      <p:sp>
        <p:nvSpPr>
          <p:cNvPr id="2053" name="Rectangle 5"/>
          <p:cNvSpPr>
            <a:spLocks noGrp="1"/>
          </p:cNvSpPr>
          <p:nvPr/>
        </p:nvSpPr>
        <p:spPr>
          <a:xfrm>
            <a:off x="849630" y="4841240"/>
            <a:ext cx="4968240" cy="166941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fontScale="25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Tx/>
              <a:buSzTx/>
              <a:buFontTx/>
            </a:pPr>
            <a:r>
              <a:rPr lang="en-US" altLang="zh-CN" sz="3200" kern="1200">
                <a:latin typeface="+mn-lt"/>
                <a:ea typeface="+mn-ea"/>
                <a:cs typeface="+mn-cs"/>
              </a:rPr>
              <a:t>    </a:t>
            </a:r>
            <a:endParaRPr lang="en-US" altLang="zh-CN" kern="120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indent="0" algn="ctr">
              <a:buNone/>
            </a:pPr>
            <a:r>
              <a:rPr lang="en-US" altLang="zh-CN" sz="10000" kern="1200">
                <a:latin typeface="+mn-lt"/>
                <a:ea typeface="+mn-ea"/>
                <a:cs typeface="+mn-cs"/>
              </a:rPr>
              <a:t> </a:t>
            </a:r>
            <a:r>
              <a:rPr lang="zh-CN" altLang="en-US" sz="100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语文部编版</a:t>
            </a:r>
            <a:endParaRPr lang="zh-CN" altLang="en-US" sz="10000" b="1">
              <a:solidFill>
                <a:srgbClr val="648BA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100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必修下册</a:t>
            </a:r>
            <a:r>
              <a:rPr lang="en-US" altLang="zh-CN" sz="10000" kern="1200">
                <a:latin typeface="+mn-lt"/>
                <a:ea typeface="+mn-ea"/>
                <a:cs typeface="+mn-cs"/>
              </a:rPr>
              <a:t>   </a:t>
            </a:r>
            <a:r>
              <a:rPr lang="en-US" altLang="zh-CN" sz="3200" kern="1200">
                <a:latin typeface="+mn-lt"/>
                <a:ea typeface="+mn-ea"/>
                <a:cs typeface="+mn-cs"/>
              </a:rPr>
              <a:t>     </a:t>
            </a:r>
            <a:endParaRPr lang="en-US" altLang="zh-CN" sz="3200" kern="120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6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372225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8749665" y="549275"/>
            <a:ext cx="1413510" cy="426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8000" b="1" i="0" u="none" strike="noStrike" kern="1200" cap="none" spc="0" normalizeH="0" baseline="0" noProof="0">
                <a:ln>
                  <a:noFill/>
                </a:ln>
                <a:solidFill>
                  <a:srgbClr val="B8200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石钟山记</a:t>
            </a:r>
            <a:endParaRPr kumimoji="1" lang="zh-CN" altLang="en-US" sz="8000" b="1" i="0" u="none" strike="noStrike" kern="1200" cap="none" spc="0" normalizeH="0" baseline="0" noProof="0">
              <a:ln>
                <a:noFill/>
              </a:ln>
              <a:solidFill>
                <a:srgbClr val="B8200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7975918" y="4437063"/>
            <a:ext cx="798195" cy="1295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B8200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隶书" pitchFamily="2" charset="-122"/>
                <a:cs typeface="+mn-cs"/>
              </a:rPr>
              <a:t>苏轼</a:t>
            </a:r>
            <a:endParaRPr kumimoji="1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B8200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4101" name="石钟山记 苏轼.mp3">
            <a:hlinkClick action="ppaction://media"/>
          </p:cNvPr>
          <p:cNvPicPr>
            <a:picLocks noRot="1" noChangeAspect="1"/>
          </p:cNvPicPr>
          <p:nvPr>
            <a:audioFile r:link="rId4"/>
            <p:extLst/>
          </p:nvPr>
        </p:nvPicPr>
        <p:blipFill>
          <a:blip r:embed="rId3"/>
          <a:stretch>
            <a:fillRect/>
          </a:stretch>
        </p:blipFill>
        <p:spPr>
          <a:xfrm>
            <a:off x="1847850" y="1125538"/>
            <a:ext cx="304800" cy="3048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048" fill="hold"/>
                                        <p:tgtEl>
                                          <p:spTgt spid="4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53695" y="382270"/>
            <a:ext cx="6447790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《水经》云：“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彭蠡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之口有石钟山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焉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。”郦元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以为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临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深潭，微风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鼓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浪，水石相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搏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，声如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洪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钟。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说也，人常疑之。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今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以钟磬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置水中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虽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大风浪不能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鸣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况石乎！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7033260" y="278765"/>
            <a:ext cx="10160" cy="6325870"/>
          </a:xfrm>
          <a:prstGeom prst="line">
            <a:avLst/>
          </a:prstGeom>
          <a:ln w="38100">
            <a:solidFill>
              <a:schemeClr val="tx1"/>
            </a:solidFill>
            <a:prstDash val="dash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381875" y="316230"/>
            <a:ext cx="4678680" cy="6251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</a:rPr>
              <a:t>彭蠡：鄱阳湖的别称</a:t>
            </a:r>
            <a:endParaRPr lang="zh-CN" altLang="en-US" sz="2800" b="1">
              <a:solidFill>
                <a:srgbClr val="0070C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</a:rPr>
              <a:t>焉：兼词，于此。</a:t>
            </a:r>
            <a:endParaRPr lang="zh-CN" altLang="en-US" sz="2800" b="1">
              <a:solidFill>
                <a:srgbClr val="0070C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</a:rPr>
              <a:t>以为：认为</a:t>
            </a:r>
            <a:endParaRPr lang="zh-CN" altLang="en-US" sz="2800" b="1">
              <a:solidFill>
                <a:srgbClr val="0070C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</a:rPr>
              <a:t>临：靠近</a:t>
            </a:r>
            <a:endParaRPr lang="zh-CN" altLang="en-US" sz="2800" b="1">
              <a:solidFill>
                <a:srgbClr val="0070C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</a:rPr>
              <a:t>鼓：振动</a:t>
            </a:r>
            <a:endParaRPr lang="zh-CN" altLang="en-US" sz="2800" b="1">
              <a:solidFill>
                <a:srgbClr val="0070C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</a:rPr>
              <a:t>搏：撞击，拍</a:t>
            </a:r>
            <a:endParaRPr lang="zh-CN" altLang="en-US" sz="2800" b="1">
              <a:solidFill>
                <a:srgbClr val="0070C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</a:rPr>
              <a:t>洪：大</a:t>
            </a:r>
            <a:endParaRPr lang="zh-CN" altLang="en-US" sz="2800" b="1">
              <a:solidFill>
                <a:srgbClr val="0070C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</a:rPr>
              <a:t>是：这</a:t>
            </a:r>
            <a:endParaRPr lang="zh-CN" altLang="en-US" sz="2800" b="1">
              <a:solidFill>
                <a:srgbClr val="0070C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</a:rPr>
              <a:t>以：把</a:t>
            </a:r>
            <a:endParaRPr lang="zh-CN" altLang="en-US" sz="2800" b="1">
              <a:solidFill>
                <a:srgbClr val="0070C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</a:rPr>
              <a:t>钟磬：古代打击乐器</a:t>
            </a:r>
            <a:endParaRPr lang="zh-CN" altLang="en-US" sz="2800" b="1">
              <a:solidFill>
                <a:srgbClr val="0070C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</a:rPr>
              <a:t>虽：即使</a:t>
            </a:r>
            <a:endParaRPr lang="zh-CN" altLang="en-US" sz="2800" b="1">
              <a:solidFill>
                <a:srgbClr val="0070C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</a:rPr>
              <a:t>鸣：使……发出声音，使动</a:t>
            </a:r>
            <a:endParaRPr lang="zh-CN" altLang="en-US" sz="2800" b="1">
              <a:solidFill>
                <a:srgbClr val="0070C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</a:rPr>
              <a:t>而：递进，更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53695" y="3223260"/>
            <a:ext cx="644842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《水经》说：“鄱阳湖的湖口有一座石钟山</a:t>
            </a:r>
            <a:r>
              <a:rPr lang="zh-CN"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在那里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。”郦道元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认为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石钟山下面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靠近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深潭，微风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振动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波浪，水和石头互相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拍打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，发出的声音好像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大钟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一般。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说法，人们常常怀疑它。现在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钟磬放在水中，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即使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大风大浪也不能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发出声响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何况是石头呢！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070" y="3074035"/>
            <a:ext cx="6794500" cy="339217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47700" y="273685"/>
            <a:ext cx="10897235" cy="189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至唐李渤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始访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遗踪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双石于潭上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，扣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聆之，南声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函胡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，北音</a:t>
            </a: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越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桴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止响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腾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，余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韵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徐歇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。自以为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得之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矣。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是说也，余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尤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疑之。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石之铿然有声者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，所在皆是也，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此独以钟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，何哉？ 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5940" y="2321560"/>
            <a:ext cx="5556885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始：才        访：访寻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遗踪：旧址，陈迹。这里指所在地</a:t>
            </a:r>
            <a:endParaRPr lang="zh-CN" altLang="en-US" sz="28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得：找到      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而：连词表承接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函胡：通“含糊”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越：高扬 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桴：fú，鼓槌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腾：传播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23965" y="2321560"/>
            <a:ext cx="5556885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韵：声音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徐歇：慢慢消失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得：找到          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之：代“石钟山命名的真正原因”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然：但是       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尤：更加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而：却         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名：n-v，命名</a:t>
            </a:r>
            <a:endParaRPr lang="zh-CN" altLang="en-US" sz="28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092825" y="2252345"/>
            <a:ext cx="6350" cy="4218940"/>
          </a:xfrm>
          <a:prstGeom prst="line">
            <a:avLst/>
          </a:prstGeom>
          <a:ln w="38100">
            <a:solidFill>
              <a:schemeClr val="tx1"/>
            </a:solidFill>
            <a:prstDash val="dash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47700" y="483235"/>
            <a:ext cx="10897235" cy="189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至唐李渤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始访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遗踪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双石于潭上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，扣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聆之，南声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函胡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，北音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清越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桴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止响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腾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，余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韵</a:t>
            </a:r>
            <a:r>
              <a:rPr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徐歇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。自以为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得之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矣。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是说也，余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尤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疑之。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石之铿然有声者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，所在皆是也，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此独以钟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，何哉？ 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7065" y="2689860"/>
            <a:ext cx="10897235" cy="3449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 algn="just">
              <a:lnSpc>
                <a:spcPct val="130000"/>
              </a:lnSpc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到了唐代李渤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才访寻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石钟山的旧址。在深潭边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找到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两块山石，敲击（它们）聆听它们的声音，</a:t>
            </a:r>
            <a:r>
              <a:rPr lang="zh-CN"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南边的那块山石的声音</a:t>
            </a:r>
            <a:r>
              <a:rPr lang="zh-CN" sz="2800" b="1" u="sng">
                <a:latin typeface="楷体" panose="02010609060101010101" charset="-122"/>
                <a:ea typeface="楷体" panose="02010609060101010101" charset="-122"/>
              </a:rPr>
              <a:t>重浊而模糊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，北边的那块山石的声音清脆而响亮，鼓槌停止了（敲击），声音（还在）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传播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，余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音慢慢地消失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sz="2800" b="1" u="sng">
                <a:latin typeface="楷体" panose="02010609060101010101" charset="-122"/>
                <a:ea typeface="楷体" panose="02010609060101010101" charset="-122"/>
              </a:rPr>
              <a:t>他自己</a:t>
            </a:r>
            <a:r>
              <a:rPr lang="zh-CN"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认为找到</a:t>
            </a:r>
            <a:r>
              <a:rPr lang="zh-CN" sz="2800" b="1" u="sng">
                <a:latin typeface="楷体" panose="02010609060101010101" charset="-122"/>
                <a:ea typeface="楷体" panose="02010609060101010101" charset="-122"/>
              </a:rPr>
              <a:t>了这个石钟山命名的原因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但是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这个说法，我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更加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怀疑。</a:t>
            </a:r>
            <a:r>
              <a:rPr lang="zh-CN" sz="2800" b="1" u="sng">
                <a:latin typeface="楷体" panose="02010609060101010101" charset="-122"/>
                <a:ea typeface="楷体" panose="02010609060101010101" charset="-122"/>
              </a:rPr>
              <a:t>有铿锵悦耳声音的石头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，到处都这样，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却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唯独这座山用钟来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命名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，这是为什么呢？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8310" y="2510790"/>
            <a:ext cx="11323955" cy="3841115"/>
          </a:xfrm>
          <a:prstGeom prst="rect">
            <a:avLst/>
          </a:prstGeom>
          <a:noFill/>
          <a:ln w="28575"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4" name="Picture 6" descr="壁下泛舟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8435" name="Text Box 7"/>
          <p:cNvSpPr/>
          <p:nvPr/>
        </p:nvSpPr>
        <p:spPr>
          <a:xfrm>
            <a:off x="7680960" y="404813"/>
            <a:ext cx="241808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4400">
                <a:solidFill>
                  <a:srgbClr val="0000CC"/>
                </a:solidFill>
                <a:ea typeface="华文细黑" pitchFamily="2" charset="-122"/>
              </a:rPr>
              <a:t>泛舟赤壁</a:t>
            </a:r>
            <a:endParaRPr lang="zh-CN" altLang="en-US" sz="4400">
              <a:solidFill>
                <a:srgbClr val="0000CC"/>
              </a:solidFill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Picture 4" descr="壁下泛舟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9459" name="Text Box 5"/>
          <p:cNvSpPr/>
          <p:nvPr/>
        </p:nvSpPr>
        <p:spPr>
          <a:xfrm>
            <a:off x="7680960" y="5661025"/>
            <a:ext cx="241808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4400">
                <a:solidFill>
                  <a:srgbClr val="0000CC"/>
                </a:solidFill>
                <a:ea typeface="华文细黑" pitchFamily="2" charset="-122"/>
              </a:rPr>
              <a:t>泛舟赤壁</a:t>
            </a:r>
            <a:endParaRPr lang="zh-CN" altLang="en-US" sz="4400">
              <a:solidFill>
                <a:srgbClr val="0000CC"/>
              </a:solidFill>
              <a:ea typeface="华文细黑" pitchFamily="2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2" name="Picture 4" descr="石钟山山上的古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0483" name="Text Box 5"/>
          <p:cNvSpPr/>
          <p:nvPr/>
        </p:nvSpPr>
        <p:spPr>
          <a:xfrm>
            <a:off x="1919288" y="496888"/>
            <a:ext cx="338455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>
                <a:solidFill>
                  <a:schemeClr val="accent2"/>
                </a:solidFill>
                <a:ea typeface="黑体" panose="02010609060101010101" pitchFamily="49" charset="-122"/>
              </a:rPr>
              <a:t>石钟山上的古寺</a:t>
            </a:r>
            <a:endParaRPr lang="zh-CN" altLang="en-US" sz="320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38530" y="514985"/>
            <a:ext cx="10314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第一段内容总结：叙述对石钟山命名的两种说法，然后提出质疑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79875" name="Group 3"/>
          <p:cNvGraphicFramePr>
            <a:graphicFrameLocks noGrp="1"/>
          </p:cNvGraphicFramePr>
          <p:nvPr/>
        </p:nvGraphicFramePr>
        <p:xfrm>
          <a:off x="2209800" y="1436370"/>
          <a:ext cx="7772400" cy="4572001"/>
        </p:xfrm>
        <a:graphic>
          <a:graphicData uri="http://schemas.openxmlformats.org/drawingml/2006/table">
            <a:tbl>
              <a:tblPr/>
              <a:tblGrid>
                <a:gridCol w="762000"/>
                <a:gridCol w="3124200"/>
                <a:gridCol w="1143000"/>
                <a:gridCol w="2743200"/>
              </a:tblGrid>
              <a:tr h="99060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232C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得         名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3232C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232C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由         来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3232C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作  者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态  度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232C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作       者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3232C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232C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依       据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3232C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0538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方正舒体" pitchFamily="2" charset="-122"/>
                        </a:rPr>
                        <a:t>郦</a:t>
                      </a: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方正舒体" pitchFamily="2" charset="-122"/>
                        </a:rPr>
                        <a:t>道</a:t>
                      </a: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方正舒体" pitchFamily="2" charset="-122"/>
                        </a:rPr>
                        <a:t>元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方正舒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086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方正舒体" pitchFamily="2" charset="-122"/>
                        </a:rPr>
                        <a:t>李</a:t>
                      </a: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方正舒体" panose="02010601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方正舒体" pitchFamily="2" charset="-122"/>
                        </a:rPr>
                        <a:t>渤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方正舒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792" name="Text Box 25"/>
          <p:cNvSpPr txBox="1"/>
          <p:nvPr/>
        </p:nvSpPr>
        <p:spPr>
          <a:xfrm>
            <a:off x="2895600" y="2579370"/>
            <a:ext cx="5429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0"/>
              </a:spcBef>
            </a:pPr>
            <a:endParaRPr lang="zh-CN" altLang="en-US" sz="2400" b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898" name="Text Box 26"/>
          <p:cNvSpPr txBox="1"/>
          <p:nvPr/>
        </p:nvSpPr>
        <p:spPr>
          <a:xfrm>
            <a:off x="2971800" y="2776220"/>
            <a:ext cx="3243580" cy="902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3232C6"/>
                </a:solidFill>
                <a:latin typeface="Times New Roman" panose="02020603050405020304" pitchFamily="18" charset="0"/>
              </a:rPr>
              <a:t>下临深潭，微风鼓浪，</a:t>
            </a:r>
            <a:endParaRPr lang="zh-CN" altLang="en-US" sz="2400" b="1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3232C6"/>
                </a:solidFill>
                <a:latin typeface="Times New Roman" panose="02020603050405020304" pitchFamily="18" charset="0"/>
              </a:rPr>
              <a:t>水石相搏，声如洪钟。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899" name="Text Box 27"/>
          <p:cNvSpPr txBox="1"/>
          <p:nvPr/>
        </p:nvSpPr>
        <p:spPr>
          <a:xfrm>
            <a:off x="6172200" y="2884170"/>
            <a:ext cx="95250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人  常</a:t>
            </a:r>
            <a:endParaRPr lang="zh-CN" altLang="en-US" sz="240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疑  之</a:t>
            </a:r>
            <a:endParaRPr lang="zh-CN" altLang="en-US" sz="240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9900" name="Text Box 28"/>
          <p:cNvSpPr txBox="1"/>
          <p:nvPr/>
        </p:nvSpPr>
        <p:spPr>
          <a:xfrm>
            <a:off x="7315200" y="2655570"/>
            <a:ext cx="263144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>
                <a:solidFill>
                  <a:srgbClr val="3232C6"/>
                </a:solidFill>
                <a:latin typeface="Times New Roman" panose="02020603050405020304" pitchFamily="18" charset="0"/>
              </a:rPr>
              <a:t>今以钟磬置水中，</a:t>
            </a:r>
            <a:endParaRPr lang="zh-CN" altLang="en-US" sz="2400" b="1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zh-CN" altLang="en-US" sz="2400" b="1">
                <a:solidFill>
                  <a:srgbClr val="3232C6"/>
                </a:solidFill>
                <a:latin typeface="Times New Roman" panose="02020603050405020304" pitchFamily="18" charset="0"/>
              </a:rPr>
              <a:t>虽大风浪不能鸣</a:t>
            </a:r>
            <a:endParaRPr lang="zh-CN" altLang="en-US" sz="2400" b="1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zh-CN" altLang="en-US" sz="2400" b="1">
                <a:solidFill>
                  <a:srgbClr val="3232C6"/>
                </a:solidFill>
                <a:latin typeface="Times New Roman" panose="02020603050405020304" pitchFamily="18" charset="0"/>
              </a:rPr>
              <a:t>也，而况石乎！</a:t>
            </a:r>
            <a:endParaRPr lang="zh-CN" altLang="en-US" sz="2400" b="1">
              <a:solidFill>
                <a:srgbClr val="3232C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901" name="Text Box 29"/>
          <p:cNvSpPr txBox="1"/>
          <p:nvPr/>
        </p:nvSpPr>
        <p:spPr>
          <a:xfrm>
            <a:off x="2971800" y="4179570"/>
            <a:ext cx="293751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>
                <a:solidFill>
                  <a:srgbClr val="3232C6"/>
                </a:solidFill>
                <a:latin typeface="Times New Roman" panose="02020603050405020304" pitchFamily="18" charset="0"/>
              </a:rPr>
              <a:t>得双石于潭上，扣而</a:t>
            </a:r>
            <a:endParaRPr lang="zh-CN" altLang="en-US" sz="2400" b="1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zh-CN" altLang="en-US" sz="2400" b="1">
                <a:solidFill>
                  <a:srgbClr val="3232C6"/>
                </a:solidFill>
                <a:latin typeface="Times New Roman" panose="02020603050405020304" pitchFamily="18" charset="0"/>
              </a:rPr>
              <a:t>聆之，南声函胡，北</a:t>
            </a:r>
            <a:endParaRPr lang="zh-CN" altLang="en-US" sz="2400" b="1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zh-CN" altLang="en-US" sz="2400" b="1">
                <a:solidFill>
                  <a:srgbClr val="3232C6"/>
                </a:solidFill>
                <a:latin typeface="Times New Roman" panose="02020603050405020304" pitchFamily="18" charset="0"/>
              </a:rPr>
              <a:t>音清越，桴止响腾，</a:t>
            </a:r>
            <a:endParaRPr lang="zh-CN" altLang="en-US" sz="2400" b="1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zh-CN" altLang="en-US" sz="2400" b="1">
                <a:solidFill>
                  <a:srgbClr val="3232C6"/>
                </a:solidFill>
                <a:latin typeface="Times New Roman" panose="02020603050405020304" pitchFamily="18" charset="0"/>
              </a:rPr>
              <a:t>余韵徐歇。</a:t>
            </a:r>
            <a:endParaRPr lang="zh-CN" altLang="en-US" sz="2400" b="1">
              <a:solidFill>
                <a:srgbClr val="3232C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902" name="Text Box 30"/>
          <p:cNvSpPr txBox="1"/>
          <p:nvPr/>
        </p:nvSpPr>
        <p:spPr>
          <a:xfrm>
            <a:off x="6172200" y="4520883"/>
            <a:ext cx="949325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余  尤</a:t>
            </a:r>
            <a:endParaRPr lang="zh-CN" altLang="en-US" sz="240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疑  之</a:t>
            </a:r>
            <a:endParaRPr lang="zh-CN" altLang="en-US" sz="240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9903" name="Text Box 31"/>
          <p:cNvSpPr txBox="1"/>
          <p:nvPr/>
        </p:nvSpPr>
        <p:spPr>
          <a:xfrm>
            <a:off x="7391400" y="4331970"/>
            <a:ext cx="263144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>
                <a:solidFill>
                  <a:srgbClr val="3232C6"/>
                </a:solidFill>
                <a:latin typeface="Times New Roman" panose="02020603050405020304" pitchFamily="18" charset="0"/>
              </a:rPr>
              <a:t>石之铿然有声者，</a:t>
            </a:r>
            <a:endParaRPr lang="zh-CN" altLang="en-US" sz="2400" b="1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zh-CN" altLang="en-US" sz="2400" b="1">
                <a:solidFill>
                  <a:srgbClr val="3232C6"/>
                </a:solidFill>
                <a:latin typeface="Times New Roman" panose="02020603050405020304" pitchFamily="18" charset="0"/>
              </a:rPr>
              <a:t>所在皆是也，而</a:t>
            </a:r>
            <a:endParaRPr lang="zh-CN" altLang="en-US" sz="2400" b="1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zh-CN" altLang="en-US" sz="2400" b="1">
                <a:solidFill>
                  <a:srgbClr val="3232C6"/>
                </a:solidFill>
                <a:latin typeface="Times New Roman" panose="02020603050405020304" pitchFamily="18" charset="0"/>
              </a:rPr>
              <a:t>此独以钟名，何</a:t>
            </a:r>
            <a:endParaRPr lang="zh-CN" altLang="en-US" sz="2400" b="1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zh-CN" altLang="en-US" sz="2400" b="1">
                <a:solidFill>
                  <a:srgbClr val="3232C6"/>
                </a:solidFill>
                <a:latin typeface="Times New Roman" panose="02020603050405020304" pitchFamily="18" charset="0"/>
              </a:rPr>
              <a:t>哉？</a:t>
            </a:r>
            <a:endParaRPr lang="zh-CN" altLang="en-US" sz="2400" b="1">
              <a:solidFill>
                <a:srgbClr val="3232C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98" grpId="0"/>
      <p:bldP spid="79899" grpId="1"/>
      <p:bldP spid="79900" grpId="2"/>
      <p:bldP spid="79901" grpId="3"/>
      <p:bldP spid="79902" grpId="4"/>
      <p:bldP spid="79903" grpId="5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27355" y="3358515"/>
            <a:ext cx="5556885" cy="2934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舟：乘船，名-状    适：到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赴：赴任、就职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因：因而，于是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得：能够           扣：敲，击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焉：相当于“然”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固：本来</a:t>
            </a:r>
            <a:endParaRPr lang="zh-CN" altLang="en-US" sz="28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93180" y="3341370"/>
            <a:ext cx="5556885" cy="3408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莫夜：晚上。</a:t>
            </a:r>
            <a:r>
              <a:rPr lang="en-US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莫</a:t>
            </a:r>
            <a:r>
              <a:rPr lang="en-US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</a:t>
            </a:r>
            <a:r>
              <a:rPr lang="en-US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暮</a:t>
            </a:r>
            <a:r>
              <a:rPr lang="en-US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独：独自 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侧：在旁边，名-状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森然：阴森、恐怖的样子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搏人：捉人、打人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磔磔：鸟鸣声 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或：有人     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074410" y="3341370"/>
            <a:ext cx="42545" cy="3168015"/>
          </a:xfrm>
          <a:prstGeom prst="line">
            <a:avLst/>
          </a:prstGeom>
          <a:ln w="38100">
            <a:solidFill>
              <a:schemeClr val="tx1"/>
            </a:solidFill>
            <a:prstDash val="dash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3" name="文本框 102"/>
          <p:cNvSpPr txBox="1"/>
          <p:nvPr/>
        </p:nvSpPr>
        <p:spPr>
          <a:xfrm>
            <a:off x="427355" y="253365"/>
            <a:ext cx="11522710" cy="2934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1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     </a:t>
            </a:r>
            <a:r>
              <a:rPr lang="zh-CN" sz="2800" b="1">
                <a:ea typeface="宋体" panose="02010600030101010101" pitchFamily="2" charset="-122"/>
              </a:rPr>
              <a:t>元丰七年六月丁丑，余自齐安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舟</a:t>
            </a:r>
            <a:r>
              <a:rPr lang="zh-CN" sz="2800" b="1">
                <a:ea typeface="宋体" panose="02010600030101010101" pitchFamily="2" charset="-122"/>
              </a:rPr>
              <a:t>行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适</a:t>
            </a:r>
            <a:r>
              <a:rPr lang="zh-CN" sz="2800" b="1">
                <a:ea typeface="宋体" panose="02010600030101010101" pitchFamily="2" charset="-122"/>
              </a:rPr>
              <a:t>临汝，而长子迈将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赴</a:t>
            </a:r>
            <a:r>
              <a:rPr lang="zh-CN" sz="2800" b="1">
                <a:ea typeface="宋体" panose="02010600030101010101" pitchFamily="2" charset="-122"/>
              </a:rPr>
              <a:t>饶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之</a:t>
            </a:r>
            <a:r>
              <a:rPr lang="zh-CN" sz="2800" b="1">
                <a:ea typeface="宋体" panose="02010600030101010101" pitchFamily="2" charset="-122"/>
              </a:rPr>
              <a:t>德兴尉，送之至湖口，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因得</a:t>
            </a:r>
            <a:r>
              <a:rPr lang="zh-CN" sz="2800" b="1">
                <a:ea typeface="宋体" panose="02010600030101010101" pitchFamily="2" charset="-122"/>
              </a:rPr>
              <a:t>观所谓石钟者。寺僧使小童持斧，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于</a:t>
            </a:r>
            <a:r>
              <a:rPr lang="zh-CN" sz="2800" b="1">
                <a:ea typeface="宋体" panose="02010600030101010101" pitchFamily="2" charset="-122"/>
              </a:rPr>
              <a:t>乱石间择其一二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扣</a:t>
            </a:r>
            <a:r>
              <a:rPr lang="zh-CN" sz="2800" b="1">
                <a:ea typeface="宋体" panose="02010600030101010101" pitchFamily="2" charset="-122"/>
              </a:rPr>
              <a:t>之，硿（kōng）硿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焉</a:t>
            </a:r>
            <a:r>
              <a:rPr lang="zh-CN" sz="2800" b="1">
                <a:ea typeface="宋体" panose="02010600030101010101" pitchFamily="2" charset="-122"/>
              </a:rPr>
              <a:t>，余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固</a:t>
            </a:r>
            <a:r>
              <a:rPr lang="zh-CN" sz="2800" b="1">
                <a:ea typeface="宋体" panose="02010600030101010101" pitchFamily="2" charset="-122"/>
              </a:rPr>
              <a:t>笑而不信也。至</a:t>
            </a:r>
            <a:r>
              <a:rPr lang="zh-CN" sz="2800" b="1" u="sng">
                <a:solidFill>
                  <a:srgbClr val="FF0000"/>
                </a:solidFill>
                <a:ea typeface="宋体" panose="02010600030101010101" pitchFamily="2" charset="-122"/>
              </a:rPr>
              <a:t>莫夜</a:t>
            </a:r>
            <a:r>
              <a:rPr lang="zh-CN" sz="2800" b="1">
                <a:ea typeface="宋体" panose="02010600030101010101" pitchFamily="2" charset="-122"/>
              </a:rPr>
              <a:t>月明，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独</a:t>
            </a:r>
            <a:r>
              <a:rPr lang="zh-CN" sz="2800" b="1">
                <a:ea typeface="宋体" panose="02010600030101010101" pitchFamily="2" charset="-122"/>
              </a:rPr>
              <a:t>与迈乘小舟，至绝壁下。大石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侧</a:t>
            </a:r>
            <a:r>
              <a:rPr lang="zh-CN" sz="2800" b="1">
                <a:ea typeface="宋体" panose="02010600030101010101" pitchFamily="2" charset="-122"/>
              </a:rPr>
              <a:t>立千尺，如猛兽奇鬼，</a:t>
            </a:r>
            <a:r>
              <a:rPr lang="zh-CN" sz="2800" b="1" u="sng">
                <a:solidFill>
                  <a:srgbClr val="FF0000"/>
                </a:solidFill>
                <a:ea typeface="宋体" panose="02010600030101010101" pitchFamily="2" charset="-122"/>
              </a:rPr>
              <a:t>森然</a:t>
            </a:r>
            <a:r>
              <a:rPr lang="zh-CN" sz="2800" b="1">
                <a:ea typeface="宋体" panose="02010600030101010101" pitchFamily="2" charset="-122"/>
              </a:rPr>
              <a:t>欲</a:t>
            </a:r>
            <a:r>
              <a:rPr lang="zh-CN" sz="2800" b="1" u="sng">
                <a:solidFill>
                  <a:srgbClr val="FF0000"/>
                </a:solidFill>
                <a:ea typeface="宋体" panose="02010600030101010101" pitchFamily="2" charset="-122"/>
              </a:rPr>
              <a:t>搏人</a:t>
            </a:r>
            <a:r>
              <a:rPr lang="zh-CN" sz="2800" b="1">
                <a:ea typeface="宋体" panose="02010600030101010101" pitchFamily="2" charset="-122"/>
              </a:rPr>
              <a:t>；而山上栖鹘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（hú）</a:t>
            </a:r>
            <a:r>
              <a:rPr lang="zh-CN" sz="2800" b="1">
                <a:ea typeface="宋体" panose="02010600030101010101" pitchFamily="2" charset="-122"/>
              </a:rPr>
              <a:t>，闻人声亦惊起，</a:t>
            </a:r>
            <a:r>
              <a:rPr lang="zh-CN" sz="2800" b="1" u="sng">
                <a:ea typeface="宋体" panose="02010600030101010101" pitchFamily="2" charset="-122"/>
              </a:rPr>
              <a:t>磔磔</a:t>
            </a:r>
            <a:r>
              <a:rPr lang="zh-CN" sz="2800" b="1" u="sng">
                <a:solidFill>
                  <a:srgbClr val="FF0000"/>
                </a:solidFill>
                <a:ea typeface="宋体" panose="02010600030101010101" pitchFamily="2" charset="-122"/>
              </a:rPr>
              <a:t>（zhé）</a:t>
            </a:r>
            <a:r>
              <a:rPr lang="zh-CN" sz="2800" b="1" u="sng">
                <a:ea typeface="宋体" panose="02010600030101010101" pitchFamily="2" charset="-122"/>
              </a:rPr>
              <a:t>云霄间</a:t>
            </a:r>
            <a:r>
              <a:rPr lang="zh-CN" sz="2800" b="1">
                <a:ea typeface="宋体" panose="02010600030101010101" pitchFamily="2" charset="-122"/>
              </a:rPr>
              <a:t>；又有若老人咳且笑于山谷中者，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或</a:t>
            </a:r>
            <a:r>
              <a:rPr lang="zh-CN" sz="2800" b="1">
                <a:ea typeface="宋体" panose="02010600030101010101" pitchFamily="2" charset="-122"/>
              </a:rPr>
              <a:t>曰此鹳鹤也。</a:t>
            </a:r>
            <a:endParaRPr lang="zh-CN" altLang="en-US" sz="2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517525" y="2654935"/>
            <a:ext cx="11323955" cy="3841115"/>
          </a:xfrm>
          <a:prstGeom prst="rect">
            <a:avLst/>
          </a:prstGeom>
          <a:noFill/>
          <a:ln w="28575"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文本框 102"/>
          <p:cNvSpPr txBox="1"/>
          <p:nvPr/>
        </p:nvSpPr>
        <p:spPr>
          <a:xfrm>
            <a:off x="418465" y="212725"/>
            <a:ext cx="11522710" cy="2324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1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     </a:t>
            </a:r>
            <a:r>
              <a:rPr lang="zh-CN" sz="2600" b="1">
                <a:ea typeface="宋体" panose="02010600030101010101" pitchFamily="2" charset="-122"/>
              </a:rPr>
              <a:t>元丰七年六月丁丑，余自齐安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舟</a:t>
            </a:r>
            <a:r>
              <a:rPr lang="zh-CN" sz="2600" b="1">
                <a:ea typeface="宋体" panose="02010600030101010101" pitchFamily="2" charset="-122"/>
              </a:rPr>
              <a:t>行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适</a:t>
            </a:r>
            <a:r>
              <a:rPr lang="zh-CN" sz="2600" b="1">
                <a:ea typeface="宋体" panose="02010600030101010101" pitchFamily="2" charset="-122"/>
              </a:rPr>
              <a:t>临汝，而长子迈将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赴</a:t>
            </a:r>
            <a:r>
              <a:rPr lang="zh-CN" sz="2600" b="1">
                <a:ea typeface="宋体" panose="02010600030101010101" pitchFamily="2" charset="-122"/>
              </a:rPr>
              <a:t>饶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之</a:t>
            </a:r>
            <a:r>
              <a:rPr lang="zh-CN" sz="2600" b="1">
                <a:ea typeface="宋体" panose="02010600030101010101" pitchFamily="2" charset="-122"/>
              </a:rPr>
              <a:t>德兴尉，送之至湖口，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因得</a:t>
            </a:r>
            <a:r>
              <a:rPr lang="zh-CN" sz="2600" b="1">
                <a:ea typeface="宋体" panose="02010600030101010101" pitchFamily="2" charset="-122"/>
              </a:rPr>
              <a:t>观所谓石钟者。寺僧使小童持斧，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于</a:t>
            </a:r>
            <a:r>
              <a:rPr lang="zh-CN" sz="2600" b="1">
                <a:ea typeface="宋体" panose="02010600030101010101" pitchFamily="2" charset="-122"/>
              </a:rPr>
              <a:t>乱石间择其一二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扣</a:t>
            </a:r>
            <a:r>
              <a:rPr lang="zh-CN" sz="2600" b="1">
                <a:ea typeface="宋体" panose="02010600030101010101" pitchFamily="2" charset="-122"/>
              </a:rPr>
              <a:t>之，硿（kōng）硿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焉</a:t>
            </a:r>
            <a:r>
              <a:rPr lang="zh-CN" sz="2600" b="1">
                <a:ea typeface="宋体" panose="02010600030101010101" pitchFamily="2" charset="-122"/>
              </a:rPr>
              <a:t>，余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固</a:t>
            </a:r>
            <a:r>
              <a:rPr lang="zh-CN" sz="2600" b="1">
                <a:ea typeface="宋体" panose="02010600030101010101" pitchFamily="2" charset="-122"/>
              </a:rPr>
              <a:t>笑而不信也。至</a:t>
            </a:r>
            <a:r>
              <a:rPr lang="zh-CN" sz="2600" b="1" u="sng">
                <a:solidFill>
                  <a:srgbClr val="FF0000"/>
                </a:solidFill>
                <a:ea typeface="宋体" panose="02010600030101010101" pitchFamily="2" charset="-122"/>
              </a:rPr>
              <a:t>莫夜</a:t>
            </a:r>
            <a:r>
              <a:rPr lang="zh-CN" sz="2600" b="1">
                <a:ea typeface="宋体" panose="02010600030101010101" pitchFamily="2" charset="-122"/>
              </a:rPr>
              <a:t>月明，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独</a:t>
            </a:r>
            <a:r>
              <a:rPr lang="zh-CN" sz="2600" b="1">
                <a:ea typeface="宋体" panose="02010600030101010101" pitchFamily="2" charset="-122"/>
              </a:rPr>
              <a:t>与迈乘小舟，至绝壁下。大石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侧</a:t>
            </a:r>
            <a:r>
              <a:rPr lang="zh-CN" sz="2600" b="1">
                <a:ea typeface="宋体" panose="02010600030101010101" pitchFamily="2" charset="-122"/>
              </a:rPr>
              <a:t>立千尺，如猛兽奇鬼，</a:t>
            </a:r>
            <a:r>
              <a:rPr lang="zh-CN" sz="2600" b="1" u="sng">
                <a:solidFill>
                  <a:srgbClr val="FF0000"/>
                </a:solidFill>
                <a:ea typeface="宋体" panose="02010600030101010101" pitchFamily="2" charset="-122"/>
              </a:rPr>
              <a:t>森然</a:t>
            </a:r>
            <a:r>
              <a:rPr lang="zh-CN" sz="2600" b="1">
                <a:ea typeface="宋体" panose="02010600030101010101" pitchFamily="2" charset="-122"/>
              </a:rPr>
              <a:t>欲</a:t>
            </a:r>
            <a:r>
              <a:rPr lang="zh-CN" sz="2600" b="1" u="sng">
                <a:solidFill>
                  <a:srgbClr val="FF0000"/>
                </a:solidFill>
                <a:ea typeface="宋体" panose="02010600030101010101" pitchFamily="2" charset="-122"/>
              </a:rPr>
              <a:t>搏人</a:t>
            </a:r>
            <a:r>
              <a:rPr lang="zh-CN" sz="2600" b="1">
                <a:ea typeface="宋体" panose="02010600030101010101" pitchFamily="2" charset="-122"/>
              </a:rPr>
              <a:t>；而山上栖鹘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（hú）</a:t>
            </a:r>
            <a:r>
              <a:rPr lang="zh-CN" sz="2600" b="1">
                <a:ea typeface="宋体" panose="02010600030101010101" pitchFamily="2" charset="-122"/>
              </a:rPr>
              <a:t>，闻人声亦惊起，</a:t>
            </a:r>
            <a:r>
              <a:rPr lang="zh-CN" sz="2600" b="1" u="sng">
                <a:ea typeface="宋体" panose="02010600030101010101" pitchFamily="2" charset="-122"/>
              </a:rPr>
              <a:t>磔磔</a:t>
            </a:r>
            <a:r>
              <a:rPr lang="zh-CN" sz="2600" b="1" u="sng">
                <a:solidFill>
                  <a:srgbClr val="FF0000"/>
                </a:solidFill>
                <a:ea typeface="宋体" panose="02010600030101010101" pitchFamily="2" charset="-122"/>
              </a:rPr>
              <a:t>（zhé）</a:t>
            </a:r>
            <a:r>
              <a:rPr lang="zh-CN" sz="2600" b="1" u="sng">
                <a:ea typeface="宋体" panose="02010600030101010101" pitchFamily="2" charset="-122"/>
              </a:rPr>
              <a:t>云霄间</a:t>
            </a:r>
            <a:r>
              <a:rPr lang="zh-CN" sz="2600" b="1">
                <a:ea typeface="宋体" panose="02010600030101010101" pitchFamily="2" charset="-122"/>
              </a:rPr>
              <a:t>；又有若老人咳且笑于山谷中者，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或</a:t>
            </a:r>
            <a:r>
              <a:rPr lang="zh-CN" sz="2600" b="1">
                <a:ea typeface="宋体" panose="02010600030101010101" pitchFamily="2" charset="-122"/>
              </a:rPr>
              <a:t>曰此鹳鹤也。</a:t>
            </a:r>
            <a:endParaRPr lang="zh-CN" altLang="en-US" sz="2600"/>
          </a:p>
        </p:txBody>
      </p:sp>
      <p:sp>
        <p:nvSpPr>
          <p:cNvPr id="2" name="文本框 1"/>
          <p:cNvSpPr txBox="1"/>
          <p:nvPr/>
        </p:nvSpPr>
        <p:spPr>
          <a:xfrm>
            <a:off x="648970" y="2770505"/>
            <a:ext cx="10894695" cy="36099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10000"/>
              </a:lnSpc>
            </a:pPr>
            <a:r>
              <a:rPr lang="en-US" altLang="zh-CN" sz="2600" b="1">
                <a:ea typeface="宋体" panose="02010600030101010101" pitchFamily="2" charset="-122"/>
              </a:rPr>
              <a:t>   </a:t>
            </a:r>
            <a:r>
              <a:rPr lang="en-US" alt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元丰七年六月初九，我从齐安</a:t>
            </a:r>
            <a:r>
              <a:rPr lang="zh-CN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乘船到</a:t>
            </a:r>
            <a:r>
              <a:rPr 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临汝去，大儿子苏迈将要去</a:t>
            </a:r>
            <a:r>
              <a:rPr lang="zh-CN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就任</a:t>
            </a:r>
            <a:r>
              <a:rPr 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饶州的德兴县的县尉，我送他到湖口，</a:t>
            </a:r>
            <a:r>
              <a:rPr lang="zh-CN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因而能够</a:t>
            </a:r>
            <a:r>
              <a:rPr 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看到所说的石钟山。庙里的和尚让小童拿着斧头，</a:t>
            </a:r>
            <a:r>
              <a:rPr lang="zh-CN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</a:t>
            </a:r>
            <a:r>
              <a:rPr 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乱石中间选一两处</a:t>
            </a:r>
            <a:r>
              <a:rPr lang="zh-CN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敲打</a:t>
            </a:r>
            <a:r>
              <a:rPr 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它，硿硿地发出声响，我</a:t>
            </a:r>
            <a:r>
              <a:rPr lang="zh-CN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本来</a:t>
            </a:r>
            <a:r>
              <a:rPr 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就觉得可笑，并不相信。到了</a:t>
            </a:r>
            <a:r>
              <a:rPr lang="zh-CN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晚上</a:t>
            </a:r>
            <a:r>
              <a:rPr 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月光明亮，（我）</a:t>
            </a:r>
            <a:r>
              <a:rPr lang="zh-CN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独自</a:t>
            </a:r>
            <a:r>
              <a:rPr 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和苏迈乘着小船到绝壁下面。巨大的石头</a:t>
            </a:r>
            <a:r>
              <a:rPr lang="zh-CN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在旁边</a:t>
            </a:r>
            <a:r>
              <a:rPr 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耸立着，有千尺之高，好像凶猛的野兽和奇异的鬼怪，</a:t>
            </a:r>
            <a:r>
              <a:rPr lang="zh-CN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阴森森</a:t>
            </a:r>
            <a:r>
              <a:rPr 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地想要（扑过来）</a:t>
            </a:r>
            <a:r>
              <a:rPr lang="zh-CN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捉人</a:t>
            </a:r>
            <a:r>
              <a:rPr 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（似的）；山上宿巢的老鹰，听到人声也受惊飞起来，</a:t>
            </a:r>
            <a:r>
              <a:rPr lang="zh-CN" sz="2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在云霄间发出磔磔声响</a:t>
            </a:r>
            <a:r>
              <a:rPr 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sz="2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又有像老人在山谷中咳嗽并且大笑的声音</a:t>
            </a:r>
            <a:r>
              <a:rPr 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有人</a:t>
            </a:r>
            <a:r>
              <a:rPr 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说这是鹳鹤。</a:t>
            </a:r>
            <a:endParaRPr lang="zh-CN" altLang="en-US" sz="2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14538"/>
            <a:ext cx="12192000" cy="502892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7415" y="144348"/>
            <a:ext cx="4632731" cy="700896"/>
          </a:xfrm>
          <a:prstGeom prst="rect">
            <a:avLst/>
          </a:prstGeom>
          <a:noFill/>
        </p:spPr>
        <p:txBody>
          <a:bodyPr wrap="square" lIns="63495" tIns="25398" rIns="63495" bIns="25398" rtlCol="0" anchor="b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170" b="1" spc="24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导入课题</a:t>
            </a:r>
            <a:endParaRPr lang="zh-CN" altLang="en-US" sz="4170" b="1" spc="24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07169" y="1354253"/>
            <a:ext cx="5562562" cy="458961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95" tIns="25398" rIns="63495" bIns="25398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275" b="1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俗话说“眼见为实”，可美国伊利诺伊大学的韦斯克博士却用事实证明了“眼见”也出错。他进行过一项有趣的研究：他给参加减肥夏令营的青少年，每人发了一个杯子，用来倒橙汁喝。所发的杯子容量相等，却有高有矮，高的高度是矮的两倍。结果发现，青少年用矮杯子的人多出用高杯子的，可见对一件事情的认识是必须不仅要眼见还要亲自考察研究，才能得出正确的结论。</a:t>
            </a:r>
            <a:endParaRPr lang="zh-CN" altLang="en-US" sz="2275" b="1" spc="18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D:\meihua_service_cache\jpg/1ba4c0e93ed2236741cf8ed092bf7830.jpg1ba4c0e93ed2236741cf8ed092bf783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28466" b="28466"/>
          <a:stretch>
            <a:fillRect/>
          </a:stretch>
        </p:blipFill>
        <p:spPr>
          <a:xfrm>
            <a:off x="5858022" y="1676617"/>
            <a:ext cx="5425180" cy="3504767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20" h="4080">
                <a:moveTo>
                  <a:pt x="0" y="0"/>
                </a:moveTo>
                <a:lnTo>
                  <a:pt x="9120" y="0"/>
                </a:lnTo>
                <a:lnTo>
                  <a:pt x="9120" y="4080"/>
                </a:lnTo>
                <a:lnTo>
                  <a:pt x="0" y="40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27355" y="3070860"/>
            <a:ext cx="5556885" cy="3328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方：正            心动：心惊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噌吰：钟声洪亮    绝：停止    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徐：慢            察：观察          之：代发声之处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则：同</a:t>
            </a:r>
            <a:r>
              <a:rPr lang="en-US" altLang="zh-CN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乃”,就是，原来是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罅：裂缝          焉：于此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涵澹澎湃：波浪激荡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为：形成          此：代这种声音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当：处在       空中：</a:t>
            </a:r>
            <a:r>
              <a:rPr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中间是空的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93815" y="3070860"/>
            <a:ext cx="5556885" cy="3328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窍：窟窿    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与：可以理解为“把”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相：表示动作偏指一方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窾坎：击物声       镗鞳：钟鼓声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向：从前，先前     相：互相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作：兴起,翻译为演奏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焉：语气助词       因：于是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识：通”志”,记住，知道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之：代下文典故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075045" y="2971165"/>
            <a:ext cx="42545" cy="3168015"/>
          </a:xfrm>
          <a:prstGeom prst="line">
            <a:avLst/>
          </a:prstGeom>
          <a:ln w="38100">
            <a:solidFill>
              <a:schemeClr val="tx1"/>
            </a:solidFill>
            <a:prstDash val="dash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27355" y="160020"/>
            <a:ext cx="11523345" cy="27305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 algn="just">
              <a:lnSpc>
                <a:spcPct val="110000"/>
              </a:lnSpc>
            </a:pPr>
            <a:r>
              <a:rPr lang="zh-CN" sz="2600" b="1">
                <a:ea typeface="宋体" panose="02010600030101010101" pitchFamily="2" charset="-122"/>
              </a:rPr>
              <a:t>余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方</a:t>
            </a:r>
            <a:r>
              <a:rPr lang="zh-CN" sz="2600" b="1" u="sng">
                <a:solidFill>
                  <a:srgbClr val="FF0000"/>
                </a:solidFill>
                <a:ea typeface="宋体" panose="02010600030101010101" pitchFamily="2" charset="-122"/>
              </a:rPr>
              <a:t>心动</a:t>
            </a:r>
            <a:r>
              <a:rPr lang="zh-CN" sz="2600" b="1">
                <a:ea typeface="宋体" panose="02010600030101010101" pitchFamily="2" charset="-122"/>
              </a:rPr>
              <a:t>欲还，</a:t>
            </a:r>
            <a:r>
              <a:rPr lang="zh-CN" sz="2600" b="1" u="sng">
                <a:ea typeface="宋体" panose="02010600030101010101" pitchFamily="2" charset="-122"/>
              </a:rPr>
              <a:t>而大声发于水上</a:t>
            </a:r>
            <a:r>
              <a:rPr lang="zh-CN" sz="2600" b="1">
                <a:ea typeface="宋体" panose="02010600030101010101" pitchFamily="2" charset="-122"/>
              </a:rPr>
              <a:t>，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噌吰（chēnɡ hónɡ）</a:t>
            </a:r>
            <a:r>
              <a:rPr lang="zh-CN" sz="2600" b="1">
                <a:ea typeface="宋体" panose="02010600030101010101" pitchFamily="2" charset="-122"/>
              </a:rPr>
              <a:t>如钟鼓不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绝</a:t>
            </a:r>
            <a:r>
              <a:rPr lang="zh-CN" sz="2600" b="1">
                <a:ea typeface="宋体" panose="02010600030101010101" pitchFamily="2" charset="-122"/>
              </a:rPr>
              <a:t>。舟人大恐。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徐</a:t>
            </a:r>
            <a:r>
              <a:rPr lang="zh-CN" sz="2600" b="1">
                <a:ea typeface="宋体" panose="02010600030101010101" pitchFamily="2" charset="-122"/>
              </a:rPr>
              <a:t>而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察之</a:t>
            </a:r>
            <a:r>
              <a:rPr lang="zh-CN" sz="2600" b="1">
                <a:ea typeface="宋体" panose="02010600030101010101" pitchFamily="2" charset="-122"/>
              </a:rPr>
              <a:t>，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则</a:t>
            </a:r>
            <a:r>
              <a:rPr lang="zh-CN" sz="2600" b="1">
                <a:ea typeface="宋体" panose="02010600030101010101" pitchFamily="2" charset="-122"/>
              </a:rPr>
              <a:t>山下皆石穴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罅（xià）</a:t>
            </a:r>
            <a:r>
              <a:rPr lang="zh-CN" sz="2600" b="1">
                <a:ea typeface="宋体" panose="02010600030101010101" pitchFamily="2" charset="-122"/>
              </a:rPr>
              <a:t>，不知其浅深，微波入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焉</a:t>
            </a:r>
            <a:r>
              <a:rPr lang="zh-CN" sz="2600" b="1">
                <a:ea typeface="宋体" panose="02010600030101010101" pitchFamily="2" charset="-122"/>
              </a:rPr>
              <a:t>，</a:t>
            </a:r>
            <a:r>
              <a:rPr lang="zh-CN" sz="2600" b="1" u="sng">
                <a:solidFill>
                  <a:srgbClr val="FF0000"/>
                </a:solidFill>
                <a:ea typeface="宋体" panose="02010600030101010101" pitchFamily="2" charset="-122"/>
              </a:rPr>
              <a:t>涵澹澎湃</a:t>
            </a:r>
            <a:r>
              <a:rPr lang="zh-CN" sz="2600" b="1">
                <a:ea typeface="宋体" panose="02010600030101010101" pitchFamily="2" charset="-122"/>
              </a:rPr>
              <a:t>而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为此</a:t>
            </a:r>
            <a:r>
              <a:rPr lang="zh-CN" sz="2600" b="1">
                <a:ea typeface="宋体" panose="02010600030101010101" pitchFamily="2" charset="-122"/>
              </a:rPr>
              <a:t>也。舟回至两山间，将入港口，有大石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当</a:t>
            </a:r>
            <a:r>
              <a:rPr lang="zh-CN" sz="2600" b="1">
                <a:ea typeface="宋体" panose="02010600030101010101" pitchFamily="2" charset="-122"/>
              </a:rPr>
              <a:t>中流，可坐百人，</a:t>
            </a:r>
            <a:r>
              <a:rPr lang="zh-CN" sz="2600" b="1" u="sng">
                <a:solidFill>
                  <a:srgbClr val="FF0000"/>
                </a:solidFill>
                <a:ea typeface="宋体" panose="02010600030101010101" pitchFamily="2" charset="-122"/>
              </a:rPr>
              <a:t>空中</a:t>
            </a:r>
            <a:r>
              <a:rPr lang="zh-CN" sz="2600" b="1">
                <a:ea typeface="宋体" panose="02010600030101010101" pitchFamily="2" charset="-122"/>
              </a:rPr>
              <a:t>而多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窍</a:t>
            </a:r>
            <a:r>
              <a:rPr lang="zh-CN" sz="2600" b="1">
                <a:ea typeface="宋体" panose="02010600030101010101" pitchFamily="2" charset="-122"/>
              </a:rPr>
              <a:t>，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与</a:t>
            </a:r>
            <a:r>
              <a:rPr lang="zh-CN" sz="2600" b="1">
                <a:ea typeface="宋体" panose="02010600030101010101" pitchFamily="2" charset="-122"/>
              </a:rPr>
              <a:t>风水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相</a:t>
            </a:r>
            <a:r>
              <a:rPr lang="zh-CN" sz="2600" b="1">
                <a:ea typeface="宋体" panose="02010600030101010101" pitchFamily="2" charset="-122"/>
              </a:rPr>
              <a:t>吞吐，有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窾坎（kuǎn kǎn）镗鞳（tānɡ tà）</a:t>
            </a:r>
            <a:r>
              <a:rPr lang="zh-CN" sz="2600" b="1">
                <a:ea typeface="宋体" panose="02010600030101010101" pitchFamily="2" charset="-122"/>
              </a:rPr>
              <a:t>之声，与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向</a:t>
            </a:r>
            <a:r>
              <a:rPr lang="zh-CN" sz="2600" b="1">
                <a:ea typeface="宋体" panose="02010600030101010101" pitchFamily="2" charset="-122"/>
              </a:rPr>
              <a:t>之噌吰者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相</a:t>
            </a:r>
            <a:r>
              <a:rPr lang="zh-CN" sz="2600" b="1">
                <a:ea typeface="宋体" panose="02010600030101010101" pitchFamily="2" charset="-122"/>
              </a:rPr>
              <a:t>应，如乐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作焉</a:t>
            </a:r>
            <a:r>
              <a:rPr lang="zh-CN" sz="2600" b="1">
                <a:ea typeface="宋体" panose="02010600030101010101" pitchFamily="2" charset="-122"/>
              </a:rPr>
              <a:t>。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因</a:t>
            </a:r>
            <a:r>
              <a:rPr lang="zh-CN" sz="2600" b="1">
                <a:ea typeface="宋体" panose="02010600030101010101" pitchFamily="2" charset="-122"/>
              </a:rPr>
              <a:t>笑谓迈曰：“汝</a:t>
            </a:r>
            <a:r>
              <a:rPr lang="zh-CN" sz="2600" b="1">
                <a:solidFill>
                  <a:srgbClr val="FF0000"/>
                </a:solidFill>
                <a:ea typeface="宋体" panose="02010600030101010101" pitchFamily="2" charset="-122"/>
              </a:rPr>
              <a:t>识之</a:t>
            </a:r>
            <a:r>
              <a:rPr lang="zh-CN" sz="2600" b="1">
                <a:ea typeface="宋体" panose="02010600030101010101" pitchFamily="2" charset="-122"/>
              </a:rPr>
              <a:t>乎？噌吰者，周景王之无射也；窾坎镗鞳者，魏庄子之歌钟也。</a:t>
            </a:r>
            <a:r>
              <a:rPr lang="zh-CN" sz="2600" b="1" u="sng">
                <a:ea typeface="宋体" panose="02010600030101010101" pitchFamily="2" charset="-122"/>
              </a:rPr>
              <a:t>古之人不余欺也</a:t>
            </a:r>
            <a:r>
              <a:rPr lang="zh-CN" sz="2600" b="1">
                <a:ea typeface="宋体" panose="02010600030101010101" pitchFamily="2" charset="-122"/>
              </a:rPr>
              <a:t>！</a:t>
            </a:r>
            <a:r>
              <a:rPr 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26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41985" y="1344295"/>
            <a:ext cx="10577830" cy="3553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3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周景王之无射（yì）：《国语》记载，周景王二十三年（前522）铸成 “无射 ”钟。</a:t>
            </a:r>
            <a:endParaRPr lang="zh-CN" sz="3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魏庄子之歌钟：《左传》记载，鲁襄公十一年（前561）郑人以歌钟和其他乐器献给晋侯，晋侯分一半赐给晋大夫魏绛。庄子，魏绛的谥号。歌钟，古乐器。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517525" y="530225"/>
            <a:ext cx="11323955" cy="5666740"/>
          </a:xfrm>
          <a:prstGeom prst="rect">
            <a:avLst/>
          </a:prstGeom>
          <a:noFill/>
          <a:ln w="28575"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32155" y="739775"/>
            <a:ext cx="10894695" cy="5259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20000"/>
              </a:lnSpc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正心惊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想要回去，</a:t>
            </a:r>
            <a:r>
              <a:rPr lang="zh-CN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却（听到）</a:t>
            </a:r>
            <a:r>
              <a:rPr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从水上发出</a:t>
            </a:r>
            <a:r>
              <a:rPr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巨大的声音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声音洪亮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像（击）钟（敲）鼓一样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连续不断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。船夫很惊恐。我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慢慢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观察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原来是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山下都是石穴和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缝隙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，不知它们有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多深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，细微的水波涌进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涌进洞穴和裂缝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水波激荡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便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形成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这种声音。船回到两山之间，将要进入港口，有一块大石头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挡在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水流的中心，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上面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可坐百来个人，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中间是空的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，而且有许多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窟窿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</a:t>
            </a:r>
            <a:r>
              <a:rPr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风浪吞进去又吐出来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，发出窾坎镗鞳的声音，同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先前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噌吰的声音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互相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应和，好像音乐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演奏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（一样）。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于是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（我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笑着对苏迈说：“你</a:t>
            </a:r>
            <a:r>
              <a:rPr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知道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那些典故吗？那噌吰的响声，是周景王无射钟的声音，窾坎镗鞳的响声，是魏庄子歌钟的声音。</a:t>
            </a:r>
            <a:r>
              <a:rPr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古人</a:t>
            </a:r>
            <a:r>
              <a:rPr lang="zh-CN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（称这座山为石钟山）</a:t>
            </a:r>
            <a:r>
              <a:rPr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没有欺骗我啊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！”</a:t>
            </a:r>
            <a:endParaRPr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2" name="Picture 4" descr="苏东坡游览石钟山示意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6" name="Picture 2" descr="200743013219186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75485" y="504825"/>
            <a:ext cx="867981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第二段内容总结：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记叙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实地考察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石钟山，得以探明其名由来的经过。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00500" y="2071370"/>
            <a:ext cx="4629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苏轼的实地考察分几个阶段？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31340" y="3129280"/>
            <a:ext cx="8968740" cy="2159000"/>
            <a:chOff x="2884" y="4928"/>
            <a:chExt cx="14124" cy="3400"/>
          </a:xfrm>
        </p:grpSpPr>
        <p:sp>
          <p:nvSpPr>
            <p:cNvPr id="5" name="文本框 4"/>
            <p:cNvSpPr txBox="1"/>
            <p:nvPr/>
          </p:nvSpPr>
          <p:spPr>
            <a:xfrm>
              <a:off x="2884" y="4928"/>
              <a:ext cx="14124" cy="3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3200" b="1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</a:t>
              </a:r>
              <a:r>
                <a:rPr lang="zh-CN" altLang="en-US" sz="3200" b="1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白天：寺僧演示――“笑”（嘲讽）</a:t>
              </a:r>
              <a:endParaRPr lang="zh-CN" altLang="en-US" sz="32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3200" b="1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两个阶段</a:t>
              </a:r>
              <a:endParaRPr lang="zh-CN" altLang="en-US" sz="32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3200" b="1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暮夜：夜泊绝壁――“笑”（自得）</a:t>
              </a:r>
              <a:endParaRPr lang="zh-CN" altLang="en-US" sz="32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6" name="左大括号 5"/>
            <p:cNvSpPr/>
            <p:nvPr/>
          </p:nvSpPr>
          <p:spPr>
            <a:xfrm>
              <a:off x="5757" y="5584"/>
              <a:ext cx="543" cy="2199"/>
            </a:xfrm>
            <a:prstGeom prst="leftBrac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58495" y="794385"/>
            <a:ext cx="11023600" cy="405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夜游石钟山，作者是怎样描写月夜绝壁下的情景的？这段描写与下一段的哪句话照应？有什么作用？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大石――比喻绘形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栖鹘――直接绘声 ﹥阴森可怖－→烘托亲身探访的不易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鹳鹤――比喻拟声</a:t>
            </a:r>
            <a:endParaRPr lang="zh-CN" altLang="en-US" sz="3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“士大夫终不肯以小舟夜泊绝壁之下，故莫能知。”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63015" y="814705"/>
            <a:ext cx="966660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经过实地考察，作者认为石钟山得名的由来是什么？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891030" y="2214245"/>
          <a:ext cx="8411210" cy="35121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4630"/>
                <a:gridCol w="3515360"/>
                <a:gridCol w="3411220"/>
              </a:tblGrid>
              <a:tr h="834390">
                <a:tc rowSpan="3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水石相搏说</a:t>
                      </a:r>
                      <a:endParaRPr lang="en-US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声源</a:t>
                      </a:r>
                      <a:endParaRPr lang="en-US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声音</a:t>
                      </a:r>
                      <a:endParaRPr lang="en-US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9040"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_GB2312" charset="0"/>
                          <a:cs typeface="楷体_GB2312" charset="0"/>
                        </a:rPr>
                        <a:t>微波－山下石穴罅</a:t>
                      </a:r>
                      <a:endParaRPr lang="en-US" altLang="en-US" sz="3200" b="1">
                        <a:latin typeface="楷体_GB2312" charset="0"/>
                        <a:ea typeface="楷体_GB2312" charset="-122"/>
                        <a:cs typeface="楷体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_GB2312" charset="0"/>
                          <a:cs typeface="楷体_GB2312" charset="0"/>
                        </a:rPr>
                        <a:t>噌</a:t>
                      </a:r>
                      <a:r>
                        <a:rPr 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吰</a:t>
                      </a:r>
                      <a:r>
                        <a:rPr lang="en-US" sz="3200" b="1">
                          <a:latin typeface="楷体_GB2312" charset="0"/>
                          <a:cs typeface="楷体_GB2312" charset="0"/>
                        </a:rPr>
                        <a:t>如钟鼓不绝</a:t>
                      </a:r>
                      <a:endParaRPr lang="en-US" altLang="en-US" sz="3200" b="1">
                        <a:latin typeface="楷体_GB2312" charset="0"/>
                        <a:ea typeface="楷体_GB2312" charset="-122"/>
                        <a:cs typeface="楷体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8755"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_GB2312" charset="0"/>
                          <a:cs typeface="楷体_GB2312" charset="0"/>
                        </a:rPr>
                        <a:t>风水－中流之大石</a:t>
                      </a:r>
                      <a:endParaRPr lang="en-US" altLang="en-US" sz="3200" b="1">
                        <a:latin typeface="楷体_GB2312" charset="0"/>
                        <a:ea typeface="楷体_GB2312" charset="-122"/>
                        <a:cs typeface="楷体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_GB2312" charset="0"/>
                          <a:cs typeface="楷体_GB2312" charset="0"/>
                        </a:rPr>
                        <a:t>有</a:t>
                      </a:r>
                      <a:r>
                        <a:rPr 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窽</a:t>
                      </a:r>
                      <a:r>
                        <a:rPr lang="en-US" sz="3200" b="1">
                          <a:latin typeface="楷体_GB2312" charset="0"/>
                          <a:cs typeface="楷体_GB2312" charset="0"/>
                        </a:rPr>
                        <a:t>坎镗</a:t>
                      </a:r>
                      <a:r>
                        <a:rPr 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鞳</a:t>
                      </a:r>
                      <a:r>
                        <a:rPr lang="en-US" sz="3200" b="1">
                          <a:latin typeface="楷体_GB2312" charset="0"/>
                          <a:cs typeface="楷体_GB2312" charset="0"/>
                        </a:rPr>
                        <a:t>之声</a:t>
                      </a:r>
                      <a:endParaRPr lang="en-US" altLang="en-US" sz="3200" b="1">
                        <a:latin typeface="楷体_GB2312" charset="-122"/>
                        <a:ea typeface="楷体_GB2312" charset="-122"/>
                        <a:cs typeface="楷体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Text Box 4"/>
          <p:cNvSpPr/>
          <p:nvPr/>
        </p:nvSpPr>
        <p:spPr>
          <a:xfrm>
            <a:off x="1828800" y="762000"/>
            <a:ext cx="34290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/>
            <a:r>
              <a:rPr lang="zh-CN" altLang="en-US" sz="3200">
                <a:solidFill>
                  <a:srgbClr val="333399"/>
                </a:solidFill>
              </a:rPr>
              <a:t>游因</a:t>
            </a:r>
            <a:r>
              <a:rPr lang="en-US" altLang="zh-CN" sz="3200">
                <a:solidFill>
                  <a:srgbClr val="333399"/>
                </a:solidFill>
              </a:rPr>
              <a:t>——</a:t>
            </a:r>
            <a:r>
              <a:rPr lang="zh-CN" altLang="en-US" sz="3200">
                <a:solidFill>
                  <a:srgbClr val="333399"/>
                </a:solidFill>
              </a:rPr>
              <a:t>质疑</a:t>
            </a:r>
            <a:endParaRPr lang="zh-CN" altLang="en-US" sz="2400" b="0"/>
          </a:p>
        </p:txBody>
      </p:sp>
      <p:sp>
        <p:nvSpPr>
          <p:cNvPr id="47107" name="AutoShape 5"/>
          <p:cNvSpPr/>
          <p:nvPr/>
        </p:nvSpPr>
        <p:spPr>
          <a:xfrm>
            <a:off x="4495800" y="685800"/>
            <a:ext cx="76200" cy="990600"/>
          </a:xfrm>
          <a:prstGeom prst="leftBracket">
            <a:avLst>
              <a:gd name="adj" fmla="val 108333"/>
            </a:avLst>
          </a:prstGeom>
          <a:solidFill>
            <a:schemeClr val="accent1"/>
          </a:solidFill>
          <a:ln>
            <a:solidFill>
              <a:srgbClr val="FF66CC"/>
            </a:solidFill>
            <a:miter lim="800000"/>
          </a:ln>
        </p:spPr>
        <p:txBody>
          <a:bodyPr wrap="none" anchor="ctr" anchorCtr="0"/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7108" name="Text Box 6"/>
          <p:cNvSpPr/>
          <p:nvPr/>
        </p:nvSpPr>
        <p:spPr>
          <a:xfrm>
            <a:off x="4648200" y="533400"/>
            <a:ext cx="4114800" cy="13214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/>
            <a:r>
              <a:rPr lang="zh-CN" altLang="en-US" sz="3200">
                <a:solidFill>
                  <a:srgbClr val="CC3300"/>
                </a:solidFill>
              </a:rPr>
              <a:t>郦说</a:t>
            </a:r>
            <a:r>
              <a:rPr lang="en-US" altLang="zh-CN" sz="3200">
                <a:solidFill>
                  <a:srgbClr val="CC3300"/>
                </a:solidFill>
              </a:rPr>
              <a:t>——</a:t>
            </a:r>
            <a:r>
              <a:rPr lang="zh-CN" altLang="en-US" sz="3200">
                <a:solidFill>
                  <a:srgbClr val="CC3300"/>
                </a:solidFill>
              </a:rPr>
              <a:t>人常疑之</a:t>
            </a:r>
            <a:endParaRPr lang="zh-CN" altLang="en-US" sz="3200">
              <a:solidFill>
                <a:srgbClr val="CC3300"/>
              </a:solidFill>
            </a:endParaRPr>
          </a:p>
          <a:p>
            <a:pPr marL="0" lvl="0" indent="0" algn="l" eaLnBrk="1" hangingPunct="1"/>
            <a:r>
              <a:rPr lang="zh-CN" altLang="en-US" sz="3200">
                <a:solidFill>
                  <a:srgbClr val="CC3300"/>
                </a:solidFill>
              </a:rPr>
              <a:t>李说</a:t>
            </a:r>
            <a:r>
              <a:rPr lang="en-US" altLang="zh-CN" sz="3200">
                <a:solidFill>
                  <a:srgbClr val="CC3300"/>
                </a:solidFill>
              </a:rPr>
              <a:t>——</a:t>
            </a:r>
            <a:r>
              <a:rPr lang="zh-CN" altLang="en-US" sz="3200">
                <a:solidFill>
                  <a:srgbClr val="CC3300"/>
                </a:solidFill>
              </a:rPr>
              <a:t>余尤疑之</a:t>
            </a:r>
            <a:endParaRPr lang="zh-CN" altLang="en-US" sz="2400" b="0">
              <a:solidFill>
                <a:srgbClr val="CC3300"/>
              </a:solidFill>
            </a:endParaRPr>
          </a:p>
        </p:txBody>
      </p:sp>
      <p:sp>
        <p:nvSpPr>
          <p:cNvPr id="47109" name="AutoShape 7"/>
          <p:cNvSpPr/>
          <p:nvPr/>
        </p:nvSpPr>
        <p:spPr>
          <a:xfrm>
            <a:off x="2895600" y="1600200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vert="vert" wrap="none" anchor="ctr" anchorCtr="0"/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7110" name="Text Box 8"/>
          <p:cNvSpPr/>
          <p:nvPr/>
        </p:nvSpPr>
        <p:spPr>
          <a:xfrm>
            <a:off x="1752600" y="3048000"/>
            <a:ext cx="28956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/>
            <a:r>
              <a:rPr lang="zh-CN" altLang="en-US" sz="3200">
                <a:solidFill>
                  <a:srgbClr val="333399"/>
                </a:solidFill>
              </a:rPr>
              <a:t>游历</a:t>
            </a:r>
            <a:r>
              <a:rPr lang="en-US" altLang="zh-CN" sz="3200">
                <a:solidFill>
                  <a:srgbClr val="333399"/>
                </a:solidFill>
              </a:rPr>
              <a:t>——</a:t>
            </a:r>
            <a:r>
              <a:rPr lang="zh-CN" altLang="en-US" sz="3200">
                <a:solidFill>
                  <a:srgbClr val="333399"/>
                </a:solidFill>
              </a:rPr>
              <a:t>解疑</a:t>
            </a:r>
            <a:endParaRPr lang="zh-CN" altLang="en-US" sz="3200">
              <a:solidFill>
                <a:srgbClr val="333399"/>
              </a:solidFill>
            </a:endParaRPr>
          </a:p>
        </p:txBody>
      </p:sp>
      <p:sp>
        <p:nvSpPr>
          <p:cNvPr id="47111" name="AutoShape 9"/>
          <p:cNvSpPr/>
          <p:nvPr/>
        </p:nvSpPr>
        <p:spPr>
          <a:xfrm>
            <a:off x="4419600" y="2819400"/>
            <a:ext cx="76200" cy="1600200"/>
          </a:xfrm>
          <a:prstGeom prst="leftBracket">
            <a:avLst>
              <a:gd name="adj" fmla="val 175000"/>
            </a:avLst>
          </a:prstGeom>
          <a:solidFill>
            <a:schemeClr val="accent1"/>
          </a:solidFill>
          <a:ln>
            <a:solidFill>
              <a:srgbClr val="FF66CC"/>
            </a:solidFill>
            <a:miter lim="800000"/>
          </a:ln>
        </p:spPr>
        <p:txBody>
          <a:bodyPr wrap="none" anchor="ctr" anchorCtr="0"/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7112" name="Text Box 10"/>
          <p:cNvSpPr/>
          <p:nvPr/>
        </p:nvSpPr>
        <p:spPr>
          <a:xfrm>
            <a:off x="4572000" y="2590800"/>
            <a:ext cx="21336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/>
            <a:r>
              <a:rPr lang="zh-CN" altLang="en-US" sz="3200">
                <a:solidFill>
                  <a:srgbClr val="CC3300"/>
                </a:solidFill>
              </a:rPr>
              <a:t>夜游见闻</a:t>
            </a:r>
            <a:endParaRPr lang="zh-CN" altLang="en-US" sz="2400" b="0"/>
          </a:p>
        </p:txBody>
      </p:sp>
      <p:sp>
        <p:nvSpPr>
          <p:cNvPr id="47113" name="Text Box 11"/>
          <p:cNvSpPr/>
          <p:nvPr/>
        </p:nvSpPr>
        <p:spPr>
          <a:xfrm>
            <a:off x="6600825" y="1989138"/>
            <a:ext cx="2362200" cy="24593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/>
            <a:r>
              <a:rPr lang="zh-CN" altLang="en-US">
                <a:solidFill>
                  <a:srgbClr val="333399"/>
                </a:solidFill>
              </a:rPr>
              <a:t>大石侧立</a:t>
            </a:r>
            <a:endParaRPr lang="zh-CN" altLang="en-US">
              <a:solidFill>
                <a:srgbClr val="333399"/>
              </a:solidFill>
            </a:endParaRPr>
          </a:p>
          <a:p>
            <a:pPr marL="0" lvl="0" indent="0" algn="l" eaLnBrk="1" hangingPunct="1"/>
            <a:r>
              <a:rPr lang="zh-CN" altLang="en-US">
                <a:solidFill>
                  <a:srgbClr val="333399"/>
                </a:solidFill>
              </a:rPr>
              <a:t>栖鹘惊飞</a:t>
            </a:r>
            <a:endParaRPr lang="zh-CN" altLang="en-US">
              <a:solidFill>
                <a:srgbClr val="333399"/>
              </a:solidFill>
            </a:endParaRPr>
          </a:p>
          <a:p>
            <a:pPr marL="0" lvl="0" indent="0" algn="l" eaLnBrk="1" hangingPunct="1"/>
            <a:r>
              <a:rPr lang="zh-CN" altLang="en-US">
                <a:solidFill>
                  <a:srgbClr val="333399"/>
                </a:solidFill>
              </a:rPr>
              <a:t>鹳鹤怪叫</a:t>
            </a:r>
            <a:endParaRPr lang="zh-CN" altLang="en-US">
              <a:solidFill>
                <a:srgbClr val="333399"/>
              </a:solidFill>
            </a:endParaRPr>
          </a:p>
          <a:p>
            <a:pPr marL="0" lvl="0" indent="0" algn="l" eaLnBrk="1" hangingPunct="1"/>
            <a:r>
              <a:rPr lang="zh-CN" altLang="en-US">
                <a:solidFill>
                  <a:srgbClr val="333399"/>
                </a:solidFill>
              </a:rPr>
              <a:t>水声轰鸣</a:t>
            </a:r>
            <a:endParaRPr lang="zh-CN" altLang="en-US" sz="2400" b="0"/>
          </a:p>
        </p:txBody>
      </p:sp>
      <p:sp>
        <p:nvSpPr>
          <p:cNvPr id="47114" name="Text Box 12"/>
          <p:cNvSpPr/>
          <p:nvPr/>
        </p:nvSpPr>
        <p:spPr>
          <a:xfrm>
            <a:off x="4583113" y="4005263"/>
            <a:ext cx="18288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/>
            <a:r>
              <a:rPr lang="zh-CN" altLang="en-US" sz="3200">
                <a:solidFill>
                  <a:srgbClr val="CC3300"/>
                </a:solidFill>
              </a:rPr>
              <a:t>肯定命名</a:t>
            </a:r>
            <a:endParaRPr lang="zh-CN" altLang="en-US" sz="3200">
              <a:solidFill>
                <a:srgbClr val="CC3300"/>
              </a:solidFill>
            </a:endParaRPr>
          </a:p>
        </p:txBody>
      </p:sp>
      <p:sp>
        <p:nvSpPr>
          <p:cNvPr id="47115" name="AutoShape 13"/>
          <p:cNvSpPr/>
          <p:nvPr/>
        </p:nvSpPr>
        <p:spPr>
          <a:xfrm>
            <a:off x="2895600" y="4038600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vert="vert" wrap="none" anchor="ctr" anchorCtr="0"/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7116" name="Text Box 14"/>
          <p:cNvSpPr/>
          <p:nvPr/>
        </p:nvSpPr>
        <p:spPr>
          <a:xfrm>
            <a:off x="1752600" y="5486400"/>
            <a:ext cx="67056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/>
            <a:r>
              <a:rPr lang="zh-CN" altLang="en-US" sz="3200">
                <a:solidFill>
                  <a:srgbClr val="333399"/>
                </a:solidFill>
              </a:rPr>
              <a:t>游感</a:t>
            </a:r>
            <a:r>
              <a:rPr lang="en-US" altLang="zh-CN" sz="3200">
                <a:solidFill>
                  <a:srgbClr val="333399"/>
                </a:solidFill>
              </a:rPr>
              <a:t>——</a:t>
            </a:r>
            <a:r>
              <a:rPr lang="zh-CN" altLang="en-US" sz="3200">
                <a:solidFill>
                  <a:srgbClr val="333399"/>
                </a:solidFill>
              </a:rPr>
              <a:t>总评：</a:t>
            </a:r>
            <a:r>
              <a:rPr lang="zh-CN" altLang="en-US" sz="3200">
                <a:solidFill>
                  <a:srgbClr val="CC3300"/>
                </a:solidFill>
              </a:rPr>
              <a:t>不可臆断有无</a:t>
            </a:r>
            <a:endParaRPr lang="zh-CN" altLang="en-US" sz="3200">
              <a:solidFill>
                <a:srgbClr val="333399"/>
              </a:solidFill>
            </a:endParaRPr>
          </a:p>
        </p:txBody>
      </p:sp>
      <p:sp>
        <p:nvSpPr>
          <p:cNvPr id="47117" name="WordArt 15"/>
          <p:cNvSpPr>
            <a:spLocks noTextEdit="1"/>
          </p:cNvSpPr>
          <p:nvPr/>
        </p:nvSpPr>
        <p:spPr>
          <a:xfrm>
            <a:off x="8382000" y="685800"/>
            <a:ext cx="1876425" cy="1219200"/>
          </a:xfrm>
          <a:solidFill>
            <a:srgbClr val="0000FF"/>
          </a:solidFill>
          <a:ln>
            <a:solidFill>
              <a:srgbClr val="3366FF"/>
            </a:solidFill>
            <a:miter lim="800000"/>
          </a:ln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sz="3600" b="1" kern="10">
                <a:ln>
                  <a:solidFill>
                    <a:srgbClr val="3366FF"/>
                  </a:solidFill>
                </a:ln>
                <a:solidFill>
                  <a:srgbClr val="0000FF"/>
                </a:solidFill>
                <a:latin typeface="宋体" panose="02010600030101010101" pitchFamily="2" charset="-122"/>
              </a:rPr>
              <a:t>议论为主
提出问题</a:t>
            </a:r>
            <a:endParaRPr sz="3600" b="1" kern="10">
              <a:ln>
                <a:solidFill>
                  <a:srgbClr val="3366FF"/>
                </a:solidFill>
              </a:ln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7118" name="AutoShape 16"/>
          <p:cNvSpPr/>
          <p:nvPr/>
        </p:nvSpPr>
        <p:spPr>
          <a:xfrm>
            <a:off x="9296400" y="1905000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vert="vert" wrap="none" anchor="ctr" anchorCtr="0"/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7119" name="WordArt 17"/>
          <p:cNvSpPr>
            <a:spLocks noTextEdit="1"/>
          </p:cNvSpPr>
          <p:nvPr/>
        </p:nvSpPr>
        <p:spPr>
          <a:xfrm>
            <a:off x="8458200" y="3048000"/>
            <a:ext cx="1876425" cy="1219200"/>
          </a:xfrm>
          <a:solidFill>
            <a:srgbClr val="0000FF"/>
          </a:solidFill>
          <a:ln>
            <a:solidFill>
              <a:srgbClr val="3366FF"/>
            </a:solidFill>
            <a:miter lim="800000"/>
          </a:ln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sz="3600" b="1" kern="10">
                <a:ln>
                  <a:solidFill>
                    <a:srgbClr val="3366FF"/>
                  </a:solidFill>
                </a:ln>
                <a:solidFill>
                  <a:srgbClr val="0000FF"/>
                </a:solidFill>
                <a:latin typeface="宋体" panose="02010600030101010101" pitchFamily="2" charset="-122"/>
              </a:rPr>
              <a:t>叙议结合
解决问题</a:t>
            </a:r>
            <a:endParaRPr sz="3600" b="1" kern="10">
              <a:ln>
                <a:solidFill>
                  <a:srgbClr val="3366FF"/>
                </a:solidFill>
              </a:ln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7120" name="AutoShape 18"/>
          <p:cNvSpPr/>
          <p:nvPr/>
        </p:nvSpPr>
        <p:spPr>
          <a:xfrm>
            <a:off x="9296400" y="4114800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vert="vert" wrap="none" anchor="ctr" anchorCtr="0"/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7121" name="WordArt 19"/>
          <p:cNvSpPr>
            <a:spLocks noTextEdit="1"/>
          </p:cNvSpPr>
          <p:nvPr/>
        </p:nvSpPr>
        <p:spPr>
          <a:xfrm>
            <a:off x="8458200" y="5029200"/>
            <a:ext cx="1876425" cy="1219200"/>
          </a:xfrm>
          <a:solidFill>
            <a:srgbClr val="0000FF"/>
          </a:solidFill>
          <a:ln>
            <a:solidFill>
              <a:srgbClr val="3366FF"/>
            </a:solidFill>
            <a:miter lim="800000"/>
          </a:ln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sz="3600" b="1" kern="10">
                <a:ln>
                  <a:solidFill>
                    <a:srgbClr val="3366FF"/>
                  </a:solidFill>
                </a:ln>
                <a:solidFill>
                  <a:srgbClr val="0000FF"/>
                </a:solidFill>
                <a:latin typeface="宋体" panose="02010600030101010101" pitchFamily="2" charset="-122"/>
              </a:rPr>
              <a:t>集中议论
抒发感想</a:t>
            </a:r>
            <a:endParaRPr sz="3600" b="1" kern="10">
              <a:ln>
                <a:solidFill>
                  <a:srgbClr val="3366FF"/>
                </a:solidFill>
              </a:ln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7122" name="AutoShape 20"/>
          <p:cNvSpPr/>
          <p:nvPr/>
        </p:nvSpPr>
        <p:spPr>
          <a:xfrm>
            <a:off x="6456363" y="2349500"/>
            <a:ext cx="73025" cy="1800225"/>
          </a:xfrm>
          <a:prstGeom prst="leftBracket">
            <a:avLst>
              <a:gd name="adj" fmla="val 205435"/>
            </a:avLst>
          </a:prstGeom>
          <a:solidFill>
            <a:schemeClr val="accent1"/>
          </a:solidFill>
          <a:ln>
            <a:solidFill>
              <a:srgbClr val="FF66CC"/>
            </a:solidFill>
            <a:miter lim="800000"/>
          </a:ln>
        </p:spPr>
        <p:txBody>
          <a:bodyPr wrap="none" anchor="ctr" anchorCtr="0"/>
          <a:lstStyle>
            <a:defPPr>
              <a:defRPr lang="en-US"/>
            </a:defPPr>
            <a:lvl1pPr marL="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just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800" b="1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71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71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71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471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471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471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471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/>
      <p:bldP spid="47108" grpId="0"/>
      <p:bldP spid="47109" grpId="0"/>
      <p:bldP spid="47110" grpId="0"/>
      <p:bldP spid="47111" grpId="0"/>
      <p:bldP spid="47112" grpId="0"/>
      <p:bldP spid="47113" grpId="0"/>
      <p:bldP spid="47114" grpId="0"/>
      <p:bldP spid="47115" grpId="0"/>
      <p:bldP spid="47116" grpId="0"/>
      <p:bldP spid="47118" grpId="0"/>
      <p:bldP spid="47120" grpId="0"/>
      <p:bldP spid="471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17880" y="305435"/>
            <a:ext cx="46894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焉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的用法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代词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2505" y="983615"/>
            <a:ext cx="1020699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1.相当于“之”，可译为“它”“他”“那里”。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①犹且从师而问焉。——《师说》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译文：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尚且</a:t>
            </a:r>
            <a:r>
              <a:rPr lang="en-US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跟从老师向老师请教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②然力足以至焉——《游褒禅山记》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译文：然而能力足够用来到达那里。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2.疑问代词，“哪里”，“怎么”。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①未知生，焉知死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——《论语》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译文：活着的事情还没有弄清楚，怎么知道死去的事情呢？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②割鸡焉用牛刀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——《论语》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译文：杀只鸡哪里要用宰牛的刀。</a:t>
            </a:r>
            <a:endParaRPr lang="en-US" altLang="zh-CN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14538"/>
            <a:ext cx="12192000" cy="502892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7415" y="144348"/>
            <a:ext cx="4632731" cy="700896"/>
          </a:xfrm>
          <a:prstGeom prst="rect">
            <a:avLst/>
          </a:prstGeom>
          <a:noFill/>
        </p:spPr>
        <p:txBody>
          <a:bodyPr wrap="square" lIns="63495" tIns="25398" rIns="63495" bIns="25398" rtlCol="0" anchor="b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170" b="1" spc="24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作者简介</a:t>
            </a:r>
            <a:endParaRPr lang="zh-CN" altLang="en-US" sz="4170" b="1" spc="24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07169" y="1354253"/>
            <a:ext cx="6511431" cy="458961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95" tIns="25398" rIns="63495" bIns="25398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275" b="1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苏轼（1037～1101），字子瞻，号东坡居士，北宋眉山人，著名的文学家，唐宋散文八大家之一。他学识渊博，多才多艺，在书法、绘画、诗词、散文各方面都有很高造诣。他的书法与蔡襄、黄庭坚、米芾合称</a:t>
            </a:r>
            <a:r>
              <a:rPr lang="zh-CN" altLang="en-US" sz="2275" b="1" spc="18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“宋四家”</a:t>
            </a:r>
            <a:r>
              <a:rPr lang="zh-CN" altLang="en-US" sz="2275" b="1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；善画竹木怪石，其画论，书论也有卓见，是北宋继欧阳修之后的文坛领袖，散文与欧阳修齐名；诗歌与黄庭坚齐名；他的词气势磅礴，风格豪放，一改词的婉约，与南宋辛弃疾并称</a:t>
            </a:r>
            <a:r>
              <a:rPr lang="zh-CN" altLang="en-US" sz="2275" b="1" spc="18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“苏辛”</a:t>
            </a:r>
            <a:r>
              <a:rPr lang="zh-CN" altLang="en-US" sz="2275" b="1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，共为豪放派词人。</a:t>
            </a:r>
            <a:endParaRPr lang="zh-CN" altLang="en-US" sz="2275" b="1" spc="18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 l="3151" t="7392" r="-3151" b="4013"/>
          <a:stretch>
            <a:fillRect/>
          </a:stretch>
        </p:blipFill>
        <p:spPr>
          <a:xfrm>
            <a:off x="6707707" y="1427706"/>
            <a:ext cx="5307283" cy="4003191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17880" y="305435"/>
            <a:ext cx="50882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焉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的用法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语气助词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2505" y="983615"/>
            <a:ext cx="1101471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1.句末语气词，译为：了，啊，呢。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①至丹以荆卿为计，始速祸焉。——《六国论》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译文：等到后来燕太子丹用派遣荆轲刺杀秦王作对付秦国的计策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②缦立远视，而望幸焉——《阿房宫赋》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译文：（然后）久久伫立着，期望受到始皇的宠幸啊。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2．作句中语气词，表示停顿，相当于“也”。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①句读之不知，惑之不解，或师焉，或不焉——《师说》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译文：不知句读，不能解决疑惑，有的从师，有的却不从师。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3.作形容词副词词尾，相当于“然”，译为“…的样子”“…地”。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硿（kōng）硿焉</a:t>
            </a: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68350" y="434975"/>
            <a:ext cx="46894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焉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的用法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兼词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2505" y="1242695"/>
            <a:ext cx="10206990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相当于“于之”“于此”“于彼”。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①三人行，必有我师焉（在其中）。——《论语》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译文：孔子说:"几个人一同走路,其中必定有可以做我的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老师。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②积土成山，风雨兴焉。——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《劝学》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译文：堆土成为高山，风雨就从那里兴起。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③置杯焉则胶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——《逍遥游》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译文：放只杯子在里面就会粘住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3" name="文本框 102"/>
          <p:cNvSpPr txBox="1"/>
          <p:nvPr/>
        </p:nvSpPr>
        <p:spPr>
          <a:xfrm>
            <a:off x="459740" y="289560"/>
            <a:ext cx="1127315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>
              <a:lnSpc>
                <a:spcPct val="12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 </a:t>
            </a:r>
            <a:r>
              <a:rPr lang="zh-CN" sz="2800" b="1">
                <a:ea typeface="宋体" panose="02010600030101010101" pitchFamily="2" charset="-122"/>
              </a:rPr>
              <a:t>事不</a:t>
            </a:r>
            <a:r>
              <a:rPr lang="zh-CN" sz="2800" b="1" u="sng">
                <a:solidFill>
                  <a:srgbClr val="FF0000"/>
                </a:solidFill>
                <a:ea typeface="宋体" panose="02010600030101010101" pitchFamily="2" charset="-122"/>
              </a:rPr>
              <a:t>目</a:t>
            </a:r>
            <a:r>
              <a:rPr lang="zh-CN" sz="2800" b="1">
                <a:ea typeface="宋体" panose="02010600030101010101" pitchFamily="2" charset="-122"/>
              </a:rPr>
              <a:t>见</a:t>
            </a:r>
            <a:r>
              <a:rPr lang="zh-CN" sz="2800" b="1" u="sng">
                <a:solidFill>
                  <a:srgbClr val="FF0000"/>
                </a:solidFill>
                <a:ea typeface="宋体" panose="02010600030101010101" pitchFamily="2" charset="-122"/>
              </a:rPr>
              <a:t>耳</a:t>
            </a:r>
            <a:r>
              <a:rPr lang="zh-CN" sz="2800" b="1">
                <a:ea typeface="宋体" panose="02010600030101010101" pitchFamily="2" charset="-122"/>
              </a:rPr>
              <a:t>闻，而</a:t>
            </a:r>
            <a:r>
              <a:rPr lang="zh-CN" sz="2800" b="1" u="sng">
                <a:solidFill>
                  <a:srgbClr val="FF0000"/>
                </a:solidFill>
                <a:ea typeface="宋体" panose="02010600030101010101" pitchFamily="2" charset="-122"/>
              </a:rPr>
              <a:t>臆断</a:t>
            </a:r>
            <a:r>
              <a:rPr lang="zh-CN" sz="2800" b="1">
                <a:ea typeface="宋体" panose="02010600030101010101" pitchFamily="2" charset="-122"/>
              </a:rPr>
              <a:t>其有无，可乎？郦元之所见闻，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殆</a:t>
            </a:r>
            <a:r>
              <a:rPr lang="zh-CN" sz="2800" b="1">
                <a:ea typeface="宋体" panose="02010600030101010101" pitchFamily="2" charset="-122"/>
              </a:rPr>
              <a:t>与余同，而言之不详；</a:t>
            </a:r>
            <a:r>
              <a:rPr lang="zh-CN" sz="2800" b="1" u="sng">
                <a:ea typeface="宋体" panose="02010600030101010101" pitchFamily="2" charset="-122"/>
              </a:rPr>
              <a:t>士大夫</a:t>
            </a:r>
            <a:r>
              <a:rPr lang="zh-CN" sz="2800" b="1" u="sng">
                <a:solidFill>
                  <a:srgbClr val="FF0000"/>
                </a:solidFill>
                <a:ea typeface="宋体" panose="02010600030101010101" pitchFamily="2" charset="-122"/>
              </a:rPr>
              <a:t>终</a:t>
            </a:r>
            <a:r>
              <a:rPr lang="zh-CN" sz="2800" b="1" u="sng">
                <a:ea typeface="宋体" panose="02010600030101010101" pitchFamily="2" charset="-122"/>
              </a:rPr>
              <a:t>不肯以小舟</a:t>
            </a:r>
            <a:r>
              <a:rPr lang="zh-CN" sz="2800" b="1" u="sng">
                <a:solidFill>
                  <a:srgbClr val="FF0000"/>
                </a:solidFill>
                <a:ea typeface="宋体" panose="02010600030101010101" pitchFamily="2" charset="-122"/>
              </a:rPr>
              <a:t>夜泊</a:t>
            </a:r>
            <a:r>
              <a:rPr lang="zh-CN" sz="2800" b="1" u="sng">
                <a:ea typeface="宋体" panose="02010600030101010101" pitchFamily="2" charset="-122"/>
              </a:rPr>
              <a:t>绝壁之下</a:t>
            </a:r>
            <a:r>
              <a:rPr lang="zh-CN" sz="2800" b="1">
                <a:ea typeface="宋体" panose="02010600030101010101" pitchFamily="2" charset="-122"/>
              </a:rPr>
              <a:t>，故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莫</a:t>
            </a:r>
            <a:r>
              <a:rPr lang="zh-CN" sz="2800" b="1">
                <a:ea typeface="宋体" panose="02010600030101010101" pitchFamily="2" charset="-122"/>
              </a:rPr>
              <a:t>能知；而</a:t>
            </a:r>
            <a:r>
              <a:rPr lang="zh-CN" sz="2800" b="1" u="sng">
                <a:solidFill>
                  <a:srgbClr val="FF0000"/>
                </a:solidFill>
                <a:ea typeface="宋体" panose="02010600030101010101" pitchFamily="2" charset="-122"/>
              </a:rPr>
              <a:t>渔工水师</a:t>
            </a:r>
            <a:r>
              <a:rPr lang="zh-CN" sz="2800" b="1">
                <a:ea typeface="宋体" panose="02010600030101010101" pitchFamily="2" charset="-122"/>
              </a:rPr>
              <a:t>虽知而不能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言</a:t>
            </a:r>
            <a:r>
              <a:rPr lang="zh-CN" sz="2800" b="1">
                <a:ea typeface="宋体" panose="02010600030101010101" pitchFamily="2" charset="-122"/>
              </a:rPr>
              <a:t>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459740" y="2043430"/>
            <a:ext cx="4511040" cy="4356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目、耳：名-状,亲眼,亲耳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臆断：主观推断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殆：大概     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终：终究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夜： 在夜里，名-状   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泊：停泊    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莫：没有人          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渔工水师：渔人和船工         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言：用文字表述、记载</a:t>
            </a:r>
            <a:endParaRPr lang="zh-CN" altLang="en-US" sz="2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47590" y="1674495"/>
            <a:ext cx="6993890" cy="4918075"/>
          </a:xfrm>
          <a:prstGeom prst="rect">
            <a:avLst/>
          </a:prstGeom>
          <a:noFill/>
          <a:ln w="28575"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847590" y="1849755"/>
            <a:ext cx="6825615" cy="474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2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任何）事情不是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亲眼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（看到）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亲耳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（听到），却凭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主观推断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去猜测它的有或没有，可以吗？郦道元所看到的、听到的，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大概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和我一样，但是说得不详细；士大夫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终究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不愿乘着小船在夜里停泊在悬崖绝壁的下面，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所以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没有人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能够了解（石钟山得名的真正原因）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；（至于那些）渔夫（和）船工，即使知道（这些）却（又）不能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用文字表述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43940" y="1628775"/>
            <a:ext cx="5212715" cy="189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至莫夜月明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故莫能知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苟非吾之所有，虽一毫而莫取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76020" y="3928745"/>
            <a:ext cx="983869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just">
              <a:lnSpc>
                <a:spcPct val="13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日莫（同“暮”，晚）时分，有好友二人离于沧州，二人皆语友人曰莫（不要）相忘，其一人曰：“人当重义，不义之财莫（不）取。如此，莫（没有谁）能加害于尔也。”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18685" y="495300"/>
            <a:ext cx="27539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实词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“莫”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17690" y="1628775"/>
            <a:ext cx="3826510" cy="189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暮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，日落时分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没有（谁），没有什么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不，不要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858520" y="1578610"/>
            <a:ext cx="451104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所以：……的原因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陋者：浅陋的人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乃：竟然    考：敲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求：寻求   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之：指“石钟山得名的原因”   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其实：其，那，指示代词；实，事情真相          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是以：因此        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盖：发语词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简：简单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陋：浅陋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75045" y="1804035"/>
            <a:ext cx="5657850" cy="4299585"/>
          </a:xfrm>
          <a:prstGeom prst="rect">
            <a:avLst/>
          </a:prstGeom>
          <a:noFill/>
          <a:ln w="28575"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355080" y="1989455"/>
            <a:ext cx="5259705" cy="40093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3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sz="2800" b="1">
                <a:latin typeface="楷体" panose="02010609060101010101" charset="-122"/>
                <a:ea typeface="楷体" panose="02010609060101010101" charset="-122"/>
              </a:rPr>
              <a:t>这就是世上没有流传下来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sz="2800" b="1">
                <a:latin typeface="楷体" panose="02010609060101010101" charset="-122"/>
                <a:ea typeface="楷体" panose="02010609060101010101" charset="-122"/>
              </a:rPr>
              <a:t>石钟山得名由来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的原因</a:t>
            </a:r>
            <a:r>
              <a:rPr sz="2800" b="1">
                <a:latin typeface="楷体" panose="02010609060101010101" charset="-122"/>
                <a:ea typeface="楷体" panose="02010609060101010101" charset="-122"/>
              </a:rPr>
              <a:t>。然而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浅陋的人竟然</a:t>
            </a:r>
            <a:r>
              <a:rPr sz="2800" b="1">
                <a:latin typeface="楷体" panose="02010609060101010101" charset="-122"/>
                <a:ea typeface="楷体" panose="02010609060101010101" charset="-122"/>
              </a:rPr>
              <a:t>用斧头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敲打</a:t>
            </a:r>
            <a:r>
              <a:rPr sz="2800" b="1">
                <a:latin typeface="楷体" panose="02010609060101010101" charset="-122"/>
                <a:ea typeface="楷体" panose="02010609060101010101" charset="-122"/>
              </a:rPr>
              <a:t>石头来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寻求</a:t>
            </a:r>
            <a:r>
              <a:rPr sz="2800" b="1">
                <a:latin typeface="楷体" panose="02010609060101010101" charset="-122"/>
                <a:ea typeface="楷体" panose="02010609060101010101" charset="-122"/>
              </a:rPr>
              <a:t>石钟山得名的原因，自以为得到了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那事情的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真相</a:t>
            </a:r>
            <a:r>
              <a:rPr sz="2800" b="1">
                <a:latin typeface="楷体" panose="02010609060101010101" charset="-122"/>
                <a:ea typeface="楷体" panose="02010609060101010101" charset="-122"/>
              </a:rPr>
              <a:t>。我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因此</a:t>
            </a:r>
            <a:r>
              <a:rPr sz="2800" b="1">
                <a:latin typeface="楷体" panose="02010609060101010101" charset="-122"/>
                <a:ea typeface="楷体" panose="02010609060101010101" charset="-122"/>
              </a:rPr>
              <a:t>记下以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这件事</a:t>
            </a:r>
            <a:r>
              <a:rPr sz="2800" b="1">
                <a:latin typeface="楷体" panose="02010609060101010101" charset="-122"/>
                <a:ea typeface="楷体" panose="02010609060101010101" charset="-122"/>
              </a:rPr>
              <a:t>，叹惜郦道元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（记叙）的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简略</a:t>
            </a:r>
            <a:r>
              <a:rPr sz="2800" b="1">
                <a:latin typeface="楷体" panose="02010609060101010101" charset="-122"/>
                <a:ea typeface="楷体" panose="02010609060101010101" charset="-122"/>
              </a:rPr>
              <a:t>，嘲笑李渤的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浅陋</a:t>
            </a:r>
            <a:r>
              <a:rPr sz="28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9740" y="349885"/>
            <a:ext cx="112731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zh-CN" sz="2800" b="1">
                <a:ea typeface="宋体" panose="02010600030101010101" pitchFamily="2" charset="-122"/>
              </a:rPr>
              <a:t>此世</a:t>
            </a:r>
            <a:r>
              <a:rPr lang="zh-CN" sz="2800" b="1" u="sng">
                <a:solidFill>
                  <a:srgbClr val="FF0000"/>
                </a:solidFill>
                <a:ea typeface="宋体" panose="02010600030101010101" pitchFamily="2" charset="-122"/>
              </a:rPr>
              <a:t>所以</a:t>
            </a:r>
            <a:r>
              <a:rPr lang="zh-CN" sz="2800" b="1">
                <a:ea typeface="宋体" panose="02010600030101010101" pitchFamily="2" charset="-122"/>
              </a:rPr>
              <a:t>不传也。而</a:t>
            </a:r>
            <a:r>
              <a:rPr lang="zh-CN" sz="2800" b="1" u="sng">
                <a:solidFill>
                  <a:srgbClr val="FF0000"/>
                </a:solidFill>
                <a:ea typeface="宋体" panose="02010600030101010101" pitchFamily="2" charset="-122"/>
              </a:rPr>
              <a:t>陋者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乃</a:t>
            </a:r>
            <a:r>
              <a:rPr lang="zh-CN" sz="2800" b="1">
                <a:ea typeface="宋体" panose="02010600030101010101" pitchFamily="2" charset="-122"/>
              </a:rPr>
              <a:t>以斧斤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考</a:t>
            </a:r>
            <a:r>
              <a:rPr lang="zh-CN" sz="2800" b="1">
                <a:ea typeface="宋体" panose="02010600030101010101" pitchFamily="2" charset="-122"/>
              </a:rPr>
              <a:t>击而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求之</a:t>
            </a:r>
            <a:r>
              <a:rPr lang="zh-CN" sz="2800" b="1">
                <a:ea typeface="宋体" panose="02010600030101010101" pitchFamily="2" charset="-122"/>
              </a:rPr>
              <a:t>，自以为得</a:t>
            </a:r>
            <a:r>
              <a:rPr lang="zh-CN" sz="2800" b="1" u="sng">
                <a:solidFill>
                  <a:srgbClr val="FF0000"/>
                </a:solidFill>
                <a:ea typeface="宋体" panose="02010600030101010101" pitchFamily="2" charset="-122"/>
              </a:rPr>
              <a:t>其实</a:t>
            </a:r>
            <a:r>
              <a:rPr lang="zh-CN" sz="2800" b="1">
                <a:ea typeface="宋体" panose="02010600030101010101" pitchFamily="2" charset="-122"/>
              </a:rPr>
              <a:t>。余</a:t>
            </a:r>
            <a:r>
              <a:rPr lang="zh-CN" sz="2800" b="1" u="sng">
                <a:solidFill>
                  <a:srgbClr val="FF0000"/>
                </a:solidFill>
                <a:ea typeface="宋体" panose="02010600030101010101" pitchFamily="2" charset="-122"/>
              </a:rPr>
              <a:t>是以</a:t>
            </a:r>
            <a:r>
              <a:rPr lang="zh-CN" sz="2800" b="1">
                <a:ea typeface="宋体" panose="02010600030101010101" pitchFamily="2" charset="-122"/>
              </a:rPr>
              <a:t>记之，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盖</a:t>
            </a:r>
            <a:r>
              <a:rPr lang="zh-CN" sz="2800" b="1">
                <a:ea typeface="宋体" panose="02010600030101010101" pitchFamily="2" charset="-122"/>
              </a:rPr>
              <a:t>叹郦元之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简</a:t>
            </a:r>
            <a:r>
              <a:rPr lang="zh-CN" sz="2800" b="1">
                <a:ea typeface="宋体" panose="02010600030101010101" pitchFamily="2" charset="-122"/>
              </a:rPr>
              <a:t>，而笑李渤之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陋</a:t>
            </a:r>
            <a:r>
              <a:rPr lang="zh-CN" sz="2800" b="1">
                <a:ea typeface="宋体" panose="02010600030101010101" pitchFamily="2" charset="-122"/>
              </a:rPr>
              <a:t>也。</a:t>
            </a:r>
            <a:endParaRPr lang="zh-CN" altLang="en-US" sz="2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04495" y="525145"/>
            <a:ext cx="1138301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作者在探明石钟山得名的由来后，悟出什么道理？在作者看来，世人为什么不能准确知道石钟山得名的由来？作者对以上做法各持什么态度？</a:t>
            </a:r>
            <a:endParaRPr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7570" y="2036445"/>
            <a:ext cx="1043622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/>
              <a:t>①“事不目见耳闻，而臆断其有无，可乎？”</a:t>
            </a: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zh-CN" altLang="en-US" sz="2800" b="1"/>
              <a:t>        ――点明主旨：认识事物贵在“目见耳闻”，切忌主观臆断。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1723390" y="3536950"/>
            <a:ext cx="8744585" cy="233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None/>
            </a:pPr>
            <a:r>
              <a:rPr lang="zh-CN" altLang="en-US" sz="2800" b="1">
                <a:sym typeface="+mn-ea"/>
              </a:rPr>
              <a:t>郦道元→不详                                         （“叹”之“简”）</a:t>
            </a:r>
            <a:endParaRPr lang="zh-CN" altLang="en-US" sz="2800" b="1">
              <a:sym typeface="+mn-ea"/>
            </a:endParaRPr>
          </a:p>
          <a:p>
            <a:pPr algn="l">
              <a:lnSpc>
                <a:spcPct val="130000"/>
              </a:lnSpc>
              <a:buClrTx/>
              <a:buSzTx/>
              <a:buNone/>
            </a:pPr>
            <a:r>
              <a:rPr lang="zh-CN" altLang="en-US" sz="2800" b="1">
                <a:sym typeface="+mn-ea"/>
              </a:rPr>
              <a:t>士大夫―→不肯</a:t>
            </a:r>
            <a:endParaRPr lang="zh-CN" altLang="en-US" sz="2800" b="1"/>
          </a:p>
          <a:p>
            <a:pPr algn="l">
              <a:lnSpc>
                <a:spcPct val="130000"/>
              </a:lnSpc>
              <a:buClrTx/>
              <a:buSzTx/>
              <a:buNone/>
            </a:pPr>
            <a:r>
              <a:rPr lang="zh-CN" altLang="en-US" sz="2800" b="1">
                <a:sym typeface="+mn-ea"/>
              </a:rPr>
              <a:t>渔工水师→不能</a:t>
            </a:r>
            <a:endParaRPr lang="zh-CN" altLang="en-US" sz="2800" b="1"/>
          </a:p>
          <a:p>
            <a:pPr algn="l">
              <a:lnSpc>
                <a:spcPct val="130000"/>
              </a:lnSpc>
              <a:buClrTx/>
              <a:buSzTx/>
              <a:buNone/>
            </a:pPr>
            <a:r>
              <a:rPr lang="zh-CN" altLang="en-US" sz="2800" b="1">
                <a:sym typeface="+mn-ea"/>
              </a:rPr>
              <a:t>陋者（李渤）―→考击以求得其实 （“笑”之“陋”）</a:t>
            </a:r>
            <a:endParaRPr lang="zh-CN" altLang="en-US" sz="28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8" name="Text Box 4"/>
          <p:cNvSpPr txBox="1"/>
          <p:nvPr/>
        </p:nvSpPr>
        <p:spPr>
          <a:xfrm>
            <a:off x="1219200" y="851535"/>
            <a:ext cx="3429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333399"/>
                </a:solidFill>
                <a:latin typeface="Times New Roman" panose="02020603050405020304" pitchFamily="18" charset="0"/>
              </a:rPr>
              <a:t>游因</a:t>
            </a:r>
            <a:r>
              <a:rPr lang="en-US" altLang="zh-CN" sz="3200" b="1">
                <a:solidFill>
                  <a:srgbClr val="333399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333399"/>
                </a:solidFill>
                <a:latin typeface="Times New Roman" panose="02020603050405020304" pitchFamily="18" charset="0"/>
              </a:rPr>
              <a:t>质疑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62469" name="AutoShape 5"/>
          <p:cNvSpPr/>
          <p:nvPr/>
        </p:nvSpPr>
        <p:spPr>
          <a:xfrm>
            <a:off x="3886200" y="775335"/>
            <a:ext cx="76200" cy="990600"/>
          </a:xfrm>
          <a:prstGeom prst="leftBracket">
            <a:avLst>
              <a:gd name="adj" fmla="val 108333"/>
            </a:avLst>
          </a:prstGeom>
          <a:solidFill>
            <a:schemeClr val="accent1"/>
          </a:solidFill>
          <a:ln w="9525" cap="flat" cmpd="sng">
            <a:solidFill>
              <a:srgbClr val="FF66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just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2470" name="Text Box 6"/>
          <p:cNvSpPr txBox="1"/>
          <p:nvPr/>
        </p:nvSpPr>
        <p:spPr>
          <a:xfrm>
            <a:off x="4038600" y="622935"/>
            <a:ext cx="41148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郦说</a:t>
            </a:r>
            <a:r>
              <a:rPr lang="en-US" altLang="zh-CN" sz="3200" b="1">
                <a:solidFill>
                  <a:srgbClr val="CC33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人常疑之</a:t>
            </a:r>
            <a:endParaRPr lang="zh-CN" altLang="en-US" sz="3200" b="1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李说</a:t>
            </a:r>
            <a:r>
              <a:rPr lang="en-US" altLang="zh-CN" sz="3200" b="1">
                <a:solidFill>
                  <a:srgbClr val="CC33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余尤疑之</a:t>
            </a:r>
            <a:endParaRPr lang="zh-CN" altLang="en-US" sz="2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1" name="AutoShape 7"/>
          <p:cNvSpPr/>
          <p:nvPr/>
        </p:nvSpPr>
        <p:spPr>
          <a:xfrm>
            <a:off x="2286000" y="1689735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just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2472" name="Text Box 8"/>
          <p:cNvSpPr txBox="1"/>
          <p:nvPr/>
        </p:nvSpPr>
        <p:spPr>
          <a:xfrm>
            <a:off x="1143000" y="3137535"/>
            <a:ext cx="2895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333399"/>
                </a:solidFill>
                <a:latin typeface="Times New Roman" panose="02020603050405020304" pitchFamily="18" charset="0"/>
              </a:rPr>
              <a:t>游历</a:t>
            </a:r>
            <a:r>
              <a:rPr lang="en-US" altLang="zh-CN" sz="3200" b="1">
                <a:solidFill>
                  <a:srgbClr val="333399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333399"/>
                </a:solidFill>
                <a:latin typeface="Times New Roman" panose="02020603050405020304" pitchFamily="18" charset="0"/>
              </a:rPr>
              <a:t>解疑</a:t>
            </a:r>
            <a:endParaRPr lang="zh-CN" altLang="en-US" sz="3200" b="1">
              <a:solidFill>
                <a:srgbClr val="33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3" name="AutoShape 9"/>
          <p:cNvSpPr/>
          <p:nvPr/>
        </p:nvSpPr>
        <p:spPr>
          <a:xfrm>
            <a:off x="3810000" y="2908935"/>
            <a:ext cx="76200" cy="1600200"/>
          </a:xfrm>
          <a:prstGeom prst="leftBracket">
            <a:avLst>
              <a:gd name="adj" fmla="val 175000"/>
            </a:avLst>
          </a:prstGeom>
          <a:solidFill>
            <a:schemeClr val="accent1"/>
          </a:solidFill>
          <a:ln w="9525" cap="flat" cmpd="sng">
            <a:solidFill>
              <a:srgbClr val="FF66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just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2474" name="Text Box 10"/>
          <p:cNvSpPr txBox="1"/>
          <p:nvPr/>
        </p:nvSpPr>
        <p:spPr>
          <a:xfrm>
            <a:off x="3962400" y="2680335"/>
            <a:ext cx="2133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夜游见闻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62475" name="Text Box 11"/>
          <p:cNvSpPr txBox="1"/>
          <p:nvPr/>
        </p:nvSpPr>
        <p:spPr>
          <a:xfrm>
            <a:off x="5990590" y="2313305"/>
            <a:ext cx="185801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333399"/>
                </a:solidFill>
                <a:latin typeface="Times New Roman" panose="02020603050405020304" pitchFamily="18" charset="0"/>
              </a:rPr>
              <a:t>大石侧立</a:t>
            </a:r>
            <a:endParaRPr lang="zh-CN" altLang="en-US" sz="2800" b="1">
              <a:solidFill>
                <a:srgbClr val="333399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333399"/>
                </a:solidFill>
                <a:latin typeface="Times New Roman" panose="02020603050405020304" pitchFamily="18" charset="0"/>
              </a:rPr>
              <a:t>栖鹘惊飞</a:t>
            </a:r>
            <a:endParaRPr lang="zh-CN" altLang="en-US" sz="2800" b="1">
              <a:solidFill>
                <a:srgbClr val="333399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333399"/>
                </a:solidFill>
                <a:latin typeface="Times New Roman" panose="02020603050405020304" pitchFamily="18" charset="0"/>
              </a:rPr>
              <a:t>鹳鹤怪叫</a:t>
            </a:r>
            <a:endParaRPr lang="zh-CN" altLang="en-US" sz="2800" b="1">
              <a:solidFill>
                <a:srgbClr val="333399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333399"/>
                </a:solidFill>
                <a:latin typeface="Times New Roman" panose="02020603050405020304" pitchFamily="18" charset="0"/>
              </a:rPr>
              <a:t>水声轰鸣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62476" name="Text Box 12"/>
          <p:cNvSpPr txBox="1"/>
          <p:nvPr/>
        </p:nvSpPr>
        <p:spPr>
          <a:xfrm>
            <a:off x="3973513" y="4094798"/>
            <a:ext cx="18288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肯定命名</a:t>
            </a:r>
            <a:endParaRPr lang="zh-CN" altLang="en-US" sz="32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7" name="AutoShape 13"/>
          <p:cNvSpPr/>
          <p:nvPr/>
        </p:nvSpPr>
        <p:spPr>
          <a:xfrm>
            <a:off x="2286000" y="4128135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just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2478" name="Text Box 14"/>
          <p:cNvSpPr txBox="1"/>
          <p:nvPr/>
        </p:nvSpPr>
        <p:spPr>
          <a:xfrm>
            <a:off x="1143000" y="5575935"/>
            <a:ext cx="6705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333399"/>
                </a:solidFill>
                <a:latin typeface="Times New Roman" panose="02020603050405020304" pitchFamily="18" charset="0"/>
              </a:rPr>
              <a:t>游感</a:t>
            </a:r>
            <a:r>
              <a:rPr lang="en-US" altLang="zh-CN" sz="3200" b="1">
                <a:solidFill>
                  <a:srgbClr val="333399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333399"/>
                </a:solidFill>
                <a:latin typeface="Times New Roman" panose="02020603050405020304" pitchFamily="18" charset="0"/>
              </a:rPr>
              <a:t>总评：</a:t>
            </a: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不可臆断有无</a:t>
            </a:r>
            <a:endParaRPr lang="zh-CN" altLang="en-US" sz="3200" b="1">
              <a:solidFill>
                <a:srgbClr val="33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7" name="WordArt 15"/>
          <p:cNvSpPr>
            <a:spLocks noTextEdit="1"/>
          </p:cNvSpPr>
          <p:nvPr/>
        </p:nvSpPr>
        <p:spPr>
          <a:xfrm>
            <a:off x="7772399" y="661035"/>
            <a:ext cx="1876425" cy="1219200"/>
          </a:xfrm>
          <a:prstGeom prst="rect">
            <a:avLst/>
          </a:prstGeom>
        </p:spPr>
        <p:txBody>
          <a:bodyPr wrap="none" fromWordArt="1"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3200" b="1"/>
              <a:t>议论为主</a:t>
            </a:r>
            <a:endParaRPr lang="zh-CN" altLang="en-US" sz="3200" b="1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3200" b="1"/>
              <a:t>提出问题</a:t>
            </a:r>
            <a:endParaRPr lang="zh-CN" altLang="en-US" sz="3200" b="1"/>
          </a:p>
        </p:txBody>
      </p:sp>
      <p:sp>
        <p:nvSpPr>
          <p:cNvPr id="62480" name="AutoShape 16"/>
          <p:cNvSpPr/>
          <p:nvPr/>
        </p:nvSpPr>
        <p:spPr>
          <a:xfrm>
            <a:off x="8686800" y="1994535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just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7119" name="WordArt 17"/>
          <p:cNvSpPr>
            <a:spLocks noTextEdit="1"/>
          </p:cNvSpPr>
          <p:nvPr/>
        </p:nvSpPr>
        <p:spPr>
          <a:xfrm>
            <a:off x="7862569" y="2908935"/>
            <a:ext cx="1876425" cy="1219200"/>
          </a:xfrm>
          <a:prstGeom prst="rect">
            <a:avLst/>
          </a:prstGeom>
        </p:spPr>
        <p:txBody>
          <a:bodyPr wrap="none" fromWordArt="1">
            <a:normAutofit fontScale="90000"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kumimoji="0" lang="zh-CN" altLang="en-US" sz="3200" b="1" i="0" u="none" strike="noStrike" kern="1200" cap="none" spc="0" normalizeH="0" baseline="0" noProof="1">
                <a:cs typeface="+mn-cs"/>
                <a:sym typeface="+mn-ea"/>
              </a:rPr>
              <a:t>叙议结合</a:t>
            </a:r>
            <a:endParaRPr kumimoji="0" lang="zh-CN" altLang="en-US" sz="3200" b="1" i="0" u="none" strike="noStrike" kern="1200" cap="none" spc="0" normalizeH="0" baseline="0" noProof="1">
              <a:cs typeface="+mn-cs"/>
              <a:sym typeface="+mn-ea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kumimoji="0" lang="zh-CN" altLang="en-US" sz="3200" b="1" i="0" u="none" strike="noStrike" kern="1200" cap="none" spc="0" normalizeH="0" baseline="0" noProof="1">
                <a:cs typeface="+mn-cs"/>
                <a:sym typeface="+mn-ea"/>
              </a:rPr>
              <a:t>解决问题</a:t>
            </a:r>
            <a:endParaRPr kumimoji="0" lang="zh-CN" altLang="en-US" sz="3200" b="1" i="0" u="none" strike="noStrike" kern="1200" cap="none" spc="0" normalizeH="0" baseline="0" noProof="1">
              <a:cs typeface="+mn-cs"/>
              <a:sym typeface="+mn-ea"/>
            </a:endParaRPr>
          </a:p>
        </p:txBody>
      </p:sp>
      <p:sp>
        <p:nvSpPr>
          <p:cNvPr id="62482" name="AutoShape 18"/>
          <p:cNvSpPr/>
          <p:nvPr/>
        </p:nvSpPr>
        <p:spPr>
          <a:xfrm>
            <a:off x="8686800" y="4204335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just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7121" name="WordArt 19"/>
          <p:cNvSpPr>
            <a:spLocks noTextEdit="1"/>
          </p:cNvSpPr>
          <p:nvPr/>
        </p:nvSpPr>
        <p:spPr>
          <a:xfrm>
            <a:off x="7863204" y="5178425"/>
            <a:ext cx="1876425" cy="1219200"/>
          </a:xfrm>
          <a:prstGeom prst="rect">
            <a:avLst/>
          </a:prstGeom>
        </p:spPr>
        <p:txBody>
          <a:bodyPr wrap="none" fromWordArt="1">
            <a:normAutofit fontScale="90000"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kumimoji="0" lang="zh-CN" altLang="en-US" sz="3200" b="1" i="0" u="none" strike="noStrike" kern="1200" cap="none" spc="0" normalizeH="0" baseline="0" noProof="1">
                <a:cs typeface="+mn-cs"/>
                <a:sym typeface="+mn-ea"/>
              </a:rPr>
              <a:t>集中议论</a:t>
            </a:r>
            <a:endParaRPr kumimoji="0" lang="zh-CN" altLang="en-US" sz="3200" b="1" i="0" u="none" strike="noStrike" kern="1200" cap="none" spc="0" normalizeH="0" baseline="0" noProof="1">
              <a:cs typeface="+mn-cs"/>
              <a:sym typeface="+mn-ea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kumimoji="0" lang="zh-CN" altLang="en-US" sz="3200" b="1" i="0" u="none" strike="noStrike" kern="1200" cap="none" spc="0" normalizeH="0" baseline="0" noProof="1">
                <a:cs typeface="+mn-cs"/>
                <a:sym typeface="+mn-ea"/>
              </a:rPr>
              <a:t>抒发感想</a:t>
            </a:r>
            <a:endParaRPr kumimoji="0" lang="zh-CN" altLang="en-US" sz="3200" b="1" i="0" u="none" strike="noStrike" kern="1200" cap="none" spc="0" normalizeH="0" baseline="0" noProof="1">
              <a:cs typeface="+mn-cs"/>
              <a:sym typeface="+mn-ea"/>
            </a:endParaRPr>
          </a:p>
        </p:txBody>
      </p:sp>
      <p:sp>
        <p:nvSpPr>
          <p:cNvPr id="62484" name="AutoShape 20"/>
          <p:cNvSpPr/>
          <p:nvPr/>
        </p:nvSpPr>
        <p:spPr>
          <a:xfrm>
            <a:off x="5846763" y="2439035"/>
            <a:ext cx="73025" cy="1800225"/>
          </a:xfrm>
          <a:prstGeom prst="leftBracket">
            <a:avLst>
              <a:gd name="adj" fmla="val 205434"/>
            </a:avLst>
          </a:prstGeom>
          <a:solidFill>
            <a:schemeClr val="accent1"/>
          </a:solidFill>
          <a:ln w="9525" cap="flat" cmpd="sng">
            <a:solidFill>
              <a:srgbClr val="FF66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just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99090" y="545465"/>
            <a:ext cx="675005" cy="59461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艺术特色：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因事说理，叙议结合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24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" fill="hold"/>
                                        <p:tgtEl>
                                          <p:spTgt spid="624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624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" fill="hold"/>
                                        <p:tgtEl>
                                          <p:spTgt spid="624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" fill="hold"/>
                                        <p:tgtEl>
                                          <p:spTgt spid="624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" fill="hold"/>
                                        <p:tgtEl>
                                          <p:spTgt spid="624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624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69" grpId="1"/>
      <p:bldP spid="62470" grpId="2"/>
      <p:bldP spid="62471" grpId="3"/>
      <p:bldP spid="62472" grpId="4"/>
      <p:bldP spid="62473" grpId="5"/>
      <p:bldP spid="62474" grpId="6"/>
      <p:bldP spid="62475" grpId="7"/>
      <p:bldP spid="62476" grpId="8"/>
      <p:bldP spid="62477" grpId="9"/>
      <p:bldP spid="62478" grpId="10"/>
      <p:bldP spid="62480" grpId="11"/>
      <p:bldP spid="62482" grpId="12"/>
      <p:bldP spid="62484" grpId="13"/>
      <p:bldP spid="2" grpId="14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89977" y="1341609"/>
            <a:ext cx="10812648" cy="734530"/>
          </a:xfrm>
          <a:prstGeom prst="rect">
            <a:avLst/>
          </a:prstGeom>
          <a:noFill/>
        </p:spPr>
        <p:txBody>
          <a:bodyPr wrap="square" lIns="63495" tIns="25398" rIns="63495" bIns="25398" rtlCol="0" anchor="b" anchorCtr="0"/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035" b="1" spc="2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你觉得这篇文章在写法上有哪些突出的特点？</a:t>
            </a:r>
            <a:endParaRPr lang="zh-CN" altLang="en-US" sz="3035" b="1" spc="22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10"/>
          <p:cNvSpPr/>
          <p:nvPr>
            <p:custDataLst>
              <p:tags r:id="rId3"/>
            </p:custDataLst>
          </p:nvPr>
        </p:nvSpPr>
        <p:spPr>
          <a:xfrm>
            <a:off x="609605" y="1219331"/>
            <a:ext cx="10972888" cy="4419392"/>
          </a:xfrm>
          <a:prstGeom prst="rect">
            <a:avLst/>
          </a:prstGeom>
          <a:noFill/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67223" y="2155011"/>
            <a:ext cx="6616192" cy="32367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95" tIns="25398" rIns="63495" bIns="25398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-285750" algn="l" fontAlgn="ctr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sz="2275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(1)因事说理,叙议结合。</a:t>
            </a:r>
            <a:endParaRPr sz="2275" b="1" spc="16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-285750" algn="l" fontAlgn="ctr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sz="2275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石钟山记》的结构不同于一般的游记散文那样先记游后议论,而是先议论,由议论带出记叙,最后又以议论作结。作者以“疑一察一结论”三个步骤展开全文。而且议论、记叙层层深入,全文首尾呼应,环环相扣,浑然一体。</a:t>
            </a:r>
            <a:endParaRPr sz="2275" b="1" spc="16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 descr="southeas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004" y="2373564"/>
            <a:ext cx="3832201" cy="292909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89977" y="1341609"/>
            <a:ext cx="10812648" cy="734530"/>
          </a:xfrm>
          <a:prstGeom prst="rect">
            <a:avLst/>
          </a:prstGeom>
          <a:noFill/>
        </p:spPr>
        <p:txBody>
          <a:bodyPr wrap="square" lIns="63495" tIns="25398" rIns="63495" bIns="25398" rtlCol="0" anchor="b" anchorCtr="0"/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035" b="1" spc="2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你觉得这篇文章在写法上有哪些突出的特点？</a:t>
            </a:r>
            <a:endParaRPr lang="zh-CN" altLang="en-US" sz="3035" b="1" spc="22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10"/>
          <p:cNvSpPr/>
          <p:nvPr>
            <p:custDataLst>
              <p:tags r:id="rId3"/>
            </p:custDataLst>
          </p:nvPr>
        </p:nvSpPr>
        <p:spPr>
          <a:xfrm>
            <a:off x="609605" y="1219331"/>
            <a:ext cx="10972888" cy="4419392"/>
          </a:xfrm>
          <a:prstGeom prst="rect">
            <a:avLst/>
          </a:prstGeom>
          <a:noFill/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1305" y="2155011"/>
            <a:ext cx="10482110" cy="32367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95" tIns="25398" rIns="63495" bIns="25398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-285750" algn="l" fontAlgn="ctr">
              <a:lnSpc>
                <a:spcPts val="328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sz="2275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(2)笔墨集中,结构紧凑。</a:t>
            </a:r>
            <a:endParaRPr sz="2275" b="1" spc="16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-285750" algn="l" fontAlgn="ctr">
              <a:lnSpc>
                <a:spcPts val="328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sz="2275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文写得很集中。从头至尾,紧扣石钟山的命名来写。第一段提出问题,第二段解决问题,第三段得出结论。文中写寺僧使小童扣石出声,是为了核实李渤扣石发声之说,是为了探求石钟山命名的由来,而与石钟山命名关系不大的则一笔带过或略而不写。如作者与寺僧的语言对答,如乘舟夜游,“舟人大恐”时的对话,这些作者均未写出。又如,只有他“笑谓迈日”,而无苏迈的回答,这也是回避不写的。作者集中写石钟山的命名问题,使得文章结构显得很紧凑。。</a:t>
            </a:r>
            <a:endParaRPr sz="2275" b="1" spc="16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89977" y="1341609"/>
            <a:ext cx="10812648" cy="734530"/>
          </a:xfrm>
          <a:prstGeom prst="rect">
            <a:avLst/>
          </a:prstGeom>
          <a:noFill/>
        </p:spPr>
        <p:txBody>
          <a:bodyPr wrap="square" lIns="63495" tIns="25398" rIns="63495" bIns="25398" rtlCol="0" anchor="b" anchorCtr="0"/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035" b="1" spc="2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你觉得这篇文章在写法上有哪些突出的特点？</a:t>
            </a:r>
            <a:endParaRPr lang="zh-CN" altLang="en-US" sz="3035" b="1" spc="22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10"/>
          <p:cNvSpPr/>
          <p:nvPr>
            <p:custDataLst>
              <p:tags r:id="rId3"/>
            </p:custDataLst>
          </p:nvPr>
        </p:nvSpPr>
        <p:spPr>
          <a:xfrm>
            <a:off x="609605" y="1219331"/>
            <a:ext cx="10972888" cy="4419392"/>
          </a:xfrm>
          <a:prstGeom prst="rect">
            <a:avLst/>
          </a:prstGeom>
          <a:noFill/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1672" y="2155011"/>
            <a:ext cx="10491743" cy="32367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95" tIns="25398" rIns="63495" bIns="25398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-285750" algn="l" fontAlgn="ctr">
              <a:lnSpc>
                <a:spcPts val="328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sz="2275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(3)行文波澜起伏,有缓有急。</a:t>
            </a:r>
            <a:endParaRPr sz="2275" b="1" spc="16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-285750" algn="l" fontAlgn="ctr">
              <a:lnSpc>
                <a:spcPts val="328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sz="2275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行文有缓有急,抑扬顿挫,波澜起伏,诙谐风趣。如夜游石钟山一段,写得极为精彩,作者先交代游览的时间、地点、同伴、方式,语气比较舒缓；接下来是环境描写,大石“森然欲搏人”，栖鹘惊飞,鹳鹤怪叫,写得阴森可怕,寒气逼人,读者读到这里真有点毛骨悚然,心惊肉跳；然后以“余方心动欲还”,暂缓紧张气氛,忽又有“大声发于水上,噌咳如钟鼓不绝”,不仅“舟人大恐”,读者也不免为之“大恐”,不知发生了什么事情；最后经过“徐而察之”,发现原来是“水石相搏”的声音,读者紧张的心情才渐趋平缓。</a:t>
            </a:r>
            <a:endParaRPr sz="2275" b="1" spc="16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14538"/>
            <a:ext cx="12192000" cy="502892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7415" y="144348"/>
            <a:ext cx="4632731" cy="700896"/>
          </a:xfrm>
          <a:prstGeom prst="rect">
            <a:avLst/>
          </a:prstGeom>
          <a:noFill/>
        </p:spPr>
        <p:txBody>
          <a:bodyPr wrap="square" lIns="63495" tIns="25398" rIns="63495" bIns="25398" rtlCol="0" anchor="b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170" b="1" spc="24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写作背景</a:t>
            </a:r>
            <a:endParaRPr lang="zh-CN" altLang="en-US" sz="4170" b="1" spc="24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169" y="1354253"/>
            <a:ext cx="11327422" cy="15051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95" tIns="25398" rIns="63495" bIns="25398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275" b="1" spc="18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本文是元丰七年六月，苏轼由黄州团练副使调任汝州团练副使时写的，此时是其政治上失意之时，此前因写诗讽刺新法被捕入狱，由湖州刺史贬为黄州团练副使。</a:t>
            </a:r>
            <a:endParaRPr lang="zh-CN" altLang="en-US" sz="2275" b="1" spc="180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275" b="1" spc="18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苏轼一生遭受政治磨难。入朝任职后，因不同意王安石推行新法，出任杭州通判，后改为知密州、徐州、湖州。宋神宗元丰二年（1079），御史李定等弹劾他作诗讽刺新法，以“谤讪朝廷”罪被捕下狱，这就是北宋有名的文字狱“乌台诗案”。幸而未死，出狱后，被贬为黄州团练副使。元丰三年（1080）到黄州。元丰七年（1084）被调赴汝州，这年六月，苏轼由黄州团练副使调任汝州团练副使时，顺便送他长子苏迈到饶州德兴县任县尉，途径湖口，游览了石钟山，写了这篇文章。</a:t>
            </a:r>
            <a:endParaRPr lang="zh-CN" altLang="en-US" sz="2275" b="1" spc="180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5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188"/>
            <a:ext cx="3962360" cy="685762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45100" y="655847"/>
            <a:ext cx="4077246" cy="1522645"/>
          </a:xfrm>
          <a:prstGeom prst="rect">
            <a:avLst/>
          </a:prstGeom>
          <a:noFill/>
        </p:spPr>
        <p:txBody>
          <a:bodyPr wrap="square" lIns="63495" tIns="25398" rIns="63495" bIns="25398" rtlCol="0" anchor="t" anchorCtr="0">
            <a:normAutofit/>
          </a:bodyPr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655" b="1" spc="18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文章作者写了三次“笑”，他在笑什么？</a:t>
            </a:r>
            <a:endParaRPr lang="zh-CN" altLang="en-US" sz="2655" b="1" spc="18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6431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100" y="2059281"/>
            <a:ext cx="3593780" cy="455950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93502" y="2138153"/>
            <a:ext cx="7488597" cy="26960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95" tIns="25398" rIns="63495" bIns="25398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ctr">
              <a:lnSpc>
                <a:spcPct val="20000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655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“余固笑而不信也”，这是因李渤的“击石得声”之说本不可信，而一般人却盲目相信，因此觉得可笑。</a:t>
            </a:r>
            <a:endParaRPr lang="zh-CN" altLang="en-US" sz="2655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20000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655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“因笑谓迈曰……”这是经过惊心动魄的夜探而弄清石钟山命名由来之后的自得的笑。</a:t>
            </a:r>
            <a:endParaRPr lang="zh-CN" altLang="en-US" sz="2655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20000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655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“叹郦元之简，而笑李渤之陋也”，对李渤浅陋的说法和做法的嘲笑。</a:t>
            </a:r>
            <a:endParaRPr lang="zh-CN" altLang="en-US" sz="2655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5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188"/>
            <a:ext cx="3962360" cy="685762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84235" y="971936"/>
            <a:ext cx="3593178" cy="969339"/>
          </a:xfrm>
          <a:prstGeom prst="rect">
            <a:avLst/>
          </a:prstGeom>
          <a:noFill/>
        </p:spPr>
        <p:txBody>
          <a:bodyPr wrap="square" lIns="63495" tIns="25398" rIns="63495" bIns="25398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25" b="1" spc="18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李渤真的可笑吗？</a:t>
            </a:r>
            <a:endParaRPr lang="zh-CN" altLang="en-US" sz="3225" b="1" spc="18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4054367" y="217537"/>
            <a:ext cx="7488597" cy="231617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95" tIns="25398" rIns="63495" bIns="25398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lang="zh-CN" altLang="en-US" sz="2655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不应该，因为他能对郦说指出质疑，并且考证他，得出新的结论，所以苏轼嘲笑他不对。如果这样，后人同样也可嘲笑苏轼，因为他的观点也未必是正确的的。</a:t>
            </a:r>
            <a:endParaRPr lang="zh-CN" altLang="en-US" sz="2655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400_58474520-2587-17d9-k35m-n203akgc9nb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4367" y="2593923"/>
            <a:ext cx="7258003" cy="4143474"/>
          </a:xfrm>
          <a:prstGeom prst="rect">
            <a:avLst/>
          </a:prstGeom>
        </p:spPr>
      </p:pic>
      <p:pic>
        <p:nvPicPr>
          <p:cNvPr id="3" name="图片 2" descr="6431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235" y="1698639"/>
            <a:ext cx="3593780" cy="5038758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188"/>
            <a:ext cx="3962360" cy="685762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09522" y="840684"/>
            <a:ext cx="3543206" cy="859762"/>
          </a:xfrm>
          <a:prstGeom prst="rect">
            <a:avLst/>
          </a:prstGeom>
          <a:noFill/>
        </p:spPr>
        <p:txBody>
          <a:bodyPr wrap="square" lIns="63495" tIns="25398" rIns="63495" bIns="25398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25" b="1" spc="18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李渤真的可笑吗？</a:t>
            </a:r>
            <a:endParaRPr lang="zh-CN" altLang="en-US" sz="3225" b="1" spc="18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6431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235" y="1698639"/>
            <a:ext cx="3593780" cy="503875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62249" y="2730293"/>
            <a:ext cx="7488597" cy="12956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95" tIns="25398" rIns="63495" bIns="25398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275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后人考证石钟山的命名原因的三种观点：</a:t>
            </a:r>
            <a:endParaRPr lang="zh-CN" altLang="en-US" sz="2275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275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一是主声派，认为此处水石相击，声似洪钟。</a:t>
            </a:r>
            <a:r>
              <a:rPr lang="zh-CN" altLang="en-US" sz="2275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水经注》作者郦道元认为：山名由来是因为“下临深潭，微风鼓浪，水石相搏，声如洪钟”。唐人李渤在《辨石钟山》中认为：石钟山的石头可以发出类似铜铁的声音，因此山乃以声得名。宋人苏轼经过实地考察，“叹郦元之简，笑李渤之陋”。他认为：声似钟声的不是简单的水石相搏，更不是潭上的扣石之声，而是山下石穴罅中微波出入发出的“涵澹澎湃”之声以及“空中而多窍”的水中巨石与风水吞吐发出的声音。</a:t>
            </a:r>
            <a:endParaRPr lang="zh-CN" altLang="en-US" sz="2275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275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二是主形派，认为山形似钟，故以形命山名。</a:t>
            </a:r>
            <a:r>
              <a:rPr lang="zh-CN" altLang="en-US" sz="2275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这派的代表是清人曾国藩与俞樾，其观点是：全山皆空，如钟覆地，故得钟名。</a:t>
            </a:r>
            <a:endParaRPr lang="zh-CN" altLang="en-US" sz="2275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275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第三派是主张形声结合的。</a:t>
            </a:r>
            <a:r>
              <a:rPr lang="zh-CN" altLang="en-US" sz="2275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清人郭庆蕃即持此说，其《舟中望石钟山》诗云：“洪钟旧待洪钟铸，不及兹山造化功；风入水中波激荡，声穿江上石玲珑。”指出山形如洪钟，波涛与玲珑的山石激荡又发出类似钟磬之声。</a:t>
            </a:r>
            <a:endParaRPr lang="zh-CN" altLang="en-US" sz="2275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188"/>
            <a:ext cx="3962360" cy="685762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95072" y="753383"/>
            <a:ext cx="3513704" cy="5416258"/>
          </a:xfrm>
          <a:prstGeom prst="rect">
            <a:avLst/>
          </a:prstGeom>
          <a:noFill/>
        </p:spPr>
        <p:txBody>
          <a:bodyPr wrap="square" lIns="63495" tIns="25398" rIns="63495" bIns="25398" rtlCol="0" anchor="t" anchorCtr="0">
            <a:normAutofit fontScale="80000"/>
          </a:bodyPr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25" b="1" spc="18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苏轼写《石钟山记》的意图是“吸郦元之简,而笑李渤之陋”。这说明“事不目见耳闻”，不能“臆断其有无”。但后人考证认为,苏轼的说法也不正确。那么,学习这篇文章的意义是什么呢?</a:t>
            </a:r>
            <a:endParaRPr lang="zh-CN" altLang="en-US" sz="3225" b="1" spc="18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3896" y="2387111"/>
            <a:ext cx="7488597" cy="19814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95" tIns="25398" rIns="63495" bIns="25398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ctr">
              <a:lnSpc>
                <a:spcPts val="476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655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观点一  不轻信前人的说法。</a:t>
            </a:r>
            <a:r>
              <a:rPr lang="zh-CN" altLang="en-US" sz="2655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苏轼的说法也许不完全正确,但并不能因此否定苏轼的努力。人们对于客观事物的认识,本来就有一个过程,而且后人对苏轼说法的怀疑、察疑、释疑,正是和苏轼的不迷信古人,不轻信旧说,不主观臆断,而自愿亲身实地观察的精神一致。</a:t>
            </a:r>
            <a:endParaRPr lang="zh-CN" altLang="en-US" sz="2655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ts val="476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655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观点二  实践出真知。</a:t>
            </a:r>
            <a:r>
              <a:rPr lang="zh-CN" altLang="en-US" sz="2655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作者在文中强调耳闻目见进行实地考察的重要性,反对主观臆断,草率盲从,这是科学的、重调查研究的态度。我们强调实践出真知,就应该像苏轼一样勇于实践。</a:t>
            </a:r>
            <a:endParaRPr lang="zh-CN" altLang="en-US" sz="2655" b="1" spc="12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29285" y="645160"/>
            <a:ext cx="10934065" cy="4485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探究一：</a:t>
            </a:r>
            <a:endParaRPr 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作者对石钟山得名由来的探究，表现了怎样的精神？后人认为，作者的结论也是片面的，对此你有什么看法？</a:t>
            </a:r>
            <a:endParaRPr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探究二：</a:t>
            </a:r>
            <a:endParaRPr 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《石钟山记》和《游褒禅山记》同为游记，但写作上各有特色，请比较两者的异同。</a:t>
            </a:r>
            <a:endParaRPr 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66215" y="544195"/>
          <a:ext cx="9259570" cy="57702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9125"/>
                <a:gridCol w="3641090"/>
                <a:gridCol w="3729355"/>
              </a:tblGrid>
              <a:tr h="67564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课文项目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华文新魏" charset="0"/>
                        </a:rPr>
                        <a:t>《游褒禅山记》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华文新魏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华文新魏" charset="0"/>
                        </a:rPr>
                        <a:t>《石钟山记》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华文新魏" panose="020108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762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内容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en-US" sz="2800" b="1">
                        <a:latin typeface="楷体_GB2312" charset="0"/>
                        <a:ea typeface="楷体_GB2312" charset="-122"/>
                        <a:cs typeface="楷体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en-US" sz="2800" b="1">
                        <a:latin typeface="楷体_GB2312" charset="0"/>
                        <a:ea typeface="楷体_GB2312" charset="-122"/>
                        <a:cs typeface="楷体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899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结构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en-US" sz="2800" b="1">
                        <a:latin typeface="楷体_GB2312" charset="0"/>
                        <a:ea typeface="楷体_GB2312" charset="-122"/>
                        <a:cs typeface="楷体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en-US" sz="2800" b="1">
                        <a:latin typeface="楷体_GB2312" charset="0"/>
                        <a:ea typeface="楷体_GB2312" charset="-122"/>
                        <a:cs typeface="楷体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799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写法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en-US" sz="2800" b="1">
                        <a:latin typeface="楷体_GB2312" charset="0"/>
                        <a:ea typeface="楷体_GB2312" charset="-122"/>
                        <a:cs typeface="楷体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en-US" sz="2800" b="1">
                        <a:latin typeface="楷体_GB2312" charset="-122"/>
                        <a:ea typeface="楷体_GB2312" charset="-122"/>
                        <a:cs typeface="楷体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581400" y="1672590"/>
            <a:ext cx="3211830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记游。从游未尽兴生发感受，谈人生哲理和治学态度。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4365" y="1370965"/>
            <a:ext cx="360108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>
                <a:solidFill>
                  <a:srgbClr val="FF0000"/>
                </a:solidFill>
              </a:rPr>
              <a:t>形式是记游，实际是记考察所得。用事实破千古疑团，提倡实地考察，反对主观臆断。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1245" y="3957320"/>
            <a:ext cx="3032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buNone/>
            </a:pPr>
            <a:r>
              <a:rPr lang="en-US" sz="2800" b="1">
                <a:solidFill>
                  <a:srgbClr val="0070C0"/>
                </a:solidFill>
                <a:latin typeface="楷体_GB2312" charset="0"/>
                <a:cs typeface="楷体_GB2312" charset="0"/>
                <a:sym typeface="+mn-ea"/>
              </a:rPr>
              <a:t>先记游，后议论</a:t>
            </a:r>
            <a:endParaRPr lang="en-US" altLang="en-US" sz="2800" b="1">
              <a:solidFill>
                <a:srgbClr val="0070C0"/>
              </a:solidFill>
              <a:latin typeface="楷体_GB2312" charset="-122"/>
              <a:cs typeface="楷体_GB2312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93280" y="3957320"/>
            <a:ext cx="3182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楷体_GB2312" charset="0"/>
                <a:cs typeface="楷体_GB2312" charset="0"/>
                <a:sym typeface="+mn-ea"/>
              </a:rPr>
              <a:t>议论</a:t>
            </a:r>
            <a:r>
              <a:rPr lang="en-US" sz="2800" b="1">
                <a:solidFill>
                  <a:srgbClr val="0070C0"/>
                </a:solidFill>
                <a:latin typeface="楷体_GB2312" charset="0"/>
                <a:cs typeface="楷体_GB2312" charset="0"/>
                <a:sym typeface="+mn-ea"/>
              </a:rPr>
              <a:t>—记游—议论</a:t>
            </a:r>
            <a:endParaRPr lang="en-US" sz="2800" b="1">
              <a:solidFill>
                <a:srgbClr val="0070C0"/>
              </a:solidFill>
              <a:latin typeface="楷体_GB2312" charset="-122"/>
              <a:cs typeface="楷体_GB231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01390" y="4775200"/>
            <a:ext cx="33820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>
                <a:solidFill>
                  <a:srgbClr val="0070C0"/>
                </a:solidFill>
              </a:rPr>
              <a:t>叙与议紧密结合，议论统率叙事，议论重在“立”。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83730" y="4775200"/>
            <a:ext cx="36017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>
                <a:solidFill>
                  <a:srgbClr val="0070C0"/>
                </a:solidFill>
              </a:rPr>
              <a:t>叙与议紧密结合，议论统率叙事；议论有“破”有“立”。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pic>
        <p:nvPicPr>
          <p:cNvPr id="9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734800" y="10464800"/>
            <a:ext cx="368300" cy="381000"/>
          </a:xfrm>
          <a:prstGeom prst="cube">
            <a:avLst/>
          </a:prstGeom>
        </p:spPr>
      </p:pic>
      <p:pic>
        <p:nvPicPr>
          <p:cNvPr id="1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299700" y="11569700"/>
            <a:ext cx="330200" cy="241300"/>
          </a:xfrm>
          <a:prstGeom prst="cube">
            <a:avLst/>
          </a:prstGeom>
        </p:spPr>
      </p:pic>
      <p:pic>
        <p:nvPicPr>
          <p:cNvPr id="12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1874500" y="10947400"/>
            <a:ext cx="419100" cy="3302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  <p:bldP spid="6" grpId="3"/>
      <p:bldP spid="7" grpId="4"/>
      <p:bldP spid="8" grpId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14538"/>
            <a:ext cx="12192000" cy="502892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7415" y="144348"/>
            <a:ext cx="4632731" cy="700896"/>
          </a:xfrm>
          <a:prstGeom prst="rect">
            <a:avLst/>
          </a:prstGeom>
          <a:noFill/>
        </p:spPr>
        <p:txBody>
          <a:bodyPr wrap="square" lIns="63495" tIns="25398" rIns="63495" bIns="25398" rtlCol="0" anchor="b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170" b="1" spc="24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石钟山简介</a:t>
            </a:r>
            <a:endParaRPr lang="zh-CN" altLang="en-US" sz="4170" b="1" spc="24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6041" y="1134496"/>
            <a:ext cx="7987115" cy="458961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95" tIns="25398" rIns="63495" bIns="25398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275" b="1" spc="18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石钟山位于现在的江西省湖口县鄱阳湖东岸。这座山包括两部分，县城南的叫上钟山，面积约0.34平方公里，县城北的叫下钟山，面积约0.2平方公里。两山相距不到一公里，海拔都只有70米上下，相对高度50—55米，其势相向。《石钟山志》将两山合称为“双钟山”，又叫“双石”。在地质构造上，双钟山属石质小山。两山外貌上尖下圆，状如伏钟。两山相比，下钟山比较奇峭，又临大江，号称“江湖锁钥”，历来是兵家必争之地。石钟山处于长江与鄱阳湖交汇处，交通方便，而且波光山色，风景优美，历来成为旅游胜地，自古以来不少文人游客写过游记石钟山的诗文。</a:t>
            </a:r>
            <a:endParaRPr lang="zh-CN" altLang="en-US" sz="2275" b="1" spc="18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 descr="6431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5743" y="1035756"/>
            <a:ext cx="3728043" cy="4786489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6" name="Picture 4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2007430124920430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Picture 2" descr="02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7451725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9257665" y="476250"/>
            <a:ext cx="1013460" cy="251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石钟山</a:t>
            </a: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505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600">
        <p:blinds/>
      </p:transition>
    </mc:Choice>
    <mc:Fallback>
      <p:transition>
        <p:blinds/>
      </p:transition>
    </mc:Fallback>
  </mc:AlternateContent>
  <p:timing/>
</p:sld>
</file>

<file path=ppt/tags/tag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0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0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11.xml><?xml version="1.0" encoding="utf-8"?>
<p:tagLst xmlns:p="http://schemas.openxmlformats.org/presentationml/2006/main">
  <p:tag name="KSO_WM_ASSEMBLE_CHIP_INDEX" val="87c6108d7fe442598130b55cf6476cfe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ada838b03e5f4f23a9445fe95fa8c3a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0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false,&quot;fill_id&quot;:&quot;791bdf8845fc45f7970391de15c86b30&quot;,&quot;fill_align&quot;:&quot;lb&quot;,&quot;chip_types&quot;:[&quot;header&quot;]},{&quot;text_align&quot;:&quot;lt&quot;,&quot;text_direction&quot;:&quot;horizontal&quot;,&quot;support_big_font&quot;:false,&quot;fill_id&quot;:&quot;326ee97c51d0484ebad35b28f9446700&quot;,&quot;fill_align&quot;:&quot;lt&quot;,&quot;chip_types&quot;:[&quot;text&quot;]},{&quot;text_align&quot;:&quot;lm&quot;,&quot;text_direction&quot;:&quot;horizontal&quot;,&quot;support_features&quot;:[&quot;collage&quot;,&quot;carousel&quot;,&quot;creativecrop&quot;],&quot;support_big_font&quot;:false,&quot;fill_id&quot;:&quot;19d39c0d7515444fb282878255f54cd2&quot;,&quot;fill_align&quot;:&quot;cm&quot;,&quot;chip_types&quot;:[&quot;diagram&quot;,&quot;pictext&quot;,&quot;text&quot;,&quot;picture&quot;,&quot;chart&quot;,&quot;table&quot;,&quot;video&quot;]}]]"/>
  <p:tag name="KSO_WM_CHIP_GROUPID" val="5e7f302024b822ad86e02054"/>
  <p:tag name="KSO_WM_CHIP_INFOS" val="{&quot;type&quot;:0,&quot;layout_type&quot;:&quot;leftright&quot;,&quot;layout_feature&quot;:1,&quot;aspect_ratio&quot;:&quot;4:3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7f302024b822ad86e02055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204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0-12-09T21:23:17&quot;,&quot;maxSize&quot;:{&quot;size1&quot;:53.752764315530655},&quot;minSize&quot;:{&quot;size1&quot;:39.952764315530658},&quot;normalSize&quot;:{&quot;size1&quot;:47.952764315530658},&quot;subLayout&quot;:[{&quot;id&quot;:&quot;2020-12-09T21:23:17&quot;,&quot;maxSize&quot;:{&quot;size1&quot;:46.700032438164691},&quot;minSize&quot;:{&quot;size1&quot;:33.300032438164685},&quot;normalSize&quot;:{&quot;size1&quot;:34.666699104831352},&quot;subLayout&quot;:[{&quot;id&quot;:&quot;2020-12-09T21:23:17&quot;,&quot;margin&quot;:{&quot;bottom&quot;:0,&quot;left&quot;:2.5399999618530273,&quot;right&quot;:0.84700000286102295,&quot;top&quot;:4.6570000648498535},&quot;type&quot;:0},{&quot;id&quot;:&quot;2020-12-09T21:23:17&quot;,&quot;margin&quot;:{&quot;bottom&quot;:4.6570000648498535,&quot;left&quot;:2.5399999618530273,&quot;right&quot;:0.84700000286102295,&quot;top&quot;:0.42300000786781311},&quot;type&quot;:0}],&quot;type&quot;:0},{&quot;id&quot;:&quot;2020-12-09T21:23:17&quot;,&quot;margin&quot;:{&quot;bottom&quot;:4.6570000648498535,&quot;left&quot;:0,&quot;right&quot;:2.5399999618530273,&quot;top&quot;:4.6570000648498535},&quot;type&quot;:0}],&quot;type&quot;:0}"/>
  <p:tag name="KSO_WM_SLIDE_POSITION" val="0*71"/>
  <p:tag name="KSO_WM_SLIDE_RATIO" val="1.777778"/>
  <p:tag name="KSO_WM_SLIDE_SIZE" val="720*396"/>
  <p:tag name="KSO_WM_SLIDE_SUBTYPE" val="picTxt"/>
  <p:tag name="KSO_WM_SLIDE_SUPPORT_FEATURE_TYPE" val="7"/>
  <p:tag name="KSO_WM_SLIDE_TYPE" val="text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COLOR_TYPE" val="1"/>
  <p:tag name="KSO_WM_TEMPLATE_INDEX" val="20212040"/>
  <p:tag name="KSO_WM_TEMPLATE_MASTER_TYPE" val="0"/>
  <p:tag name="KSO_WM_TEMPLATE_SUBCATEGORY" val="21"/>
</p:tagLst>
</file>

<file path=ppt/tags/tag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0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14.xml><?xml version="1.0" encoding="utf-8"?>
<p:tagLst xmlns:p="http://schemas.openxmlformats.org/presentationml/2006/main">
  <p:tag name="KSO_WM_ASSEMBLE_CHIP_INDEX" val="87c6108d7fe442598130b55cf6476cfe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ada838b03e5f4f23a9445fe95fa8c3a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0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false,&quot;fill_id&quot;:&quot;791bdf8845fc45f7970391de15c86b30&quot;,&quot;fill_align&quot;:&quot;lb&quot;,&quot;chip_types&quot;:[&quot;header&quot;]},{&quot;text_align&quot;:&quot;lt&quot;,&quot;text_direction&quot;:&quot;horizontal&quot;,&quot;support_big_font&quot;:false,&quot;fill_id&quot;:&quot;326ee97c51d0484ebad35b28f9446700&quot;,&quot;fill_align&quot;:&quot;lt&quot;,&quot;chip_types&quot;:[&quot;text&quot;]},{&quot;text_align&quot;:&quot;lm&quot;,&quot;text_direction&quot;:&quot;horizontal&quot;,&quot;support_features&quot;:[&quot;collage&quot;,&quot;carousel&quot;,&quot;creativecrop&quot;],&quot;support_big_font&quot;:false,&quot;fill_id&quot;:&quot;19d39c0d7515444fb282878255f54cd2&quot;,&quot;fill_align&quot;:&quot;cm&quot;,&quot;chip_types&quot;:[&quot;diagram&quot;,&quot;pictext&quot;,&quot;text&quot;,&quot;picture&quot;,&quot;chart&quot;,&quot;table&quot;,&quot;video&quot;]}]]"/>
  <p:tag name="KSO_WM_CHIP_GROUPID" val="5e7f302024b822ad86e02054"/>
  <p:tag name="KSO_WM_CHIP_INFOS" val="{&quot;type&quot;:0,&quot;layout_type&quot;:&quot;leftright&quot;,&quot;layout_feature&quot;:1,&quot;aspect_ratio&quot;:&quot;4:3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7f302024b822ad86e02055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204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0-12-09T21:23:17&quot;,&quot;maxSize&quot;:{&quot;size1&quot;:53.752764315530655},&quot;minSize&quot;:{&quot;size1&quot;:39.952764315530658},&quot;normalSize&quot;:{&quot;size1&quot;:47.952764315530658},&quot;subLayout&quot;:[{&quot;id&quot;:&quot;2020-12-09T21:23:17&quot;,&quot;maxSize&quot;:{&quot;size1&quot;:46.700032438164691},&quot;minSize&quot;:{&quot;size1&quot;:33.300032438164685},&quot;normalSize&quot;:{&quot;size1&quot;:34.666699104831352},&quot;subLayout&quot;:[{&quot;id&quot;:&quot;2020-12-09T21:23:17&quot;,&quot;margin&quot;:{&quot;bottom&quot;:0,&quot;left&quot;:2.5399999618530273,&quot;right&quot;:0.84700000286102295,&quot;top&quot;:4.6570000648498535},&quot;type&quot;:0},{&quot;id&quot;:&quot;2020-12-09T21:23:17&quot;,&quot;margin&quot;:{&quot;bottom&quot;:4.6570000648498535,&quot;left&quot;:2.5399999618530273,&quot;right&quot;:0.84700000286102295,&quot;top&quot;:0.42300000786781311},&quot;type&quot;:0}],&quot;type&quot;:0},{&quot;id&quot;:&quot;2020-12-09T21:23:17&quot;,&quot;margin&quot;:{&quot;bottom&quot;:4.6570000648498535,&quot;left&quot;:0,&quot;right&quot;:2.5399999618530273,&quot;top&quot;:4.6570000648498535},&quot;type&quot;:0}],&quot;type&quot;:0}"/>
  <p:tag name="KSO_WM_SLIDE_POSITION" val="0*71"/>
  <p:tag name="KSO_WM_SLIDE_RATIO" val="1.777778"/>
  <p:tag name="KSO_WM_SLIDE_SIZE" val="720*396"/>
  <p:tag name="KSO_WM_SLIDE_SUBTYPE" val="picTxt"/>
  <p:tag name="KSO_WM_SLIDE_SUPPORT_FEATURE_TYPE" val="7"/>
  <p:tag name="KSO_WM_SLIDE_TYPE" val="text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COLOR_TYPE" val="1"/>
  <p:tag name="KSO_WM_TEMPLATE_INDEX" val="20212040"/>
  <p:tag name="KSO_WM_TEMPLATE_MASTER_TYPE" val="0"/>
  <p:tag name="KSO_WM_TEMPLATE_SUBCATEGORY" val="21"/>
</p:tagLst>
</file>

<file path=ppt/tags/tag16.xml><?xml version="1.0" encoding="utf-8"?>
<p:tagLst xmlns:p="http://schemas.openxmlformats.org/presentationml/2006/main">
  <p:tag name="KSO_WM_ASSEMBLE_CHIP_INDEX" val="8f599cc4cdcb415fb349beee7a2b7346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0fd2dece7bf546a7a5ecf106ab52361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2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17.xml><?xml version="1.0" encoding="utf-8"?>
<p:tagLst xmlns:p="http://schemas.openxmlformats.org/presentationml/2006/main">
  <p:tag name="KSO_WM_BEAUTIFY_FLAG" val="#wm#"/>
  <p:tag name="KSO_WM_CHIP_GROUPID" val="5f22b6f3dda340fd2c9b7b91"/>
  <p:tag name="KSO_WM_CHIP_XID" val="5f22b6f3dda340fd2c9b7b92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110d945efcb14d3f934c623b2593b07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42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1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GROUPID" val="5f22b6f3dda340fd2c9b7b9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6f3dda340fd2c9b7b92"/>
  <p:tag name="KSO_WM_SLIDE_BACKGROUND" val="[&quot;general&quot;]"/>
  <p:tag name="KSO_WM_SLIDE_BACKGROUND_TYPE" val="general"/>
  <p:tag name="KSO_WM_SLIDE_BK_DARK_LIGHT" val="2"/>
  <p:tag name="KSO_WM_SLIDE_ID" val="diagram20212424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52:44&quot;,&quot;maxSize&quot;:{&quot;size1&quot;:42.600000000000001},&quot;minSize&quot;:{&quot;size1&quot;:42.600000000000001},&quot;normalSize&quot;:{&quot;size1&quot;:42.600000000000001},&quot;subLayout&quot;:[{&quot;id&quot;:&quot;2020-12-09T21:52:44&quot;,&quot;margin&quot;:{&quot;bottom&quot;:3.3870000839233398,&quot;left&quot;:1.6929999589920044,&quot;right&quot;:0.026000002399086952,&quot;top&quot;:3.3870000839233398},&quot;type&quot;:0},{&quot;id&quot;:&quot;2020-12-09T21:52:44&quot;,&quot;maxSize&quot;:{&quot;size1&quot;:59.741725962181334},&quot;minSize&quot;:{&quot;size1&quot;:44.241725962181334},&quot;normalSize&quot;:{&quot;size1&quot;:59.408392628848013},&quot;subLayout&quot;:[{&quot;id&quot;:&quot;2020-12-09T21:52:44&quot;,&quot;margin&quot;:{&quot;bottom&quot;:0.42300000786781311,&quot;left&quot;:2.0899999141693115,&quot;right&quot;:3.809999942779541,&quot;top&quot;:6.3499999046325684},&quot;type&quot;:0},{&quot;id&quot;:&quot;2020-12-09T21:52:44&quot;,&quot;margin&quot;:{&quot;bottom&quot;:5.0799999237060547,&quot;left&quot;:2.0899999141693115,&quot;right&quot;:3.809999942779541,&quot;top&quot;:0},&quot;type&quot;:0}],&quot;type&quot;:0}],&quot;type&quot;:0}"/>
  <p:tag name="KSO_WM_SLIDE_POSITION" val="48*96"/>
  <p:tag name="KSO_WM_SLIDE_RATIO" val="1.777778"/>
  <p:tag name="KSO_WM_SLIDE_SIZE" val="864*348"/>
  <p:tag name="KSO_WM_SLIDE_SUBTYPE" val="picTxt"/>
  <p:tag name="KSO_WM_SLIDE_SUPPORT_FEATURE_TYPE" val="0"/>
  <p:tag name="KSO_WM_SLIDE_TYPE" val="text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COLOR_TYPE" val="1"/>
  <p:tag name="KSO_WM_TEMPLATE_INDEX" val="20212424"/>
  <p:tag name="KSO_WM_TEMPLATE_MASTER_TYPE" val="0"/>
  <p:tag name="KSO_WM_TEMPLATE_SUBCATEGORY" val="21"/>
</p:tagLst>
</file>

<file path=ppt/tags/tag19.xml><?xml version="1.0" encoding="utf-8"?>
<p:tagLst xmlns:p="http://schemas.openxmlformats.org/presentationml/2006/main">
  <p:tag name="KSO_WM_ASSEMBLE_CHIP_INDEX" val="8f599cc4cdcb415fb349beee7a2b7346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0fd2dece7bf546a7a5ecf106ab52361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2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2.xml><?xml version="1.0" encoding="utf-8"?>
<p:tagLst xmlns:p="http://schemas.openxmlformats.org/presentationml/2006/main">
  <p:tag name="KSO_WM_ASSEMBLE_CHIP_INDEX" val="87c6108d7fe442598130b55cf6476cfe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ada838b03e5f4f23a9445fe95fa8c3a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0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20.xml><?xml version="1.0" encoding="utf-8"?>
<p:tagLst xmlns:p="http://schemas.openxmlformats.org/presentationml/2006/main">
  <p:tag name="KSO_WM_BEAUTIFY_FLAG" val="#wm#"/>
  <p:tag name="KSO_WM_CHIP_GROUPID" val="5f22b6f3dda340fd2c9b7b91"/>
  <p:tag name="KSO_WM_CHIP_XID" val="5f22b6f3dda340fd2c9b7b92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110d945efcb14d3f934c623b2593b07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42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2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GROUPID" val="5f22b6f3dda340fd2c9b7b9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6f3dda340fd2c9b7b92"/>
  <p:tag name="KSO_WM_SLIDE_BACKGROUND" val="[&quot;general&quot;]"/>
  <p:tag name="KSO_WM_SLIDE_BACKGROUND_TYPE" val="general"/>
  <p:tag name="KSO_WM_SLIDE_BK_DARK_LIGHT" val="2"/>
  <p:tag name="KSO_WM_SLIDE_ID" val="diagram20212424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52:44&quot;,&quot;maxSize&quot;:{&quot;size1&quot;:42.600000000000001},&quot;minSize&quot;:{&quot;size1&quot;:42.600000000000001},&quot;normalSize&quot;:{&quot;size1&quot;:42.600000000000001},&quot;subLayout&quot;:[{&quot;id&quot;:&quot;2020-12-09T21:52:44&quot;,&quot;margin&quot;:{&quot;bottom&quot;:3.3870000839233398,&quot;left&quot;:1.6929999589920044,&quot;right&quot;:0.026000002399086952,&quot;top&quot;:3.3870000839233398},&quot;type&quot;:0},{&quot;id&quot;:&quot;2020-12-09T21:52:44&quot;,&quot;maxSize&quot;:{&quot;size1&quot;:59.741725962181334},&quot;minSize&quot;:{&quot;size1&quot;:44.241725962181334},&quot;normalSize&quot;:{&quot;size1&quot;:59.408392628848013},&quot;subLayout&quot;:[{&quot;id&quot;:&quot;2020-12-09T21:52:44&quot;,&quot;margin&quot;:{&quot;bottom&quot;:0.42300000786781311,&quot;left&quot;:2.0899999141693115,&quot;right&quot;:3.809999942779541,&quot;top&quot;:6.3499999046325684},&quot;type&quot;:0},{&quot;id&quot;:&quot;2020-12-09T21:52:44&quot;,&quot;margin&quot;:{&quot;bottom&quot;:5.0799999237060547,&quot;left&quot;:2.0899999141693115,&quot;right&quot;:3.809999942779541,&quot;top&quot;:0},&quot;type&quot;:0}],&quot;type&quot;:0}],&quot;type&quot;:0}"/>
  <p:tag name="KSO_WM_SLIDE_POSITION" val="48*96"/>
  <p:tag name="KSO_WM_SLIDE_RATIO" val="1.777778"/>
  <p:tag name="KSO_WM_SLIDE_SIZE" val="864*348"/>
  <p:tag name="KSO_WM_SLIDE_SUBTYPE" val="picTxt"/>
  <p:tag name="KSO_WM_SLIDE_SUPPORT_FEATURE_TYPE" val="0"/>
  <p:tag name="KSO_WM_SLIDE_TYPE" val="text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COLOR_TYPE" val="1"/>
  <p:tag name="KSO_WM_TEMPLATE_INDEX" val="20212424"/>
  <p:tag name="KSO_WM_TEMPLATE_MASTER_TYPE" val="0"/>
  <p:tag name="KSO_WM_TEMPLATE_SUBCATEGORY" val="21"/>
</p:tagLst>
</file>

<file path=ppt/tags/tag22.xml><?xml version="1.0" encoding="utf-8"?>
<p:tagLst xmlns:p="http://schemas.openxmlformats.org/presentationml/2006/main">
  <p:tag name="KSO_WM_ASSEMBLE_CHIP_INDEX" val="8f599cc4cdcb415fb349beee7a2b7346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0fd2dece7bf546a7a5ecf106ab52361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2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23.xml><?xml version="1.0" encoding="utf-8"?>
<p:tagLst xmlns:p="http://schemas.openxmlformats.org/presentationml/2006/main">
  <p:tag name="KSO_WM_BEAUTIFY_FLAG" val="#wm#"/>
  <p:tag name="KSO_WM_CHIP_GROUPID" val="5f22b6f3dda340fd2c9b7b91"/>
  <p:tag name="KSO_WM_CHIP_XID" val="5f22b6f3dda340fd2c9b7b92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110d945efcb14d3f934c623b2593b07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42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2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GROUPID" val="5f22b6f3dda340fd2c9b7b9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6f3dda340fd2c9b7b92"/>
  <p:tag name="KSO_WM_SLIDE_BACKGROUND" val="[&quot;general&quot;]"/>
  <p:tag name="KSO_WM_SLIDE_BACKGROUND_TYPE" val="general"/>
  <p:tag name="KSO_WM_SLIDE_BK_DARK_LIGHT" val="2"/>
  <p:tag name="KSO_WM_SLIDE_ID" val="diagram20212424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52:44&quot;,&quot;maxSize&quot;:{&quot;size1&quot;:42.600000000000001},&quot;minSize&quot;:{&quot;size1&quot;:42.600000000000001},&quot;normalSize&quot;:{&quot;size1&quot;:42.600000000000001},&quot;subLayout&quot;:[{&quot;id&quot;:&quot;2020-12-09T21:52:44&quot;,&quot;margin&quot;:{&quot;bottom&quot;:3.3870000839233398,&quot;left&quot;:1.6929999589920044,&quot;right&quot;:0.026000002399086952,&quot;top&quot;:3.3870000839233398},&quot;type&quot;:0},{&quot;id&quot;:&quot;2020-12-09T21:52:44&quot;,&quot;maxSize&quot;:{&quot;size1&quot;:59.741725962181334},&quot;minSize&quot;:{&quot;size1&quot;:44.241725962181334},&quot;normalSize&quot;:{&quot;size1&quot;:59.408392628848013},&quot;subLayout&quot;:[{&quot;id&quot;:&quot;2020-12-09T21:52:44&quot;,&quot;margin&quot;:{&quot;bottom&quot;:0.42300000786781311,&quot;left&quot;:2.0899999141693115,&quot;right&quot;:3.809999942779541,&quot;top&quot;:6.3499999046325684},&quot;type&quot;:0},{&quot;id&quot;:&quot;2020-12-09T21:52:44&quot;,&quot;margin&quot;:{&quot;bottom&quot;:5.0799999237060547,&quot;left&quot;:2.0899999141693115,&quot;right&quot;:3.809999942779541,&quot;top&quot;:0},&quot;type&quot;:0}],&quot;type&quot;:0}],&quot;type&quot;:0}"/>
  <p:tag name="KSO_WM_SLIDE_POSITION" val="48*96"/>
  <p:tag name="KSO_WM_SLIDE_RATIO" val="1.777778"/>
  <p:tag name="KSO_WM_SLIDE_SIZE" val="864*348"/>
  <p:tag name="KSO_WM_SLIDE_SUBTYPE" val="picTxt"/>
  <p:tag name="KSO_WM_SLIDE_SUPPORT_FEATURE_TYPE" val="0"/>
  <p:tag name="KSO_WM_SLIDE_TYPE" val="text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COLOR_TYPE" val="1"/>
  <p:tag name="KSO_WM_TEMPLATE_INDEX" val="20212424"/>
  <p:tag name="KSO_WM_TEMPLATE_MASTER_TYPE" val="0"/>
  <p:tag name="KSO_WM_TEMPLATE_SUBCATEGORY" val="21"/>
</p:tagLst>
</file>

<file path=ppt/tags/tag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5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26.xml><?xml version="1.0" encoding="utf-8"?>
<p:tagLst xmlns:p="http://schemas.openxmlformats.org/presentationml/2006/main">
  <p:tag name="KSO_WM_ASSEMBLE_CHIP_INDEX" val="e775032d7e0c436f99945c202846138c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f39ae9f1778449868506aa434918e9b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3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27.xml><?xml version="1.0" encoding="utf-8"?>
<p:tagLst xmlns:p="http://schemas.openxmlformats.org/presentationml/2006/main">
  <p:tag name="KSO_WM_BEAUTIFY_FLAG" val="#wm#"/>
  <p:tag name="KSO_WM_CHIP_FILLPROP" val="[[{&quot;fill_id&quot;:&quot;164c300f690d423ab1b6e3b65edb0bf9&quot;,&quot;fill_align&quot;:&quot;lt&quot;,&quot;text_align&quot;:&quot;lt&quot;,&quot;text_direction&quot;:&quot;horizontal&quot;,&quot;chip_types&quot;:[&quot;header&quot;]},{&quot;fill_id&quot;:&quot;722accd572074b41a2d4cf8c733c9957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8bc23afe44fab1839c18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cf6f21ddc3daf3fef3fc14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7355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0-12-09T17:53:35&quot;,&quot;maxSize&quot;:{&quot;size1&quot;:37.499622819304932},&quot;minSize&quot;:{&quot;size1&quot;:37.499622819304932},&quot;normalSize&quot;:{&quot;size1&quot;:37.499622819304932},&quot;subLayout&quot;:[{&quot;backgroundInfo&quot;:[{&quot;bottom&quot;:0,&quot;bottomAbs&quot;:false,&quot;left&quot;:0,&quot;leftAbs&quot;:false,&quot;right&quot;:0.13333333999999999,&quot;rightAbs&quot;:false,&quot;top&quot;:0,&quot;topAbs&quot;:false,&quot;type&quot;:&quot;leftRight&quot;}],&quot;id&quot;:&quot;2020-12-09T17:53:35&quot;,&quot;margin&quot;:{&quot;bottom&quot;:5.0799999237060547,&quot;left&quot;:1.6929999589920044,&quot;right&quot;:3.3870000839233398,&quot;top&quot;:3.3870000839233398},&quot;type&quot;:0},{&quot;id&quot;:&quot;2020-12-09T17:53:35&quot;,&quot;margin&quot;:{&quot;bottom&quot;:1.6929999589920044,&quot;left&quot;:0,&quot;right&quot;:1.6929999589920044,&quot;top&quot;:1.6929999589920044},&quot;type&quot;:0}],&quot;type&quot;:0}"/>
  <p:tag name="KSO_WM_SLIDE_POSITION" val="0*0"/>
  <p:tag name="KSO_WM_SLIDE_RATIO" val="1.777778"/>
  <p:tag name="KSO_WM_SLIDE_SIZE" val="912*539"/>
  <p:tag name="KSO_WM_SLIDE_SUBTYPE" val="pureTxt"/>
  <p:tag name="KSO_WM_SLIDE_SUPPORT_FEATURE_TYPE" val="0"/>
  <p:tag name="KSO_WM_SLIDE_TYPE" val="text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COLOR_TYPE" val="1"/>
  <p:tag name="KSO_WM_TEMPLATE_INDEX" val="20207355"/>
  <p:tag name="KSO_WM_TEMPLATE_MASTER_TYPE" val="0"/>
  <p:tag name="KSO_WM_TEMPLATE_SUBCATEGORY" val="21"/>
</p:tagLst>
</file>

<file path=ppt/tags/tag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5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29.xml><?xml version="1.0" encoding="utf-8"?>
<p:tagLst xmlns:p="http://schemas.openxmlformats.org/presentationml/2006/main">
  <p:tag name="KSO_WM_ASSEMBLE_CHIP_INDEX" val="e775032d7e0c436f99945c202846138c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f39ae9f1778449868506aa434918e9b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3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3.xml><?xml version="1.0" encoding="utf-8"?>
<p:tagLst xmlns:p="http://schemas.openxmlformats.org/presentationml/2006/main">
  <p:tag name="KSO_WM_ASSEMBLE_CHIP_INDEX" val="ac4e9f50611a4b49872a9c33e9ac868d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086545d6581f47e8a5d6529e54783af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0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0"/>
</p:tagLst>
</file>

<file path=ppt/tags/tag30.xml><?xml version="1.0" encoding="utf-8"?>
<p:tagLst xmlns:p="http://schemas.openxmlformats.org/presentationml/2006/main">
  <p:tag name="KSO_WM_ASSEMBLE_CHIP_INDEX" val="7928f152a82d46918f6cc6e8f8ec0420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50b9aa47672d48d4aa8d84c29f097f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5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16"/>
</p:tagLst>
</file>

<file path=ppt/tags/tag31.xml><?xml version="1.0" encoding="utf-8"?>
<p:tagLst xmlns:p="http://schemas.openxmlformats.org/presentationml/2006/main">
  <p:tag name="KSO_WM_BEAUTIFY_FLAG" val="#wm#"/>
  <p:tag name="KSO_WM_CHIP_FILLPROP" val="[[{&quot;fill_id&quot;:&quot;164c300f690d423ab1b6e3b65edb0bf9&quot;,&quot;fill_align&quot;:&quot;lt&quot;,&quot;text_align&quot;:&quot;lt&quot;,&quot;text_direction&quot;:&quot;horizontal&quot;,&quot;chip_types&quot;:[&quot;header&quot;]},{&quot;fill_id&quot;:&quot;722accd572074b41a2d4cf8c733c9957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8bc23afe44fab1839c18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cf6f21ddc3daf3fef3fc14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7355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0-12-09T17:53:35&quot;,&quot;maxSize&quot;:{&quot;size1&quot;:37.499622819304932},&quot;minSize&quot;:{&quot;size1&quot;:37.499622819304932},&quot;normalSize&quot;:{&quot;size1&quot;:37.499622819304932},&quot;subLayout&quot;:[{&quot;backgroundInfo&quot;:[{&quot;bottom&quot;:0,&quot;bottomAbs&quot;:false,&quot;left&quot;:0,&quot;leftAbs&quot;:false,&quot;right&quot;:0.13333333999999999,&quot;rightAbs&quot;:false,&quot;top&quot;:0,&quot;topAbs&quot;:false,&quot;type&quot;:&quot;leftRight&quot;}],&quot;id&quot;:&quot;2020-12-09T17:53:35&quot;,&quot;margin&quot;:{&quot;bottom&quot;:5.0799999237060547,&quot;left&quot;:1.6929999589920044,&quot;right&quot;:3.3870000839233398,&quot;top&quot;:3.3870000839233398},&quot;type&quot;:0},{&quot;id&quot;:&quot;2020-12-09T17:53:35&quot;,&quot;margin&quot;:{&quot;bottom&quot;:1.6929999589920044,&quot;left&quot;:0,&quot;right&quot;:1.6929999589920044,&quot;top&quot;:1.6929999589920044},&quot;type&quot;:0}],&quot;type&quot;:0}"/>
  <p:tag name="KSO_WM_SLIDE_POSITION" val="0*0"/>
  <p:tag name="KSO_WM_SLIDE_RATIO" val="1.777778"/>
  <p:tag name="KSO_WM_SLIDE_SIZE" val="912*539"/>
  <p:tag name="KSO_WM_SLIDE_SUBTYPE" val="pureTxt"/>
  <p:tag name="KSO_WM_SLIDE_SUPPORT_FEATURE_TYPE" val="0"/>
  <p:tag name="KSO_WM_SLIDE_TYPE" val="text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COLOR_TYPE" val="1"/>
  <p:tag name="KSO_WM_TEMPLATE_INDEX" val="20207355"/>
  <p:tag name="KSO_WM_TEMPLATE_MASTER_TYPE" val="0"/>
  <p:tag name="KSO_WM_TEMPLATE_SUBCATEGORY" val="21"/>
</p:tagLst>
</file>

<file path=ppt/tags/tag3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5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33.xml><?xml version="1.0" encoding="utf-8"?>
<p:tagLst xmlns:p="http://schemas.openxmlformats.org/presentationml/2006/main">
  <p:tag name="KSO_WM_ASSEMBLE_CHIP_INDEX" val="e775032d7e0c436f99945c202846138c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f39ae9f1778449868506aa434918e9b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3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34.xml><?xml version="1.0" encoding="utf-8"?>
<p:tagLst xmlns:p="http://schemas.openxmlformats.org/presentationml/2006/main">
  <p:tag name="KSO_WM_BEAUTIFY_FLAG" val="#wm#"/>
  <p:tag name="KSO_WM_CHIP_FILLPROP" val="[[{&quot;fill_id&quot;:&quot;164c300f690d423ab1b6e3b65edb0bf9&quot;,&quot;fill_align&quot;:&quot;lt&quot;,&quot;text_align&quot;:&quot;lt&quot;,&quot;text_direction&quot;:&quot;horizontal&quot;,&quot;chip_types&quot;:[&quot;header&quot;]},{&quot;fill_id&quot;:&quot;722accd572074b41a2d4cf8c733c9957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8bc23afe44fab1839c18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cf6f21ddc3daf3fef3fc14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7355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0-12-09T17:53:35&quot;,&quot;maxSize&quot;:{&quot;size1&quot;:37.499622819304932},&quot;minSize&quot;:{&quot;size1&quot;:37.499622819304932},&quot;normalSize&quot;:{&quot;size1&quot;:37.499622819304932},&quot;subLayout&quot;:[{&quot;backgroundInfo&quot;:[{&quot;bottom&quot;:0,&quot;bottomAbs&quot;:false,&quot;left&quot;:0,&quot;leftAbs&quot;:false,&quot;right&quot;:0.13333333999999999,&quot;rightAbs&quot;:false,&quot;top&quot;:0,&quot;topAbs&quot;:false,&quot;type&quot;:&quot;leftRight&quot;}],&quot;id&quot;:&quot;2020-12-09T17:53:35&quot;,&quot;margin&quot;:{&quot;bottom&quot;:5.0799999237060547,&quot;left&quot;:1.6929999589920044,&quot;right&quot;:3.3870000839233398,&quot;top&quot;:3.3870000839233398},&quot;type&quot;:0},{&quot;id&quot;:&quot;2020-12-09T17:53:35&quot;,&quot;margin&quot;:{&quot;bottom&quot;:1.6929999589920044,&quot;left&quot;:0,&quot;right&quot;:1.6929999589920044,&quot;top&quot;:1.6929999589920044},&quot;type&quot;:0}],&quot;type&quot;:0}"/>
  <p:tag name="KSO_WM_SLIDE_POSITION" val="0*0"/>
  <p:tag name="KSO_WM_SLIDE_RATIO" val="1.777778"/>
  <p:tag name="KSO_WM_SLIDE_SIZE" val="912*539"/>
  <p:tag name="KSO_WM_SLIDE_SUBTYPE" val="pureTxt"/>
  <p:tag name="KSO_WM_SLIDE_SUPPORT_FEATURE_TYPE" val="0"/>
  <p:tag name="KSO_WM_SLIDE_TYPE" val="text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COLOR_TYPE" val="1"/>
  <p:tag name="KSO_WM_TEMPLATE_INDEX" val="20207355"/>
  <p:tag name="KSO_WM_TEMPLATE_MASTER_TYPE" val="0"/>
  <p:tag name="KSO_WM_TEMPLATE_SUBCATEGORY" val="21"/>
</p:tagLst>
</file>

<file path=ppt/tags/tag3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5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36.xml><?xml version="1.0" encoding="utf-8"?>
<p:tagLst xmlns:p="http://schemas.openxmlformats.org/presentationml/2006/main">
  <p:tag name="KSO_WM_ASSEMBLE_CHIP_INDEX" val="e775032d7e0c436f99945c202846138c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f39ae9f1778449868506aa434918e9b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3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37.xml><?xml version="1.0" encoding="utf-8"?>
<p:tagLst xmlns:p="http://schemas.openxmlformats.org/presentationml/2006/main">
  <p:tag name="KSO_WM_BEAUTIFY_FLAG" val="#wm#"/>
  <p:tag name="KSO_WM_CHIP_FILLPROP" val="[[{&quot;fill_id&quot;:&quot;164c300f690d423ab1b6e3b65edb0bf9&quot;,&quot;fill_align&quot;:&quot;lt&quot;,&quot;text_align&quot;:&quot;lt&quot;,&quot;text_direction&quot;:&quot;horizontal&quot;,&quot;chip_types&quot;:[&quot;header&quot;]},{&quot;fill_id&quot;:&quot;722accd572074b41a2d4cf8c733c9957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8bc23afe44fab1839c18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cf6f21ddc3daf3fef3fc14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7355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0-12-09T17:53:35&quot;,&quot;maxSize&quot;:{&quot;size1&quot;:37.499622819304932},&quot;minSize&quot;:{&quot;size1&quot;:37.499622819304932},&quot;normalSize&quot;:{&quot;size1&quot;:37.499622819304932},&quot;subLayout&quot;:[{&quot;backgroundInfo&quot;:[{&quot;bottom&quot;:0,&quot;bottomAbs&quot;:false,&quot;left&quot;:0,&quot;leftAbs&quot;:false,&quot;right&quot;:0.13333333999999999,&quot;rightAbs&quot;:false,&quot;top&quot;:0,&quot;topAbs&quot;:false,&quot;type&quot;:&quot;leftRight&quot;}],&quot;id&quot;:&quot;2020-12-09T17:53:35&quot;,&quot;margin&quot;:{&quot;bottom&quot;:5.0799999237060547,&quot;left&quot;:1.6929999589920044,&quot;right&quot;:3.3870000839233398,&quot;top&quot;:3.3870000839233398},&quot;type&quot;:0},{&quot;id&quot;:&quot;2020-12-09T17:53:35&quot;,&quot;margin&quot;:{&quot;bottom&quot;:1.6929999589920044,&quot;left&quot;:0,&quot;right&quot;:1.6929999589920044,&quot;top&quot;:1.6929999589920044},&quot;type&quot;:0}],&quot;type&quot;:0}"/>
  <p:tag name="KSO_WM_SLIDE_POSITION" val="0*0"/>
  <p:tag name="KSO_WM_SLIDE_RATIO" val="1.777778"/>
  <p:tag name="KSO_WM_SLIDE_SIZE" val="912*539"/>
  <p:tag name="KSO_WM_SLIDE_SUBTYPE" val="pureTxt"/>
  <p:tag name="KSO_WM_SLIDE_SUPPORT_FEATURE_TYPE" val="0"/>
  <p:tag name="KSO_WM_SLIDE_TYPE" val="text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COLOR_TYPE" val="1"/>
  <p:tag name="KSO_WM_TEMPLATE_INDEX" val="20207355"/>
  <p:tag name="KSO_WM_TEMPLATE_MASTER_TYPE" val="0"/>
  <p:tag name="KSO_WM_TEMPLATE_SUBCATEGORY" val="21"/>
</p:tagLst>
</file>

<file path=ppt/tags/tag38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4.xml><?xml version="1.0" encoding="utf-8"?>
<p:tagLst xmlns:p="http://schemas.openxmlformats.org/presentationml/2006/main">
  <p:tag name="KSO_WM_ASSEMBLE_CHIP_INDEX" val="c3315a2ecf9b455fb7334508507eb07a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COMPATIBLE" val="1"/>
  <p:tag name="KSO_WM_UNIT_DEC_AREA_ID" val="b7282f11f11a46ec89a12c93c129c82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040_1*d*1"/>
  <p:tag name="KSO_WM_UNIT_INDEX" val="1"/>
  <p:tag name="KSO_WM_UNIT_LAYERLEVEL" val="1"/>
  <p:tag name="KSO_WM_UNIT_PLACING_PICTURE" val="c3315a2ecf9b455fb7334508507eb07a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719*1607"/>
</p:tagLst>
</file>

<file path=ppt/tags/tag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false,&quot;fill_id&quot;:&quot;791bdf8845fc45f7970391de15c86b30&quot;,&quot;fill_align&quot;:&quot;lb&quot;,&quot;chip_types&quot;:[&quot;header&quot;]},{&quot;text_align&quot;:&quot;lt&quot;,&quot;text_direction&quot;:&quot;horizontal&quot;,&quot;support_big_font&quot;:false,&quot;fill_id&quot;:&quot;326ee97c51d0484ebad35b28f9446700&quot;,&quot;fill_align&quot;:&quot;lt&quot;,&quot;chip_types&quot;:[&quot;text&quot;]},{&quot;text_align&quot;:&quot;lm&quot;,&quot;text_direction&quot;:&quot;horizontal&quot;,&quot;support_features&quot;:[&quot;collage&quot;,&quot;carousel&quot;,&quot;creativecrop&quot;],&quot;support_big_font&quot;:false,&quot;fill_id&quot;:&quot;19d39c0d7515444fb282878255f54cd2&quot;,&quot;fill_align&quot;:&quot;cm&quot;,&quot;chip_types&quot;:[&quot;diagram&quot;,&quot;pictext&quot;,&quot;text&quot;,&quot;picture&quot;,&quot;chart&quot;,&quot;table&quot;,&quot;video&quot;]}]]"/>
  <p:tag name="KSO_WM_CHIP_GROUPID" val="5e7f302024b822ad86e02054"/>
  <p:tag name="KSO_WM_CHIP_INFOS" val="{&quot;type&quot;:0,&quot;layout_type&quot;:&quot;leftright&quot;,&quot;layout_feature&quot;:1,&quot;aspect_ratio&quot;:&quot;4:3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7f302024b822ad86e02055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204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0-12-09T21:23:17&quot;,&quot;maxSize&quot;:{&quot;size1&quot;:53.752764315530655},&quot;minSize&quot;:{&quot;size1&quot;:39.952764315530658},&quot;normalSize&quot;:{&quot;size1&quot;:47.952764315530658},&quot;subLayout&quot;:[{&quot;id&quot;:&quot;2020-12-09T21:23:17&quot;,&quot;maxSize&quot;:{&quot;size1&quot;:46.700032438164691},&quot;minSize&quot;:{&quot;size1&quot;:33.300032438164685},&quot;normalSize&quot;:{&quot;size1&quot;:34.666699104831352},&quot;subLayout&quot;:[{&quot;id&quot;:&quot;2020-12-09T21:23:17&quot;,&quot;margin&quot;:{&quot;bottom&quot;:0,&quot;left&quot;:2.5399999618530273,&quot;right&quot;:0.84700000286102295,&quot;top&quot;:4.6570000648498535},&quot;type&quot;:0},{&quot;id&quot;:&quot;2020-12-09T21:23:17&quot;,&quot;margin&quot;:{&quot;bottom&quot;:4.6570000648498535,&quot;left&quot;:2.5399999618530273,&quot;right&quot;:0.84700000286102295,&quot;top&quot;:0.42300000786781311},&quot;type&quot;:0}],&quot;type&quot;:0},{&quot;id&quot;:&quot;2020-12-09T21:23:17&quot;,&quot;margin&quot;:{&quot;bottom&quot;:4.6570000648498535,&quot;left&quot;:0,&quot;right&quot;:2.5399999618530273,&quot;top&quot;:4.6570000648498535},&quot;type&quot;:0}],&quot;type&quot;:0}"/>
  <p:tag name="KSO_WM_SLIDE_POSITION" val="0*71"/>
  <p:tag name="KSO_WM_SLIDE_RATIO" val="1.777778"/>
  <p:tag name="KSO_WM_SLIDE_SIZE" val="720*396"/>
  <p:tag name="KSO_WM_SLIDE_SUBTYPE" val="picTxt"/>
  <p:tag name="KSO_WM_SLIDE_SUPPORT_FEATURE_TYPE" val="7"/>
  <p:tag name="KSO_WM_SLIDE_TYPE" val="text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COLOR_TYPE" val="1"/>
  <p:tag name="KSO_WM_TEMPLATE_INDEX" val="20212040"/>
  <p:tag name="KSO_WM_TEMPLATE_MASTER_TYPE" val="0"/>
  <p:tag name="KSO_WM_TEMPLATE_SUBCATEGORY" val="21"/>
</p:tagLst>
</file>

<file path=ppt/tags/tag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0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7.xml><?xml version="1.0" encoding="utf-8"?>
<p:tagLst xmlns:p="http://schemas.openxmlformats.org/presentationml/2006/main">
  <p:tag name="KSO_WM_ASSEMBLE_CHIP_INDEX" val="87c6108d7fe442598130b55cf6476cfe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ada838b03e5f4f23a9445fe95fa8c3a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0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8.xml><?xml version="1.0" encoding="utf-8"?>
<p:tagLst xmlns:p="http://schemas.openxmlformats.org/presentationml/2006/main">
  <p:tag name="KSO_WM_ASSEMBLE_CHIP_INDEX" val="ac4e9f50611a4b49872a9c33e9ac868d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086545d6581f47e8a5d6529e54783af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0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0"/>
</p:tagLst>
</file>

<file path=ppt/tags/tag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false,&quot;fill_id&quot;:&quot;791bdf8845fc45f7970391de15c86b30&quot;,&quot;fill_align&quot;:&quot;lb&quot;,&quot;chip_types&quot;:[&quot;header&quot;]},{&quot;text_align&quot;:&quot;lt&quot;,&quot;text_direction&quot;:&quot;horizontal&quot;,&quot;support_big_font&quot;:false,&quot;fill_id&quot;:&quot;326ee97c51d0484ebad35b28f9446700&quot;,&quot;fill_align&quot;:&quot;lt&quot;,&quot;chip_types&quot;:[&quot;text&quot;]},{&quot;text_align&quot;:&quot;lm&quot;,&quot;text_direction&quot;:&quot;horizontal&quot;,&quot;support_features&quot;:[&quot;collage&quot;,&quot;carousel&quot;,&quot;creativecrop&quot;],&quot;support_big_font&quot;:false,&quot;fill_id&quot;:&quot;19d39c0d7515444fb282878255f54cd2&quot;,&quot;fill_align&quot;:&quot;cm&quot;,&quot;chip_types&quot;:[&quot;diagram&quot;,&quot;pictext&quot;,&quot;text&quot;,&quot;picture&quot;,&quot;chart&quot;,&quot;table&quot;,&quot;video&quot;]}]]"/>
  <p:tag name="KSO_WM_CHIP_GROUPID" val="5e7f302024b822ad86e02054"/>
  <p:tag name="KSO_WM_CHIP_INFOS" val="{&quot;type&quot;:0,&quot;layout_type&quot;:&quot;leftright&quot;,&quot;layout_feature&quot;:1,&quot;aspect_ratio&quot;:&quot;4:3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7f302024b822ad86e02055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204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0-12-09T21:23:17&quot;,&quot;maxSize&quot;:{&quot;size1&quot;:53.752764315530655},&quot;minSize&quot;:{&quot;size1&quot;:39.952764315530658},&quot;normalSize&quot;:{&quot;size1&quot;:47.952764315530658},&quot;subLayout&quot;:[{&quot;id&quot;:&quot;2020-12-09T21:23:17&quot;,&quot;maxSize&quot;:{&quot;size1&quot;:46.700032438164691},&quot;minSize&quot;:{&quot;size1&quot;:33.300032438164685},&quot;normalSize&quot;:{&quot;size1&quot;:34.666699104831352},&quot;subLayout&quot;:[{&quot;id&quot;:&quot;2020-12-09T21:23:17&quot;,&quot;margin&quot;:{&quot;bottom&quot;:0,&quot;left&quot;:2.5399999618530273,&quot;right&quot;:0.84700000286102295,&quot;top&quot;:4.6570000648498535},&quot;type&quot;:0},{&quot;id&quot;:&quot;2020-12-09T21:23:17&quot;,&quot;margin&quot;:{&quot;bottom&quot;:4.6570000648498535,&quot;left&quot;:2.5399999618530273,&quot;right&quot;:0.84700000286102295,&quot;top&quot;:0.42300000786781311},&quot;type&quot;:0}],&quot;type&quot;:0},{&quot;id&quot;:&quot;2020-12-09T21:23:17&quot;,&quot;margin&quot;:{&quot;bottom&quot;:4.6570000648498535,&quot;left&quot;:0,&quot;right&quot;:2.5399999618530273,&quot;top&quot;:4.6570000648498535},&quot;type&quot;:0}],&quot;type&quot;:0}"/>
  <p:tag name="KSO_WM_SLIDE_POSITION" val="0*71"/>
  <p:tag name="KSO_WM_SLIDE_RATIO" val="1.777778"/>
  <p:tag name="KSO_WM_SLIDE_SIZE" val="720*396"/>
  <p:tag name="KSO_WM_SLIDE_SUBTYPE" val="picTxt"/>
  <p:tag name="KSO_WM_SLIDE_SUPPORT_FEATURE_TYPE" val="7"/>
  <p:tag name="KSO_WM_SLIDE_TYPE" val="text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COLOR_TYPE" val="1"/>
  <p:tag name="KSO_WM_TEMPLATE_INDEX" val="20212040"/>
  <p:tag name="KSO_WM_TEMPLATE_MASTER_TYPE" val="0"/>
  <p:tag name="KSO_WM_TEMPLATE_SUBCATEGORY" val="21"/>
</p:tagLst>
</file>

<file path=ppt/theme/theme1.xml><?xml version="1.0" encoding="utf-8"?>
<a:theme xmlns:r="http://schemas.openxmlformats.org/officeDocument/2006/relationships" xmlns:a="http://schemas.openxmlformats.org/drawingml/2006/main" name="更多作品请在稻壳儿搜索艺随风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254</Paragraphs>
  <Slides>45</Slides>
  <Notes>11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baseType="lpstr" size="62">
      <vt:lpstr>Arial</vt:lpstr>
      <vt:lpstr>Calibri Light</vt:lpstr>
      <vt:lpstr>Calibri</vt:lpstr>
      <vt:lpstr>宋体</vt:lpstr>
      <vt:lpstr>微软雅黑</vt:lpstr>
      <vt:lpstr>楷体</vt:lpstr>
      <vt:lpstr>隶书</vt:lpstr>
      <vt:lpstr>黑体</vt:lpstr>
      <vt:lpstr>Segoe UI</vt:lpstr>
      <vt:lpstr>Times New Roman</vt:lpstr>
      <vt:lpstr>华文隶书</vt:lpstr>
      <vt:lpstr>华文细黑</vt:lpstr>
      <vt:lpstr>Wingdings</vt:lpstr>
      <vt:lpstr>方正舒体</vt:lpstr>
      <vt:lpstr>楷体_GB2312</vt:lpstr>
      <vt:lpstr>华文新魏</vt:lpstr>
      <vt:lpstr>更多作品请在稻壳儿搜索艺随风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2021-03-23T11:09:38.977</cp:lastPrinted>
  <dcterms:created xsi:type="dcterms:W3CDTF">2021-03-23T11:09:38Z</dcterms:created>
  <dcterms:modified xsi:type="dcterms:W3CDTF">2021-05-17T03:36:10Z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