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497" r:id="rId3"/>
    <p:sldId id="498" r:id="rId4"/>
    <p:sldId id="377" r:id="rId5"/>
    <p:sldId id="552" r:id="rId6"/>
    <p:sldId id="504" r:id="rId7"/>
    <p:sldId id="507" r:id="rId9"/>
    <p:sldId id="528" r:id="rId10"/>
    <p:sldId id="530" r:id="rId11"/>
    <p:sldId id="511" r:id="rId12"/>
    <p:sldId id="524" r:id="rId13"/>
    <p:sldId id="543" r:id="rId14"/>
    <p:sldId id="565" r:id="rId15"/>
    <p:sldId id="513" r:id="rId16"/>
    <p:sldId id="455" r:id="rId17"/>
    <p:sldId id="456" r:id="rId18"/>
    <p:sldId id="551" r:id="rId19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  <p:cmAuthor id="2" name="作者" initials="A" lastIdx="0" clrIdx="1"/>
  <p:cmAuthor id="3" name="dell" initials="d" lastIdx="2" clrIdx="2"/>
  <p:cmAuthor id="0" name="贾静" initials="贾静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17CC"/>
    <a:srgbClr val="FF0000"/>
    <a:srgbClr val="0000CC"/>
    <a:srgbClr val="0066FF"/>
    <a:srgbClr val="1C34B0"/>
    <a:srgbClr val="CC3300"/>
    <a:srgbClr val="F3CDC3"/>
    <a:srgbClr val="F9E7C3"/>
    <a:srgbClr val="F9E5DF"/>
    <a:srgbClr val="F5F2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256"/>
    <p:restoredTop sz="94691"/>
  </p:normalViewPr>
  <p:slideViewPr>
    <p:cSldViewPr showGuides="1">
      <p:cViewPr varScale="1">
        <p:scale>
          <a:sx n="66" d="100"/>
          <a:sy n="66" d="100"/>
        </p:scale>
        <p:origin x="-936" y="-102"/>
      </p:cViewPr>
      <p:guideLst>
        <p:guide orient="horz" pos="2234"/>
        <p:guide pos="28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5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14338" name="文本占位符 2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rtlCol="0"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rtlCol="0"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24985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49858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49860" name="日期占位符 249859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249861" name="页脚占位符 24986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249862" name="灯片编号占位符 24986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4099"/>
          <p:cNvSpPr txBox="1"/>
          <p:nvPr/>
        </p:nvSpPr>
        <p:spPr>
          <a:xfrm>
            <a:off x="2987675" y="2205038"/>
            <a:ext cx="2952750" cy="914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动物笑谈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3" name="Rectangle 2"/>
          <p:cNvSpPr>
            <a:spLocks noGrp="1"/>
          </p:cNvSpPr>
          <p:nvPr/>
        </p:nvSpPr>
        <p:spPr>
          <a:xfrm>
            <a:off x="1475740" y="1772920"/>
            <a:ext cx="53213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>
              <a:buFontTx/>
            </a:pPr>
            <a:endParaRPr lang="en-US" altLang="zh-CN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Tx/>
            </a:pPr>
            <a:r>
              <a:rPr lang="en-US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21  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女娲造人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Tx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80380" y="2708910"/>
            <a:ext cx="956310" cy="52197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 fontAlgn="base"/>
            <a:r>
              <a:rPr lang="zh-CN" sz="2800" b="1" strike="noStrike" noProof="1">
                <a:ln w="28575">
                  <a:noFill/>
                </a:ln>
                <a:solidFill>
                  <a:srgbClr val="FF0000"/>
                </a:solidFill>
                <a:latin typeface="思源黑体 CN Regular" charset="-122"/>
                <a:ea typeface="思源黑体 CN Regular" charset="-122"/>
                <a:sym typeface="+mn-ea"/>
              </a:rPr>
              <a:t>袁珂</a:t>
            </a:r>
            <a:endParaRPr lang="zh-CN" sz="2800" b="1" strike="noStrike" noProof="1" smtClean="0">
              <a:ln w="28575">
                <a:noFill/>
              </a:ln>
              <a:solidFill>
                <a:srgbClr val="FF0000"/>
              </a:solidFill>
              <a:latin typeface="思源黑体 CN Regular" charset="-122"/>
              <a:ea typeface="思源黑体 CN Regular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72185" y="3356610"/>
            <a:ext cx="7521575" cy="15684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盘古开天辟地、夸父逐日、后羿射日、嫦娥奔月、女娲补天、精卫填海。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古人为什么要创作神话呢？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467995" y="531495"/>
            <a:ext cx="799084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800" b="1">
                <a:solidFill>
                  <a:srgbClr val="0000CC"/>
                </a:solidFill>
                <a:latin typeface="宋体" panose="02010600030101010101" pitchFamily="2" charset="-122"/>
                <a:sym typeface="+mn-ea"/>
              </a:rPr>
              <a:t>③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她也有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人的喜怒哀乐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之情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她会笑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她会假装生气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她甚至会灵机一动。</a:t>
            </a:r>
            <a:endParaRPr lang="zh-CN" sz="2800" b="1">
              <a:solidFill>
                <a:srgbClr val="0000CC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995" y="2868295"/>
            <a:ext cx="790765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800" b="1">
                <a:solidFill>
                  <a:srgbClr val="0000CC"/>
                </a:solidFill>
                <a:latin typeface="宋体" panose="02010600030101010101" pitchFamily="2" charset="-122"/>
                <a:sym typeface="+mn-ea"/>
              </a:rPr>
              <a:t>⑤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她得到了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做母亲的天伦之乐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她忙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忙碌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碌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像母亲一般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勤劳智慧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。她哪里是神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她分明就是人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她有人的情感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人的心态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人的智慧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人的生活体验。</a:t>
            </a:r>
            <a:endParaRPr lang="zh-CN" sz="2800" b="1">
              <a:solidFill>
                <a:srgbClr val="0000CC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7995" y="1484630"/>
            <a:ext cx="790765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800" b="1">
                <a:solidFill>
                  <a:srgbClr val="0000CC"/>
                </a:solidFill>
                <a:latin typeface="宋体" panose="02010600030101010101" pitchFamily="2" charset="-122"/>
                <a:sym typeface="+mn-ea"/>
              </a:rPr>
              <a:t>④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她像一个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调皮活泼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、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有创造力的孩子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她</a:t>
            </a:r>
            <a:r>
              <a:rPr sz="2800" b="1">
                <a:solidFill>
                  <a:srgbClr val="0417CC"/>
                </a:solidFill>
              </a:rPr>
              <a:t>觉得应该添一点儿什么东西进去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让它生气蓬勃起来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她有人的情感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人的心态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人的智慧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人的生活体验。</a:t>
            </a:r>
            <a:endParaRPr lang="zh-CN" sz="2800" b="1">
              <a:solidFill>
                <a:srgbClr val="0000CC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48130" y="4292600"/>
            <a:ext cx="689165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 b="1">
                <a:solidFill>
                  <a:srgbClr val="0000CC"/>
                </a:solidFill>
                <a:sym typeface="+mn-ea"/>
              </a:rPr>
              <a:t>神话中的主人公女娲是神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具有非凡的能力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她造人的手段、方法体现了</a:t>
            </a:r>
            <a:r>
              <a:rPr lang="zh-CN" altLang="en-US" sz="2800" b="1">
                <a:solidFill>
                  <a:srgbClr val="0000CC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sz="2800" b="1">
                <a:solidFill>
                  <a:srgbClr val="0417CC"/>
                </a:solidFill>
                <a:sym typeface="+mn-ea"/>
              </a:rPr>
              <a:t>神</a:t>
            </a:r>
            <a:r>
              <a:rPr lang="en-US" altLang="zh-CN" sz="2800" b="1">
                <a:solidFill>
                  <a:srgbClr val="0000CC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的威力。</a:t>
            </a:r>
            <a:endParaRPr lang="zh-CN" altLang="en-US" sz="2800" b="1">
              <a:solidFill>
                <a:srgbClr val="0000CC"/>
              </a:solidFill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7950" y="4292600"/>
            <a:ext cx="15678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 b="1">
                <a:solidFill>
                  <a:srgbClr val="222222"/>
                </a:solidFill>
                <a:sym typeface="+mn-ea"/>
              </a:rPr>
              <a:t>［小结］</a:t>
            </a:r>
            <a:endParaRPr lang="zh-CN" altLang="en-US" sz="2800" b="1">
              <a:solidFill>
                <a:srgbClr val="222222"/>
              </a:solidFill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1460" y="5156835"/>
            <a:ext cx="798893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800" b="1">
                <a:solidFill>
                  <a:srgbClr val="0000CC"/>
                </a:solidFill>
                <a:ea typeface="宋体" panose="02010600030101010101" pitchFamily="2" charset="-122"/>
              </a:rPr>
              <a:t>而在细节的处理上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CC"/>
                </a:solidFill>
                <a:ea typeface="宋体" panose="02010600030101010101" pitchFamily="2" charset="-122"/>
              </a:rPr>
              <a:t>作者又赋予了她人的心理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CC"/>
                </a:solidFill>
                <a:ea typeface="宋体" panose="02010600030101010101" pitchFamily="2" charset="-122"/>
              </a:rPr>
              <a:t>人的情感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CC"/>
                </a:solidFill>
                <a:ea typeface="宋体" panose="02010600030101010101" pitchFamily="2" charset="-122"/>
              </a:rPr>
              <a:t>人的生活体验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CC"/>
                </a:solidFill>
                <a:ea typeface="宋体" panose="02010600030101010101" pitchFamily="2" charset="-122"/>
              </a:rPr>
              <a:t>从而使想象内容既显</a:t>
            </a:r>
            <a:r>
              <a:rPr lang="zh-CN" altLang="en-US" sz="2800" b="1">
                <a:solidFill>
                  <a:srgbClr val="0000CC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sz="2800" b="1">
                <a:solidFill>
                  <a:srgbClr val="0000CC"/>
                </a:solidFill>
                <a:ea typeface="宋体" panose="02010600030101010101" pitchFamily="2" charset="-122"/>
              </a:rPr>
              <a:t>神威</a:t>
            </a:r>
            <a:r>
              <a:rPr lang="en-US" altLang="zh-CN" sz="2800" b="1">
                <a:solidFill>
                  <a:srgbClr val="0000CC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CC"/>
                </a:solidFill>
                <a:ea typeface="宋体" panose="02010600030101010101" pitchFamily="2" charset="-122"/>
              </a:rPr>
              <a:t>又合人情事理。</a:t>
            </a:r>
            <a:endParaRPr lang="zh-CN" altLang="en-US" sz="2800" b="1">
              <a:solidFill>
                <a:srgbClr val="0000CC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5362" name="TextBox 5"/>
          <p:cNvSpPr txBox="1"/>
          <p:nvPr/>
        </p:nvSpPr>
        <p:spPr>
          <a:xfrm>
            <a:off x="377825" y="1196340"/>
            <a:ext cx="89296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思考：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作者为什么把女娲塑造得更像一个</a:t>
            </a:r>
            <a:r>
              <a:rPr lang="zh-CN" altLang="en-US" sz="28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“人”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9875" y="2024063"/>
            <a:ext cx="837882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sz="2800" b="1">
                <a:solidFill>
                  <a:srgbClr val="0000CC"/>
                </a:solidFill>
                <a:latin typeface="Arial" panose="020B0604020202020204" pitchFamily="34" charset="0"/>
              </a:rPr>
              <a:t>女娲所以要造人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0000CC"/>
                </a:solidFill>
                <a:latin typeface="Arial" panose="020B0604020202020204" pitchFamily="34" charset="0"/>
              </a:rPr>
              <a:t>是因为</a:t>
            </a:r>
            <a:r>
              <a:rPr lang="zh-CN" altLang="zh-CN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她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感到寂寞孤独</a:t>
            </a:r>
            <a:r>
              <a:rPr lang="en-US" altLang="zh-CN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造人的愿望自然而真实</a:t>
            </a:r>
            <a:r>
              <a:rPr lang="zh-CN" altLang="zh-CN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；采用模仿自己的样子造出人形的方法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是出于水中自己像的偶然诱发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极富于人类经验；</a:t>
            </a:r>
            <a:r>
              <a:rPr lang="zh-CN" altLang="en-US" sz="2800" b="1">
                <a:solidFill>
                  <a:srgbClr val="0000CC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zh-CN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人</a:t>
            </a:r>
            <a:r>
              <a:rPr lang="en-US" altLang="zh-CN" sz="2800" b="1">
                <a:solidFill>
                  <a:srgbClr val="0000CC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zh-CN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的产生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使女娲得到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做母亲的自豪欣慰</a:t>
            </a:r>
            <a:r>
              <a:rPr lang="zh-CN" altLang="zh-CN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；晚霞里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星光下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女娲的忙碌疲倦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正显露出一位母亲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勤劳智慧</a:t>
            </a:r>
            <a:r>
              <a:rPr lang="zh-CN" altLang="zh-CN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伟大的身影</a:t>
            </a:r>
            <a:r>
              <a:rPr lang="zh-CN" altLang="zh-CN" sz="2800" b="1">
                <a:solidFill>
                  <a:srgbClr val="0417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37820" y="4700905"/>
            <a:ext cx="824357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43840"/>
            <a:r>
              <a:rPr lang="en-US" altLang="zh-CN" sz="2800" b="1">
                <a:solidFill>
                  <a:srgbClr val="0417CC"/>
                </a:solidFill>
                <a:ea typeface="宋体" panose="02010600030101010101" pitchFamily="2" charset="-122"/>
              </a:rPr>
              <a:t>    </a:t>
            </a:r>
            <a:r>
              <a:rPr lang="zh-CN" sz="2800" b="1">
                <a:solidFill>
                  <a:srgbClr val="0417CC"/>
                </a:solidFill>
                <a:ea typeface="宋体" panose="02010600030101010101" pitchFamily="2" charset="-122"/>
              </a:rPr>
              <a:t>从她身上,我们看到神话的情节是想象的,但又是真实的,是合乎现实生活的情理的。想象大胆奇特、真实合理。</a:t>
            </a:r>
            <a:endParaRPr lang="zh-CN" altLang="en-US" sz="2800" b="1">
              <a:solidFill>
                <a:srgbClr val="0417CC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99" name="Rectangle 2"/>
          <p:cNvSpPr>
            <a:spLocks noGrp="1"/>
          </p:cNvSpPr>
          <p:nvPr/>
        </p:nvSpPr>
        <p:spPr>
          <a:xfrm>
            <a:off x="155575" y="439738"/>
            <a:ext cx="1908175" cy="7651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zh-CN" altLang="en-US" sz="3200" b="1" dirty="0">
                <a:latin typeface="Calibri" panose="020F0502020204030204" pitchFamily="34" charset="0"/>
                <a:ea typeface="黑体" panose="02010609060101010101" charset="-122"/>
              </a:rPr>
              <a:t>板书设计</a:t>
            </a:r>
            <a:endParaRPr lang="zh-CN" altLang="en-US" sz="3200" b="1" dirty="0">
              <a:latin typeface="Calibri" panose="020F0502020204030204" pitchFamily="34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64255" y="1412240"/>
            <a:ext cx="20885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ym typeface="+mn-ea"/>
              </a:rPr>
              <a:t>女娲造人</a:t>
            </a:r>
            <a:endParaRPr lang="zh-CN" altLang="en-US" sz="3200" b="1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71775" y="2204720"/>
            <a:ext cx="57816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>
                <a:sym typeface="+mn-ea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神</a:t>
            </a: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                    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人</a:t>
            </a:r>
            <a:endParaRPr lang="zh-CN" altLang="en-US" sz="32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6387" name="文本框 3"/>
          <p:cNvSpPr txBox="1"/>
          <p:nvPr/>
        </p:nvSpPr>
        <p:spPr>
          <a:xfrm>
            <a:off x="2268220" y="2890520"/>
            <a:ext cx="185864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神通广大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有创造力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32045" y="2780665"/>
            <a:ext cx="185864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勤劳智慧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富有爱心</a:t>
            </a:r>
            <a:endParaRPr 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9795" y="4220845"/>
            <a:ext cx="59442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>
                <a:sym typeface="+mn-ea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想象：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大胆奇特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真实合理</a:t>
            </a:r>
            <a:r>
              <a:rPr lang="en-US" altLang="zh-CN" sz="3200" b="1" dirty="0">
                <a:sym typeface="+mn-ea"/>
              </a:rPr>
              <a:t>                    </a:t>
            </a:r>
            <a:endParaRPr lang="zh-CN" altLang="en-US" sz="3200" b="1" dirty="0"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251460" y="404654"/>
            <a:ext cx="1905000" cy="599916"/>
            <a:chOff x="2323" y="639"/>
            <a:chExt cx="3611" cy="1260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578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175">
                <a:sym typeface="Calibri" panose="020F050202020403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323" y="639"/>
              <a:ext cx="3576" cy="1260"/>
            </a:xfrm>
            <a:prstGeom prst="rect">
              <a:avLst/>
            </a:prstGeom>
            <a:noFill/>
          </p:spPr>
          <p:txBody>
            <a:bodyPr wrap="square" lIns="70898" tIns="35448" rIns="70898" bIns="35448" rtlCol="0">
              <a:no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深入阅读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71220" y="1052195"/>
            <a:ext cx="740092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文中处处洋溢着人类诞生的喜悦感。找出有关语句</a:t>
            </a:r>
            <a:r>
              <a:rPr lang="en-US" altLang="zh-CN" sz="3000" b="1"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说说你对这一喜悦感的体会。</a:t>
            </a:r>
            <a:endParaRPr lang="zh-CN" altLang="en-US" sz="30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9795" y="2060575"/>
            <a:ext cx="521398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000" b="1">
                <a:solidFill>
                  <a:srgbClr val="0000CC"/>
                </a:solidFill>
                <a:latin typeface="宋体" panose="02010600030101010101" pitchFamily="2" charset="-122"/>
                <a:sym typeface="+mn-ea"/>
              </a:rPr>
              <a:t>①</a:t>
            </a:r>
            <a:r>
              <a:rPr lang="zh-CN" sz="3000" b="1">
                <a:solidFill>
                  <a:srgbClr val="0000CC"/>
                </a:solidFill>
                <a:sym typeface="+mn-ea"/>
              </a:rPr>
              <a:t>人落地后开口就喊</a:t>
            </a:r>
            <a:r>
              <a:rPr lang="zh-CN" altLang="en-US" sz="3000" b="1">
                <a:solidFill>
                  <a:srgbClr val="0000CC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sz="3000" b="1">
                <a:solidFill>
                  <a:srgbClr val="0000CC"/>
                </a:solidFill>
                <a:sym typeface="+mn-ea"/>
              </a:rPr>
              <a:t>妈妈</a:t>
            </a:r>
            <a:r>
              <a:rPr lang="zh-CN" altLang="en-US" sz="3000" b="1" dirty="0">
                <a:solidFill>
                  <a:srgbClr val="0000CC"/>
                </a:solidFill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CC"/>
                </a:solidFill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000" b="1" dirty="0">
              <a:solidFill>
                <a:srgbClr val="0000CC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1220" y="2613660"/>
            <a:ext cx="636714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000" b="1">
                <a:solidFill>
                  <a:srgbClr val="0000CC"/>
                </a:solidFill>
                <a:latin typeface="宋体" panose="02010600030101010101" pitchFamily="2" charset="-122"/>
                <a:sym typeface="+mn-ea"/>
              </a:rPr>
              <a:t>②</a:t>
            </a:r>
            <a:r>
              <a:rPr lang="zh-CN" sz="3000" b="1">
                <a:solidFill>
                  <a:srgbClr val="0000CC"/>
                </a:solidFill>
                <a:sym typeface="+mn-ea"/>
              </a:rPr>
              <a:t>女娲不由得满心欢喜</a:t>
            </a:r>
            <a:r>
              <a:rPr lang="en-US" altLang="zh-CN" sz="3000" b="1">
                <a:solidFill>
                  <a:srgbClr val="0000CC"/>
                </a:solidFill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0000CC"/>
                </a:solidFill>
                <a:sym typeface="+mn-ea"/>
              </a:rPr>
              <a:t>眉开眼笑。</a:t>
            </a:r>
            <a:endParaRPr lang="zh-CN" altLang="en-US" sz="3000" b="1">
              <a:solidFill>
                <a:srgbClr val="0000CC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1220" y="3152140"/>
            <a:ext cx="636714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000" b="1">
                <a:solidFill>
                  <a:srgbClr val="0000CC"/>
                </a:solidFill>
                <a:latin typeface="宋体" panose="02010600030101010101" pitchFamily="2" charset="-122"/>
                <a:sym typeface="+mn-ea"/>
              </a:rPr>
              <a:t>③</a:t>
            </a:r>
            <a:r>
              <a:rPr sz="3000" b="1">
                <a:solidFill>
                  <a:srgbClr val="0000CC"/>
                </a:solidFill>
              </a:rPr>
              <a:t>从此</a:t>
            </a:r>
            <a:r>
              <a:rPr lang="en-US" altLang="zh-CN" sz="3000" b="1">
                <a:solidFill>
                  <a:srgbClr val="0000CC"/>
                </a:solidFill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0000CC"/>
                </a:solidFill>
              </a:rPr>
              <a:t>她再也不感到孤独、寂寞了</a:t>
            </a:r>
            <a:r>
              <a:rPr lang="zh-CN" sz="3000" b="1">
                <a:solidFill>
                  <a:srgbClr val="0000CC"/>
                </a:solidFill>
                <a:sym typeface="+mn-ea"/>
              </a:rPr>
              <a:t>。</a:t>
            </a:r>
            <a:endParaRPr lang="zh-CN" altLang="en-US" sz="3000" b="1">
              <a:solidFill>
                <a:srgbClr val="0000CC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1220" y="3669665"/>
            <a:ext cx="718883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000" b="1">
                <a:solidFill>
                  <a:srgbClr val="0000CC"/>
                </a:solidFill>
                <a:latin typeface="宋体" panose="02010600030101010101" pitchFamily="2" charset="-122"/>
                <a:sym typeface="+mn-ea"/>
              </a:rPr>
              <a:t>④</a:t>
            </a:r>
            <a:r>
              <a:rPr sz="3000" b="1">
                <a:solidFill>
                  <a:srgbClr val="0000CC"/>
                </a:solidFill>
              </a:rPr>
              <a:t>这些小人儿在她的周围跳跃欢呼</a:t>
            </a:r>
            <a:r>
              <a:rPr lang="en-US" altLang="zh-CN" sz="3000" b="1">
                <a:solidFill>
                  <a:srgbClr val="0000CC"/>
                </a:solidFill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0000CC"/>
                </a:solidFill>
              </a:rPr>
              <a:t>使她精神上有说不出的高兴和安慰</a:t>
            </a:r>
            <a:r>
              <a:rPr lang="zh-CN" sz="3000" b="1">
                <a:solidFill>
                  <a:srgbClr val="0000CC"/>
                </a:solidFill>
                <a:sym typeface="+mn-ea"/>
              </a:rPr>
              <a:t>。</a:t>
            </a:r>
            <a:endParaRPr lang="zh-CN" altLang="en-US" sz="3000" b="1">
              <a:solidFill>
                <a:srgbClr val="0000CC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1220" y="4652645"/>
            <a:ext cx="718883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000" b="1">
                <a:solidFill>
                  <a:srgbClr val="0000CC"/>
                </a:solidFill>
                <a:latin typeface="宋体" panose="02010600030101010101" pitchFamily="2" charset="-122"/>
                <a:sym typeface="+mn-ea"/>
              </a:rPr>
              <a:t>⑤</a:t>
            </a:r>
            <a:r>
              <a:rPr sz="3000" b="1">
                <a:solidFill>
                  <a:srgbClr val="0000CC"/>
                </a:solidFill>
              </a:rPr>
              <a:t>女娲给孩子命名</a:t>
            </a:r>
            <a:r>
              <a:rPr lang="zh-CN" sz="3000" b="1">
                <a:solidFill>
                  <a:srgbClr val="0000CC"/>
                </a:solidFill>
                <a:sym typeface="+mn-ea"/>
              </a:rPr>
              <a:t>。</a:t>
            </a:r>
            <a:endParaRPr lang="zh-CN" altLang="en-US" sz="3000" b="1">
              <a:solidFill>
                <a:srgbClr val="0000CC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1220" y="5252085"/>
            <a:ext cx="718883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000" b="1">
                <a:solidFill>
                  <a:srgbClr val="0000CC"/>
                </a:solidFill>
                <a:latin typeface="宋体" panose="02010600030101010101" pitchFamily="2" charset="-122"/>
                <a:sym typeface="+mn-ea"/>
              </a:rPr>
              <a:t>⑥</a:t>
            </a:r>
            <a:r>
              <a:rPr sz="3000" b="1">
                <a:solidFill>
                  <a:srgbClr val="0000CC"/>
                </a:solidFill>
              </a:rPr>
              <a:t>许多小人的欢呼跳跃</a:t>
            </a:r>
            <a:r>
              <a:rPr lang="zh-CN" sz="3000" b="1">
                <a:solidFill>
                  <a:srgbClr val="0000CC"/>
                </a:solidFill>
                <a:sym typeface="+mn-ea"/>
              </a:rPr>
              <a:t>。</a:t>
            </a:r>
            <a:endParaRPr lang="zh-CN" altLang="en-US" sz="3000" b="1">
              <a:solidFill>
                <a:srgbClr val="0000CC"/>
              </a:solidFill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12180" y="4652645"/>
            <a:ext cx="1633855" cy="8655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t" anchorCtr="0">
            <a:spAutoFit/>
          </a:bodyPr>
          <a:p>
            <a:pPr algn="l">
              <a:lnSpc>
                <a:spcPct val="90000"/>
              </a:lnSpc>
            </a:pPr>
            <a:r>
              <a:rPr 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生命可贵</a:t>
            </a:r>
            <a:endParaRPr lang="zh-CN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lnSpc>
                <a:spcPct val="90000"/>
              </a:lnSpc>
            </a:pPr>
            <a:r>
              <a:rPr 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珍爱生命</a:t>
            </a:r>
            <a:endParaRPr lang="zh-CN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44" name="内容占位符 8194"/>
          <p:cNvSpPr>
            <a:spLocks noGrp="1" noRot="1"/>
          </p:cNvSpPr>
          <p:nvPr/>
        </p:nvSpPr>
        <p:spPr>
          <a:xfrm>
            <a:off x="533400" y="1052195"/>
            <a:ext cx="8077200" cy="973455"/>
          </a:xfrm>
          <a:prstGeom prst="rect">
            <a:avLst/>
          </a:prstGeom>
          <a:noFill/>
          <a:ln w="12700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 anchor="t" anchorCtr="0"/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阅读策略：</a:t>
            </a:r>
            <a:endParaRPr lang="zh-CN" altLang="zh-CN" sz="28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利用书中的特定细节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ea typeface="SimSun-ExtB" panose="02010609060101010101" charset="-122"/>
                <a:sym typeface="宋体" panose="02010600030101010101" pitchFamily="2" charset="-122"/>
              </a:rPr>
              <a:t>形成表达主旨的概括性说法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28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8630" name="TextBox 5"/>
          <p:cNvSpPr txBox="1"/>
          <p:nvPr/>
        </p:nvSpPr>
        <p:spPr>
          <a:xfrm>
            <a:off x="532765" y="2132330"/>
            <a:ext cx="83058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我们陈述主旨时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ea typeface="SimSun-ExtB" panose="02010609060101010101" charset="-122"/>
                <a:sym typeface="宋体" panose="02010600030101010101" pitchFamily="2" charset="-122"/>
              </a:rPr>
              <a:t>用的是类型化的称呼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ea typeface="SimSun-ExtB" panose="02010609060101010101" charset="-122"/>
                <a:sym typeface="宋体" panose="02010600030101010101" pitchFamily="2" charset="-122"/>
              </a:rPr>
              <a:t>比如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人类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母爱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en-US" altLang="zh-CN" sz="2800" b="1">
                <a:sym typeface="+mn-ea"/>
              </a:rPr>
              <a:t>“</a:t>
            </a:r>
            <a:r>
              <a:rPr lang="zh-CN" altLang="en-US" sz="2800" b="1">
                <a:sym typeface="+mn-ea"/>
              </a:rPr>
              <a:t>统治者</a:t>
            </a:r>
            <a:r>
              <a:rPr lang="en-US" altLang="zh-CN" sz="2800" b="1">
                <a:sym typeface="+mn-ea"/>
              </a:rPr>
              <a:t>”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而不指出特定的某人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360" y="3141345"/>
            <a:ext cx="801814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例句</a:t>
            </a:r>
            <a:r>
              <a:rPr lang="zh-CN" altLang="en-US" sz="2800" b="1">
                <a:sym typeface="微软雅黑" panose="020B0503020204020204" pitchFamily="34" charset="-122"/>
              </a:rPr>
              <a:t>:</a:t>
            </a:r>
            <a:r>
              <a:rPr lang="zh-CN" altLang="en-US" sz="2800" b="1"/>
              <a:t>有一天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大神女娲行走在这片莽莽榛榛的原野上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看看周围的景象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感到非常孤独。她觉得在这天地之间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应该添一点什么东西进去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让它生气蓬勃起来才好。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467360" y="4956175"/>
            <a:ext cx="801814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417CC"/>
                </a:solidFill>
              </a:rPr>
              <a:t>主旨</a:t>
            </a:r>
            <a:r>
              <a:rPr lang="zh-CN" altLang="en-US" sz="2800" b="1">
                <a:solidFill>
                  <a:srgbClr val="0417CC"/>
                </a:solidFill>
                <a:sym typeface="微软雅黑" panose="020B0503020204020204" pitchFamily="34" charset="-122"/>
              </a:rPr>
              <a:t>:</a:t>
            </a:r>
            <a:r>
              <a:rPr lang="en-US" altLang="zh-CN" sz="2800" b="1">
                <a:solidFill>
                  <a:srgbClr val="0417CC"/>
                </a:solidFill>
              </a:rPr>
              <a:t>“</a:t>
            </a:r>
            <a:r>
              <a:rPr lang="zh-CN" altLang="en-US" sz="2800" b="1">
                <a:solidFill>
                  <a:srgbClr val="0417CC"/>
                </a:solidFill>
              </a:rPr>
              <a:t>感到非常孤独</a:t>
            </a:r>
            <a:r>
              <a:rPr lang="en-US" altLang="zh-CN" sz="2800" b="1">
                <a:solidFill>
                  <a:srgbClr val="0417CC"/>
                </a:solidFill>
              </a:rPr>
              <a:t>”</a:t>
            </a:r>
            <a:r>
              <a:rPr lang="zh-CN" altLang="en-US" sz="2800" b="1">
                <a:solidFill>
                  <a:srgbClr val="0417CC"/>
                </a:solidFill>
              </a:rPr>
              <a:t>是女娲造人的原因</a:t>
            </a:r>
            <a:r>
              <a:rPr lang="en-US" altLang="zh-CN" sz="2800" b="1">
                <a:solidFill>
                  <a:srgbClr val="0417CC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417CC"/>
                </a:solidFill>
                <a:ea typeface="SimSun-ExtB" panose="02010609060101010101" charset="-122"/>
                <a:sym typeface="宋体" panose="02010600030101010101" pitchFamily="2" charset="-122"/>
              </a:rPr>
              <a:t>可见女娲虽为神女</a:t>
            </a:r>
            <a:r>
              <a:rPr lang="en-US" altLang="zh-CN" sz="2800" b="1">
                <a:solidFill>
                  <a:srgbClr val="0417CC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417CC"/>
                </a:solidFill>
                <a:ea typeface="SimSun-ExtB" panose="02010609060101010101" charset="-122"/>
                <a:sym typeface="宋体" panose="02010600030101010101" pitchFamily="2" charset="-122"/>
              </a:rPr>
              <a:t>却依然有人的情感特点</a:t>
            </a:r>
            <a:r>
              <a:rPr lang="en-US" altLang="zh-CN" sz="2800" b="1">
                <a:solidFill>
                  <a:srgbClr val="0417CC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417CC"/>
                </a:solidFill>
              </a:rPr>
              <a:t>人类的孤独感看来是与生俱来的。</a:t>
            </a:r>
            <a:endParaRPr lang="zh-CN" altLang="en-US" sz="2800" b="1">
              <a:solidFill>
                <a:srgbClr val="0417CC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2095" y="315119"/>
            <a:ext cx="1905000" cy="599916"/>
            <a:chOff x="2323" y="639"/>
            <a:chExt cx="3611" cy="1260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578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175">
                <a:sym typeface="Calibri" panose="020F050202020403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323" y="639"/>
              <a:ext cx="3576" cy="1260"/>
            </a:xfrm>
            <a:prstGeom prst="rect">
              <a:avLst/>
            </a:prstGeom>
            <a:noFill/>
          </p:spPr>
          <p:txBody>
            <a:bodyPr wrap="square" lIns="70898" tIns="35448" rIns="70898" bIns="35448" rtlCol="0">
              <a:no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发现主旨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39750" y="548640"/>
            <a:ext cx="801814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句子</a:t>
            </a:r>
            <a:r>
              <a:rPr lang="zh-CN" altLang="en-US" sz="2800" b="1">
                <a:sym typeface="微软雅黑" panose="020B0503020204020204" pitchFamily="34" charset="-122"/>
              </a:rPr>
              <a:t>:</a:t>
            </a:r>
            <a:r>
              <a:rPr lang="zh-CN" altLang="en-US" sz="2800" b="1"/>
              <a:t>女娲看着她亲手创造的这个聪明美丽的生物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又听见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“妈妈”</a:t>
            </a:r>
            <a:r>
              <a:rPr lang="zh-CN" altLang="en-US" sz="2800" b="1"/>
              <a:t>的喊声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不由得满心欢喜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眉开眼笑。</a:t>
            </a:r>
            <a:endParaRPr lang="zh-CN" altLang="en-US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3204210" y="4436110"/>
            <a:ext cx="39833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有感情</a:t>
            </a:r>
            <a:r>
              <a:rPr lang="en-US" altLang="zh-CN" sz="28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有活力</a:t>
            </a:r>
            <a:r>
              <a:rPr lang="en-US" altLang="zh-CN" sz="28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有生命力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39750" y="3356610"/>
            <a:ext cx="48463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00000"/>
              </a:lnSpc>
            </a:pP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女娲有个认识自我的过程：</a:t>
            </a:r>
            <a:endParaRPr 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20" y="4004945"/>
            <a:ext cx="80549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00000"/>
              </a:lnSpc>
            </a:pPr>
            <a:r>
              <a:rPr lang="zh-CN" sz="2800" b="1">
                <a:latin typeface="宋体" panose="02010600030101010101" pitchFamily="2" charset="-122"/>
                <a:sym typeface="+mn-ea"/>
              </a:rPr>
              <a:t>连女娲这样的神都一时拿不定主意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ea typeface="SimSun-ExtB" panose="02010609060101010101" charset="-122"/>
                <a:sym typeface="宋体" panose="02010600030101010101" pitchFamily="2" charset="-122"/>
              </a:rPr>
              <a:t>思考再三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ea typeface="SimSun-ExtB" panose="02010609060101010101" charset="-122"/>
                <a:sym typeface="宋体" panose="02010600030101010101" pitchFamily="2" charset="-122"/>
              </a:rPr>
              <a:t>偶然发现自己的美好</a:t>
            </a:r>
            <a:r>
              <a:rPr lang="zh-CN" altLang="en-US" sz="2800" b="1">
                <a:sym typeface="微软雅黑" panose="020B0503020204020204" pitchFamily="34" charset="-122"/>
              </a:rPr>
              <a:t>:</a:t>
            </a:r>
            <a:r>
              <a:rPr lang="zh-CN" altLang="en-US" sz="2800" b="1" u="sng">
                <a:sym typeface="微软雅黑" panose="020B0503020204020204" pitchFamily="34" charset="-122"/>
              </a:rPr>
              <a:t> </a:t>
            </a:r>
            <a:r>
              <a:rPr lang="en-US" altLang="zh-CN" sz="2800" b="1" u="sng">
                <a:sym typeface="微软雅黑" panose="020B0503020204020204" pitchFamily="34" charset="-122"/>
              </a:rPr>
              <a:t>                                        </a:t>
            </a:r>
            <a:r>
              <a:rPr lang="zh-CN" altLang="en-US" sz="2800" b="1">
                <a:sym typeface="微软雅黑" panose="020B0503020204020204" pitchFamily="34" charset="-122"/>
              </a:rPr>
              <a:t>！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9750" y="1700530"/>
            <a:ext cx="72383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417CC"/>
                </a:solidFill>
              </a:rPr>
              <a:t>主旨</a:t>
            </a:r>
            <a:r>
              <a:rPr lang="zh-CN" altLang="en-US" sz="2800" b="1">
                <a:solidFill>
                  <a:srgbClr val="0417CC"/>
                </a:solidFill>
                <a:sym typeface="微软雅黑" panose="020B0503020204020204" pitchFamily="34" charset="-122"/>
              </a:rPr>
              <a:t>:</a:t>
            </a:r>
            <a:r>
              <a:rPr lang="zh-CN" altLang="en-US" sz="2800" b="1">
                <a:solidFill>
                  <a:srgbClr val="0417CC"/>
                </a:solidFill>
                <a:ea typeface="SimSun-ExtB" panose="02010609060101010101" charset="-122"/>
                <a:sym typeface="宋体" panose="02010600030101010101" pitchFamily="2" charset="-122"/>
              </a:rPr>
              <a:t>可见女性身上的母爱</a:t>
            </a:r>
            <a:r>
              <a:rPr lang="en-US" altLang="zh-CN" sz="2800" b="1">
                <a:solidFill>
                  <a:srgbClr val="0417CC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417CC"/>
                </a:solidFill>
              </a:rPr>
              <a:t>也是与生俱来的。</a:t>
            </a:r>
            <a:endParaRPr lang="zh-CN" altLang="en-US" sz="2800" b="1">
              <a:solidFill>
                <a:srgbClr val="0417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323215" y="692309"/>
            <a:ext cx="1905000" cy="599916"/>
            <a:chOff x="2323" y="639"/>
            <a:chExt cx="3611" cy="1260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578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175">
                <a:sym typeface="Calibri" panose="020F050202020403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323" y="639"/>
              <a:ext cx="3576" cy="1260"/>
            </a:xfrm>
            <a:prstGeom prst="rect">
              <a:avLst/>
            </a:prstGeom>
            <a:noFill/>
          </p:spPr>
          <p:txBody>
            <a:bodyPr wrap="square" lIns="70898" tIns="35448" rIns="70898" bIns="35448" rtlCol="0">
              <a:no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课堂寄语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06425" y="1628775"/>
            <a:ext cx="7931150" cy="24301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b="1">
                <a:solidFill>
                  <a:srgbClr val="222222"/>
                </a:solidFill>
                <a:ea typeface="宋体" panose="02010600030101010101" pitchFamily="2" charset="-122"/>
              </a:rPr>
              <a:t>      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正因有了作者大胆新奇想象的演绎与扩充</a:t>
            </a:r>
            <a:r>
              <a:rPr lang="en-US" altLang="zh-CN" sz="3000" b="1"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女娲造人这个古老的神话传说充溢着生活气息</a:t>
            </a:r>
            <a:r>
              <a:rPr lang="en-US" altLang="zh-CN" sz="3000" b="1"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焕发出迷人的色彩。人类感念造人神女娲</a:t>
            </a:r>
            <a:r>
              <a:rPr lang="en-US" altLang="zh-CN" sz="3000" b="1"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感念她带到人世间的爱与温情</a:t>
            </a:r>
            <a:r>
              <a:rPr lang="en-US" altLang="zh-CN" sz="3000" b="1"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现实中人在澄澈的心湖底有谁没有珍存母亲勤劳、质朴的身影？</a:t>
            </a:r>
            <a:endParaRPr lang="zh-CN" altLang="en-US" sz="30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47495" y="4940935"/>
            <a:ext cx="4682490" cy="107632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indent="243840" algn="ctr"/>
            <a:r>
              <a:rPr lang="zh-CN" sz="3200" b="1">
                <a:solidFill>
                  <a:srgbClr val="222222"/>
                </a:solidFill>
                <a:ea typeface="宋体" panose="02010600030101010101" pitchFamily="2" charset="-122"/>
              </a:rPr>
              <a:t>带着欢欣与愉悦</a:t>
            </a:r>
            <a:endParaRPr lang="zh-CN" sz="3200" b="1">
              <a:solidFill>
                <a:srgbClr val="222222"/>
              </a:solidFill>
              <a:ea typeface="宋体" panose="02010600030101010101" pitchFamily="2" charset="-122"/>
            </a:endParaRPr>
          </a:p>
          <a:p>
            <a:pPr indent="243840" algn="ctr"/>
            <a:r>
              <a:rPr lang="zh-CN" sz="3200" b="1">
                <a:solidFill>
                  <a:srgbClr val="222222"/>
                </a:solidFill>
                <a:ea typeface="宋体" panose="02010600030101010101" pitchFamily="2" charset="-122"/>
              </a:rPr>
              <a:t>一路唱着欢歌前行</a:t>
            </a:r>
            <a:endParaRPr lang="zh-CN" altLang="en-US" sz="32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3" name="Rectangle 7" descr="中国教育出版网"/>
          <p:cNvSpPr>
            <a:spLocks noChangeArrowheads="1"/>
          </p:cNvSpPr>
          <p:nvPr/>
        </p:nvSpPr>
        <p:spPr bwMode="auto">
          <a:xfrm>
            <a:off x="323215" y="1292225"/>
            <a:ext cx="8543925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神话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sz="2800" b="1"/>
              <a:t>神话是远古人民表现对自然及文化现象的</a:t>
            </a:r>
            <a:r>
              <a:rPr sz="2800" b="1">
                <a:solidFill>
                  <a:srgbClr val="FF0000"/>
                </a:solidFill>
              </a:rPr>
              <a:t>理解与</a:t>
            </a:r>
            <a:r>
              <a:rPr lang="zh-CN" sz="2800" b="1">
                <a:solidFill>
                  <a:srgbClr val="FF0000"/>
                </a:solidFill>
              </a:rPr>
              <a:t>想象</a:t>
            </a:r>
            <a:r>
              <a:rPr sz="2800" b="1"/>
              <a:t>的故事。</a:t>
            </a:r>
            <a:r>
              <a:rPr lang="zh-CN" sz="2800" b="1"/>
              <a:t>它并非现实生活的科学反映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而是以远古人民贫乏的生活为基础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借助</a:t>
            </a:r>
            <a:r>
              <a:rPr lang="zh-CN" sz="2800" b="1" u="sng">
                <a:solidFill>
                  <a:srgbClr val="FF0000"/>
                </a:solidFill>
              </a:rPr>
              <a:t>想象</a:t>
            </a:r>
            <a:r>
              <a:rPr lang="zh-CN" sz="2800" b="1"/>
              <a:t>和</a:t>
            </a:r>
            <a:r>
              <a:rPr lang="zh-CN" sz="2800" b="1" u="sng">
                <a:solidFill>
                  <a:srgbClr val="FF0000"/>
                </a:solidFill>
              </a:rPr>
              <a:t>幻想</a:t>
            </a:r>
            <a:r>
              <a:rPr lang="zh-CN" sz="2800" b="1"/>
              <a:t>把</a:t>
            </a:r>
            <a:r>
              <a:rPr sz="2800" b="1"/>
              <a:t>自然</a:t>
            </a:r>
            <a:r>
              <a:rPr lang="zh-CN" sz="2800" b="1"/>
              <a:t>和客观世界</a:t>
            </a:r>
            <a:r>
              <a:rPr lang="zh-CN" sz="2800" b="1">
                <a:solidFill>
                  <a:srgbClr val="FF0000"/>
                </a:solidFill>
              </a:rPr>
              <a:t>拟人</a:t>
            </a:r>
            <a:r>
              <a:rPr sz="2800" b="1">
                <a:solidFill>
                  <a:srgbClr val="FF0000"/>
                </a:solidFill>
              </a:rPr>
              <a:t>化</a:t>
            </a:r>
            <a:r>
              <a:rPr lang="zh-CN" sz="2800" b="1"/>
              <a:t>的结果</a:t>
            </a:r>
            <a:r>
              <a:rPr sz="2800" b="1"/>
              <a:t>。</a:t>
            </a:r>
            <a:endParaRPr sz="2800" b="1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/>
              <a:t>神话的特点：</a:t>
            </a:r>
            <a:endParaRPr lang="zh-CN" sz="2800" b="1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>
                <a:latin typeface="宋体" panose="02010600030101010101" pitchFamily="2" charset="-122"/>
              </a:rPr>
              <a:t>1.</a:t>
            </a:r>
            <a:r>
              <a:rPr lang="zh-CN" sz="2800" b="1"/>
              <a:t>神话把自然</a:t>
            </a:r>
            <a:r>
              <a:rPr lang="zh-CN" sz="2800" b="1">
                <a:sym typeface="+mn-ea"/>
              </a:rPr>
              <a:t>和客观世界拟人</a:t>
            </a:r>
            <a:r>
              <a:rPr sz="2800" b="1">
                <a:sym typeface="+mn-ea"/>
              </a:rPr>
              <a:t>化</a:t>
            </a:r>
            <a:r>
              <a:rPr lang="zh-CN" sz="2800" b="1"/>
              <a:t>；</a:t>
            </a:r>
            <a:endParaRPr lang="zh-CN" sz="2800" b="1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2.创作的基础是现实生活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创作方法则是浪漫主义的；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3.神话表现了远古人类征服自然的理想和信念。       </a:t>
            </a:r>
            <a:r>
              <a:rPr lang="zh-CN" altLang="en-US" sz="1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en-US" altLang="zh-CN" sz="1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1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23215" y="692309"/>
            <a:ext cx="1905000" cy="599916"/>
            <a:chOff x="2323" y="639"/>
            <a:chExt cx="3611" cy="1260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578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175">
                <a:sym typeface="Calibri" panose="020F050202020403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323" y="639"/>
              <a:ext cx="3576" cy="1260"/>
            </a:xfrm>
            <a:prstGeom prst="rect">
              <a:avLst/>
            </a:prstGeom>
            <a:noFill/>
          </p:spPr>
          <p:txBody>
            <a:bodyPr wrap="square" lIns="70898" tIns="35448" rIns="70898" bIns="35448" rtlCol="0">
              <a:no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文体知识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467360" y="5325745"/>
            <a:ext cx="8125460" cy="5219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indent="243840"/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丰富多彩的想象、奇妙的情节、感人的艺术力量</a:t>
            </a:r>
            <a:endParaRPr lang="zh-CN" altLang="en-US" sz="28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0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0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Rectangle 2"/>
          <p:cNvSpPr>
            <a:spLocks noGrp="1"/>
          </p:cNvSpPr>
          <p:nvPr/>
        </p:nvSpPr>
        <p:spPr>
          <a:xfrm>
            <a:off x="396875" y="720725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Rectangle 3"/>
          <p:cNvSpPr>
            <a:spLocks noGrp="1"/>
          </p:cNvSpPr>
          <p:nvPr/>
        </p:nvSpPr>
        <p:spPr>
          <a:xfrm>
            <a:off x="325755" y="1955800"/>
            <a:ext cx="8374380" cy="279844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spcBef>
                <a:spcPct val="20000"/>
              </a:spcBef>
            </a:pPr>
            <a:r>
              <a:rPr lang="en-US" altLang="zh-CN" sz="3200" b="1" strike="noStrike" noProof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1.</a:t>
            </a:r>
            <a:r>
              <a:rPr lang="zh-CN" altLang="en-US" sz="3200" b="1" strike="noStrike" noProof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了解神话的特点</a:t>
            </a:r>
            <a:r>
              <a:rPr lang="zh-CN" altLang="en-US" sz="3200" b="1" strike="noStrike" noProof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en-US" altLang="zh-CN" sz="3200" b="1" strike="noStrike" noProof="1">
              <a:uFillTx/>
              <a:latin typeface="+mn-ea"/>
              <a:ea typeface="+mn-ea"/>
              <a:cs typeface="+mj-cs"/>
              <a:sym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r>
              <a:rPr lang="en-US" altLang="zh-CN" sz="3200" b="1" strike="noStrike" noProof="1">
                <a:uFillTx/>
                <a:latin typeface="+mn-ea"/>
                <a:ea typeface="+mn-ea"/>
                <a:cs typeface="+mj-cs"/>
                <a:sym typeface="宋体" panose="02010600030101010101" pitchFamily="2" charset="-122"/>
              </a:rPr>
              <a:t>2.体会想象联想在神话创作中的作用。通过比较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 strike="noStrike" noProof="1">
                <a:uFillTx/>
                <a:latin typeface="+mn-ea"/>
                <a:ea typeface="+mn-ea"/>
                <a:cs typeface="+mj-cs"/>
                <a:sym typeface="宋体" panose="02010600030101010101" pitchFamily="2" charset="-122"/>
              </a:rPr>
              <a:t>掌握想象的方法和思路。</a:t>
            </a:r>
            <a:endParaRPr lang="en-US" altLang="zh-CN" sz="3200" b="1" strike="noStrike" noProof="1">
              <a:uFillTx/>
              <a:latin typeface="+mn-ea"/>
              <a:ea typeface="+mn-ea"/>
              <a:cs typeface="+mj-cs"/>
              <a:sym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r>
              <a:rPr lang="en-US" altLang="zh-CN" sz="3200" b="1" strike="noStrike" noProof="1">
                <a:uFillTx/>
                <a:latin typeface="+mn-ea"/>
                <a:ea typeface="+mn-ea"/>
                <a:cs typeface="+mj-cs"/>
                <a:sym typeface="宋体" panose="02010600030101010101" pitchFamily="2" charset="-122"/>
              </a:rPr>
              <a:t>3.激发学生探究关于人类起源、进化的科学知识的兴趣。</a:t>
            </a:r>
            <a:endParaRPr lang="en-US" altLang="zh-CN" sz="3200" b="1" strike="noStrike" noProof="1">
              <a:uFillTx/>
              <a:latin typeface="+mn-ea"/>
              <a:ea typeface="+mn-ea"/>
              <a:cs typeface="+mj-cs"/>
              <a:sym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endParaRPr lang="zh-CN" altLang="en-US" sz="3200" b="1" strike="noStrike" noProof="1" dirty="0">
              <a:solidFill>
                <a:schemeClr val="tx1"/>
              </a:solidFill>
              <a:latin typeface="+mn-ea"/>
              <a:ea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文本框 12"/>
          <p:cNvSpPr txBox="1"/>
          <p:nvPr/>
        </p:nvSpPr>
        <p:spPr>
          <a:xfrm>
            <a:off x="611505" y="1384935"/>
            <a:ext cx="75838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读准下列红色字的字音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或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根据拼音写汉字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内容占位符 20481"/>
          <p:cNvSpPr>
            <a:spLocks noGrp="1" noChangeArrowheads="1"/>
          </p:cNvSpPr>
          <p:nvPr>
            <p:ph idx="1"/>
          </p:nvPr>
        </p:nvSpPr>
        <p:spPr>
          <a:xfrm>
            <a:off x="611505" y="1916430"/>
            <a:ext cx="8095615" cy="3069590"/>
          </a:xfrm>
        </p:spPr>
        <p:txBody>
          <a:bodyPr>
            <a:noAutofit/>
          </a:bodyPr>
          <a:p>
            <a:pPr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zh-CN" altLang="en-US" b="1" dirty="0">
                <a:sym typeface="+mn-ea"/>
              </a:rPr>
              <a:t>女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娲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en-US" altLang="zh-CN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澄澈</a:t>
            </a:r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</a:t>
            </a:r>
            <a:r>
              <a:rPr lang="zh-CN" altLang="en-US" b="1" dirty="0">
                <a:latin typeface="宋体" panose="02010600030101010101" pitchFamily="2" charset="-122"/>
                <a:sym typeface="+mn-ea"/>
              </a:rPr>
              <a:t>莽莽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榛</a:t>
            </a:r>
            <a:r>
              <a:rPr lang="zh-CN" altLang="en-US" b="1" dirty="0">
                <a:latin typeface="宋体" panose="02010600030101010101" pitchFamily="2" charset="-122"/>
                <a:sym typeface="+mn-ea"/>
              </a:rPr>
              <a:t>榛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endParaRPr lang="en-US" altLang="zh-CN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掺和</a:t>
            </a:r>
            <a:r>
              <a:rPr lang="en-US" altLang="zh-CN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</a:t>
            </a:r>
            <a:r>
              <a:rPr lang="zh-CN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堪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抟</a:t>
            </a: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黄土</a:t>
            </a:r>
            <a:endParaRPr lang="en-US" altLang="zh-CN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altLang="zh-CN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绵</a:t>
            </a:r>
            <a:r>
              <a:rPr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y</a:t>
            </a:r>
            <a:r>
              <a:rPr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á</a:t>
            </a:r>
            <a:r>
              <a:rPr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n</a:t>
            </a:r>
            <a:r>
              <a:rPr lang="en-US" altLang="zh-CN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   )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气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g</a:t>
            </a:r>
            <a:r>
              <a:rPr lang="en-US" altLang="zh-CN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</a:t>
            </a:r>
            <a:r>
              <a:rPr lang="en-US" altLang="zh-CN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   )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en-US" dirty="0">
                <a:solidFill>
                  <a:schemeClr val="tx1"/>
                </a:solidFill>
                <a:sym typeface="+mn-ea"/>
              </a:rPr>
              <a:t>péng</a:t>
            </a:r>
            <a:r>
              <a:rPr lang="en-US" altLang="zh-CN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   )</a:t>
            </a:r>
            <a:r>
              <a:rPr lang="zh-CN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勃</a:t>
            </a:r>
            <a:endParaRPr lang="en-US" altLang="zh-CN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zh-CN" altLang="zh-CN" b="1" dirty="0">
                <a:solidFill>
                  <a:schemeClr val="tx1"/>
                </a:solidFill>
                <a:sym typeface="+mn-ea"/>
              </a:rPr>
              <a:t>寂</a:t>
            </a:r>
            <a:r>
              <a:rPr lang="en-US" altLang="zh-CN" dirty="0">
                <a:solidFill>
                  <a:schemeClr val="tx1"/>
                </a:solidFill>
                <a:sym typeface="+mn-ea"/>
              </a:rPr>
              <a:t>mò</a:t>
            </a:r>
            <a:r>
              <a:rPr lang="en-US" altLang="zh-CN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   )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</a:t>
            </a:r>
            <a:r>
              <a:rPr lang="zh-CN" b="1" dirty="0">
                <a:solidFill>
                  <a:schemeClr val="tx1"/>
                </a:solidFill>
                <a:sym typeface="+mn-ea"/>
              </a:rPr>
              <a:t>山</a:t>
            </a:r>
            <a:r>
              <a:rPr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y</a:t>
            </a:r>
            <a:r>
              <a:rPr altLang="zh-CN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á</a:t>
            </a:r>
            <a:r>
              <a:rPr lang="en-US" altLang="zh-CN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   )</a:t>
            </a:r>
            <a:endParaRPr lang="en-US" altLang="zh-CN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altLang="zh-CN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chénɡ  chè</a:t>
            </a:r>
            <a:r>
              <a:rPr lang="en-US" altLang="zh-CN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     )</a:t>
            </a:r>
            <a:endParaRPr lang="en-US" altLang="zh-CN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endParaRPr lang="zh-CN" altLang="en-US" sz="21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>
            <a:spLocks noRot="1" noChangeArrowheads="1"/>
          </p:cNvSpPr>
          <p:nvPr/>
        </p:nvSpPr>
        <p:spPr bwMode="auto">
          <a:xfrm>
            <a:off x="1475740" y="1916430"/>
            <a:ext cx="7423785" cy="1243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>
                <a:solidFill>
                  <a:srgbClr val="0417CC"/>
                </a:solidFill>
                <a:cs typeface="Arial" panose="020B0604020202020204" pitchFamily="34" charset="0"/>
                <a:sym typeface="+mn-ea"/>
              </a:rPr>
              <a:t>w</a:t>
            </a:r>
            <a:r>
              <a:rPr lang="en-US" altLang="zh-CN" sz="3200" b="1">
                <a:solidFill>
                  <a:srgbClr val="0417CC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3200" dirty="0" err="1">
                <a:solidFill>
                  <a:srgbClr val="0417CC"/>
                </a:solidFill>
                <a:cs typeface="Arial" panose="020B0604020202020204" pitchFamily="34" charset="0"/>
                <a:sym typeface="+mn-ea"/>
              </a:rPr>
              <a:t>               </a:t>
            </a:r>
            <a:r>
              <a:rPr altLang="zh-CN" sz="3200" dirty="0">
                <a:solidFill>
                  <a:srgbClr val="0417CC"/>
                </a:solidFill>
                <a:sym typeface="+mn-ea"/>
              </a:rPr>
              <a:t>chénɡ  chè</a:t>
            </a:r>
            <a:r>
              <a:rPr lang="en-US" sz="3200" dirty="0">
                <a:solidFill>
                  <a:srgbClr val="0417CC"/>
                </a:solidFill>
                <a:sym typeface="+mn-ea"/>
              </a:rPr>
              <a:t>                   </a:t>
            </a:r>
            <a:r>
              <a:rPr lang="en-US" altLang="zh-CN" sz="3200">
                <a:solidFill>
                  <a:srgbClr val="0417CC"/>
                </a:solidFill>
                <a:cs typeface="Arial" panose="020B0604020202020204" pitchFamily="34" charset="0"/>
                <a:sym typeface="+mn-ea"/>
              </a:rPr>
              <a:t>zhēn</a:t>
            </a:r>
            <a:endParaRPr lang="en-US" altLang="zh-CN" sz="3200">
              <a:solidFill>
                <a:srgbClr val="0417CC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>
                <a:solidFill>
                  <a:srgbClr val="0417CC"/>
                </a:solidFill>
                <a:cs typeface="Arial" panose="020B0604020202020204" pitchFamily="34" charset="0"/>
                <a:sym typeface="+mn-ea"/>
              </a:rPr>
              <a:t>ch</a:t>
            </a:r>
            <a:r>
              <a:rPr lang="en-US" altLang="zh-CN" sz="3200" b="1">
                <a:solidFill>
                  <a:srgbClr val="0417CC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3200">
                <a:solidFill>
                  <a:srgbClr val="0417CC"/>
                </a:solidFill>
                <a:cs typeface="Arial" panose="020B0604020202020204" pitchFamily="34" charset="0"/>
                <a:sym typeface="+mn-ea"/>
              </a:rPr>
              <a:t>n huo</a:t>
            </a:r>
            <a:r>
              <a:rPr lang="en-US" altLang="zh-CN" sz="3200" dirty="0" err="1" smtClean="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             </a:t>
            </a:r>
            <a:r>
              <a:rPr lang="en-US" altLang="zh-CN" sz="3200" dirty="0" err="1" smtClean="0">
                <a:solidFill>
                  <a:srgbClr val="0417CC"/>
                </a:solidFill>
                <a:cs typeface="Arial" panose="020B0604020202020204" pitchFamily="34" charset="0"/>
                <a:sym typeface="+mn-ea"/>
              </a:rPr>
              <a:t>k</a:t>
            </a:r>
            <a:r>
              <a:rPr lang="en-US" altLang="zh-CN" sz="3200" b="1">
                <a:solidFill>
                  <a:srgbClr val="0417CC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3200">
                <a:solidFill>
                  <a:srgbClr val="0417CC"/>
                </a:solidFill>
                <a:cs typeface="Arial" panose="020B0604020202020204" pitchFamily="34" charset="0"/>
                <a:sym typeface="+mn-ea"/>
              </a:rPr>
              <a:t>n                   tu</a:t>
            </a:r>
            <a:r>
              <a:rPr lang="en-US" altLang="zh-CN" sz="3200" b="1">
                <a:solidFill>
                  <a:srgbClr val="0417CC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altLang="zh-CN" sz="3200">
                <a:solidFill>
                  <a:srgbClr val="0417CC"/>
                </a:solidFill>
                <a:cs typeface="Arial" panose="020B0604020202020204" pitchFamily="34" charset="0"/>
                <a:sym typeface="+mn-ea"/>
              </a:rPr>
              <a:t>n</a:t>
            </a:r>
            <a:r>
              <a:rPr lang="en-US" altLang="zh-CN" sz="3200" dirty="0" err="1" smtClean="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            </a:t>
            </a:r>
            <a:r>
              <a:rPr lang="en-US" altLang="zh-CN" sz="2250" dirty="0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</a:t>
            </a:r>
            <a:endParaRPr lang="zh-CN" altLang="en-US" sz="225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Rot="1" noChangeArrowheads="1"/>
          </p:cNvSpPr>
          <p:nvPr/>
        </p:nvSpPr>
        <p:spPr bwMode="auto">
          <a:xfrm>
            <a:off x="1907540" y="3160395"/>
            <a:ext cx="6454140" cy="1782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延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概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蓬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寞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崖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     澄澈</a:t>
            </a:r>
            <a:r>
              <a:rPr lang="en-US" altLang="zh-CN" sz="197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en-US" altLang="zh-CN" sz="197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en-US" altLang="zh-CN" sz="197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                           </a:t>
            </a:r>
            <a:endParaRPr lang="zh-CN" altLang="en-US" sz="197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197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lang="en-US" altLang="zh-CN" sz="197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 sz="1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1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Rot="1"/>
          </p:cNvSpPr>
          <p:nvPr/>
        </p:nvSpPr>
        <p:spPr>
          <a:xfrm>
            <a:off x="5921931" y="4724639"/>
            <a:ext cx="800100" cy="2271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endParaRPr lang="en-US" altLang="zh-CN" sz="21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3215" y="692309"/>
            <a:ext cx="1905000" cy="599916"/>
            <a:chOff x="2323" y="639"/>
            <a:chExt cx="3611" cy="1260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578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175">
                <a:sym typeface="Calibri" panose="020F0502020204030204" pitchFamily="34" charset="0"/>
              </a:endParaRPr>
            </a:p>
          </p:txBody>
        </p:sp>
        <p:sp>
          <p:nvSpPr>
            <p:cNvPr id="3" name="TextBox 7"/>
            <p:cNvSpPr txBox="1"/>
            <p:nvPr/>
          </p:nvSpPr>
          <p:spPr>
            <a:xfrm>
              <a:off x="2323" y="639"/>
              <a:ext cx="3576" cy="1260"/>
            </a:xfrm>
            <a:prstGeom prst="rect">
              <a:avLst/>
            </a:prstGeom>
            <a:noFill/>
          </p:spPr>
          <p:txBody>
            <a:bodyPr wrap="square" lIns="70898" tIns="35448" rIns="70898" bIns="35448" rtlCol="0">
              <a:no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预习字词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323215" y="692309"/>
            <a:ext cx="1905000" cy="599916"/>
            <a:chOff x="2323" y="639"/>
            <a:chExt cx="3611" cy="1260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578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175">
                <a:sym typeface="Calibri" panose="020F050202020403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323" y="639"/>
              <a:ext cx="3576" cy="1260"/>
            </a:xfrm>
            <a:prstGeom prst="rect">
              <a:avLst/>
            </a:prstGeom>
            <a:noFill/>
          </p:spPr>
          <p:txBody>
            <a:bodyPr wrap="square" lIns="70898" tIns="35448" rIns="70898" bIns="35448" rtlCol="0">
              <a:no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复述情节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99795" y="1351915"/>
            <a:ext cx="672401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43840"/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快速阅读</a:t>
            </a:r>
            <a:r>
              <a:rPr lang="en-US" altLang="zh-CN" sz="30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根据提示复述课文。</a:t>
            </a:r>
            <a:endParaRPr lang="zh-CN" altLang="en-US" sz="30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3940" y="1964690"/>
            <a:ext cx="17538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天地无人</a:t>
            </a:r>
            <a:endParaRPr lang="zh-CN" altLang="en-US" sz="30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75965" y="1964690"/>
            <a:ext cx="172275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黄泥捏人</a:t>
            </a:r>
            <a:endParaRPr lang="zh-CN" altLang="en-US" sz="30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2797810" y="2141220"/>
            <a:ext cx="509270" cy="200025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36235" y="1964690"/>
            <a:ext cx="211582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创造许多人</a:t>
            </a:r>
            <a:endParaRPr lang="zh-CN" altLang="en-US" sz="30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4932045" y="2132330"/>
            <a:ext cx="509270" cy="200025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633345" y="2533650"/>
            <a:ext cx="340233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分为男女</a:t>
            </a:r>
            <a:r>
              <a:rPr lang="en-US" altLang="zh-CN" sz="30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延续后代</a:t>
            </a:r>
            <a:endParaRPr lang="zh-CN" altLang="en-US" sz="30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2124075" y="2708910"/>
            <a:ext cx="509270" cy="200025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043940" y="3644900"/>
            <a:ext cx="6724015" cy="1991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243840"/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思考：</a:t>
            </a:r>
            <a:endParaRPr lang="zh-CN" sz="3000" b="1">
              <a:solidFill>
                <a:srgbClr val="222222"/>
              </a:solidFill>
              <a:ea typeface="宋体" panose="02010600030101010101" pitchFamily="2" charset="-122"/>
            </a:endParaRPr>
          </a:p>
          <a:p>
            <a:pPr indent="243840"/>
            <a:r>
              <a:rPr lang="zh-CN" sz="3000" b="1">
                <a:latin typeface="宋体" panose="02010600030101010101" pitchFamily="2" charset="-122"/>
                <a:sym typeface="+mn-ea"/>
              </a:rPr>
              <a:t>1.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女娲为什么要创造人类？</a:t>
            </a:r>
            <a:endParaRPr lang="zh-CN" sz="3000" b="1">
              <a:solidFill>
                <a:srgbClr val="222222"/>
              </a:solidFill>
              <a:ea typeface="宋体" panose="02010600030101010101" pitchFamily="2" charset="-122"/>
            </a:endParaRPr>
          </a:p>
          <a:p>
            <a:pPr indent="243840"/>
            <a:r>
              <a:rPr lang="en-US" altLang="zh-CN" sz="3000" b="1">
                <a:latin typeface="宋体" panose="02010600030101010101" pitchFamily="2" charset="-122"/>
                <a:sym typeface="+mn-ea"/>
              </a:rPr>
              <a:t>2</a:t>
            </a:r>
            <a:r>
              <a:rPr lang="zh-CN" sz="3000" b="1">
                <a:latin typeface="宋体" panose="02010600030101010101" pitchFamily="2" charset="-122"/>
                <a:sym typeface="+mn-ea"/>
              </a:rPr>
              <a:t>.娲是怎样创造出人类的？</a:t>
            </a:r>
            <a:endParaRPr lang="zh-CN" sz="3000" b="1">
              <a:latin typeface="宋体" panose="02010600030101010101" pitchFamily="2" charset="-122"/>
              <a:sym typeface="+mn-ea"/>
            </a:endParaRPr>
          </a:p>
          <a:p>
            <a:pPr indent="243840"/>
            <a:r>
              <a:rPr lang="en-US" altLang="zh-CN" sz="3000" b="1">
                <a:latin typeface="宋体" panose="02010600030101010101" pitchFamily="2" charset="-122"/>
                <a:sym typeface="+mn-ea"/>
              </a:rPr>
              <a:t>3</a:t>
            </a:r>
            <a:r>
              <a:rPr lang="zh-CN" sz="3000" b="1">
                <a:latin typeface="宋体" panose="02010600030101010101" pitchFamily="2" charset="-122"/>
                <a:sym typeface="+mn-ea"/>
              </a:rPr>
              <a:t>.女娲是怎样让人类繁衍生息的？</a:t>
            </a:r>
            <a:endParaRPr lang="zh-CN" sz="3000" b="1">
              <a:latin typeface="宋体" panose="02010600030101010101" pitchFamily="2" charset="-122"/>
              <a:sym typeface="+mn-ea"/>
            </a:endParaRPr>
          </a:p>
          <a:p>
            <a:pPr indent="243840"/>
            <a:endParaRPr lang="en-US" altLang="zh-CN" sz="30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323215" y="692309"/>
            <a:ext cx="1905000" cy="599916"/>
            <a:chOff x="2323" y="639"/>
            <a:chExt cx="3611" cy="1260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578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175">
                <a:sym typeface="Calibri" panose="020F050202020403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323" y="639"/>
              <a:ext cx="3576" cy="1260"/>
            </a:xfrm>
            <a:prstGeom prst="rect">
              <a:avLst/>
            </a:prstGeom>
            <a:noFill/>
          </p:spPr>
          <p:txBody>
            <a:bodyPr wrap="square" lIns="70898" tIns="35448" rIns="70898" bIns="35448" rtlCol="0">
              <a:no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拓展阅读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55650" y="1340485"/>
            <a:ext cx="78371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43840"/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阅读理解《风俗通》中有关女娲的两则短文。</a:t>
            </a:r>
            <a:endParaRPr lang="zh-CN" altLang="en-US" sz="30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251460" y="1908175"/>
            <a:ext cx="852805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译文：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民间传说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天地开辟之初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大地上并没有人类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是女娲抟捏黄土造了人。她干得又忙又累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竭尽全力干还赶不上供应。于是她就拿了绳子把它投入泥浆中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举起绳子一甩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泥浆洒落在地上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就变成了一个个人。后人说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富贵的人是女娲亲手抟黄土造的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而贫贱的人只是女娲用绳沾泥浆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把泥浆洒落在地上变成的。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女娲在神祠里祷告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祈求神任命她做女媒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于是女娲就安排男女婚配。</a:t>
            </a:r>
            <a:r>
              <a:rPr lang="zh-CN" altLang="en-US" sz="28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1460" y="5461000"/>
            <a:ext cx="85883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tx1"/>
                </a:solidFill>
                <a:uFillTx/>
              </a:rPr>
              <a:t>思考：课文是根据这两则短文改编的,看看课文丰富了哪些内容,哪里最能显出作者的想象？</a:t>
            </a:r>
            <a:endParaRPr lang="zh-CN" altLang="en-US" sz="2800" b="1">
              <a:solidFill>
                <a:schemeClr val="tx1"/>
              </a:solidFill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9499" name="表格 19498"/>
          <p:cNvGraphicFramePr/>
          <p:nvPr>
            <p:custDataLst>
              <p:tags r:id="rId1"/>
            </p:custDataLst>
          </p:nvPr>
        </p:nvGraphicFramePr>
        <p:xfrm>
          <a:off x="35560" y="136525"/>
          <a:ext cx="9074785" cy="3460115"/>
        </p:xfrm>
        <a:graphic>
          <a:graphicData uri="http://schemas.openxmlformats.org/drawingml/2006/table">
            <a:tbl>
              <a:tblPr/>
              <a:tblGrid>
                <a:gridCol w="3641725"/>
                <a:gridCol w="1663065"/>
                <a:gridCol w="3769995"/>
              </a:tblGrid>
              <a:tr h="52387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《风俗通》句子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对应段落</a:t>
                      </a:r>
                      <a:endParaRPr lang="zh-CN" altLang="en-US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缺少段落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670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俗说天地开辟</a:t>
                      </a:r>
                      <a:r>
                        <a:rPr lang="en-US" altLang="zh-CN" sz="2600" b="1"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未有人民。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390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女娲抟黄土作人</a:t>
                      </a: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3910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剧务</a:t>
                      </a:r>
                      <a:r>
                        <a:rPr lang="en-US" altLang="zh-CN" sz="2600" b="1"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力不暇供。乃引绳于縆泥中</a:t>
                      </a:r>
                      <a:r>
                        <a:rPr lang="en-US" altLang="zh-CN" sz="2600" b="1"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举以为人</a:t>
                      </a: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。</a:t>
                      </a: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5040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后女娲祷祠神</a:t>
                      </a:r>
                      <a:r>
                        <a:rPr lang="en-US" altLang="zh-CN" sz="2600" b="1"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祈为女媒</a:t>
                      </a:r>
                      <a:r>
                        <a:rPr lang="en-US" altLang="zh-CN" sz="2600" b="1">
                          <a:ea typeface="SimSun-ExtB" panose="02010609060101010101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因置婚姻</a:t>
                      </a: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674745" y="692150"/>
            <a:ext cx="1690370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2600" b="1">
                <a:solidFill>
                  <a:srgbClr val="222222"/>
                </a:solidFill>
                <a:ea typeface="宋体" panose="02010600030101010101" pitchFamily="2" charset="-122"/>
              </a:rPr>
              <a:t>第①段</a:t>
            </a:r>
            <a:endParaRPr lang="zh-CN" altLang="en-US" sz="26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44795" y="692150"/>
            <a:ext cx="3732530" cy="4756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500" b="1">
                <a:solidFill>
                  <a:srgbClr val="222222"/>
                </a:solidFill>
                <a:ea typeface="宋体" panose="02010600030101010101" pitchFamily="2" charset="-122"/>
              </a:rPr>
              <a:t>③④段抟黄土作人的原因</a:t>
            </a:r>
            <a:endParaRPr lang="zh-CN" altLang="en-US" sz="25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96335" y="1196340"/>
            <a:ext cx="1656715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2600" b="1">
                <a:solidFill>
                  <a:srgbClr val="222222"/>
                </a:solidFill>
                <a:ea typeface="宋体" panose="02010600030101010101" pitchFamily="2" charset="-122"/>
              </a:rPr>
              <a:t>第⑤段</a:t>
            </a:r>
            <a:endParaRPr lang="zh-CN" altLang="en-US" sz="26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92090" y="1183640"/>
            <a:ext cx="3713480" cy="475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500" b="1" dirty="0">
                <a:latin typeface="宋体" panose="02010600030101010101" pitchFamily="2" charset="-122"/>
                <a:sym typeface="+mn-ea"/>
              </a:rPr>
              <a:t>6-12</a:t>
            </a:r>
            <a:r>
              <a:rPr lang="zh-CN" altLang="en-US" sz="2500" b="1" dirty="0">
                <a:sym typeface="+mn-ea"/>
              </a:rPr>
              <a:t>段抟黄土作人的结果</a:t>
            </a:r>
            <a:endParaRPr lang="zh-CN" altLang="en-US" sz="2500" b="1" dirty="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74745" y="1772285"/>
            <a:ext cx="1670050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2600" b="1">
                <a:solidFill>
                  <a:srgbClr val="222222"/>
                </a:solidFill>
                <a:ea typeface="宋体" panose="02010600030101010101" pitchFamily="2" charset="-122"/>
              </a:rPr>
              <a:t>⑬⑭⑮段</a:t>
            </a:r>
            <a:endParaRPr lang="zh-CN" altLang="en-US" sz="26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23840" y="1690370"/>
            <a:ext cx="3753485" cy="845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50" b="1">
                <a:solidFill>
                  <a:srgbClr val="222222"/>
                </a:solidFill>
                <a:ea typeface="宋体" panose="02010600030101010101" pitchFamily="2" charset="-122"/>
              </a:rPr>
              <a:t>⑯⑰段引縆造人的结果</a:t>
            </a:r>
            <a:r>
              <a:rPr lang="en-US" altLang="zh-CN" sz="245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2450" b="1">
                <a:solidFill>
                  <a:srgbClr val="222222"/>
                </a:solidFill>
                <a:ea typeface="宋体" panose="02010600030101010101" pitchFamily="2" charset="-122"/>
              </a:rPr>
              <a:t>以及让男女配合繁衍的原因</a:t>
            </a:r>
            <a:endParaRPr lang="zh-CN" altLang="en-US" sz="245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34130" y="2708910"/>
            <a:ext cx="1351280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600" b="1">
                <a:solidFill>
                  <a:srgbClr val="222222"/>
                </a:solidFill>
                <a:ea typeface="宋体" panose="02010600030101010101" pitchFamily="2" charset="-122"/>
              </a:rPr>
              <a:t>第⑱段</a:t>
            </a:r>
            <a:endParaRPr lang="zh-CN" altLang="en-US" sz="26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9705" y="3572510"/>
            <a:ext cx="877316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43840"/>
            <a:r>
              <a:rPr lang="zh-CN" altLang="en-US" sz="2800" b="1">
                <a:solidFill>
                  <a:srgbClr val="22222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［增加的情节］</a:t>
            </a:r>
            <a:r>
              <a:rPr 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sz="2800" b="1">
                <a:solidFill>
                  <a:srgbClr val="0000CC"/>
                </a:solidFill>
                <a:ea typeface="宋体" panose="02010600030101010101" pitchFamily="2" charset="-122"/>
              </a:rPr>
              <a:t>女娲造人的具体过程；</a:t>
            </a:r>
            <a:endParaRPr lang="zh-CN" sz="2800" b="1">
              <a:solidFill>
                <a:srgbClr val="0000CC"/>
              </a:solidFill>
              <a:ea typeface="宋体" panose="02010600030101010101" pitchFamily="2" charset="-122"/>
            </a:endParaRPr>
          </a:p>
          <a:p>
            <a:pPr indent="243840"/>
            <a:r>
              <a:rPr 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sz="2800" b="1">
                <a:solidFill>
                  <a:srgbClr val="0000CC"/>
                </a:solidFill>
                <a:ea typeface="宋体" panose="02010600030101010101" pitchFamily="2" charset="-122"/>
              </a:rPr>
              <a:t>人造出来之后欢欣喜悦场面；</a:t>
            </a:r>
            <a:endParaRPr lang="zh-CN" sz="2800" b="1">
              <a:solidFill>
                <a:srgbClr val="0000CC"/>
              </a:solidFill>
              <a:ea typeface="宋体" panose="02010600030101010101" pitchFamily="2" charset="-122"/>
            </a:endParaRPr>
          </a:p>
          <a:p>
            <a:pPr indent="243840"/>
            <a:r>
              <a:rPr 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sz="2800" b="1">
                <a:solidFill>
                  <a:srgbClr val="0000CC"/>
                </a:solidFill>
                <a:ea typeface="宋体" panose="02010600030101010101" pitchFamily="2" charset="-122"/>
              </a:rPr>
              <a:t>女娲像人一样具有心理活动和喜怒哀乐等情绪；</a:t>
            </a:r>
            <a:endParaRPr lang="zh-CN" sz="2800" b="1">
              <a:solidFill>
                <a:srgbClr val="0000CC"/>
              </a:solidFill>
              <a:ea typeface="宋体" panose="02010600030101010101" pitchFamily="2" charset="-122"/>
            </a:endParaRPr>
          </a:p>
          <a:p>
            <a:pPr indent="243840"/>
            <a:r>
              <a:rPr 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sz="2800" b="1">
                <a:solidFill>
                  <a:srgbClr val="0000CC"/>
                </a:solidFill>
                <a:ea typeface="宋体" panose="02010600030101010101" pitchFamily="2" charset="-122"/>
              </a:rPr>
              <a:t>作者的评述。</a:t>
            </a:r>
            <a:endParaRPr lang="zh-CN" altLang="en-US" sz="2800" b="1">
              <a:solidFill>
                <a:srgbClr val="0000CC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0840" y="5372735"/>
            <a:ext cx="877316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43840"/>
            <a:r>
              <a:rPr lang="zh-CN" altLang="en-US" sz="2800" b="1">
                <a:solidFill>
                  <a:srgbClr val="22222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［最能显出作者想象的的情节］</a:t>
            </a:r>
            <a:endParaRPr lang="zh-CN" altLang="en-US" sz="2800" b="1">
              <a:solidFill>
                <a:srgbClr val="22222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43840"/>
            <a:r>
              <a:rPr sz="2800" b="1">
                <a:solidFill>
                  <a:srgbClr val="FF0000"/>
                </a:solidFill>
                <a:ea typeface="宋体" panose="02010600030101010101" pitchFamily="2" charset="-122"/>
              </a:rPr>
              <a:t>①女娲造出小人之后欢欣鼓舞的场面。</a:t>
            </a:r>
            <a:endParaRPr sz="28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43840"/>
            <a:r>
              <a:rPr sz="2800" b="1">
                <a:solidFill>
                  <a:srgbClr val="FF0000"/>
                </a:solidFill>
                <a:ea typeface="宋体" panose="02010600030101010101" pitchFamily="2" charset="-122"/>
              </a:rPr>
              <a:t>②对女娲的人性化描写。</a:t>
            </a:r>
            <a:endParaRPr sz="2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3"/>
          <p:cNvSpPr txBox="1"/>
          <p:nvPr/>
        </p:nvSpPr>
        <p:spPr>
          <a:xfrm>
            <a:off x="71755" y="260350"/>
            <a:ext cx="8913495" cy="1337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《女娲造人》和《风俗通》比较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有哪些增删的内容？请同学们速读课文并再读上边引用的两则《风俗通》中的文字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对比阅读完成表格。</a:t>
            </a: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3588" name="表格 23587"/>
          <p:cNvGraphicFramePr/>
          <p:nvPr>
            <p:custDataLst>
              <p:tags r:id="rId1"/>
            </p:custDataLst>
          </p:nvPr>
        </p:nvGraphicFramePr>
        <p:xfrm>
          <a:off x="71438" y="1598295"/>
          <a:ext cx="9002713" cy="3897313"/>
        </p:xfrm>
        <a:graphic>
          <a:graphicData uri="http://schemas.openxmlformats.org/drawingml/2006/table">
            <a:tbl>
              <a:tblPr/>
              <a:tblGrid>
                <a:gridCol w="2379345"/>
                <a:gridCol w="6623050"/>
              </a:tblGrid>
              <a:tr h="48768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</a:rPr>
                        <a:t>《</a:t>
                      </a:r>
                      <a:r>
                        <a:rPr lang="zh-CN" altLang="en-US" sz="2600" b="1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女娲造人</a:t>
                      </a: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</a:rPr>
                        <a:t>》比较《</a:t>
                      </a:r>
                      <a:r>
                        <a:rPr lang="zh-CN" altLang="en-US" sz="2600" b="1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风俗通</a:t>
                      </a: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</a:rPr>
                        <a:t>》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105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</a:rPr>
                        <a:t>增加的内容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784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</a:rPr>
                        <a:t>如何增添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784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</a:rPr>
                        <a:t>删减的内容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70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</a:rPr>
                        <a:t>为何删减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784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</a:rPr>
                        <a:t>关于内容的增删</a:t>
                      </a:r>
                      <a:r>
                        <a:rPr lang="en-US" altLang="zh-CN" sz="26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</a:rPr>
                        <a:t>你有何发现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314" name="文本框 2"/>
          <p:cNvSpPr txBox="1"/>
          <p:nvPr/>
        </p:nvSpPr>
        <p:spPr>
          <a:xfrm>
            <a:off x="2482850" y="2132013"/>
            <a:ext cx="67595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女娲造人的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具体过程</a:t>
            </a:r>
            <a:r>
              <a:rPr lang="zh-CN" altLang="en-US" sz="2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;人造出后的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欢欣喜悦场面</a:t>
            </a:r>
            <a:r>
              <a:rPr lang="zh-CN" altLang="en-US" sz="2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;</a:t>
            </a:r>
            <a:r>
              <a:rPr lang="zh-CN" altLang="en-US" sz="2600" b="1">
                <a:solidFill>
                  <a:srgbClr val="0000CC"/>
                </a:solidFill>
                <a:sym typeface="+mn-ea"/>
              </a:rPr>
              <a:t>喜怒哀乐的</a:t>
            </a:r>
            <a:r>
              <a:rPr lang="zh-CN" altLang="en-US" sz="2600" b="1">
                <a:solidFill>
                  <a:srgbClr val="FF0000"/>
                </a:solidFill>
                <a:sym typeface="+mn-ea"/>
              </a:rPr>
              <a:t>情绪和心理活动</a:t>
            </a:r>
            <a:r>
              <a:rPr lang="zh-CN" altLang="en-US" sz="2600" b="1">
                <a:solidFill>
                  <a:srgbClr val="0000CC"/>
                </a:solidFill>
                <a:sym typeface="+mn-ea"/>
              </a:rPr>
              <a:t>;</a:t>
            </a:r>
            <a:r>
              <a:rPr lang="zh-CN" altLang="en-US" sz="2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作者的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评述</a:t>
            </a:r>
            <a:endParaRPr lang="zh-CN" altLang="en-US" sz="2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5" name="文本框 3"/>
          <p:cNvSpPr txBox="1"/>
          <p:nvPr/>
        </p:nvSpPr>
        <p:spPr>
          <a:xfrm>
            <a:off x="2483485" y="3082290"/>
            <a:ext cx="5578475" cy="492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运用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语言、心理、环境</a:t>
            </a:r>
            <a:r>
              <a:rPr lang="zh-CN" altLang="en-US" sz="2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等描写方法</a:t>
            </a:r>
            <a:endParaRPr lang="zh-CN" altLang="en-US" sz="26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6" name="文本框 4"/>
          <p:cNvSpPr txBox="1"/>
          <p:nvPr/>
        </p:nvSpPr>
        <p:spPr>
          <a:xfrm>
            <a:off x="2482850" y="4148773"/>
            <a:ext cx="6496050" cy="508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打上了阶级烙印</a:t>
            </a:r>
            <a:r>
              <a:rPr lang="en-US" altLang="zh-CN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不再是原先的原始神话</a:t>
            </a:r>
            <a:r>
              <a:rPr lang="zh-CN" altLang="en-US" sz="27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7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7" name="文本框 5"/>
          <p:cNvSpPr txBox="1"/>
          <p:nvPr/>
        </p:nvSpPr>
        <p:spPr>
          <a:xfrm>
            <a:off x="2482533" y="3632835"/>
            <a:ext cx="6545262" cy="492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故富贵者</a:t>
            </a:r>
            <a:r>
              <a:rPr lang="en-US" altLang="zh-CN" sz="2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黄土人；贫贱凡庸者</a:t>
            </a:r>
            <a:r>
              <a:rPr lang="en-US" altLang="zh-CN" sz="2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絙人也。</a:t>
            </a:r>
            <a:endParaRPr lang="zh-CN" altLang="en-US" sz="26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4"/>
          <p:cNvSpPr txBox="1"/>
          <p:nvPr/>
        </p:nvSpPr>
        <p:spPr>
          <a:xfrm>
            <a:off x="2413000" y="4652328"/>
            <a:ext cx="6496050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7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将女娲塑造成了一个</a:t>
            </a:r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处处充满人性</a:t>
            </a:r>
            <a:r>
              <a:rPr lang="zh-CN" altLang="en-US" sz="27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的形象</a:t>
            </a:r>
            <a:endParaRPr lang="zh-CN" altLang="en-US" sz="27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9070" y="5661025"/>
            <a:ext cx="8509000" cy="8655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女娲是一位神女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人面蛇身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会七十变；曾炼石补天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拯救苍生；抟土造人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建立婚姻制度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使人类得以延续。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14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14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1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1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31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1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5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323215" y="692309"/>
            <a:ext cx="1905000" cy="599916"/>
            <a:chOff x="2323" y="639"/>
            <a:chExt cx="3611" cy="1260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578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175">
                <a:sym typeface="Calibri" panose="020F050202020403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323" y="639"/>
              <a:ext cx="3576" cy="1260"/>
            </a:xfrm>
            <a:prstGeom prst="rect">
              <a:avLst/>
            </a:prstGeom>
            <a:noFill/>
          </p:spPr>
          <p:txBody>
            <a:bodyPr wrap="square" lIns="70898" tIns="35448" rIns="70898" bIns="35448" rtlCol="0">
              <a:no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合作探究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10870" y="1340485"/>
            <a:ext cx="806069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生动感人的神话</a:t>
            </a:r>
            <a:r>
              <a:rPr lang="en-US" altLang="zh-CN" sz="3000" b="1"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离不开精彩的故事情节和鲜明的人物形象</a:t>
            </a:r>
            <a:r>
              <a:rPr lang="en-US" altLang="zh-CN" sz="3000" b="1"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用下面句式概括女娲的形象。</a:t>
            </a:r>
            <a:endParaRPr lang="zh-CN" sz="3000" b="1">
              <a:solidFill>
                <a:srgbClr val="222222"/>
              </a:solidFill>
              <a:ea typeface="宋体" panose="02010600030101010101" pitchFamily="2" charset="-122"/>
            </a:endParaRPr>
          </a:p>
          <a:p>
            <a:r>
              <a:rPr lang="en-US" alt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    </a:t>
            </a:r>
            <a:r>
              <a:rPr lang="zh-CN" altLang="en-US" sz="3000" b="1">
                <a:solidFill>
                  <a:srgbClr val="222222"/>
                </a:solidFill>
                <a:ea typeface="宋体" panose="02010600030101010101" pitchFamily="2" charset="-122"/>
              </a:rPr>
              <a:t>女娲既是             的神，又是             的人。</a:t>
            </a:r>
            <a:endParaRPr lang="zh-CN" altLang="en-US" sz="30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27630" y="2276475"/>
            <a:ext cx="1350010" cy="46863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39790" y="2276475"/>
            <a:ext cx="1350010" cy="46863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02285" y="2852420"/>
            <a:ext cx="823722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［提示］圈点勾画细节描写</a:t>
            </a:r>
            <a:r>
              <a:rPr lang="en-US" altLang="zh-CN" sz="3000" b="1"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222222"/>
                </a:solidFill>
                <a:ea typeface="宋体" panose="02010600030101010101" pitchFamily="2" charset="-122"/>
              </a:rPr>
              <a:t>具体分析女娲形象。</a:t>
            </a:r>
            <a:endParaRPr lang="zh-CN" altLang="en-US" sz="30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2285" y="3441065"/>
            <a:ext cx="805751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800" b="1">
                <a:solidFill>
                  <a:srgbClr val="0000CC"/>
                </a:solidFill>
                <a:latin typeface="宋体" panose="02010600030101010101" pitchFamily="2" charset="-122"/>
                <a:sym typeface="+mn-ea"/>
              </a:rPr>
              <a:t>①</a:t>
            </a:r>
            <a:r>
              <a:rPr lang="zh-CN" sz="2800" b="1">
                <a:solidFill>
                  <a:srgbClr val="0417CC"/>
                </a:solidFill>
                <a:ea typeface="宋体" panose="02010600030101010101" pitchFamily="2" charset="-122"/>
              </a:rPr>
              <a:t>女娲是一个既具有</a:t>
            </a:r>
            <a:r>
              <a:rPr lang="zh-CN" altLang="en-US" sz="2800" b="1">
                <a:solidFill>
                  <a:srgbClr val="0000CC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sz="2800" b="1">
                <a:solidFill>
                  <a:srgbClr val="0417CC"/>
                </a:solidFill>
                <a:ea typeface="宋体" panose="02010600030101010101" pitchFamily="2" charset="-122"/>
              </a:rPr>
              <a:t>神</a:t>
            </a:r>
            <a:r>
              <a:rPr lang="en-US" altLang="zh-CN" sz="2800" b="1">
                <a:solidFill>
                  <a:srgbClr val="0000CC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sz="2800" b="1">
                <a:solidFill>
                  <a:srgbClr val="0417CC"/>
                </a:solidFill>
                <a:ea typeface="宋体" panose="02010600030101010101" pitchFamily="2" charset="-122"/>
              </a:rPr>
              <a:t>性又有</a:t>
            </a:r>
            <a:r>
              <a:rPr lang="zh-CN" altLang="en-US" sz="2800" b="1">
                <a:solidFill>
                  <a:srgbClr val="0000CC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sz="2800" b="1">
                <a:solidFill>
                  <a:srgbClr val="0417CC"/>
                </a:solidFill>
                <a:ea typeface="宋体" panose="02010600030101010101" pitchFamily="2" charset="-122"/>
              </a:rPr>
              <a:t>人</a:t>
            </a:r>
            <a:r>
              <a:rPr lang="en-US" altLang="zh-CN" sz="2800" b="1">
                <a:solidFill>
                  <a:srgbClr val="0000CC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sz="2800" b="1">
                <a:solidFill>
                  <a:srgbClr val="0417CC"/>
                </a:solidFill>
                <a:ea typeface="宋体" panose="02010600030101010101" pitchFamily="2" charset="-122"/>
              </a:rPr>
              <a:t>性的形象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417CC"/>
                </a:solidFill>
                <a:ea typeface="宋体" panose="02010600030101010101" pitchFamily="2" charset="-122"/>
              </a:rPr>
              <a:t>她作为</a:t>
            </a:r>
            <a:r>
              <a:rPr lang="zh-CN" altLang="en-US" sz="2800" b="1">
                <a:solidFill>
                  <a:srgbClr val="0000CC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sz="2800" b="1">
                <a:solidFill>
                  <a:srgbClr val="0417CC"/>
                </a:solidFill>
                <a:ea typeface="宋体" panose="02010600030101010101" pitchFamily="2" charset="-122"/>
              </a:rPr>
              <a:t>神</a:t>
            </a:r>
            <a:r>
              <a:rPr lang="en-US" altLang="zh-CN" sz="2800" b="1">
                <a:solidFill>
                  <a:srgbClr val="0000CC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sz="2800" b="1">
                <a:solidFill>
                  <a:srgbClr val="0417CC"/>
                </a:solidFill>
                <a:ea typeface="宋体" panose="02010600030101010101" pitchFamily="2" charset="-122"/>
              </a:rPr>
              <a:t>的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非凡能力和神奇方法</a:t>
            </a:r>
            <a:r>
              <a:rPr lang="zh-CN" sz="2800" b="1">
                <a:solidFill>
                  <a:srgbClr val="0417CC"/>
                </a:solidFill>
                <a:ea typeface="宋体" panose="02010600030101010101" pitchFamily="2" charset="-122"/>
              </a:rPr>
              <a:t>。表现在：一天变化七十次、揉黄泥造人挥洒泥浆造人</a:t>
            </a:r>
            <a:r>
              <a:rPr lang="zh-CN" sz="2800" b="1">
                <a:solidFill>
                  <a:srgbClr val="0417CC"/>
                </a:solidFill>
                <a:latin typeface="宋体" panose="02010600030101010101" pitchFamily="2" charset="-122"/>
              </a:rPr>
              <a:t>…</a:t>
            </a:r>
            <a:r>
              <a:rPr lang="zh-CN" sz="2800" b="1">
                <a:solidFill>
                  <a:srgbClr val="0417CC"/>
                </a:solidFill>
                <a:latin typeface="宋体" panose="02010600030101010101" pitchFamily="2" charset="-122"/>
                <a:sym typeface="+mn-ea"/>
              </a:rPr>
              <a:t>…</a:t>
            </a:r>
            <a:endParaRPr lang="zh-CN" altLang="en-US" sz="2800" b="1">
              <a:solidFill>
                <a:srgbClr val="0417CC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9115" y="4796790"/>
            <a:ext cx="7979410" cy="13989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800" b="1">
                <a:solidFill>
                  <a:srgbClr val="0000CC"/>
                </a:solidFill>
                <a:latin typeface="宋体" panose="02010600030101010101" pitchFamily="2" charset="-122"/>
                <a:sym typeface="+mn-ea"/>
              </a:rPr>
              <a:t>②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她作为</a:t>
            </a:r>
            <a:r>
              <a:rPr lang="zh-CN" altLang="en-US" sz="2800" b="1">
                <a:solidFill>
                  <a:srgbClr val="0000CC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sz="2800" b="1">
                <a:solidFill>
                  <a:srgbClr val="0417CC"/>
                </a:solidFill>
                <a:sym typeface="+mn-ea"/>
              </a:rPr>
              <a:t>人</a:t>
            </a:r>
            <a:r>
              <a:rPr lang="en-US" altLang="zh-CN" sz="2800" b="1">
                <a:solidFill>
                  <a:srgbClr val="0000CC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的心理、情感、活动表现在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寂寞孤独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、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自豪欣慰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、</a:t>
            </a:r>
            <a:r>
              <a:rPr lang="zh-CN" sz="2800" b="1">
                <a:solidFill>
                  <a:srgbClr val="FF0000"/>
                </a:solidFill>
                <a:sym typeface="+mn-ea"/>
              </a:rPr>
              <a:t>忙碌疲倦</a:t>
            </a:r>
            <a:r>
              <a:rPr lang="zh-CN" sz="2800" b="1">
                <a:solidFill>
                  <a:srgbClr val="0000CC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女娲是本篇的核心人物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她是神通广大的</a:t>
            </a:r>
            <a:r>
              <a:rPr lang="zh-CN" altLang="en-US" sz="2800" b="1">
                <a:solidFill>
                  <a:srgbClr val="0000CC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sz="2800" b="1">
                <a:solidFill>
                  <a:srgbClr val="0417CC"/>
                </a:solidFill>
                <a:sym typeface="+mn-ea"/>
              </a:rPr>
              <a:t>神</a:t>
            </a:r>
            <a:r>
              <a:rPr lang="en-US" altLang="zh-CN" sz="2800" b="1">
                <a:solidFill>
                  <a:srgbClr val="0000CC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en-US" altLang="zh-CN" sz="28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CC"/>
                </a:solidFill>
                <a:sym typeface="+mn-ea"/>
              </a:rPr>
              <a:t>但是她也有人的孤独感</a:t>
            </a:r>
            <a:r>
              <a:rPr lang="zh-CN" sz="2900" b="1">
                <a:solidFill>
                  <a:srgbClr val="0000CC"/>
                </a:solidFill>
                <a:sym typeface="+mn-ea"/>
              </a:rPr>
              <a:t>。</a:t>
            </a:r>
            <a:endParaRPr lang="zh-CN" sz="2900" b="1">
              <a:solidFill>
                <a:srgbClr val="0000CC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tags/tag1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UNIT_TABLE_BEAUTIFY" val="smartTable{70a3ef36-d07a-4c83-b732-30000ab1f2cf}"/>
  <p:tag name="TABLE_ENDDRAG_ORIGIN_RECT" val="714*376"/>
  <p:tag name="TABLE_ENDDRAG_RECT" val="2*10*714*376"/>
</p:tagLst>
</file>

<file path=ppt/tags/tag4.xml><?xml version="1.0" encoding="utf-8"?>
<p:tagLst xmlns:p="http://schemas.openxmlformats.org/presentationml/2006/main">
  <p:tag name="KSO_WM_UNIT_TABLE_BEAUTIFY" val="smartTable{3fa2d81b-ec84-4566-aeb5-becb29ce77a3}"/>
</p:tagLst>
</file>

<file path=ppt/tags/tag5.xml><?xml version="1.0" encoding="utf-8"?>
<p:tagLst xmlns:p="http://schemas.openxmlformats.org/presentationml/2006/main">
  <p:tag name="KSO_WPP_MARK_KEY" val="8121ba13-57f2-42a3-8625-1b828d079f56"/>
  <p:tag name="COMMONDATA" val="eyJoZGlkIjoiZjM1MDU3MjRkMGIzNjliNDRhNmZhZDFlNDFkYmY5MmU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2995</Words>
  <Application>WPS 演示</Application>
  <PresentationFormat>在屏幕上显示</PresentationFormat>
  <Paragraphs>230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楷体</vt:lpstr>
      <vt:lpstr>思源黑体 CN Regular</vt:lpstr>
      <vt:lpstr>黑体</vt:lpstr>
      <vt:lpstr>SimSun-ExtB</vt:lpstr>
      <vt:lpstr>思源宋体 CN SemiBold</vt:lpstr>
      <vt:lpstr>微软雅黑</vt:lpstr>
      <vt:lpstr>PMingLiU-ExtB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黄红政</cp:lastModifiedBy>
  <cp:revision>123</cp:revision>
  <dcterms:created xsi:type="dcterms:W3CDTF">2003-12-22T12:56:00Z</dcterms:created>
  <dcterms:modified xsi:type="dcterms:W3CDTF">2022-12-06T00:06:00Z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A045CC1436AA4556BE0C28535595FE5B</vt:lpwstr>
  </property>
</Properties>
</file>