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81" r:id="rId4"/>
    <p:sldId id="257" r:id="rId5"/>
    <p:sldId id="258" r:id="rId6"/>
    <p:sldId id="305" r:id="rId7"/>
    <p:sldId id="306" r:id="rId8"/>
    <p:sldId id="307" r:id="rId9"/>
    <p:sldId id="308" r:id="rId10"/>
    <p:sldId id="309" r:id="rId11"/>
    <p:sldId id="310" r:id="rId12"/>
    <p:sldId id="311" r:id="rId13"/>
    <p:sldId id="312" r:id="rId14"/>
    <p:sldId id="313" r:id="rId15"/>
    <p:sldId id="273" r:id="rId16"/>
    <p:sldId id="274" r:id="rId17"/>
    <p:sldId id="275" r:id="rId18"/>
    <p:sldId id="276" r:id="rId19"/>
    <p:sldId id="277" r:id="rId20"/>
    <p:sldId id="278" r:id="rId21"/>
    <p:sldId id="279" r:id="rId22"/>
    <p:sldId id="280" r:id="rId23"/>
  </p:sldIdLst>
  <p:sldSz cx="9144000" cy="6858000" type="screen4x3"/>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istrator" initials="A"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14" d="100"/>
          <a:sy n="114" d="100"/>
        </p:scale>
        <p:origin x="-2286" y="-108"/>
      </p:cViewPr>
      <p:guideLst>
        <p:guide orient="horz" pos="2160"/>
        <p:guide pos="288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tags" Target="tags/tag4.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2021/10/15</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5305339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lumMod val="95000"/>
          </a:schemeClr>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2021/10/15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 Id="rId3" Type="http://schemas.openxmlformats.org/officeDocument/2006/relationships/image" Target="../media/image6.png" /><Relationship Id="rId4" Type="http://schemas.openxmlformats.org/officeDocument/2006/relationships/image" Target="../media/image7.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tags" Target="../tags/tag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2.xml" /><Relationship Id="rId4" Type="http://schemas.openxmlformats.org/officeDocument/2006/relationships/tags" Target="../tags/tag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5" name="TextBox 4"/>
          <p:cNvSpPr txBox="1"/>
          <p:nvPr/>
        </p:nvSpPr>
        <p:spPr>
          <a:xfrm>
            <a:off x="5715009" y="5786455"/>
            <a:ext cx="2714644" cy="579120"/>
          </a:xfrm>
          <a:prstGeom prst="rect">
            <a:avLst/>
          </a:prstGeom>
          <a:noFill/>
        </p:spPr>
        <p:txBody>
          <a:bodyPr wrap="square" rtlCol="0">
            <a:spAutoFit/>
          </a:bodyPr>
          <a:lstStyle/>
          <a:p>
            <a:pPr algn="ctr"/>
            <a:r>
              <a:rPr lang="zh-CN" altLang="en-US" sz="3200" b="1" smtClean="0"/>
              <a:t>第一课时</a:t>
            </a:r>
          </a:p>
        </p:txBody>
      </p:sp>
      <p:sp>
        <p:nvSpPr>
          <p:cNvPr id="3" name="矩形 2"/>
          <p:cNvSpPr/>
          <p:nvPr/>
        </p:nvSpPr>
        <p:spPr>
          <a:xfrm>
            <a:off x="107950" y="2420620"/>
            <a:ext cx="6632575" cy="1445260"/>
          </a:xfrm>
          <a:prstGeom prst="rect">
            <a:avLst/>
          </a:prstGeom>
          <a:noFill/>
          <a:ln>
            <a:noFill/>
          </a:ln>
        </p:spPr>
        <p:txBody>
          <a:bodyPr wrap="square" rtlCol="0" anchor="t">
            <a:spAutoFit/>
          </a:bodyPr>
          <a:lstStyle/>
          <a:p>
            <a:pPr algn="ctr"/>
            <a:r>
              <a:rPr lang="zh-CN" altLang="en-US" sz="8800" b="1">
                <a:ln w="22225">
                  <a:solidFill>
                    <a:schemeClr val="accent2"/>
                  </a:solidFill>
                  <a:prstDash val="solid"/>
                </a:ln>
                <a:solidFill>
                  <a:srgbClr val="FF0000"/>
                </a:solidFill>
                <a:effectLst/>
                <a:latin typeface="微软雅黑" panose="020b0503020204020204" charset="-122"/>
                <a:ea typeface="微软雅黑" panose="020b0503020204020204" charset="-122"/>
              </a:rPr>
              <a:t>逻辑的力量</a:t>
            </a:r>
          </a:p>
        </p:txBody>
      </p:sp>
      <p:sp>
        <p:nvSpPr>
          <p:cNvPr id="4" name="文本框 3"/>
          <p:cNvSpPr txBox="1"/>
          <p:nvPr/>
        </p:nvSpPr>
        <p:spPr>
          <a:xfrm>
            <a:off x="251460" y="332105"/>
            <a:ext cx="8576310" cy="583565"/>
          </a:xfrm>
          <a:prstGeom prst="rect">
            <a:avLst/>
          </a:prstGeom>
          <a:noFill/>
        </p:spPr>
        <p:txBody>
          <a:bodyPr wrap="square" rtlCol="0">
            <a:spAutoFit/>
          </a:bodyPr>
          <a:lstStyle/>
          <a:p>
            <a:pPr algn="ctr"/>
            <a:r>
              <a:rPr lang="zh-CN" altLang="en-US" sz="3200" b="1" smtClean="0">
                <a:solidFill>
                  <a:schemeClr val="bg1"/>
                </a:solidFill>
                <a:latin typeface="微软雅黑" panose="020b0503020204020204" charset="-122"/>
                <a:ea typeface="微软雅黑" panose="020b0503020204020204" charset="-122"/>
              </a:rPr>
              <a:t>统编版高中语文选择性必修上册第四单元</a:t>
            </a:r>
          </a:p>
        </p:txBody>
      </p:sp>
      <p:sp>
        <p:nvSpPr>
          <p:cNvPr id="7" name="TextBox 4"/>
          <p:cNvSpPr txBox="1"/>
          <p:nvPr/>
        </p:nvSpPr>
        <p:spPr>
          <a:xfrm>
            <a:off x="251460" y="5805170"/>
            <a:ext cx="2916555" cy="768350"/>
          </a:xfrm>
          <a:prstGeom prst="rect">
            <a:avLst/>
          </a:prstGeom>
          <a:noFill/>
        </p:spPr>
        <p:txBody>
          <a:bodyPr wrap="square" rtlCol="0">
            <a:spAutoFit/>
          </a:bodyPr>
          <a:lstStyle/>
          <a:p>
            <a:pPr algn="ctr"/>
            <a:r>
              <a:rPr lang="zh-CN" altLang="en-US" sz="4400" b="1" smtClean="0">
                <a:solidFill>
                  <a:schemeClr val="bg1"/>
                </a:solidFill>
                <a:latin typeface="微软雅黑" panose="020b0503020204020204" charset="-122"/>
                <a:ea typeface="微软雅黑" panose="020b0503020204020204" charset="-122"/>
              </a:rPr>
              <a:t>第四课时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with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9144000" cy="4646295"/>
          </a:xfrm>
          <a:prstGeom prst="rect">
            <a:avLst/>
          </a:prstGeom>
        </p:spPr>
        <p:txBody>
          <a:bodyPr wrap="square">
            <a:spAutoFit/>
          </a:bodyPr>
          <a:lstStyle/>
          <a:p>
            <a:pPr algn="ctr"/>
            <a:r>
              <a:rPr lang="zh-CN" altLang="en-US" sz="3200" b="1" smtClean="0">
                <a:solidFill>
                  <a:srgbClr val="FF0000"/>
                </a:solidFill>
              </a:rPr>
              <a:t>必要条件推理</a:t>
            </a:r>
            <a:endParaRPr lang="en-US" altLang="zh-CN" sz="3200" b="1" smtClean="0">
              <a:solidFill>
                <a:srgbClr val="FF0000"/>
              </a:solidFill>
            </a:endParaRPr>
          </a:p>
          <a:p>
            <a:pPr indent="457200"/>
            <a:endParaRPr lang="zh-CN" altLang="en-US" sz="2200" b="1" smtClean="0"/>
          </a:p>
          <a:p>
            <a:pPr indent="457200"/>
            <a:r>
              <a:rPr lang="zh-CN" altLang="en-US" sz="2200" b="1" smtClean="0"/>
              <a:t>再看</a:t>
            </a:r>
            <a:r>
              <a:rPr lang="en-US" altLang="zh-CN" sz="2200" smtClean="0">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200" smtClean="0">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晏子使楚</a:t>
            </a:r>
            <a:r>
              <a:rPr lang="en-US" altLang="zh-CN" sz="2200" smtClean="0">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200" smtClean="0">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的推理过程：</a:t>
            </a:r>
            <a:endParaRPr lang="zh-CN" altLang="en-US" sz="2200" b="1" smtClean="0"/>
          </a:p>
          <a:p>
            <a:pPr indent="457200"/>
            <a:endParaRPr lang="zh-CN" altLang="en-US" sz="2200" b="1" smtClean="0"/>
          </a:p>
          <a:p>
            <a:pPr indent="457200"/>
            <a:r>
              <a:rPr lang="zh-CN" altLang="en-US" sz="2200"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大前提</a:t>
            </a:r>
            <a:r>
              <a:rPr lang="zh-CN" altLang="en-US" sz="220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200" b="1" smtClean="0"/>
              <a:t>只有出使狗国，才从狗门进</a:t>
            </a:r>
            <a:r>
              <a:rPr lang="zh-CN" altLang="en-US" sz="2200" b="1" smtClean="0">
                <a:solidFill>
                  <a:srgbClr val="FF0000"/>
                </a:solidFill>
              </a:rPr>
              <a:t>（必要</a:t>
            </a:r>
            <a:r>
              <a:rPr lang="zh-CN" altLang="en-US" sz="2200" b="1" smtClean="0">
                <a:solidFill>
                  <a:srgbClr val="FF0000"/>
                </a:solidFill>
                <a:sym typeface="+mn-ea"/>
              </a:rPr>
              <a:t>条件）</a:t>
            </a:r>
            <a:endParaRPr lang="zh-CN" altLang="en-US" sz="2200" b="1" u="sng" smtClean="0">
              <a:solidFill>
                <a:srgbClr val="FF0000"/>
              </a:solidFill>
            </a:endParaRPr>
          </a:p>
          <a:p>
            <a:pPr indent="457200"/>
            <a:r>
              <a:rPr lang="zh-CN" altLang="en-US" sz="2200"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小前提</a:t>
            </a:r>
            <a:r>
              <a:rPr lang="zh-CN" altLang="en-US" sz="220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200" b="1" u="sng" smtClean="0"/>
              <a:t>我出使的不是狗国</a:t>
            </a:r>
            <a:r>
              <a:rPr lang="zh-CN" altLang="en-US" sz="2200" b="1" smtClean="0"/>
              <a:t> </a:t>
            </a:r>
          </a:p>
          <a:p>
            <a:pPr indent="457200"/>
            <a:r>
              <a:rPr lang="zh-CN" altLang="en-US" sz="2200"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结论：</a:t>
            </a:r>
            <a:r>
              <a:rPr lang="zh-CN" altLang="en-US" sz="2200" b="1" smtClean="0"/>
              <a:t>我不从这个狗门进。</a:t>
            </a:r>
            <a:endParaRPr lang="en-US" altLang="zh-CN" sz="2200" b="1" smtClean="0"/>
          </a:p>
          <a:p>
            <a:pPr indent="457200"/>
            <a:endParaRPr lang="zh-CN" altLang="en-US" sz="2200" b="1" smtClean="0"/>
          </a:p>
          <a:p>
            <a:pPr indent="457200"/>
            <a:endParaRPr lang="zh-CN" altLang="en-US" sz="2200" b="1" smtClean="0"/>
          </a:p>
          <a:p>
            <a:pPr indent="457200"/>
            <a:r>
              <a:rPr lang="zh-CN" altLang="en-US" sz="2200" b="1" smtClean="0"/>
              <a:t>日常语言的逻辑推理，识别和运用关联词语很重要。一般来说，表示</a:t>
            </a:r>
            <a:r>
              <a:rPr lang="zh-CN" altLang="en-US" sz="2200" b="1" smtClean="0">
                <a:solidFill>
                  <a:srgbClr val="FF0000"/>
                </a:solidFill>
              </a:rPr>
              <a:t>充分条件</a:t>
            </a:r>
            <a:r>
              <a:rPr lang="zh-CN" altLang="en-US" sz="2200" b="1" smtClean="0"/>
              <a:t>会用到“如果</a:t>
            </a:r>
            <a:r>
              <a:rPr lang="en-US" altLang="zh-CN" sz="2200" b="1" smtClean="0"/>
              <a:t>......</a:t>
            </a:r>
            <a:r>
              <a:rPr lang="zh-CN" altLang="en-US" sz="2200" b="1" smtClean="0"/>
              <a:t>那么</a:t>
            </a:r>
            <a:r>
              <a:rPr lang="en-US" altLang="zh-CN" sz="2200" b="1" smtClean="0"/>
              <a:t>......”“</a:t>
            </a:r>
            <a:r>
              <a:rPr lang="zh-CN" altLang="en-US" sz="2200" b="1" smtClean="0"/>
              <a:t>只要</a:t>
            </a:r>
            <a:r>
              <a:rPr lang="en-US" altLang="zh-CN" sz="2200" b="1" smtClean="0"/>
              <a:t>......</a:t>
            </a:r>
            <a:r>
              <a:rPr lang="zh-CN" altLang="en-US" sz="2200" b="1" smtClean="0"/>
              <a:t>就</a:t>
            </a:r>
            <a:r>
              <a:rPr lang="en-US" altLang="zh-CN" sz="2200" b="1" smtClean="0"/>
              <a:t>......”“</a:t>
            </a:r>
            <a:r>
              <a:rPr lang="zh-CN" altLang="en-US" sz="2200" b="1" smtClean="0"/>
              <a:t>因为</a:t>
            </a:r>
            <a:r>
              <a:rPr lang="en-US" altLang="zh-CN" sz="2200" b="1" smtClean="0"/>
              <a:t>......</a:t>
            </a:r>
            <a:r>
              <a:rPr lang="zh-CN" altLang="en-US" sz="2200" b="1" smtClean="0"/>
              <a:t>所以</a:t>
            </a:r>
            <a:r>
              <a:rPr lang="en-US" altLang="zh-CN" sz="2200" b="1" smtClean="0"/>
              <a:t>......”</a:t>
            </a:r>
            <a:r>
              <a:rPr lang="zh-CN" altLang="en-US" sz="2200" b="1" smtClean="0"/>
              <a:t>等关联词；</a:t>
            </a:r>
          </a:p>
          <a:p>
            <a:pPr indent="457200"/>
            <a:r>
              <a:rPr lang="zh-CN" altLang="en-US" sz="2200" b="1" smtClean="0"/>
              <a:t>表示</a:t>
            </a:r>
            <a:r>
              <a:rPr lang="zh-CN" altLang="en-US" sz="2200" b="1" smtClean="0">
                <a:solidFill>
                  <a:srgbClr val="FF0000"/>
                </a:solidFill>
              </a:rPr>
              <a:t>必要条件</a:t>
            </a:r>
            <a:r>
              <a:rPr lang="zh-CN" altLang="en-US" sz="2200" b="1" smtClean="0"/>
              <a:t>会用到“只有</a:t>
            </a:r>
            <a:r>
              <a:rPr lang="en-US" altLang="zh-CN" sz="2200" b="1" smtClean="0"/>
              <a:t>......</a:t>
            </a:r>
            <a:r>
              <a:rPr lang="zh-CN" altLang="en-US" sz="2200" b="1" smtClean="0"/>
              <a:t>才</a:t>
            </a:r>
            <a:r>
              <a:rPr lang="en-US" altLang="zh-CN" sz="2200" b="1" smtClean="0"/>
              <a:t>......”“</a:t>
            </a:r>
            <a:r>
              <a:rPr lang="zh-CN" altLang="en-US" sz="2200" b="1" smtClean="0"/>
              <a:t>除非</a:t>
            </a:r>
            <a:r>
              <a:rPr lang="en-US" altLang="zh-CN" sz="2200" b="1" smtClean="0"/>
              <a:t>......</a:t>
            </a:r>
            <a:r>
              <a:rPr lang="zh-CN" altLang="en-US" sz="2200" b="1" smtClean="0"/>
              <a:t>不</a:t>
            </a:r>
            <a:r>
              <a:rPr lang="en-US" altLang="zh-CN" sz="2200" b="1" smtClean="0"/>
              <a:t>......”</a:t>
            </a:r>
            <a:r>
              <a:rPr lang="zh-CN" altLang="en-US" sz="2200" b="1" smtClean="0"/>
              <a:t>等关联词。</a:t>
            </a:r>
            <a:endParaRPr lang="zh-CN" altLang="en-US" sz="22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 calcmode="lin" valueType="num">
                                      <p:cBhvr additive="base">
                                        <p:cTn id="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anim calcmode="lin" valueType="num">
                                      <p:cBhvr additive="base">
                                        <p:cTn id="1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anim calcmode="lin" valueType="num">
                                      <p:cBhvr additive="base">
                                        <p:cTn id="1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2">
                                            <p:txEl>
                                              <p:pRg st="9" end="9"/>
                                            </p:txEl>
                                          </p:spTgt>
                                        </p:tgtEl>
                                        <p:attrNameLst>
                                          <p:attrName>style.visibility</p:attrName>
                                        </p:attrNameLst>
                                      </p:cBhvr>
                                      <p:to>
                                        <p:strVal val="visible"/>
                                      </p:to>
                                    </p:set>
                                    <p:anim calcmode="lin" valueType="num">
                                      <p:cBhvr additive="base">
                                        <p:cTn id="21"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anim calcmode="lin" valueType="num">
                                      <p:cBhvr additive="base">
                                        <p:cTn id="27"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85720" y="214290"/>
            <a:ext cx="8572560" cy="6154420"/>
          </a:xfrm>
          <a:prstGeom prst="rect">
            <a:avLst/>
          </a:prstGeom>
        </p:spPr>
        <p:txBody>
          <a:bodyPr wrap="square">
            <a:spAutoFit/>
          </a:bodyPr>
          <a:lstStyle/>
          <a:p>
            <a:pPr>
              <a:spcBef>
                <a:spcPts val="600"/>
              </a:spcBef>
              <a:spcAft>
                <a:spcPts val="600"/>
              </a:spcAft>
            </a:pPr>
            <a:r>
              <a:rPr lang="en-US" altLang="zh-CN" sz="2800" b="1" smtClean="0"/>
              <a:t>2.《</a:t>
            </a:r>
            <a:r>
              <a:rPr lang="zh-CN" altLang="en-US" sz="2800" b="1" smtClean="0"/>
              <a:t>河中石兽</a:t>
            </a:r>
            <a:r>
              <a:rPr lang="en-US" altLang="zh-CN" sz="2800" b="1" smtClean="0"/>
              <a:t>》</a:t>
            </a:r>
            <a:r>
              <a:rPr lang="zh-CN" altLang="en-US" sz="2800" b="1" smtClean="0"/>
              <a:t>中的老河兵凭借自己的丰富经验，判断出石兽在上游。但有人认为老河兵即使没有相应的河道经验，也能够通过已知的情况推理出同样的结论，因为课文第</a:t>
            </a:r>
            <a:r>
              <a:rPr lang="en-US" altLang="zh-CN" sz="2800" b="1" smtClean="0"/>
              <a:t>1</a:t>
            </a:r>
            <a:r>
              <a:rPr lang="zh-CN" altLang="en-US" sz="2800" b="1" smtClean="0"/>
              <a:t>段交代了</a:t>
            </a:r>
            <a:r>
              <a:rPr lang="en-US" altLang="zh-CN" sz="2800" b="1" smtClean="0"/>
              <a:t>:“</a:t>
            </a:r>
            <a:r>
              <a:rPr lang="zh-CN" altLang="en-US" sz="2800" b="1" smtClean="0"/>
              <a:t>求石兽于水中，竟不可得。以为顺流下矣，棹数小舟，曳铁钯，寻十余里无迹。”如果这段话语序无误的话，说明一开始就在原地找过了，然后又到下游找，都没有找到，那石兽还能在哪儿呢</a:t>
            </a:r>
            <a:r>
              <a:rPr lang="en-US" altLang="zh-CN" sz="2800" b="1" smtClean="0"/>
              <a:t>? </a:t>
            </a:r>
          </a:p>
          <a:p>
            <a:pPr indent="457200">
              <a:spcBef>
                <a:spcPts val="600"/>
              </a:spcBef>
              <a:spcAft>
                <a:spcPts val="600"/>
              </a:spcAft>
            </a:pPr>
            <a:r>
              <a:rPr lang="zh-CN" altLang="en-US" sz="2800" b="1" smtClean="0">
                <a:solidFill>
                  <a:srgbClr val="FF0000"/>
                </a:solidFill>
              </a:rPr>
              <a:t>答案</a:t>
            </a:r>
            <a:r>
              <a:rPr lang="en-US" altLang="zh-CN" sz="2800" b="1" smtClean="0">
                <a:solidFill>
                  <a:srgbClr val="FF0000"/>
                </a:solidFill>
              </a:rPr>
              <a:t>:</a:t>
            </a:r>
            <a:r>
              <a:rPr lang="zh-CN" altLang="en-US" sz="2800" b="1" smtClean="0"/>
              <a:t>选言推理，或者说</a:t>
            </a:r>
            <a:r>
              <a:rPr lang="zh-CN" altLang="en-US" sz="2800" b="1" smtClean="0">
                <a:solidFill>
                  <a:srgbClr val="FF0000"/>
                </a:solidFill>
              </a:rPr>
              <a:t>排除法</a:t>
            </a:r>
            <a:r>
              <a:rPr lang="zh-CN" altLang="en-US" sz="2800" b="1" smtClean="0"/>
              <a:t>，一种极易理解的逻辑方法。</a:t>
            </a:r>
            <a:endParaRPr lang="en-US" altLang="zh-CN" sz="2800" b="1" smtClean="0"/>
          </a:p>
          <a:p>
            <a:pPr indent="457200">
              <a:spcBef>
                <a:spcPts val="600"/>
              </a:spcBef>
              <a:spcAft>
                <a:spcPts val="600"/>
              </a:spcAft>
            </a:pPr>
            <a:r>
              <a:rPr lang="zh-CN" altLang="en-US" sz="2800" b="1" smtClean="0"/>
              <a:t>简言之就是共有</a:t>
            </a:r>
            <a:r>
              <a:rPr lang="en-US" altLang="zh-CN" sz="2800" b="1" smtClean="0"/>
              <a:t>n</a:t>
            </a:r>
            <a:r>
              <a:rPr lang="zh-CN" altLang="en-US" sz="2800" b="1" smtClean="0"/>
              <a:t>种可能存在，排除了</a:t>
            </a:r>
            <a:r>
              <a:rPr lang="en-US" altLang="zh-CN" sz="2800" b="1" smtClean="0"/>
              <a:t>(n-1)</a:t>
            </a:r>
            <a:r>
              <a:rPr lang="zh-CN" altLang="en-US" sz="2800" b="1" smtClean="0"/>
              <a:t>种可能</a:t>
            </a:r>
            <a:r>
              <a:rPr lang="en-US" altLang="zh-CN" sz="2800" b="1" smtClean="0"/>
              <a:t>,</a:t>
            </a:r>
            <a:r>
              <a:rPr lang="zh-CN" altLang="en-US" sz="2800" b="1" smtClean="0"/>
              <a:t>剩下最后一种可能就成为必然。</a:t>
            </a:r>
            <a:endParaRPr lang="en-US" altLang="zh-CN" sz="2800" b="1" smtClean="0"/>
          </a:p>
          <a:p>
            <a:pPr indent="457200">
              <a:spcBef>
                <a:spcPts val="600"/>
              </a:spcBef>
              <a:spcAft>
                <a:spcPts val="600"/>
              </a:spcAft>
            </a:pPr>
            <a:r>
              <a:rPr lang="zh-CN" altLang="en-US" sz="2800" b="1" smtClean="0"/>
              <a:t>排除法在阅读和写作中有广泛用途。</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9144000" cy="6894195"/>
          </a:xfrm>
          <a:prstGeom prst="rect">
            <a:avLst/>
          </a:prstGeom>
        </p:spPr>
        <p:txBody>
          <a:bodyPr wrap="square">
            <a:spAutoFit/>
          </a:bodyPr>
          <a:lstStyle/>
          <a:p>
            <a:r>
              <a:rPr lang="en-US" altLang="zh-CN" sz="2600" b="1" smtClean="0"/>
              <a:t>3.《</a:t>
            </a:r>
            <a:r>
              <a:rPr lang="zh-CN" altLang="en-US" sz="2600" b="1" smtClean="0"/>
              <a:t>红楼梦</a:t>
            </a:r>
            <a:r>
              <a:rPr lang="en-US" altLang="zh-CN" sz="2600" b="1" smtClean="0"/>
              <a:t>》</a:t>
            </a:r>
            <a:r>
              <a:rPr lang="zh-CN" altLang="en-US" sz="2600" b="1" smtClean="0"/>
              <a:t>第六十四回，贾宝玉得知林黛玉在私室内用瓜果私祭时想</a:t>
            </a:r>
            <a:r>
              <a:rPr lang="en-US" altLang="zh-CN" sz="2600" b="1" smtClean="0"/>
              <a:t>:“</a:t>
            </a:r>
            <a:r>
              <a:rPr lang="zh-CN" altLang="en-US" sz="2600" b="1" smtClean="0"/>
              <a:t>但我此刻走去，见他伤感，必极力劝解，又怕他烦恼郁结于心，若不去，又恐他过于伤感，无人劝止。两件皆足致疾。”</a:t>
            </a:r>
            <a:endParaRPr lang="en-US" altLang="zh-CN" sz="2600" b="1" smtClean="0"/>
          </a:p>
          <a:p>
            <a:pPr indent="457200"/>
            <a:r>
              <a:rPr lang="zh-CN" altLang="en-US" sz="2600" b="1" smtClean="0">
                <a:solidFill>
                  <a:srgbClr val="FF0000"/>
                </a:solidFill>
              </a:rPr>
              <a:t>答案</a:t>
            </a:r>
            <a:r>
              <a:rPr lang="en-US" altLang="zh-CN" sz="2600" b="1" smtClean="0">
                <a:solidFill>
                  <a:srgbClr val="FF0000"/>
                </a:solidFill>
              </a:rPr>
              <a:t>:</a:t>
            </a:r>
            <a:r>
              <a:rPr lang="zh-CN" altLang="en-US" sz="2600" b="1" smtClean="0">
                <a:solidFill>
                  <a:srgbClr val="FF0000"/>
                </a:solidFill>
              </a:rPr>
              <a:t>两难推理。如果我去林妹妹处则足以致疾</a:t>
            </a:r>
            <a:r>
              <a:rPr lang="en-US" altLang="zh-CN" sz="2600" b="1" smtClean="0">
                <a:solidFill>
                  <a:srgbClr val="FF0000"/>
                </a:solidFill>
              </a:rPr>
              <a:t>;</a:t>
            </a:r>
            <a:r>
              <a:rPr lang="zh-CN" altLang="en-US" sz="2600" b="1" smtClean="0">
                <a:solidFill>
                  <a:srgbClr val="FF0000"/>
                </a:solidFill>
              </a:rPr>
              <a:t>如果我不去林妹妹处也足以致疾</a:t>
            </a:r>
            <a:r>
              <a:rPr lang="en-US" altLang="zh-CN" sz="2600" b="1" smtClean="0">
                <a:solidFill>
                  <a:srgbClr val="FF0000"/>
                </a:solidFill>
              </a:rPr>
              <a:t>;</a:t>
            </a:r>
            <a:r>
              <a:rPr lang="zh-CN" altLang="en-US" sz="2600" b="1" smtClean="0">
                <a:solidFill>
                  <a:srgbClr val="FF0000"/>
                </a:solidFill>
              </a:rPr>
              <a:t>我或者去林妹妹处</a:t>
            </a:r>
            <a:r>
              <a:rPr lang="en-US" altLang="zh-CN" sz="2600" b="1" smtClean="0">
                <a:solidFill>
                  <a:srgbClr val="FF0000"/>
                </a:solidFill>
              </a:rPr>
              <a:t>,</a:t>
            </a:r>
            <a:r>
              <a:rPr lang="zh-CN" altLang="en-US" sz="2600" b="1" smtClean="0">
                <a:solidFill>
                  <a:srgbClr val="FF0000"/>
                </a:solidFill>
              </a:rPr>
              <a:t>或者不去林妹妹处总之都足以致疾。</a:t>
            </a:r>
            <a:endParaRPr lang="en-US" altLang="zh-CN" sz="2600" b="1" smtClean="0">
              <a:solidFill>
                <a:srgbClr val="FF0000"/>
              </a:solidFill>
            </a:endParaRPr>
          </a:p>
          <a:p>
            <a:r>
              <a:rPr lang="en-US" altLang="zh-CN" sz="2600" b="1" smtClean="0"/>
              <a:t>4.</a:t>
            </a:r>
            <a:r>
              <a:rPr lang="zh-CN" altLang="en-US" sz="2600" b="1" smtClean="0"/>
              <a:t>大概是物以希为贵罢。北京的白菜运往浙江，便用红头绳系住菜根，倒挂在水果店头，尊为“胶菜”</a:t>
            </a:r>
            <a:r>
              <a:rPr lang="en-US" altLang="zh-CN" sz="2600" b="1" smtClean="0"/>
              <a:t>;</a:t>
            </a:r>
            <a:r>
              <a:rPr lang="zh-CN" altLang="en-US" sz="2600" b="1" smtClean="0"/>
              <a:t>福建野生着的芦荟，一到北京就请进温室，且美其名曰“龙舌兰”。</a:t>
            </a:r>
            <a:r>
              <a:rPr lang="en-US" altLang="zh-CN" sz="2600" b="1" smtClean="0"/>
              <a:t>(</a:t>
            </a:r>
            <a:r>
              <a:rPr lang="zh-CN" altLang="en-US" sz="2600" b="1" smtClean="0"/>
              <a:t>鲁迅</a:t>
            </a:r>
            <a:r>
              <a:rPr lang="en-US" altLang="zh-CN" sz="2600" b="1" smtClean="0"/>
              <a:t>《</a:t>
            </a:r>
            <a:r>
              <a:rPr lang="zh-CN" altLang="en-US" sz="2600" b="1" smtClean="0"/>
              <a:t>藤里野先生</a:t>
            </a:r>
            <a:r>
              <a:rPr lang="en-US" altLang="zh-CN" sz="2600" b="1" smtClean="0"/>
              <a:t>》)</a:t>
            </a:r>
          </a:p>
          <a:p>
            <a:pPr indent="457200"/>
            <a:r>
              <a:rPr lang="zh-CN" altLang="en-US" sz="2600" b="1" smtClean="0">
                <a:solidFill>
                  <a:srgbClr val="FF0000"/>
                </a:solidFill>
              </a:rPr>
              <a:t>答案</a:t>
            </a:r>
            <a:r>
              <a:rPr lang="en-US" altLang="zh-CN" sz="2600" b="1" smtClean="0">
                <a:solidFill>
                  <a:srgbClr val="FF0000"/>
                </a:solidFill>
              </a:rPr>
              <a:t>:</a:t>
            </a:r>
            <a:r>
              <a:rPr lang="zh-CN" altLang="en-US" sz="2600" b="1" smtClean="0">
                <a:solidFill>
                  <a:srgbClr val="FF0000"/>
                </a:solidFill>
              </a:rPr>
              <a:t>求同推理，归纳推理。</a:t>
            </a:r>
            <a:endParaRPr lang="en-US" altLang="zh-CN" sz="2600" b="1" smtClean="0">
              <a:solidFill>
                <a:srgbClr val="FF0000"/>
              </a:solidFill>
            </a:endParaRPr>
          </a:p>
          <a:p>
            <a:r>
              <a:rPr lang="en-US" altLang="zh-CN" sz="2600" b="1" smtClean="0"/>
              <a:t>5.</a:t>
            </a:r>
            <a:r>
              <a:rPr lang="zh-CN" altLang="en-US" sz="2600" b="1" smtClean="0"/>
              <a:t>臣诚知不如徐公美。臣之妻私臣，臣之妾畏臣，臣之客欲有求于臣，皆以美于徐公。今齐地方千里，百二十城，宫妇左右莫不私王，朝廷之臣莫不畏王，四境之内莫不有求于王</a:t>
            </a:r>
            <a:r>
              <a:rPr lang="en-US" altLang="zh-CN" sz="2600" b="1" smtClean="0"/>
              <a:t>:</a:t>
            </a:r>
            <a:r>
              <a:rPr lang="zh-CN" altLang="en-US" sz="2600" b="1" smtClean="0"/>
              <a:t>由此观之，王之蔽甚矣。</a:t>
            </a:r>
            <a:r>
              <a:rPr lang="en-US" altLang="zh-CN" sz="2600" b="1" smtClean="0"/>
              <a:t>(《</a:t>
            </a:r>
            <a:r>
              <a:rPr lang="zh-CN" altLang="en-US" sz="2600" b="1" smtClean="0"/>
              <a:t>邹忌讽齐王纳谏</a:t>
            </a:r>
            <a:r>
              <a:rPr lang="en-US" altLang="zh-CN" sz="2600" b="1" smtClean="0"/>
              <a:t>》)</a:t>
            </a:r>
          </a:p>
          <a:p>
            <a:pPr indent="457200"/>
            <a:r>
              <a:rPr lang="zh-CN" altLang="en-US" sz="2600" b="1" smtClean="0">
                <a:solidFill>
                  <a:srgbClr val="FF0000"/>
                </a:solidFill>
              </a:rPr>
              <a:t>答案</a:t>
            </a:r>
            <a:r>
              <a:rPr lang="en-US" altLang="zh-CN" sz="2600" b="1" smtClean="0">
                <a:solidFill>
                  <a:srgbClr val="FF0000"/>
                </a:solidFill>
              </a:rPr>
              <a:t>:</a:t>
            </a:r>
            <a:r>
              <a:rPr lang="zh-CN" altLang="en-US" sz="2600" b="1" smtClean="0">
                <a:solidFill>
                  <a:srgbClr val="FF0000"/>
                </a:solidFill>
              </a:rPr>
              <a:t>类比推理。</a:t>
            </a:r>
            <a:endParaRPr lang="zh-CN" altLang="en-US" sz="26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椭圆 1"/>
          <p:cNvSpPr/>
          <p:nvPr/>
        </p:nvSpPr>
        <p:spPr>
          <a:xfrm>
            <a:off x="285720" y="0"/>
            <a:ext cx="2428892" cy="857232"/>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3600" b="1" smtClean="0"/>
              <a:t>小结</a:t>
            </a:r>
            <a:endParaRPr lang="zh-CN" altLang="en-US" sz="3600" b="1"/>
          </a:p>
        </p:txBody>
      </p:sp>
      <p:sp>
        <p:nvSpPr>
          <p:cNvPr id="3" name="椭圆 2"/>
          <p:cNvSpPr/>
          <p:nvPr/>
        </p:nvSpPr>
        <p:spPr>
          <a:xfrm>
            <a:off x="1714480" y="571480"/>
            <a:ext cx="5572164" cy="19288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mtClean="0"/>
              <a:t>推理</a:t>
            </a:r>
            <a:endParaRPr lang="zh-CN" altLang="en-US" sz="4000" b="1"/>
          </a:p>
        </p:txBody>
      </p:sp>
      <p:sp>
        <p:nvSpPr>
          <p:cNvPr id="4" name="矩形 3"/>
          <p:cNvSpPr/>
          <p:nvPr/>
        </p:nvSpPr>
        <p:spPr>
          <a:xfrm>
            <a:off x="0" y="2500306"/>
            <a:ext cx="2744662" cy="461665"/>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2400" b="1" smtClean="0">
                <a:solidFill>
                  <a:srgbClr val="FF0000"/>
                </a:solidFill>
              </a:rPr>
              <a:t>第一种推理</a:t>
            </a:r>
            <a:r>
              <a:rPr lang="en-US" altLang="zh-CN" sz="2400" b="1" smtClean="0">
                <a:solidFill>
                  <a:srgbClr val="FF0000"/>
                </a:solidFill>
              </a:rPr>
              <a:t>:</a:t>
            </a:r>
            <a:r>
              <a:rPr lang="zh-CN" altLang="en-US" sz="2400" b="1" smtClean="0">
                <a:solidFill>
                  <a:srgbClr val="FF0000"/>
                </a:solidFill>
              </a:rPr>
              <a:t>三段论</a:t>
            </a:r>
            <a:endParaRPr lang="en-US" altLang="zh-CN" sz="2400" b="1" smtClean="0">
              <a:solidFill>
                <a:srgbClr val="FF0000"/>
              </a:solidFill>
            </a:endParaRPr>
          </a:p>
        </p:txBody>
      </p:sp>
      <p:sp>
        <p:nvSpPr>
          <p:cNvPr id="5" name="矩形 4"/>
          <p:cNvSpPr/>
          <p:nvPr/>
        </p:nvSpPr>
        <p:spPr>
          <a:xfrm>
            <a:off x="0" y="3429000"/>
            <a:ext cx="3672800" cy="461665"/>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2400" b="1" smtClean="0">
                <a:solidFill>
                  <a:srgbClr val="FF0000"/>
                </a:solidFill>
              </a:rPr>
              <a:t>第二种推理</a:t>
            </a:r>
            <a:r>
              <a:rPr lang="en-US" altLang="zh-CN" sz="2400" b="1" smtClean="0">
                <a:solidFill>
                  <a:srgbClr val="FF0000"/>
                </a:solidFill>
              </a:rPr>
              <a:t>:</a:t>
            </a:r>
            <a:r>
              <a:rPr lang="zh-CN" altLang="en-US" sz="2400" b="1" smtClean="0">
                <a:solidFill>
                  <a:srgbClr val="FF0000"/>
                </a:solidFill>
              </a:rPr>
              <a:t>充分条件推理</a:t>
            </a:r>
            <a:endParaRPr lang="en-US" altLang="zh-CN" sz="2400" b="1" smtClean="0">
              <a:solidFill>
                <a:srgbClr val="FF0000"/>
              </a:solidFill>
            </a:endParaRPr>
          </a:p>
        </p:txBody>
      </p:sp>
      <p:sp>
        <p:nvSpPr>
          <p:cNvPr id="6" name="矩形 5"/>
          <p:cNvSpPr/>
          <p:nvPr/>
        </p:nvSpPr>
        <p:spPr>
          <a:xfrm>
            <a:off x="0" y="4357694"/>
            <a:ext cx="3672800" cy="461665"/>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pPr algn="ctr"/>
            <a:r>
              <a:rPr lang="zh-CN" altLang="en-US" sz="2400" b="1" smtClean="0">
                <a:solidFill>
                  <a:srgbClr val="FF0000"/>
                </a:solidFill>
              </a:rPr>
              <a:t>第三种推理</a:t>
            </a:r>
            <a:r>
              <a:rPr lang="en-US" altLang="zh-CN" sz="2400" b="1" smtClean="0">
                <a:solidFill>
                  <a:srgbClr val="FF0000"/>
                </a:solidFill>
              </a:rPr>
              <a:t>:</a:t>
            </a:r>
            <a:r>
              <a:rPr lang="zh-CN" altLang="en-US" sz="2400" b="1" smtClean="0">
                <a:solidFill>
                  <a:srgbClr val="FF0000"/>
                </a:solidFill>
              </a:rPr>
              <a:t>必要条件推理</a:t>
            </a:r>
            <a:endParaRPr lang="en-US" altLang="zh-CN" sz="2400" b="1" smtClean="0">
              <a:solidFill>
                <a:srgbClr val="FF0000"/>
              </a:solidFill>
            </a:endParaRPr>
          </a:p>
        </p:txBody>
      </p:sp>
      <p:sp>
        <p:nvSpPr>
          <p:cNvPr id="7" name="TextBox 6"/>
          <p:cNvSpPr txBox="1"/>
          <p:nvPr/>
        </p:nvSpPr>
        <p:spPr>
          <a:xfrm>
            <a:off x="4244460" y="2500306"/>
            <a:ext cx="738664" cy="3143272"/>
          </a:xfrm>
          <a:prstGeom prst="rect">
            <a:avLst/>
          </a:prstGeom>
        </p:spPr>
        <p:style>
          <a:lnRef idx="3">
            <a:schemeClr val="lt1"/>
          </a:lnRef>
          <a:fillRef idx="1">
            <a:schemeClr val="dk1"/>
          </a:fillRef>
          <a:effectRef idx="1">
            <a:schemeClr val="dk1"/>
          </a:effectRef>
          <a:fontRef idx="minor">
            <a:schemeClr val="lt1"/>
          </a:fontRef>
        </p:style>
        <p:txBody>
          <a:bodyPr vert="eaVert" wrap="square" rtlCol="0" anchor="ctr">
            <a:spAutoFit/>
          </a:bodyPr>
          <a:lstStyle/>
          <a:p>
            <a:pPr algn="ctr"/>
            <a:r>
              <a:rPr lang="zh-CN" altLang="en-US" sz="3600" b="1" smtClean="0"/>
              <a:t>七种形式说明</a:t>
            </a:r>
            <a:endParaRPr lang="zh-CN" altLang="en-US" sz="3600" b="1"/>
          </a:p>
        </p:txBody>
      </p:sp>
      <p:sp>
        <p:nvSpPr>
          <p:cNvPr id="8" name="右大括号 7"/>
          <p:cNvSpPr/>
          <p:nvPr/>
        </p:nvSpPr>
        <p:spPr>
          <a:xfrm>
            <a:off x="3786182" y="2500306"/>
            <a:ext cx="357222" cy="2286016"/>
          </a:xfrm>
          <a:prstGeom prst="rightBrace">
            <a:avLst>
              <a:gd name="adj1" fmla="val 8333"/>
              <a:gd name="adj2" fmla="val 49355"/>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左大括号 8"/>
          <p:cNvSpPr/>
          <p:nvPr/>
        </p:nvSpPr>
        <p:spPr>
          <a:xfrm>
            <a:off x="5143504" y="2500306"/>
            <a:ext cx="571504" cy="3286148"/>
          </a:xfrm>
          <a:prstGeom prst="leftBrace">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矩形 9"/>
          <p:cNvSpPr/>
          <p:nvPr/>
        </p:nvSpPr>
        <p:spPr>
          <a:xfrm>
            <a:off x="5715008" y="2428868"/>
            <a:ext cx="3153427" cy="523220"/>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2800" b="1" smtClean="0"/>
              <a:t>第四种推理</a:t>
            </a:r>
            <a:r>
              <a:rPr lang="en-US" altLang="zh-CN" sz="2800" b="1" smtClean="0"/>
              <a:t>:</a:t>
            </a:r>
            <a:r>
              <a:rPr lang="zh-CN" altLang="en-US" sz="2800" b="1" smtClean="0"/>
              <a:t>排除法</a:t>
            </a:r>
            <a:endParaRPr lang="zh-CN" altLang="en-US" sz="2800" b="1"/>
          </a:p>
        </p:txBody>
      </p:sp>
      <p:sp>
        <p:nvSpPr>
          <p:cNvPr id="11" name="矩形 10"/>
          <p:cNvSpPr/>
          <p:nvPr/>
        </p:nvSpPr>
        <p:spPr>
          <a:xfrm>
            <a:off x="5613866" y="3429000"/>
            <a:ext cx="3530134" cy="523220"/>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2800" b="1" smtClean="0"/>
              <a:t>第五种推理</a:t>
            </a:r>
            <a:r>
              <a:rPr lang="en-US" altLang="zh-CN" sz="2800" b="1" smtClean="0"/>
              <a:t>:</a:t>
            </a:r>
            <a:r>
              <a:rPr lang="zh-CN" altLang="en-US" sz="2800" b="1" smtClean="0"/>
              <a:t>二难推理</a:t>
            </a:r>
            <a:endParaRPr lang="zh-CN" altLang="en-US" sz="2800" b="1"/>
          </a:p>
        </p:txBody>
      </p:sp>
      <p:sp>
        <p:nvSpPr>
          <p:cNvPr id="12" name="矩形 11"/>
          <p:cNvSpPr/>
          <p:nvPr/>
        </p:nvSpPr>
        <p:spPr>
          <a:xfrm>
            <a:off x="5613866" y="4500570"/>
            <a:ext cx="3530134" cy="523220"/>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2800" b="1" smtClean="0"/>
              <a:t>第六种推理</a:t>
            </a:r>
            <a:r>
              <a:rPr lang="en-US" altLang="zh-CN" sz="2800" b="1" smtClean="0"/>
              <a:t>:</a:t>
            </a:r>
            <a:r>
              <a:rPr lang="zh-CN" altLang="en-US" sz="2800" b="1" smtClean="0"/>
              <a:t>归纳推理</a:t>
            </a:r>
            <a:endParaRPr lang="zh-CN" altLang="en-US" sz="2800" b="1"/>
          </a:p>
        </p:txBody>
      </p:sp>
      <p:sp>
        <p:nvSpPr>
          <p:cNvPr id="13" name="矩形 12"/>
          <p:cNvSpPr/>
          <p:nvPr/>
        </p:nvSpPr>
        <p:spPr>
          <a:xfrm>
            <a:off x="5613866" y="5429264"/>
            <a:ext cx="3530134" cy="523220"/>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2800" b="1" smtClean="0"/>
              <a:t>第七种推理</a:t>
            </a:r>
            <a:r>
              <a:rPr lang="en-US" altLang="zh-CN" sz="2800" b="1" smtClean="0"/>
              <a:t>:</a:t>
            </a:r>
            <a:r>
              <a:rPr lang="zh-CN" altLang="en-US" sz="2800" b="1" smtClean="0"/>
              <a:t>类比推理</a:t>
            </a:r>
            <a:endParaRPr lang="zh-CN" altLang="en-US" sz="2800" b="1"/>
          </a:p>
        </p:txBody>
      </p:sp>
      <p:sp>
        <p:nvSpPr>
          <p:cNvPr id="14" name="上箭头标注 13"/>
          <p:cNvSpPr/>
          <p:nvPr/>
        </p:nvSpPr>
        <p:spPr>
          <a:xfrm>
            <a:off x="428596" y="5072074"/>
            <a:ext cx="2357454" cy="928694"/>
          </a:xfrm>
          <a:prstGeom prst="up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mtClean="0"/>
              <a:t>上节课</a:t>
            </a:r>
            <a:endParaRPr lang="zh-CN" altLang="en-US" sz="3600"/>
          </a:p>
        </p:txBody>
      </p:sp>
      <p:sp>
        <p:nvSpPr>
          <p:cNvPr id="15" name="燕尾形箭头 14"/>
          <p:cNvSpPr/>
          <p:nvPr/>
        </p:nvSpPr>
        <p:spPr>
          <a:xfrm rot="20810100">
            <a:off x="3246519" y="6061174"/>
            <a:ext cx="2366230" cy="500066"/>
          </a:xfrm>
          <a:prstGeom prst="notchedRightArrow">
            <a:avLst>
              <a:gd name="adj1" fmla="val 100000"/>
              <a:gd name="adj2" fmla="val 50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3600" smtClean="0"/>
              <a:t>本节课</a:t>
            </a:r>
            <a:endParaRPr lang="zh-CN" altLang="en-US" sz="3600"/>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波形 1"/>
          <p:cNvSpPr/>
          <p:nvPr/>
        </p:nvSpPr>
        <p:spPr>
          <a:xfrm>
            <a:off x="0" y="0"/>
            <a:ext cx="9144000" cy="1071570"/>
          </a:xfrm>
          <a:prstGeom prst="wav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3200" b="1" smtClean="0"/>
              <a:t>课堂同步练习</a:t>
            </a:r>
            <a:endParaRPr lang="zh-CN" altLang="en-US" sz="3200" b="1"/>
          </a:p>
        </p:txBody>
      </p:sp>
      <p:sp>
        <p:nvSpPr>
          <p:cNvPr id="3" name="矩形 2"/>
          <p:cNvSpPr/>
          <p:nvPr/>
        </p:nvSpPr>
        <p:spPr>
          <a:xfrm>
            <a:off x="0" y="1071546"/>
            <a:ext cx="9144000" cy="5848009"/>
          </a:xfrm>
          <a:prstGeom prst="rect">
            <a:avLst/>
          </a:prstGeom>
        </p:spPr>
        <p:txBody>
          <a:bodyPr wrap="square">
            <a:spAutoFit/>
          </a:bodyPr>
          <a:lstStyle/>
          <a:p>
            <a:pPr indent="457200"/>
            <a:r>
              <a:rPr lang="en-US" altLang="zh-CN" sz="2800" b="1" smtClean="0"/>
              <a:t>1.</a:t>
            </a:r>
            <a:r>
              <a:rPr lang="zh-CN" altLang="en-US" sz="2800" b="1" smtClean="0"/>
              <a:t>三段论推理是演绎推理中的一种简单推理判断</a:t>
            </a:r>
            <a:r>
              <a:rPr lang="en-US" sz="2800" b="1" smtClean="0"/>
              <a:t>,</a:t>
            </a:r>
            <a:r>
              <a:rPr lang="zh-CN" altLang="en-US" sz="2800" b="1" smtClean="0"/>
              <a:t>一般是用一个大前提</a:t>
            </a:r>
            <a:r>
              <a:rPr lang="en-US" sz="2800" b="1" smtClean="0"/>
              <a:t>(</a:t>
            </a:r>
            <a:r>
              <a:rPr lang="zh-CN" altLang="en-US" sz="2800" b="1" smtClean="0"/>
              <a:t>一般性原则</a:t>
            </a:r>
            <a:r>
              <a:rPr lang="en-US" sz="2800" b="1" smtClean="0"/>
              <a:t>)</a:t>
            </a:r>
            <a:r>
              <a:rPr lang="zh-CN" altLang="en-US" sz="2800" b="1" smtClean="0"/>
              <a:t>和一个小前提</a:t>
            </a:r>
            <a:r>
              <a:rPr lang="en-US" sz="2800" b="1" smtClean="0"/>
              <a:t>(</a:t>
            </a:r>
            <a:r>
              <a:rPr lang="zh-CN" altLang="en-US" sz="2800" b="1" smtClean="0"/>
              <a:t>附属于一般性原则的特殊化陈述</a:t>
            </a:r>
            <a:r>
              <a:rPr lang="en-US" sz="2800" b="1" smtClean="0"/>
              <a:t>),</a:t>
            </a:r>
            <a:r>
              <a:rPr lang="zh-CN" altLang="en-US" sz="2800" b="1" smtClean="0"/>
              <a:t>推断出一个符合大前提的结论</a:t>
            </a:r>
            <a:r>
              <a:rPr lang="en-US" sz="2800" b="1" smtClean="0"/>
              <a:t>(</a:t>
            </a:r>
            <a:r>
              <a:rPr lang="zh-CN" altLang="en-US" sz="2800" b="1" smtClean="0"/>
              <a:t>特殊化陈述</a:t>
            </a:r>
            <a:r>
              <a:rPr lang="en-US" sz="2800" b="1" smtClean="0"/>
              <a:t>)</a:t>
            </a:r>
            <a:r>
              <a:rPr lang="zh-CN" altLang="en-US" sz="2800" b="1" smtClean="0"/>
              <a:t>的过程。三段论推理是人们进行数学证明、办案、进行科学研究等思维活动时能够推断出正确结论的科学性思维方法之一。</a:t>
            </a:r>
          </a:p>
          <a:p>
            <a:pPr indent="457200"/>
            <a:r>
              <a:rPr lang="zh-CN" altLang="en-US" sz="2800" b="1" smtClean="0"/>
              <a:t>请仿照下面的示例</a:t>
            </a:r>
            <a:r>
              <a:rPr lang="en-US" sz="2800" b="1" smtClean="0"/>
              <a:t>,</a:t>
            </a:r>
            <a:r>
              <a:rPr lang="zh-CN" altLang="en-US" sz="2800" b="1" smtClean="0"/>
              <a:t>推断出后面题目所给的结论哪一个是正确的</a:t>
            </a:r>
            <a:r>
              <a:rPr lang="en-US" sz="2800" b="1" smtClean="0"/>
              <a:t>,</a:t>
            </a:r>
            <a:r>
              <a:rPr lang="zh-CN" altLang="en-US" sz="2800" b="1" smtClean="0"/>
              <a:t>并仿照示例的形式写出正确结论的大前提和小前提。</a:t>
            </a:r>
          </a:p>
          <a:p>
            <a:pPr indent="457200"/>
            <a:r>
              <a:rPr lang="en-US" sz="2800" b="1" smtClean="0">
                <a:solidFill>
                  <a:srgbClr val="FF0000"/>
                </a:solidFill>
              </a:rPr>
              <a:t>(</a:t>
            </a:r>
            <a:r>
              <a:rPr lang="zh-CN" altLang="en-US" sz="2800" b="1" smtClean="0">
                <a:solidFill>
                  <a:srgbClr val="FF0000"/>
                </a:solidFill>
              </a:rPr>
              <a:t>示例</a:t>
            </a:r>
            <a:r>
              <a:rPr lang="en-US" sz="2800" b="1" smtClean="0">
                <a:solidFill>
                  <a:srgbClr val="FF0000"/>
                </a:solidFill>
              </a:rPr>
              <a:t>)</a:t>
            </a:r>
          </a:p>
          <a:p>
            <a:pPr indent="457200"/>
            <a:r>
              <a:rPr lang="zh-CN" altLang="en-US" sz="2800" b="1" smtClean="0">
                <a:solidFill>
                  <a:srgbClr val="FF0000"/>
                </a:solidFill>
              </a:rPr>
              <a:t>大前提</a:t>
            </a:r>
            <a:r>
              <a:rPr lang="en-US" sz="2800" b="1" smtClean="0">
                <a:solidFill>
                  <a:srgbClr val="FF0000"/>
                </a:solidFill>
              </a:rPr>
              <a:t>:</a:t>
            </a:r>
            <a:r>
              <a:rPr lang="zh-CN" altLang="en-US" sz="2800" b="1" smtClean="0">
                <a:solidFill>
                  <a:srgbClr val="FF0000"/>
                </a:solidFill>
              </a:rPr>
              <a:t>所有的偶蹄目动物都是脊椎动物。</a:t>
            </a:r>
          </a:p>
          <a:p>
            <a:pPr indent="457200"/>
            <a:r>
              <a:rPr lang="zh-CN" altLang="en-US" sz="2800" b="1" smtClean="0">
                <a:solidFill>
                  <a:srgbClr val="FF0000"/>
                </a:solidFill>
              </a:rPr>
              <a:t>小前提</a:t>
            </a:r>
            <a:r>
              <a:rPr lang="en-US" sz="2800" b="1" smtClean="0">
                <a:solidFill>
                  <a:srgbClr val="FF0000"/>
                </a:solidFill>
              </a:rPr>
              <a:t>:</a:t>
            </a:r>
            <a:r>
              <a:rPr lang="zh-CN" altLang="en-US" sz="2800" b="1" smtClean="0">
                <a:solidFill>
                  <a:srgbClr val="FF0000"/>
                </a:solidFill>
              </a:rPr>
              <a:t>所有的牛都是偶蹄目动物。</a:t>
            </a:r>
          </a:p>
          <a:p>
            <a:pPr indent="457200"/>
            <a:r>
              <a:rPr lang="zh-CN" altLang="en-US" sz="2800" b="1" smtClean="0">
                <a:solidFill>
                  <a:srgbClr val="FF0000"/>
                </a:solidFill>
              </a:rPr>
              <a:t>结论</a:t>
            </a:r>
            <a:r>
              <a:rPr lang="en-US" sz="2800" b="1" smtClean="0">
                <a:solidFill>
                  <a:srgbClr val="FF0000"/>
                </a:solidFill>
              </a:rPr>
              <a:t>:</a:t>
            </a:r>
            <a:r>
              <a:rPr lang="zh-CN" altLang="en-US" sz="2800" b="1" smtClean="0">
                <a:solidFill>
                  <a:srgbClr val="FF0000"/>
                </a:solidFill>
              </a:rPr>
              <a:t>牛是脊椎动物。</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9144000" cy="7540526"/>
          </a:xfrm>
          <a:prstGeom prst="rect">
            <a:avLst/>
          </a:prstGeom>
        </p:spPr>
        <p:txBody>
          <a:bodyPr wrap="square">
            <a:spAutoFit/>
          </a:bodyPr>
          <a:lstStyle/>
          <a:p>
            <a:pPr lvl="0" indent="457200"/>
            <a:r>
              <a:rPr lang="zh-CN" altLang="en-US" sz="2700" b="1" smtClean="0">
                <a:solidFill>
                  <a:prstClr val="black"/>
                </a:solidFill>
              </a:rPr>
              <a:t>条件</a:t>
            </a:r>
            <a:r>
              <a:rPr lang="en-US" sz="2700" b="1" smtClean="0">
                <a:solidFill>
                  <a:prstClr val="black"/>
                </a:solidFill>
              </a:rPr>
              <a:t>:</a:t>
            </a:r>
            <a:endParaRPr lang="zh-CN" altLang="en-US" sz="2700" b="1" smtClean="0">
              <a:solidFill>
                <a:prstClr val="black"/>
              </a:solidFill>
            </a:endParaRPr>
          </a:p>
          <a:p>
            <a:pPr lvl="0" indent="457200"/>
            <a:r>
              <a:rPr lang="en-US" sz="2700" b="1" smtClean="0">
                <a:solidFill>
                  <a:prstClr val="black"/>
                </a:solidFill>
              </a:rPr>
              <a:t>(1)</a:t>
            </a:r>
            <a:r>
              <a:rPr lang="zh-CN" altLang="en-US" sz="2700" b="1" smtClean="0">
                <a:solidFill>
                  <a:prstClr val="black"/>
                </a:solidFill>
              </a:rPr>
              <a:t>所有的</a:t>
            </a:r>
            <a:r>
              <a:rPr lang="en-US" sz="2700" b="1" smtClean="0">
                <a:solidFill>
                  <a:prstClr val="black"/>
                </a:solidFill>
              </a:rPr>
              <a:t>X</a:t>
            </a:r>
            <a:r>
              <a:rPr lang="zh-CN" altLang="en-US" sz="2700" b="1" smtClean="0">
                <a:solidFill>
                  <a:prstClr val="black"/>
                </a:solidFill>
              </a:rPr>
              <a:t>地区的人都是穿黑衣服的。</a:t>
            </a:r>
          </a:p>
          <a:p>
            <a:pPr lvl="0" indent="457200"/>
            <a:r>
              <a:rPr lang="en-US" sz="2700" b="1" smtClean="0">
                <a:solidFill>
                  <a:prstClr val="black"/>
                </a:solidFill>
              </a:rPr>
              <a:t>(2)</a:t>
            </a:r>
            <a:r>
              <a:rPr lang="zh-CN" altLang="en-US" sz="2700" b="1" smtClean="0">
                <a:solidFill>
                  <a:prstClr val="black"/>
                </a:solidFill>
              </a:rPr>
              <a:t>所有的</a:t>
            </a:r>
            <a:r>
              <a:rPr lang="en-US" sz="2700" b="1" smtClean="0">
                <a:solidFill>
                  <a:prstClr val="black"/>
                </a:solidFill>
              </a:rPr>
              <a:t>Y</a:t>
            </a:r>
            <a:r>
              <a:rPr lang="zh-CN" altLang="en-US" sz="2700" b="1" smtClean="0">
                <a:solidFill>
                  <a:prstClr val="black"/>
                </a:solidFill>
              </a:rPr>
              <a:t>地区的人都是穿白衣服的。</a:t>
            </a:r>
          </a:p>
          <a:p>
            <a:pPr lvl="0" indent="457200"/>
            <a:r>
              <a:rPr lang="en-US" sz="2700" b="1" smtClean="0">
                <a:solidFill>
                  <a:prstClr val="black"/>
                </a:solidFill>
              </a:rPr>
              <a:t>(3)</a:t>
            </a:r>
            <a:r>
              <a:rPr lang="zh-CN" altLang="en-US" sz="2700" b="1" smtClean="0">
                <a:solidFill>
                  <a:prstClr val="black"/>
                </a:solidFill>
              </a:rPr>
              <a:t>没有既穿白衣服又穿黑衣服的人。</a:t>
            </a:r>
          </a:p>
          <a:p>
            <a:pPr lvl="0" indent="457200"/>
            <a:r>
              <a:rPr lang="en-US" sz="2700" b="1" smtClean="0">
                <a:solidFill>
                  <a:prstClr val="black"/>
                </a:solidFill>
              </a:rPr>
              <a:t>(4)A</a:t>
            </a:r>
            <a:r>
              <a:rPr lang="zh-CN" altLang="en-US" sz="2700" b="1" smtClean="0">
                <a:solidFill>
                  <a:prstClr val="black"/>
                </a:solidFill>
              </a:rPr>
              <a:t>是一个穿白衣服的人。</a:t>
            </a:r>
          </a:p>
          <a:p>
            <a:pPr lvl="0" indent="457200"/>
            <a:r>
              <a:rPr lang="zh-CN" altLang="en-US" sz="2700" b="1" smtClean="0">
                <a:solidFill>
                  <a:prstClr val="black"/>
                </a:solidFill>
              </a:rPr>
              <a:t>请根据以上条件推断以下哪一个结论是正确的。</a:t>
            </a:r>
          </a:p>
          <a:p>
            <a:pPr lvl="0" indent="457200"/>
            <a:r>
              <a:rPr lang="en-US" sz="2700" b="1" smtClean="0">
                <a:solidFill>
                  <a:prstClr val="black"/>
                </a:solidFill>
              </a:rPr>
              <a:t>(1)A</a:t>
            </a:r>
            <a:r>
              <a:rPr lang="zh-CN" altLang="en-US" sz="2700" b="1" smtClean="0">
                <a:solidFill>
                  <a:prstClr val="black"/>
                </a:solidFill>
              </a:rPr>
              <a:t>是</a:t>
            </a:r>
            <a:r>
              <a:rPr lang="en-US" sz="2700" b="1" smtClean="0">
                <a:solidFill>
                  <a:prstClr val="black"/>
                </a:solidFill>
              </a:rPr>
              <a:t>Y</a:t>
            </a:r>
            <a:r>
              <a:rPr lang="zh-CN" altLang="en-US" sz="2700" b="1" smtClean="0">
                <a:solidFill>
                  <a:prstClr val="black"/>
                </a:solidFill>
              </a:rPr>
              <a:t>地区的人。</a:t>
            </a:r>
          </a:p>
          <a:p>
            <a:pPr lvl="0" indent="457200"/>
            <a:r>
              <a:rPr lang="en-US" sz="2700" b="1" smtClean="0">
                <a:solidFill>
                  <a:prstClr val="black"/>
                </a:solidFill>
              </a:rPr>
              <a:t>(2)A</a:t>
            </a:r>
            <a:r>
              <a:rPr lang="zh-CN" altLang="en-US" sz="2700" b="1" smtClean="0">
                <a:solidFill>
                  <a:prstClr val="black"/>
                </a:solidFill>
              </a:rPr>
              <a:t>不是</a:t>
            </a:r>
            <a:r>
              <a:rPr lang="en-US" sz="2700" b="1" smtClean="0">
                <a:solidFill>
                  <a:prstClr val="black"/>
                </a:solidFill>
              </a:rPr>
              <a:t>X</a:t>
            </a:r>
            <a:r>
              <a:rPr lang="zh-CN" altLang="en-US" sz="2700" b="1" smtClean="0">
                <a:solidFill>
                  <a:prstClr val="black"/>
                </a:solidFill>
              </a:rPr>
              <a:t>地区的人。</a:t>
            </a:r>
          </a:p>
          <a:p>
            <a:pPr lvl="0" indent="457200"/>
            <a:r>
              <a:rPr lang="zh-CN" altLang="en-US" sz="2700" b="1" smtClean="0">
                <a:solidFill>
                  <a:prstClr val="black"/>
                </a:solidFill>
              </a:rPr>
              <a:t>大前提</a:t>
            </a:r>
            <a:r>
              <a:rPr lang="en-US" sz="2700" b="1" smtClean="0">
                <a:solidFill>
                  <a:prstClr val="black"/>
                </a:solidFill>
              </a:rPr>
              <a:t>:</a:t>
            </a:r>
            <a:endParaRPr lang="zh-CN" altLang="en-US" sz="2700" b="1" smtClean="0">
              <a:solidFill>
                <a:prstClr val="black"/>
              </a:solidFill>
            </a:endParaRPr>
          </a:p>
          <a:p>
            <a:pPr lvl="0" indent="457200"/>
            <a:endParaRPr lang="en-US" altLang="zh-CN" sz="2700" b="1" smtClean="0">
              <a:solidFill>
                <a:prstClr val="black"/>
              </a:solidFill>
            </a:endParaRPr>
          </a:p>
          <a:p>
            <a:pPr lvl="0" indent="457200"/>
            <a:r>
              <a:rPr lang="zh-CN" altLang="en-US" sz="2700" b="1" smtClean="0">
                <a:solidFill>
                  <a:prstClr val="black"/>
                </a:solidFill>
              </a:rPr>
              <a:t>小前提</a:t>
            </a:r>
            <a:r>
              <a:rPr lang="en-US" sz="2700" b="1" smtClean="0">
                <a:solidFill>
                  <a:prstClr val="black"/>
                </a:solidFill>
              </a:rPr>
              <a:t>:</a:t>
            </a:r>
            <a:endParaRPr lang="en-US" sz="2700" b="1" u="sng" smtClean="0">
              <a:solidFill>
                <a:prstClr val="black"/>
              </a:solidFill>
            </a:endParaRPr>
          </a:p>
          <a:p>
            <a:pPr lvl="0" indent="457200"/>
            <a:r>
              <a:rPr lang="zh-CN" altLang="en-US" sz="2700" b="1" smtClean="0">
                <a:solidFill>
                  <a:prstClr val="black"/>
                </a:solidFill>
              </a:rPr>
              <a:t>结论</a:t>
            </a:r>
            <a:r>
              <a:rPr lang="en-US" sz="2700" b="1" smtClean="0">
                <a:solidFill>
                  <a:prstClr val="black"/>
                </a:solidFill>
              </a:rPr>
              <a:t>:</a:t>
            </a:r>
            <a:endParaRPr lang="en-US" altLang="zh-CN" sz="2700" b="1" u="sng" smtClean="0">
              <a:solidFill>
                <a:prstClr val="black"/>
              </a:solidFill>
            </a:endParaRPr>
          </a:p>
          <a:p>
            <a:pPr indent="457200"/>
            <a:r>
              <a:rPr lang="zh-CN" altLang="en-US" sz="2000" b="1" smtClean="0">
                <a:solidFill>
                  <a:srgbClr val="00B050"/>
                </a:solidFill>
              </a:rPr>
              <a:t>解析　本题考查逻辑推理的能力。解答此题</a:t>
            </a:r>
            <a:r>
              <a:rPr lang="en-US" altLang="zh-CN" sz="2000" b="1" smtClean="0">
                <a:solidFill>
                  <a:srgbClr val="00B050"/>
                </a:solidFill>
              </a:rPr>
              <a:t>,</a:t>
            </a:r>
            <a:r>
              <a:rPr lang="zh-CN" altLang="en-US" sz="2000" b="1" smtClean="0">
                <a:solidFill>
                  <a:srgbClr val="00B050"/>
                </a:solidFill>
              </a:rPr>
              <a:t>首先要读懂题目中对“三段论推理”的解释</a:t>
            </a:r>
            <a:r>
              <a:rPr lang="en-US" altLang="zh-CN" sz="2000" b="1" smtClean="0">
                <a:solidFill>
                  <a:srgbClr val="00B050"/>
                </a:solidFill>
              </a:rPr>
              <a:t>,</a:t>
            </a:r>
            <a:r>
              <a:rPr lang="zh-CN" altLang="en-US" sz="2000" b="1" smtClean="0">
                <a:solidFill>
                  <a:srgbClr val="00B050"/>
                </a:solidFill>
              </a:rPr>
              <a:t>然后对题目进行分析。由“所有的</a:t>
            </a:r>
            <a:r>
              <a:rPr lang="en-US" altLang="zh-CN" sz="2000" b="1" smtClean="0">
                <a:solidFill>
                  <a:srgbClr val="00B050"/>
                </a:solidFill>
              </a:rPr>
              <a:t>X</a:t>
            </a:r>
            <a:r>
              <a:rPr lang="zh-CN" altLang="en-US" sz="2000" b="1" smtClean="0">
                <a:solidFill>
                  <a:srgbClr val="00B050"/>
                </a:solidFill>
              </a:rPr>
              <a:t>地区的人都是穿黑衣服的”和“</a:t>
            </a:r>
            <a:r>
              <a:rPr lang="en-US" altLang="zh-CN" sz="2000" b="1" smtClean="0">
                <a:solidFill>
                  <a:srgbClr val="00B050"/>
                </a:solidFill>
              </a:rPr>
              <a:t>A</a:t>
            </a:r>
            <a:r>
              <a:rPr lang="zh-CN" altLang="en-US" sz="2000" b="1" smtClean="0">
                <a:solidFill>
                  <a:srgbClr val="00B050"/>
                </a:solidFill>
              </a:rPr>
              <a:t>是一个穿白衣服的人”可以知道</a:t>
            </a:r>
            <a:r>
              <a:rPr lang="en-US" altLang="zh-CN" sz="2000" b="1" smtClean="0">
                <a:solidFill>
                  <a:srgbClr val="00B050"/>
                </a:solidFill>
              </a:rPr>
              <a:t>,A</a:t>
            </a:r>
            <a:r>
              <a:rPr lang="zh-CN" altLang="en-US" sz="2000" b="1" smtClean="0">
                <a:solidFill>
                  <a:srgbClr val="00B050"/>
                </a:solidFill>
              </a:rPr>
              <a:t>肯定不是</a:t>
            </a:r>
            <a:r>
              <a:rPr lang="en-US" altLang="zh-CN" sz="2000" b="1" smtClean="0">
                <a:solidFill>
                  <a:srgbClr val="00B050"/>
                </a:solidFill>
              </a:rPr>
              <a:t>X</a:t>
            </a:r>
            <a:r>
              <a:rPr lang="zh-CN" altLang="en-US" sz="2000" b="1" smtClean="0">
                <a:solidFill>
                  <a:srgbClr val="00B050"/>
                </a:solidFill>
              </a:rPr>
              <a:t>地区的人</a:t>
            </a:r>
            <a:r>
              <a:rPr lang="en-US" altLang="zh-CN" sz="2000" b="1" smtClean="0">
                <a:solidFill>
                  <a:srgbClr val="00B050"/>
                </a:solidFill>
              </a:rPr>
              <a:t>,</a:t>
            </a:r>
            <a:r>
              <a:rPr lang="zh-CN" altLang="en-US" sz="2000" b="1" smtClean="0">
                <a:solidFill>
                  <a:srgbClr val="00B050"/>
                </a:solidFill>
              </a:rPr>
              <a:t>但不能肯定</a:t>
            </a:r>
            <a:r>
              <a:rPr lang="en-US" altLang="zh-CN" sz="2000" b="1" smtClean="0">
                <a:solidFill>
                  <a:srgbClr val="00B050"/>
                </a:solidFill>
              </a:rPr>
              <a:t>A</a:t>
            </a:r>
            <a:r>
              <a:rPr lang="zh-CN" altLang="en-US" sz="2000" b="1" smtClean="0">
                <a:solidFill>
                  <a:srgbClr val="00B050"/>
                </a:solidFill>
              </a:rPr>
              <a:t>就是</a:t>
            </a:r>
            <a:r>
              <a:rPr lang="en-US" altLang="zh-CN" sz="2000" b="1" smtClean="0">
                <a:solidFill>
                  <a:srgbClr val="00B050"/>
                </a:solidFill>
              </a:rPr>
              <a:t>Y</a:t>
            </a:r>
            <a:r>
              <a:rPr lang="zh-CN" altLang="en-US" sz="2000" b="1" smtClean="0">
                <a:solidFill>
                  <a:srgbClr val="00B050"/>
                </a:solidFill>
              </a:rPr>
              <a:t>地区的人</a:t>
            </a:r>
            <a:r>
              <a:rPr lang="en-US" altLang="zh-CN" sz="2000" b="1" smtClean="0">
                <a:solidFill>
                  <a:srgbClr val="00B050"/>
                </a:solidFill>
              </a:rPr>
              <a:t>,</a:t>
            </a:r>
            <a:r>
              <a:rPr lang="zh-CN" altLang="en-US" sz="2000" b="1" smtClean="0">
                <a:solidFill>
                  <a:srgbClr val="00B050"/>
                </a:solidFill>
              </a:rPr>
              <a:t>因为穿白衣服的除了是“</a:t>
            </a:r>
            <a:r>
              <a:rPr lang="en-US" altLang="zh-CN" sz="2000" b="1" smtClean="0">
                <a:solidFill>
                  <a:srgbClr val="00B050"/>
                </a:solidFill>
              </a:rPr>
              <a:t>Y</a:t>
            </a:r>
            <a:r>
              <a:rPr lang="zh-CN" altLang="en-US" sz="2000" b="1" smtClean="0">
                <a:solidFill>
                  <a:srgbClr val="00B050"/>
                </a:solidFill>
              </a:rPr>
              <a:t>地区的人”还可以是其他地区的人</a:t>
            </a:r>
            <a:r>
              <a:rPr lang="en-US" altLang="zh-CN" sz="2000" b="1" smtClean="0">
                <a:solidFill>
                  <a:srgbClr val="00B050"/>
                </a:solidFill>
              </a:rPr>
              <a:t>,</a:t>
            </a:r>
            <a:r>
              <a:rPr lang="zh-CN" altLang="en-US" sz="2000" b="1" smtClean="0">
                <a:solidFill>
                  <a:srgbClr val="00B050"/>
                </a:solidFill>
              </a:rPr>
              <a:t>所以“</a:t>
            </a:r>
            <a:r>
              <a:rPr lang="en-US" altLang="zh-CN" sz="2000" b="1" smtClean="0">
                <a:solidFill>
                  <a:srgbClr val="00B050"/>
                </a:solidFill>
              </a:rPr>
              <a:t>A</a:t>
            </a:r>
            <a:r>
              <a:rPr lang="zh-CN" altLang="en-US" sz="2000" b="1" smtClean="0">
                <a:solidFill>
                  <a:srgbClr val="00B050"/>
                </a:solidFill>
              </a:rPr>
              <a:t>是</a:t>
            </a:r>
            <a:r>
              <a:rPr lang="en-US" altLang="zh-CN" sz="2000" b="1" smtClean="0">
                <a:solidFill>
                  <a:srgbClr val="00B050"/>
                </a:solidFill>
              </a:rPr>
              <a:t>Y</a:t>
            </a:r>
            <a:r>
              <a:rPr lang="zh-CN" altLang="en-US" sz="2000" b="1" smtClean="0">
                <a:solidFill>
                  <a:srgbClr val="00B050"/>
                </a:solidFill>
              </a:rPr>
              <a:t>地区的人”的结论不正确</a:t>
            </a:r>
            <a:r>
              <a:rPr lang="en-US" altLang="zh-CN" sz="2000" b="1" smtClean="0">
                <a:solidFill>
                  <a:srgbClr val="00B050"/>
                </a:solidFill>
              </a:rPr>
              <a:t>,</a:t>
            </a:r>
            <a:r>
              <a:rPr lang="zh-CN" altLang="en-US" sz="2000" b="1" smtClean="0">
                <a:solidFill>
                  <a:srgbClr val="00B050"/>
                </a:solidFill>
              </a:rPr>
              <a:t>只有“</a:t>
            </a:r>
            <a:r>
              <a:rPr lang="en-US" altLang="zh-CN" sz="2000" b="1" smtClean="0">
                <a:solidFill>
                  <a:srgbClr val="00B050"/>
                </a:solidFill>
              </a:rPr>
              <a:t>A</a:t>
            </a:r>
            <a:r>
              <a:rPr lang="zh-CN" altLang="en-US" sz="2000" b="1" smtClean="0">
                <a:solidFill>
                  <a:srgbClr val="00B050"/>
                </a:solidFill>
              </a:rPr>
              <a:t>不是</a:t>
            </a:r>
            <a:r>
              <a:rPr lang="en-US" altLang="zh-CN" sz="2000" b="1" smtClean="0">
                <a:solidFill>
                  <a:srgbClr val="00B050"/>
                </a:solidFill>
              </a:rPr>
              <a:t>X</a:t>
            </a:r>
            <a:r>
              <a:rPr lang="zh-CN" altLang="en-US" sz="2000" b="1" smtClean="0">
                <a:solidFill>
                  <a:srgbClr val="00B050"/>
                </a:solidFill>
              </a:rPr>
              <a:t>地区的人”这个结论正确</a:t>
            </a:r>
            <a:r>
              <a:rPr lang="en-US" altLang="zh-CN" sz="2000" b="1" smtClean="0">
                <a:solidFill>
                  <a:srgbClr val="00B050"/>
                </a:solidFill>
              </a:rPr>
              <a:t>,</a:t>
            </a:r>
            <a:r>
              <a:rPr lang="zh-CN" altLang="en-US" sz="2000" b="1" smtClean="0">
                <a:solidFill>
                  <a:srgbClr val="00B050"/>
                </a:solidFill>
              </a:rPr>
              <a:t>根据这个结论选择大前提和小前提即可。</a:t>
            </a:r>
          </a:p>
          <a:p>
            <a:pPr indent="457200"/>
            <a:endParaRPr lang="zh-CN" altLang="en-US" sz="2800" b="1">
              <a:solidFill>
                <a:prstClr val="black"/>
              </a:solidFill>
            </a:endParaRPr>
          </a:p>
        </p:txBody>
      </p:sp>
      <p:sp>
        <p:nvSpPr>
          <p:cNvPr id="3" name="矩形 2"/>
          <p:cNvSpPr/>
          <p:nvPr/>
        </p:nvSpPr>
        <p:spPr>
          <a:xfrm>
            <a:off x="500034" y="3214686"/>
            <a:ext cx="8429684" cy="954107"/>
          </a:xfrm>
          <a:prstGeom prst="rect">
            <a:avLst/>
          </a:prstGeom>
        </p:spPr>
        <p:txBody>
          <a:bodyPr wrap="square">
            <a:spAutoFit/>
          </a:bodyPr>
          <a:lstStyle/>
          <a:p>
            <a:r>
              <a:rPr lang="en-US" sz="2800" b="1" u="sng" smtClean="0">
                <a:solidFill>
                  <a:srgbClr val="FF0000"/>
                </a:solidFill>
              </a:rPr>
              <a:t>               </a:t>
            </a:r>
            <a:r>
              <a:rPr lang="zh-CN" altLang="en-US" sz="2800" b="1" u="sng" smtClean="0">
                <a:solidFill>
                  <a:srgbClr val="FF0000"/>
                </a:solidFill>
              </a:rPr>
              <a:t>所有的</a:t>
            </a:r>
            <a:r>
              <a:rPr lang="en-US" altLang="zh-CN" sz="2800" b="1" u="sng" smtClean="0">
                <a:solidFill>
                  <a:srgbClr val="FF0000"/>
                </a:solidFill>
              </a:rPr>
              <a:t>X</a:t>
            </a:r>
            <a:r>
              <a:rPr lang="zh-CN" altLang="en-US" sz="2800" b="1" u="sng" smtClean="0">
                <a:solidFill>
                  <a:srgbClr val="FF0000"/>
                </a:solidFill>
              </a:rPr>
              <a:t>地区的人都是穿黑衣服的。</a:t>
            </a:r>
            <a:r>
              <a:rPr lang="en-US" altLang="zh-CN" sz="2800" b="1" u="sng" smtClean="0">
                <a:solidFill>
                  <a:srgbClr val="FF0000"/>
                </a:solidFill>
              </a:rPr>
              <a:t>(</a:t>
            </a:r>
            <a:r>
              <a:rPr lang="zh-CN" altLang="en-US" sz="2800" b="1" u="sng" smtClean="0">
                <a:solidFill>
                  <a:srgbClr val="FF0000"/>
                </a:solidFill>
              </a:rPr>
              <a:t>如加上“没有既穿白衣服又穿黑衣服的人”亦正确</a:t>
            </a:r>
            <a:r>
              <a:rPr lang="en-US" altLang="zh-CN" sz="2800" b="1" u="sng" smtClean="0">
                <a:solidFill>
                  <a:srgbClr val="FF0000"/>
                </a:solidFill>
              </a:rPr>
              <a:t>)</a:t>
            </a:r>
            <a:endParaRPr lang="zh-CN" altLang="en-US">
              <a:solidFill>
                <a:srgbClr val="FF0000"/>
              </a:solidFill>
            </a:endParaRPr>
          </a:p>
        </p:txBody>
      </p:sp>
      <p:sp>
        <p:nvSpPr>
          <p:cNvPr id="4" name="矩形 3"/>
          <p:cNvSpPr/>
          <p:nvPr/>
        </p:nvSpPr>
        <p:spPr>
          <a:xfrm>
            <a:off x="1643042" y="4071942"/>
            <a:ext cx="7500958" cy="507831"/>
          </a:xfrm>
          <a:prstGeom prst="rect">
            <a:avLst/>
          </a:prstGeom>
        </p:spPr>
        <p:txBody>
          <a:bodyPr wrap="square">
            <a:spAutoFit/>
          </a:bodyPr>
          <a:lstStyle/>
          <a:p>
            <a:r>
              <a:rPr lang="en-US" altLang="zh-CN" sz="2700" b="1" u="sng" smtClean="0">
                <a:solidFill>
                  <a:srgbClr val="7030A0"/>
                </a:solidFill>
              </a:rPr>
              <a:t>A</a:t>
            </a:r>
            <a:r>
              <a:rPr lang="zh-CN" altLang="en-US" sz="2700" b="1" u="sng" smtClean="0">
                <a:solidFill>
                  <a:srgbClr val="7030A0"/>
                </a:solidFill>
              </a:rPr>
              <a:t>是一个穿白衣服的人</a:t>
            </a:r>
            <a:r>
              <a:rPr lang="en-US" altLang="zh-CN" sz="2700" b="1" u="sng" smtClean="0">
                <a:solidFill>
                  <a:srgbClr val="7030A0"/>
                </a:solidFill>
              </a:rPr>
              <a:t>(A</a:t>
            </a:r>
            <a:r>
              <a:rPr lang="zh-CN" altLang="en-US" sz="2700" b="1" u="sng" smtClean="0">
                <a:solidFill>
                  <a:srgbClr val="7030A0"/>
                </a:solidFill>
              </a:rPr>
              <a:t>不是一个穿黑衣服的人</a:t>
            </a:r>
            <a:r>
              <a:rPr lang="en-US" altLang="zh-CN" sz="2700" b="1" u="sng" smtClean="0">
                <a:solidFill>
                  <a:srgbClr val="7030A0"/>
                </a:solidFill>
              </a:rPr>
              <a:t>)</a:t>
            </a:r>
            <a:r>
              <a:rPr lang="zh-CN" altLang="en-US" sz="2700" b="1" u="sng" smtClean="0">
                <a:solidFill>
                  <a:srgbClr val="7030A0"/>
                </a:solidFill>
              </a:rPr>
              <a:t>。</a:t>
            </a:r>
            <a:endParaRPr lang="zh-CN" altLang="en-US" sz="2700">
              <a:solidFill>
                <a:srgbClr val="7030A0"/>
              </a:solidFill>
            </a:endParaRPr>
          </a:p>
        </p:txBody>
      </p:sp>
      <p:sp>
        <p:nvSpPr>
          <p:cNvPr id="5" name="矩形 4"/>
          <p:cNvSpPr/>
          <p:nvPr/>
        </p:nvSpPr>
        <p:spPr>
          <a:xfrm>
            <a:off x="1500166" y="4500570"/>
            <a:ext cx="2763898" cy="523220"/>
          </a:xfrm>
          <a:prstGeom prst="rect">
            <a:avLst/>
          </a:prstGeom>
        </p:spPr>
        <p:txBody>
          <a:bodyPr wrap="none">
            <a:spAutoFit/>
          </a:bodyPr>
          <a:lstStyle/>
          <a:p>
            <a:r>
              <a:rPr lang="en-US" altLang="zh-CN" sz="2800" b="1" u="sng" smtClean="0">
                <a:solidFill>
                  <a:prstClr val="black"/>
                </a:solidFill>
              </a:rPr>
              <a:t>A</a:t>
            </a:r>
            <a:r>
              <a:rPr lang="zh-CN" altLang="en-US" sz="2800" b="1" u="sng" smtClean="0">
                <a:solidFill>
                  <a:prstClr val="black"/>
                </a:solidFill>
              </a:rPr>
              <a:t>不是</a:t>
            </a:r>
            <a:r>
              <a:rPr lang="en-US" altLang="zh-CN" sz="2800" b="1" u="sng" smtClean="0">
                <a:solidFill>
                  <a:prstClr val="black"/>
                </a:solidFill>
              </a:rPr>
              <a:t>X</a:t>
            </a:r>
            <a:r>
              <a:rPr lang="zh-CN" altLang="en-US" sz="2800" b="1" u="sng" smtClean="0">
                <a:solidFill>
                  <a:prstClr val="black"/>
                </a:solidFill>
              </a:rPr>
              <a:t>地区的人</a:t>
            </a:r>
            <a:endParaRPr lang="zh-CN" altLang="en-US" sz="2800"/>
          </a:p>
        </p:txBody>
      </p:sp>
      <p:sp>
        <p:nvSpPr>
          <p:cNvPr id="7" name="左弧形箭头 6"/>
          <p:cNvSpPr/>
          <p:nvPr/>
        </p:nvSpPr>
        <p:spPr>
          <a:xfrm rot="11222729">
            <a:off x="4483459" y="2815284"/>
            <a:ext cx="1774352" cy="2160043"/>
          </a:xfrm>
          <a:prstGeom prst="curvedRightArrow">
            <a:avLst>
              <a:gd name="adj1" fmla="val 18037"/>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3500430" y="2714620"/>
            <a:ext cx="699230" cy="707886"/>
          </a:xfrm>
          <a:prstGeom prst="rect">
            <a:avLst/>
          </a:prstGeom>
        </p:spPr>
        <p:txBody>
          <a:bodyPr wrap="none">
            <a:spAutoFit/>
          </a:bodyPr>
          <a:lstStyle/>
          <a:p>
            <a:r>
              <a:rPr lang="zh-CN" altLang="en-US" sz="4000" b="1" smtClean="0">
                <a:solidFill>
                  <a:srgbClr val="FF0000"/>
                </a:solidFill>
              </a:rPr>
              <a:t>∨</a:t>
            </a:r>
            <a:endParaRPr lang="zh-CN" altLang="en-US" sz="40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nodeType="clickEffect">
                                  <p:stCondLst>
                                    <p:cond delay="0"/>
                                  </p:stCondLst>
                                  <p:childTnLst>
                                    <p:set>
                                      <p:cBhvr>
                                        <p:cTn id="28" dur="1" fill="hold">
                                          <p:stCondLst>
                                            <p:cond delay="0"/>
                                          </p:stCondLst>
                                        </p:cTn>
                                        <p:tgtEl>
                                          <p:spTgt spid="2">
                                            <p:txEl>
                                              <p:pRg st="5" end="5"/>
                                            </p:txEl>
                                          </p:spTgt>
                                        </p:tgtEl>
                                        <p:attrNameLst>
                                          <p:attrName>style.visibility</p:attrName>
                                        </p:attrNameLst>
                                      </p:cBhvr>
                                      <p:to>
                                        <p:strVal val="visible"/>
                                      </p:to>
                                    </p:set>
                                    <p:anim calcmode="lin" valueType="num">
                                      <p:cBhvr additive="base">
                                        <p:cTn id="2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
                                            <p:txEl>
                                              <p:pRg st="6" end="6"/>
                                            </p:txEl>
                                          </p:spTgt>
                                        </p:tgtEl>
                                        <p:attrNameLst>
                                          <p:attrName>style.visibility</p:attrName>
                                        </p:attrNameLst>
                                      </p:cBhvr>
                                      <p:to>
                                        <p:strVal val="visible"/>
                                      </p:to>
                                    </p:set>
                                    <p:anim calcmode="lin" valueType="num">
                                      <p:cBhvr additive="base">
                                        <p:cTn id="3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anim calcmode="lin" valueType="num">
                                      <p:cBhvr additive="base">
                                        <p:cTn id="37"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
                                            <p:txEl>
                                              <p:pRg st="8" end="8"/>
                                            </p:txEl>
                                          </p:spTgt>
                                        </p:tgtEl>
                                        <p:attrNameLst>
                                          <p:attrName>style.visibility</p:attrName>
                                        </p:attrNameLst>
                                      </p:cBhvr>
                                      <p:to>
                                        <p:strVal val="visible"/>
                                      </p:to>
                                    </p:set>
                                    <p:anim calcmode="lin" valueType="num">
                                      <p:cBhvr additive="base">
                                        <p:cTn id="41"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
                                            <p:txEl>
                                              <p:pRg st="8" end="8"/>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
                                            <p:txEl>
                                              <p:pRg st="10" end="10"/>
                                            </p:txEl>
                                          </p:spTgt>
                                        </p:tgtEl>
                                        <p:attrNameLst>
                                          <p:attrName>style.visibility</p:attrName>
                                        </p:attrNameLst>
                                      </p:cBhvr>
                                      <p:to>
                                        <p:strVal val="visible"/>
                                      </p:to>
                                    </p:set>
                                    <p:anim calcmode="lin" valueType="num">
                                      <p:cBhvr additive="base">
                                        <p:cTn id="45"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
                                            <p:txEl>
                                              <p:pRg st="10" end="10"/>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
                                            <p:txEl>
                                              <p:pRg st="11" end="11"/>
                                            </p:txEl>
                                          </p:spTgt>
                                        </p:tgtEl>
                                        <p:attrNameLst>
                                          <p:attrName>style.visibility</p:attrName>
                                        </p:attrNameLst>
                                      </p:cBhvr>
                                      <p:to>
                                        <p:strVal val="visible"/>
                                      </p:to>
                                    </p:set>
                                    <p:anim calcmode="lin" valueType="num">
                                      <p:cBhvr additive="base">
                                        <p:cTn id="49" dur="500" fill="hold"/>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ppt_x"/>
                                          </p:val>
                                        </p:tav>
                                        <p:tav tm="100000">
                                          <p:val>
                                            <p:strVal val="#ppt_x"/>
                                          </p:val>
                                        </p:tav>
                                      </p:tavLst>
                                    </p:anim>
                                    <p:anim calcmode="lin" valueType="num">
                                      <p:cBhvr additive="base">
                                        <p:cTn id="5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fill="hold"/>
                                        <p:tgtEl>
                                          <p:spTgt spid="4"/>
                                        </p:tgtEl>
                                        <p:attrNameLst>
                                          <p:attrName>ppt_x</p:attrName>
                                        </p:attrNameLst>
                                      </p:cBhvr>
                                      <p:tavLst>
                                        <p:tav tm="0">
                                          <p:val>
                                            <p:strVal val="#ppt_x"/>
                                          </p:val>
                                        </p:tav>
                                        <p:tav tm="100000">
                                          <p:val>
                                            <p:strVal val="#ppt_x"/>
                                          </p:val>
                                        </p:tav>
                                      </p:tavLst>
                                    </p:anim>
                                    <p:anim calcmode="lin" valueType="num">
                                      <p:cBhvr additive="base">
                                        <p:cTn id="6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500" fill="hold"/>
                                        <p:tgtEl>
                                          <p:spTgt spid="5"/>
                                        </p:tgtEl>
                                        <p:attrNameLst>
                                          <p:attrName>ppt_x</p:attrName>
                                        </p:attrNameLst>
                                      </p:cBhvr>
                                      <p:tavLst>
                                        <p:tav tm="0">
                                          <p:val>
                                            <p:strVal val="#ppt_x"/>
                                          </p:val>
                                        </p:tav>
                                        <p:tav tm="100000">
                                          <p:val>
                                            <p:strVal val="#ppt_x"/>
                                          </p:val>
                                        </p:tav>
                                      </p:tavLst>
                                    </p:anim>
                                    <p:anim calcmode="lin" valueType="num">
                                      <p:cBhvr additive="base">
                                        <p:cTn id="6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7"/>
                                        </p:tgtEl>
                                        <p:attrNameLst>
                                          <p:attrName>style.visibility</p:attrName>
                                        </p:attrNameLst>
                                      </p:cBhvr>
                                      <p:to>
                                        <p:strVal val="visible"/>
                                      </p:to>
                                    </p:set>
                                    <p:anim calcmode="lin" valueType="num">
                                      <p:cBhvr additive="base">
                                        <p:cTn id="73" dur="500" fill="hold"/>
                                        <p:tgtEl>
                                          <p:spTgt spid="7"/>
                                        </p:tgtEl>
                                        <p:attrNameLst>
                                          <p:attrName>ppt_x</p:attrName>
                                        </p:attrNameLst>
                                      </p:cBhvr>
                                      <p:tavLst>
                                        <p:tav tm="0">
                                          <p:val>
                                            <p:strVal val="#ppt_x"/>
                                          </p:val>
                                        </p:tav>
                                        <p:tav tm="100000">
                                          <p:val>
                                            <p:strVal val="#ppt_x"/>
                                          </p:val>
                                        </p:tav>
                                      </p:tavLst>
                                    </p:anim>
                                    <p:anim calcmode="lin" valueType="num">
                                      <p:cBhvr additive="base">
                                        <p:cTn id="7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additive="base">
                                        <p:cTn id="79" dur="500" fill="hold"/>
                                        <p:tgtEl>
                                          <p:spTgt spid="8"/>
                                        </p:tgtEl>
                                        <p:attrNameLst>
                                          <p:attrName>ppt_x</p:attrName>
                                        </p:attrNameLst>
                                      </p:cBhvr>
                                      <p:tavLst>
                                        <p:tav tm="0">
                                          <p:val>
                                            <p:strVal val="#ppt_x"/>
                                          </p:val>
                                        </p:tav>
                                        <p:tav tm="100000">
                                          <p:val>
                                            <p:strVal val="#ppt_x"/>
                                          </p:val>
                                        </p:tav>
                                      </p:tavLst>
                                    </p:anim>
                                    <p:anim calcmode="lin" valueType="num">
                                      <p:cBhvr additive="base">
                                        <p:cTn id="8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3" presetClass="exit" presetSubtype="10" fill="hold" grpId="1" nodeType="clickEffect">
                                  <p:stCondLst>
                                    <p:cond delay="0"/>
                                  </p:stCondLst>
                                  <p:childTnLst>
                                    <p:animEffect transition="out" filter="blinds(horizontal)">
                                      <p:cBhvr>
                                        <p:cTn id="84" dur="500"/>
                                        <p:tgtEl>
                                          <p:spTgt spid="7"/>
                                        </p:tgtEl>
                                      </p:cBhvr>
                                    </p:animEffect>
                                    <p:set>
                                      <p:cBhvr>
                                        <p:cTn id="85" dur="1" fill="hold">
                                          <p:stCondLst>
                                            <p:cond delay="499"/>
                                          </p:stCondLst>
                                        </p:cTn>
                                        <p:tgtEl>
                                          <p:spTgt spid="7"/>
                                        </p:tgtEl>
                                        <p:attrNameLst>
                                          <p:attrName>style.visibility</p:attrName>
                                        </p:attrNameLst>
                                      </p:cBhvr>
                                      <p:to>
                                        <p:strVal val="hidden"/>
                                      </p:to>
                                    </p:set>
                                  </p:childTnLst>
                                </p:cTn>
                              </p:par>
                            </p:childTnLst>
                          </p:cTn>
                        </p:par>
                      </p:childTnLst>
                    </p:cTn>
                  </p:par>
                  <p:par>
                    <p:cTn id="86" fill="hold" nodeType="clickPar">
                      <p:stCondLst>
                        <p:cond delay="indefinite"/>
                      </p:stCondLst>
                      <p:childTnLst>
                        <p:par>
                          <p:cTn id="87" fill="hold" nodeType="afterGroup">
                            <p:stCondLst>
                              <p:cond delay="0"/>
                            </p:stCondLst>
                            <p:childTnLst>
                              <p:par>
                                <p:cTn id="88" presetID="2" presetClass="entr" presetSubtype="4" fill="hold" nodeType="clickEffect">
                                  <p:stCondLst>
                                    <p:cond delay="0"/>
                                  </p:stCondLst>
                                  <p:childTnLst>
                                    <p:set>
                                      <p:cBhvr>
                                        <p:cTn id="89" dur="1" fill="hold">
                                          <p:stCondLst>
                                            <p:cond delay="0"/>
                                          </p:stCondLst>
                                        </p:cTn>
                                        <p:tgtEl>
                                          <p:spTgt spid="2">
                                            <p:txEl>
                                              <p:pRg st="12" end="12"/>
                                            </p:txEl>
                                          </p:spTgt>
                                        </p:tgtEl>
                                        <p:attrNameLst>
                                          <p:attrName>style.visibility</p:attrName>
                                        </p:attrNameLst>
                                      </p:cBhvr>
                                      <p:to>
                                        <p:strVal val="visible"/>
                                      </p:to>
                                    </p:set>
                                    <p:anim calcmode="lin" valueType="num">
                                      <p:cBhvr additive="base">
                                        <p:cTn id="90" dur="500" fill="hold"/>
                                        <p:tgtEl>
                                          <p:spTgt spid="2">
                                            <p:txEl>
                                              <p:pRg st="12" end="12"/>
                                            </p:txEl>
                                          </p:spTgt>
                                        </p:tgtEl>
                                        <p:attrNameLst>
                                          <p:attrName>ppt_x</p:attrName>
                                        </p:attrNameLst>
                                      </p:cBhvr>
                                      <p:tavLst>
                                        <p:tav tm="0">
                                          <p:val>
                                            <p:strVal val="#ppt_x"/>
                                          </p:val>
                                        </p:tav>
                                        <p:tav tm="100000">
                                          <p:val>
                                            <p:strVal val="#ppt_x"/>
                                          </p:val>
                                        </p:tav>
                                      </p:tavLst>
                                    </p:anim>
                                    <p:anim calcmode="lin" valueType="num">
                                      <p:cBhvr additive="base">
                                        <p:cTn id="91" dur="500" fill="hold"/>
                                        <p:tgtEl>
                                          <p:spTgt spid="2">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7" grpId="1"/>
      <p:bldP spid="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9144000" cy="6740307"/>
          </a:xfrm>
          <a:prstGeom prst="rect">
            <a:avLst/>
          </a:prstGeom>
        </p:spPr>
        <p:txBody>
          <a:bodyPr wrap="square">
            <a:spAutoFit/>
          </a:bodyPr>
          <a:lstStyle/>
          <a:p>
            <a:pPr indent="457200"/>
            <a:r>
              <a:rPr lang="en-US" altLang="zh-CN" sz="2700" b="1" smtClean="0"/>
              <a:t>2.</a:t>
            </a:r>
            <a:r>
              <a:rPr lang="zh-CN" altLang="en-US" sz="2700" b="1" smtClean="0"/>
              <a:t>某国一位漂亮聪颖的公主招婚，应者如云。公主为了招到聪明的驸马，规定竞争者必须首先拿到公主亲织红线才有资格参加下一步的竞争。红线放在金、银、铜、铁四个盒子的某一个当中，每一个盒子上附有纸条，上面分别写着：</a:t>
            </a:r>
          </a:p>
          <a:p>
            <a:pPr indent="457200"/>
            <a:r>
              <a:rPr lang="zh-CN" altLang="en-US" sz="2700" b="1" smtClean="0"/>
              <a:t>金盒子：红线不在此盒中</a:t>
            </a:r>
            <a:r>
              <a:rPr lang="en-US" altLang="zh-CN" sz="2700" b="1" smtClean="0"/>
              <a:t>;</a:t>
            </a:r>
            <a:endParaRPr lang="zh-CN" altLang="en-US" sz="2700" b="1" smtClean="0"/>
          </a:p>
          <a:p>
            <a:pPr indent="457200"/>
            <a:r>
              <a:rPr lang="zh-CN" altLang="en-US" sz="2700" b="1" smtClean="0"/>
              <a:t>银盒子：红线在金盒中</a:t>
            </a:r>
            <a:r>
              <a:rPr lang="en-US" altLang="zh-CN" sz="2700" b="1" smtClean="0"/>
              <a:t>;</a:t>
            </a:r>
            <a:endParaRPr lang="zh-CN" altLang="en-US" sz="2700" b="1" smtClean="0"/>
          </a:p>
          <a:p>
            <a:pPr indent="457200"/>
            <a:r>
              <a:rPr lang="zh-CN" altLang="en-US" sz="2700" b="1" smtClean="0"/>
              <a:t>铜盒子：红线不在铁盒子中</a:t>
            </a:r>
            <a:r>
              <a:rPr lang="en-US" altLang="zh-CN" sz="2700" b="1" smtClean="0"/>
              <a:t>;</a:t>
            </a:r>
            <a:endParaRPr lang="zh-CN" altLang="en-US" sz="2700" b="1" smtClean="0"/>
          </a:p>
          <a:p>
            <a:pPr indent="457200"/>
            <a:r>
              <a:rPr lang="zh-CN" altLang="en-US" sz="2700" b="1" smtClean="0"/>
              <a:t>铁盒子：红线不在铜盒子和银盒子当中。</a:t>
            </a:r>
          </a:p>
          <a:p>
            <a:pPr indent="457200"/>
            <a:r>
              <a:rPr lang="zh-CN" altLang="en-US" sz="2700" b="1" smtClean="0"/>
              <a:t>另外，竞争者被告知，此四句话中只有一句是假的。</a:t>
            </a:r>
          </a:p>
          <a:p>
            <a:pPr indent="457200"/>
            <a:r>
              <a:rPr lang="zh-CN" altLang="en-US" sz="2700" b="1" smtClean="0"/>
              <a:t>假设你是竞争者之一，请指出红线在哪个盒子中？</a:t>
            </a:r>
          </a:p>
          <a:p>
            <a:pPr indent="457200"/>
            <a:r>
              <a:rPr lang="en-US" altLang="zh-CN" sz="2700" b="1" smtClean="0"/>
              <a:t>A.</a:t>
            </a:r>
            <a:r>
              <a:rPr lang="zh-CN" altLang="en-US" sz="2700" b="1" smtClean="0"/>
              <a:t>金盒子     </a:t>
            </a:r>
            <a:r>
              <a:rPr lang="en-US" altLang="zh-CN" sz="2700" b="1" smtClean="0"/>
              <a:t>B.</a:t>
            </a:r>
            <a:r>
              <a:rPr lang="zh-CN" altLang="en-US" sz="2700" b="1" smtClean="0"/>
              <a:t>银盒子    </a:t>
            </a:r>
            <a:r>
              <a:rPr lang="en-US" altLang="zh-CN" sz="2700" b="1" smtClean="0"/>
              <a:t>C.</a:t>
            </a:r>
            <a:r>
              <a:rPr lang="zh-CN" altLang="en-US" sz="2700" b="1" smtClean="0"/>
              <a:t>铜盒子      </a:t>
            </a:r>
            <a:r>
              <a:rPr lang="en-US" altLang="zh-CN" sz="2700" b="1" smtClean="0"/>
              <a:t>D.</a:t>
            </a:r>
            <a:r>
              <a:rPr lang="zh-CN" altLang="en-US" sz="2700" b="1" smtClean="0"/>
              <a:t>铁盒子</a:t>
            </a:r>
          </a:p>
          <a:p>
            <a:pPr indent="457200"/>
            <a:r>
              <a:rPr lang="zh-CN" altLang="en-US" sz="2700" b="1" smtClean="0"/>
              <a:t>正确答案：</a:t>
            </a:r>
            <a:endParaRPr lang="en-US" altLang="zh-CN" sz="2700" b="1" smtClean="0"/>
          </a:p>
          <a:p>
            <a:pPr indent="457200"/>
            <a:r>
              <a:rPr lang="zh-CN" altLang="en-US" sz="2700" b="1" smtClean="0"/>
              <a:t>解析：</a:t>
            </a:r>
            <a:r>
              <a:rPr lang="zh-CN" altLang="en-US" sz="2700" b="1" smtClean="0">
                <a:solidFill>
                  <a:srgbClr val="7030A0"/>
                </a:solidFill>
              </a:rPr>
              <a:t>考查的是矛盾关系。金盒子和银盒子的话是矛盾关系，必有一真一假。又由题干中“四句话中只有一句是假的”知，铜盒子和铁盒子的话为真，则红线不在铁盒子、铜盒子和银盒子中，红线在金盒子中。故答案选</a:t>
            </a:r>
            <a:r>
              <a:rPr lang="en-US" altLang="zh-CN" sz="2700" b="1" smtClean="0">
                <a:solidFill>
                  <a:srgbClr val="7030A0"/>
                </a:solidFill>
              </a:rPr>
              <a:t>A</a:t>
            </a:r>
            <a:r>
              <a:rPr lang="zh-CN" altLang="en-US" sz="2700" b="1" smtClean="0">
                <a:solidFill>
                  <a:srgbClr val="7030A0"/>
                </a:solidFill>
              </a:rPr>
              <a:t>。</a:t>
            </a:r>
            <a:endParaRPr lang="zh-CN" altLang="en-US" sz="2700" b="1">
              <a:solidFill>
                <a:srgbClr val="7030A0"/>
              </a:solidFill>
            </a:endParaRPr>
          </a:p>
        </p:txBody>
      </p:sp>
      <p:sp>
        <p:nvSpPr>
          <p:cNvPr id="3" name="矩形 2"/>
          <p:cNvSpPr/>
          <p:nvPr/>
        </p:nvSpPr>
        <p:spPr>
          <a:xfrm>
            <a:off x="2285984" y="4500570"/>
            <a:ext cx="433132" cy="584775"/>
          </a:xfrm>
          <a:prstGeom prst="rect">
            <a:avLst/>
          </a:prstGeom>
        </p:spPr>
        <p:txBody>
          <a:bodyPr wrap="none">
            <a:spAutoFit/>
          </a:bodyPr>
          <a:lstStyle/>
          <a:p>
            <a:r>
              <a:rPr lang="en-US" altLang="zh-CN" sz="3200" b="1" smtClean="0">
                <a:solidFill>
                  <a:srgbClr val="FF0000"/>
                </a:solidFill>
              </a:rPr>
              <a:t>A</a:t>
            </a:r>
            <a:endParaRPr lang="zh-CN" altLang="en-US" sz="32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9" end="9"/>
                                            </p:txEl>
                                          </p:spTgt>
                                        </p:tgtEl>
                                        <p:attrNameLst>
                                          <p:attrName>style.visibility</p:attrName>
                                        </p:attrNameLst>
                                      </p:cBhvr>
                                      <p:to>
                                        <p:strVal val="visible"/>
                                      </p:to>
                                    </p:set>
                                    <p:anim calcmode="lin" valueType="num">
                                      <p:cBhvr additive="base">
                                        <p:cTn id="13"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9144000" cy="6894195"/>
          </a:xfrm>
          <a:prstGeom prst="rect">
            <a:avLst/>
          </a:prstGeom>
        </p:spPr>
        <p:txBody>
          <a:bodyPr wrap="square">
            <a:spAutoFit/>
          </a:bodyPr>
          <a:lstStyle/>
          <a:p>
            <a:pPr indent="457200"/>
            <a:r>
              <a:rPr lang="en-US" altLang="zh-CN" sz="2400" b="1" smtClean="0"/>
              <a:t>3.</a:t>
            </a:r>
            <a:r>
              <a:rPr lang="zh-CN" altLang="en-US" sz="2400" b="1" smtClean="0"/>
              <a:t>某市发生一起枪杀案，警方经过调查逮捕了李某，并认定他是凶手，警方的推理过程是这样的：</a:t>
            </a:r>
          </a:p>
          <a:p>
            <a:pPr indent="457200"/>
            <a:r>
              <a:rPr lang="zh-CN" altLang="en-US" sz="2400" b="1" smtClean="0"/>
              <a:t>死者是在经过市银行大厦时被枪杀的，而据当时在现场的人证明，子弹是从银行大厦三楼射出的。这就是说，只有死者被枪杀时在银行大厦三楼逗留的人，才能作案</a:t>
            </a:r>
            <a:r>
              <a:rPr lang="en-US" altLang="zh-CN" sz="2400" b="1" smtClean="0"/>
              <a:t>;</a:t>
            </a:r>
            <a:r>
              <a:rPr lang="zh-CN" altLang="en-US" sz="2400" b="1" smtClean="0"/>
              <a:t>而有人证明李某当时就在银行大厦三楼。所以李某就是凶手。</a:t>
            </a:r>
          </a:p>
          <a:p>
            <a:pPr indent="457200"/>
            <a:r>
              <a:rPr lang="zh-CN" altLang="en-US" sz="2400" b="1" smtClean="0"/>
              <a:t>以下哪个推理，与警方的错误推理相似？</a:t>
            </a:r>
          </a:p>
          <a:p>
            <a:pPr indent="457200"/>
            <a:r>
              <a:rPr lang="en-US" altLang="zh-CN" sz="2400" b="1" smtClean="0"/>
              <a:t>A.</a:t>
            </a:r>
            <a:r>
              <a:rPr lang="zh-CN" altLang="en-US" sz="2400" b="1" smtClean="0"/>
              <a:t>如果天下雨，院子就会湿</a:t>
            </a:r>
            <a:r>
              <a:rPr lang="en-US" altLang="zh-CN" sz="2400" b="1" smtClean="0"/>
              <a:t>;</a:t>
            </a:r>
            <a:r>
              <a:rPr lang="zh-CN" altLang="en-US" sz="2400" b="1" smtClean="0"/>
              <a:t>天没有下雨，所以院子不会湿</a:t>
            </a:r>
          </a:p>
          <a:p>
            <a:pPr indent="457200"/>
            <a:r>
              <a:rPr lang="en-US" altLang="zh-CN" sz="2400" b="1" smtClean="0"/>
              <a:t>B.</a:t>
            </a:r>
            <a:r>
              <a:rPr lang="zh-CN" altLang="en-US" sz="2400" b="1" smtClean="0"/>
              <a:t>只有院子湿了，天才下了雨</a:t>
            </a:r>
            <a:r>
              <a:rPr lang="en-US" altLang="zh-CN" sz="2400" b="1" smtClean="0"/>
              <a:t>;</a:t>
            </a:r>
            <a:r>
              <a:rPr lang="zh-CN" altLang="en-US" sz="2400" b="1" smtClean="0"/>
              <a:t>院子湿了，所以，天下雨</a:t>
            </a:r>
          </a:p>
          <a:p>
            <a:pPr indent="457200"/>
            <a:r>
              <a:rPr lang="en-US" altLang="zh-CN" sz="2400" b="1" smtClean="0"/>
              <a:t>C.</a:t>
            </a:r>
            <a:r>
              <a:rPr lang="zh-CN" altLang="en-US" sz="2400" b="1" smtClean="0"/>
              <a:t>只有院子湿了，天才下了雨</a:t>
            </a:r>
            <a:r>
              <a:rPr lang="en-US" altLang="zh-CN" sz="2400" b="1" smtClean="0"/>
              <a:t>;</a:t>
            </a:r>
            <a:r>
              <a:rPr lang="zh-CN" altLang="en-US" sz="2400" b="1" smtClean="0"/>
              <a:t>天没有下雨，所以院子没有湿</a:t>
            </a:r>
          </a:p>
          <a:p>
            <a:pPr indent="457200"/>
            <a:r>
              <a:rPr lang="en-US" altLang="zh-CN" sz="2400" b="1" smtClean="0"/>
              <a:t>D.</a:t>
            </a:r>
            <a:r>
              <a:rPr lang="zh-CN" altLang="en-US" sz="2400" b="1" smtClean="0"/>
              <a:t>如果天下了雨，院子就会湿</a:t>
            </a:r>
            <a:r>
              <a:rPr lang="en-US" altLang="zh-CN" sz="2400" b="1" smtClean="0"/>
              <a:t>;</a:t>
            </a:r>
            <a:r>
              <a:rPr lang="zh-CN" altLang="en-US" sz="2400" b="1" smtClean="0"/>
              <a:t>院子没有湿，所以天没有下雨</a:t>
            </a:r>
          </a:p>
          <a:p>
            <a:pPr indent="457200"/>
            <a:r>
              <a:rPr lang="zh-CN" altLang="en-US" sz="2400" b="1" smtClean="0"/>
              <a:t>正确答案：</a:t>
            </a:r>
            <a:endParaRPr lang="en-US" altLang="zh-CN" sz="2400" b="1" smtClean="0"/>
          </a:p>
          <a:p>
            <a:pPr indent="457200"/>
            <a:r>
              <a:rPr lang="zh-CN" altLang="en-US" sz="2200" b="1" smtClean="0">
                <a:solidFill>
                  <a:srgbClr val="00B0F0"/>
                </a:solidFill>
              </a:rPr>
              <a:t>解析：根据题干最后两句可知，题干是一个必要条件假言命题的错误推理形式。用符号形式表示为：只有</a:t>
            </a:r>
            <a:r>
              <a:rPr lang="en-US" altLang="zh-CN" sz="2200" b="1" smtClean="0">
                <a:solidFill>
                  <a:srgbClr val="00B0F0"/>
                </a:solidFill>
              </a:rPr>
              <a:t>P</a:t>
            </a:r>
            <a:r>
              <a:rPr lang="zh-CN" altLang="en-US" sz="2200" b="1" smtClean="0">
                <a:solidFill>
                  <a:srgbClr val="00B0F0"/>
                </a:solidFill>
              </a:rPr>
              <a:t>，才</a:t>
            </a:r>
            <a:r>
              <a:rPr lang="en-US" altLang="zh-CN" sz="2200" b="1" smtClean="0">
                <a:solidFill>
                  <a:srgbClr val="00B0F0"/>
                </a:solidFill>
              </a:rPr>
              <a:t>Q;P</a:t>
            </a:r>
            <a:r>
              <a:rPr lang="zh-CN" altLang="en-US" sz="2200" b="1" smtClean="0">
                <a:solidFill>
                  <a:srgbClr val="00B0F0"/>
                </a:solidFill>
              </a:rPr>
              <a:t>，所以</a:t>
            </a:r>
            <a:r>
              <a:rPr lang="en-US" altLang="zh-CN" sz="2200" b="1" smtClean="0">
                <a:solidFill>
                  <a:srgbClr val="00B0F0"/>
                </a:solidFill>
              </a:rPr>
              <a:t>Q</a:t>
            </a:r>
            <a:r>
              <a:rPr lang="zh-CN" altLang="en-US" sz="2200" b="1" smtClean="0">
                <a:solidFill>
                  <a:srgbClr val="00B0F0"/>
                </a:solidFill>
              </a:rPr>
              <a:t>。</a:t>
            </a:r>
          </a:p>
          <a:p>
            <a:pPr indent="457200"/>
            <a:r>
              <a:rPr lang="en-US" altLang="zh-CN" sz="2200" b="1" smtClean="0">
                <a:solidFill>
                  <a:srgbClr val="00B0F0"/>
                </a:solidFill>
              </a:rPr>
              <a:t>A</a:t>
            </a:r>
            <a:r>
              <a:rPr lang="zh-CN" altLang="en-US" sz="2200" b="1" smtClean="0">
                <a:solidFill>
                  <a:srgbClr val="00B0F0"/>
                </a:solidFill>
              </a:rPr>
              <a:t>项的推理形式是：如果</a:t>
            </a:r>
            <a:r>
              <a:rPr lang="en-US" altLang="zh-CN" sz="2200" b="1" smtClean="0">
                <a:solidFill>
                  <a:srgbClr val="00B0F0"/>
                </a:solidFill>
              </a:rPr>
              <a:t>P</a:t>
            </a:r>
            <a:r>
              <a:rPr lang="zh-CN" altLang="en-US" sz="2200" b="1" smtClean="0">
                <a:solidFill>
                  <a:srgbClr val="00B0F0"/>
                </a:solidFill>
              </a:rPr>
              <a:t>，就</a:t>
            </a:r>
            <a:r>
              <a:rPr lang="en-US" altLang="zh-CN" sz="2200" b="1" smtClean="0">
                <a:solidFill>
                  <a:srgbClr val="00B0F0"/>
                </a:solidFill>
              </a:rPr>
              <a:t>Q;</a:t>
            </a:r>
            <a:r>
              <a:rPr lang="zh-CN" altLang="en-US" sz="2200" b="1" smtClean="0">
                <a:solidFill>
                  <a:srgbClr val="00B0F0"/>
                </a:solidFill>
              </a:rPr>
              <a:t>非</a:t>
            </a:r>
            <a:r>
              <a:rPr lang="en-US" altLang="zh-CN" sz="2200" b="1" smtClean="0">
                <a:solidFill>
                  <a:srgbClr val="00B0F0"/>
                </a:solidFill>
              </a:rPr>
              <a:t>P</a:t>
            </a:r>
            <a:r>
              <a:rPr lang="zh-CN" altLang="en-US" sz="2200" b="1" smtClean="0">
                <a:solidFill>
                  <a:srgbClr val="00B0F0"/>
                </a:solidFill>
              </a:rPr>
              <a:t>，所以非</a:t>
            </a:r>
            <a:r>
              <a:rPr lang="en-US" altLang="zh-CN" sz="2200" b="1" smtClean="0">
                <a:solidFill>
                  <a:srgbClr val="00B0F0"/>
                </a:solidFill>
              </a:rPr>
              <a:t>Q</a:t>
            </a:r>
            <a:r>
              <a:rPr lang="zh-CN" altLang="en-US" sz="2200" b="1" smtClean="0">
                <a:solidFill>
                  <a:srgbClr val="00B0F0"/>
                </a:solidFill>
              </a:rPr>
              <a:t>，与题干不同</a:t>
            </a:r>
            <a:r>
              <a:rPr lang="en-US" altLang="zh-CN" sz="2200" b="1" smtClean="0">
                <a:solidFill>
                  <a:srgbClr val="00B0F0"/>
                </a:solidFill>
              </a:rPr>
              <a:t>;</a:t>
            </a:r>
          </a:p>
          <a:p>
            <a:pPr indent="457200"/>
            <a:r>
              <a:rPr lang="en-US" altLang="zh-CN" sz="2200" b="1" smtClean="0">
                <a:solidFill>
                  <a:srgbClr val="00B0F0"/>
                </a:solidFill>
              </a:rPr>
              <a:t>B</a:t>
            </a:r>
            <a:r>
              <a:rPr lang="zh-CN" altLang="en-US" sz="2200" b="1" smtClean="0">
                <a:solidFill>
                  <a:srgbClr val="00B0F0"/>
                </a:solidFill>
              </a:rPr>
              <a:t>项的推理形式是：只有</a:t>
            </a:r>
            <a:r>
              <a:rPr lang="en-US" altLang="zh-CN" sz="2200" b="1" smtClean="0">
                <a:solidFill>
                  <a:srgbClr val="00B0F0"/>
                </a:solidFill>
              </a:rPr>
              <a:t>P</a:t>
            </a:r>
            <a:r>
              <a:rPr lang="zh-CN" altLang="en-US" sz="2200" b="1" smtClean="0">
                <a:solidFill>
                  <a:srgbClr val="00B0F0"/>
                </a:solidFill>
              </a:rPr>
              <a:t>，才</a:t>
            </a:r>
            <a:r>
              <a:rPr lang="en-US" altLang="zh-CN" sz="2200" b="1" smtClean="0">
                <a:solidFill>
                  <a:srgbClr val="00B0F0"/>
                </a:solidFill>
              </a:rPr>
              <a:t>Q;P</a:t>
            </a:r>
            <a:r>
              <a:rPr lang="zh-CN" altLang="en-US" sz="2200" b="1" smtClean="0">
                <a:solidFill>
                  <a:srgbClr val="00B0F0"/>
                </a:solidFill>
              </a:rPr>
              <a:t>，所以</a:t>
            </a:r>
            <a:r>
              <a:rPr lang="en-US" altLang="zh-CN" sz="2200" b="1" smtClean="0">
                <a:solidFill>
                  <a:srgbClr val="00B0F0"/>
                </a:solidFill>
              </a:rPr>
              <a:t>Q</a:t>
            </a:r>
            <a:r>
              <a:rPr lang="zh-CN" altLang="en-US" sz="2200" b="1" smtClean="0">
                <a:solidFill>
                  <a:srgbClr val="00B0F0"/>
                </a:solidFill>
              </a:rPr>
              <a:t>，与题干相同</a:t>
            </a:r>
            <a:r>
              <a:rPr lang="en-US" altLang="zh-CN" sz="2200" b="1" smtClean="0">
                <a:solidFill>
                  <a:srgbClr val="00B0F0"/>
                </a:solidFill>
              </a:rPr>
              <a:t>;</a:t>
            </a:r>
          </a:p>
          <a:p>
            <a:pPr indent="457200"/>
            <a:r>
              <a:rPr lang="en-US" altLang="zh-CN" sz="2200" b="1" smtClean="0">
                <a:solidFill>
                  <a:srgbClr val="00B0F0"/>
                </a:solidFill>
              </a:rPr>
              <a:t>C</a:t>
            </a:r>
            <a:r>
              <a:rPr lang="zh-CN" altLang="en-US" sz="2200" b="1" smtClean="0">
                <a:solidFill>
                  <a:srgbClr val="00B0F0"/>
                </a:solidFill>
              </a:rPr>
              <a:t>项的推理形式是：只有</a:t>
            </a:r>
            <a:r>
              <a:rPr lang="en-US" altLang="zh-CN" sz="2200" b="1" smtClean="0">
                <a:solidFill>
                  <a:srgbClr val="00B0F0"/>
                </a:solidFill>
              </a:rPr>
              <a:t>P</a:t>
            </a:r>
            <a:r>
              <a:rPr lang="zh-CN" altLang="en-US" sz="2200" b="1" smtClean="0">
                <a:solidFill>
                  <a:srgbClr val="00B0F0"/>
                </a:solidFill>
              </a:rPr>
              <a:t>，才</a:t>
            </a:r>
            <a:r>
              <a:rPr lang="en-US" altLang="zh-CN" sz="2200" b="1" smtClean="0">
                <a:solidFill>
                  <a:srgbClr val="00B0F0"/>
                </a:solidFill>
              </a:rPr>
              <a:t>Q;</a:t>
            </a:r>
            <a:r>
              <a:rPr lang="zh-CN" altLang="en-US" sz="2200" b="1" smtClean="0">
                <a:solidFill>
                  <a:srgbClr val="00B0F0"/>
                </a:solidFill>
              </a:rPr>
              <a:t>非</a:t>
            </a:r>
            <a:r>
              <a:rPr lang="en-US" altLang="zh-CN" sz="2200" b="1" smtClean="0">
                <a:solidFill>
                  <a:srgbClr val="00B0F0"/>
                </a:solidFill>
              </a:rPr>
              <a:t>Q</a:t>
            </a:r>
            <a:r>
              <a:rPr lang="zh-CN" altLang="en-US" sz="2200" b="1" smtClean="0">
                <a:solidFill>
                  <a:srgbClr val="00B0F0"/>
                </a:solidFill>
              </a:rPr>
              <a:t>，所以非</a:t>
            </a:r>
            <a:r>
              <a:rPr lang="en-US" altLang="zh-CN" sz="2200" b="1" smtClean="0">
                <a:solidFill>
                  <a:srgbClr val="00B0F0"/>
                </a:solidFill>
              </a:rPr>
              <a:t>P</a:t>
            </a:r>
            <a:r>
              <a:rPr lang="zh-CN" altLang="en-US" sz="2200" b="1" smtClean="0">
                <a:solidFill>
                  <a:srgbClr val="00B0F0"/>
                </a:solidFill>
              </a:rPr>
              <a:t>，与题干不同。</a:t>
            </a:r>
          </a:p>
          <a:p>
            <a:pPr indent="457200"/>
            <a:r>
              <a:rPr lang="en-US" altLang="zh-CN" sz="2200" b="1" smtClean="0">
                <a:solidFill>
                  <a:srgbClr val="00B0F0"/>
                </a:solidFill>
              </a:rPr>
              <a:t>D</a:t>
            </a:r>
            <a:r>
              <a:rPr lang="zh-CN" altLang="en-US" sz="2200" b="1" smtClean="0">
                <a:solidFill>
                  <a:srgbClr val="00B0F0"/>
                </a:solidFill>
              </a:rPr>
              <a:t>项的推理形式是：如果</a:t>
            </a:r>
            <a:r>
              <a:rPr lang="en-US" altLang="zh-CN" sz="2200" b="1" smtClean="0">
                <a:solidFill>
                  <a:srgbClr val="00B0F0"/>
                </a:solidFill>
              </a:rPr>
              <a:t>P</a:t>
            </a:r>
            <a:r>
              <a:rPr lang="zh-CN" altLang="en-US" sz="2200" b="1" smtClean="0">
                <a:solidFill>
                  <a:srgbClr val="00B0F0"/>
                </a:solidFill>
              </a:rPr>
              <a:t>，就</a:t>
            </a:r>
            <a:r>
              <a:rPr lang="en-US" altLang="zh-CN" sz="2200" b="1" smtClean="0">
                <a:solidFill>
                  <a:srgbClr val="00B0F0"/>
                </a:solidFill>
              </a:rPr>
              <a:t>Q</a:t>
            </a:r>
            <a:r>
              <a:rPr lang="zh-CN" altLang="en-US" sz="2200" b="1" smtClean="0">
                <a:solidFill>
                  <a:srgbClr val="00B0F0"/>
                </a:solidFill>
              </a:rPr>
              <a:t>，非</a:t>
            </a:r>
            <a:r>
              <a:rPr lang="en-US" altLang="zh-CN" sz="2200" b="1" smtClean="0">
                <a:solidFill>
                  <a:srgbClr val="00B0F0"/>
                </a:solidFill>
              </a:rPr>
              <a:t>Q</a:t>
            </a:r>
            <a:r>
              <a:rPr lang="zh-CN" altLang="en-US" sz="2200" b="1" smtClean="0">
                <a:solidFill>
                  <a:srgbClr val="00B0F0"/>
                </a:solidFill>
              </a:rPr>
              <a:t>，所以非</a:t>
            </a:r>
            <a:r>
              <a:rPr lang="en-US" altLang="zh-CN" sz="2200" b="1" smtClean="0">
                <a:solidFill>
                  <a:srgbClr val="00B0F0"/>
                </a:solidFill>
              </a:rPr>
              <a:t>P</a:t>
            </a:r>
            <a:r>
              <a:rPr lang="zh-CN" altLang="en-US" sz="2200" b="1" smtClean="0">
                <a:solidFill>
                  <a:srgbClr val="00B0F0"/>
                </a:solidFill>
              </a:rPr>
              <a:t>，与题干不同。</a:t>
            </a:r>
          </a:p>
          <a:p>
            <a:pPr indent="457200"/>
            <a:r>
              <a:rPr lang="zh-CN" altLang="en-US" sz="2200" b="1" smtClean="0">
                <a:solidFill>
                  <a:srgbClr val="00B0F0"/>
                </a:solidFill>
              </a:rPr>
              <a:t>所以本题答案选</a:t>
            </a:r>
            <a:r>
              <a:rPr lang="en-US" altLang="zh-CN" sz="2200" b="1" smtClean="0">
                <a:solidFill>
                  <a:srgbClr val="00B0F0"/>
                </a:solidFill>
              </a:rPr>
              <a:t>B</a:t>
            </a:r>
            <a:r>
              <a:rPr lang="zh-CN" altLang="en-US" sz="2200" b="1" smtClean="0">
                <a:solidFill>
                  <a:srgbClr val="00B0F0"/>
                </a:solidFill>
              </a:rPr>
              <a:t>。</a:t>
            </a:r>
            <a:endParaRPr lang="zh-CN" altLang="en-US" sz="2200" b="1">
              <a:solidFill>
                <a:srgbClr val="00B0F0"/>
              </a:solidFill>
            </a:endParaRPr>
          </a:p>
        </p:txBody>
      </p:sp>
      <p:sp>
        <p:nvSpPr>
          <p:cNvPr id="3" name="矩形 2"/>
          <p:cNvSpPr/>
          <p:nvPr/>
        </p:nvSpPr>
        <p:spPr>
          <a:xfrm>
            <a:off x="2000232" y="4000504"/>
            <a:ext cx="415498" cy="584775"/>
          </a:xfrm>
          <a:prstGeom prst="rect">
            <a:avLst/>
          </a:prstGeom>
        </p:spPr>
        <p:txBody>
          <a:bodyPr wrap="none">
            <a:spAutoFit/>
          </a:bodyPr>
          <a:lstStyle/>
          <a:p>
            <a:r>
              <a:rPr lang="en-US" altLang="zh-CN" sz="3200" b="1" smtClean="0">
                <a:solidFill>
                  <a:srgbClr val="FF0000"/>
                </a:solidFill>
              </a:rPr>
              <a:t>B</a:t>
            </a:r>
            <a:endParaRPr lang="zh-CN" altLang="en-US" sz="32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anim calcmode="lin" valueType="num">
                                      <p:cBhvr additive="base">
                                        <p:cTn id="13"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8" end="8"/>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9" end="9"/>
                                            </p:txEl>
                                          </p:spTgt>
                                        </p:tgtEl>
                                        <p:attrNameLst>
                                          <p:attrName>style.visibility</p:attrName>
                                        </p:attrNameLst>
                                      </p:cBhvr>
                                      <p:to>
                                        <p:strVal val="visible"/>
                                      </p:to>
                                    </p:set>
                                    <p:anim calcmode="lin" valueType="num">
                                      <p:cBhvr additive="base">
                                        <p:cTn id="17"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9" end="9"/>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10" end="10"/>
                                            </p:txEl>
                                          </p:spTgt>
                                        </p:tgtEl>
                                        <p:attrNameLst>
                                          <p:attrName>style.visibility</p:attrName>
                                        </p:attrNameLst>
                                      </p:cBhvr>
                                      <p:to>
                                        <p:strVal val="visible"/>
                                      </p:to>
                                    </p:set>
                                    <p:anim calcmode="lin" valueType="num">
                                      <p:cBhvr additive="base">
                                        <p:cTn id="21"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10" end="10"/>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
                                            <p:txEl>
                                              <p:pRg st="11" end="11"/>
                                            </p:txEl>
                                          </p:spTgt>
                                        </p:tgtEl>
                                        <p:attrNameLst>
                                          <p:attrName>style.visibility</p:attrName>
                                        </p:attrNameLst>
                                      </p:cBhvr>
                                      <p:to>
                                        <p:strVal val="visible"/>
                                      </p:to>
                                    </p:set>
                                    <p:anim calcmode="lin" valueType="num">
                                      <p:cBhvr additive="base">
                                        <p:cTn id="25" dur="500" fill="hold"/>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11" end="11"/>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
                                            <p:txEl>
                                              <p:pRg st="12" end="12"/>
                                            </p:txEl>
                                          </p:spTgt>
                                        </p:tgtEl>
                                        <p:attrNameLst>
                                          <p:attrName>style.visibility</p:attrName>
                                        </p:attrNameLst>
                                      </p:cBhvr>
                                      <p:to>
                                        <p:strVal val="visible"/>
                                      </p:to>
                                    </p:set>
                                    <p:anim calcmode="lin" valueType="num">
                                      <p:cBhvr additive="base">
                                        <p:cTn id="29" dur="500" fill="hold"/>
                                        <p:tgtEl>
                                          <p:spTgt spid="2">
                                            <p:txEl>
                                              <p:pRg st="12" end="1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12" end="12"/>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
                                            <p:txEl>
                                              <p:pRg st="13" end="13"/>
                                            </p:txEl>
                                          </p:spTgt>
                                        </p:tgtEl>
                                        <p:attrNameLst>
                                          <p:attrName>style.visibility</p:attrName>
                                        </p:attrNameLst>
                                      </p:cBhvr>
                                      <p:to>
                                        <p:strVal val="visible"/>
                                      </p:to>
                                    </p:set>
                                    <p:anim calcmode="lin" valueType="num">
                                      <p:cBhvr additive="base">
                                        <p:cTn id="33" dur="500" fill="hold"/>
                                        <p:tgtEl>
                                          <p:spTgt spid="2">
                                            <p:txEl>
                                              <p:pRg st="13" end="1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9144000" cy="6894195"/>
          </a:xfrm>
          <a:prstGeom prst="rect">
            <a:avLst/>
          </a:prstGeom>
        </p:spPr>
        <p:txBody>
          <a:bodyPr wrap="square">
            <a:spAutoFit/>
          </a:bodyPr>
          <a:lstStyle/>
          <a:p>
            <a:pPr indent="457200"/>
            <a:r>
              <a:rPr lang="en-US" altLang="zh-CN" sz="2600" b="1" smtClean="0"/>
              <a:t>4.</a:t>
            </a:r>
            <a:r>
              <a:rPr lang="zh-CN" altLang="en-US" sz="2600" b="1" smtClean="0"/>
              <a:t>某家庭有</a:t>
            </a:r>
            <a:r>
              <a:rPr lang="en-US" altLang="zh-CN" sz="2600" b="1" smtClean="0"/>
              <a:t>6</a:t>
            </a:r>
            <a:r>
              <a:rPr lang="zh-CN" altLang="en-US" sz="2600" b="1" smtClean="0"/>
              <a:t>个孩子，</a:t>
            </a:r>
            <a:r>
              <a:rPr lang="en-US" altLang="zh-CN" sz="2600" b="1" smtClean="0"/>
              <a:t>3</a:t>
            </a:r>
            <a:r>
              <a:rPr lang="zh-CN" altLang="en-US" sz="2600" b="1" smtClean="0"/>
              <a:t>个孩子是女孩。其中</a:t>
            </a:r>
            <a:r>
              <a:rPr lang="en-US" altLang="zh-CN" sz="2600" b="1" smtClean="0"/>
              <a:t>5</a:t>
            </a:r>
            <a:r>
              <a:rPr lang="zh-CN" altLang="en-US" sz="2600" b="1" smtClean="0"/>
              <a:t>个孩子有雀斑，</a:t>
            </a:r>
            <a:r>
              <a:rPr lang="en-US" altLang="zh-CN" sz="2600" b="1" smtClean="0"/>
              <a:t>4</a:t>
            </a:r>
            <a:r>
              <a:rPr lang="zh-CN" altLang="en-US" sz="2600" b="1" smtClean="0"/>
              <a:t>个孩子有卷发。这表明有可能（             ）。</a:t>
            </a:r>
            <a:endParaRPr lang="en-US" altLang="zh-CN" sz="2600" b="1" smtClean="0"/>
          </a:p>
          <a:p>
            <a:pPr indent="457200"/>
            <a:r>
              <a:rPr lang="en-US" altLang="zh-CN" sz="2600" b="1" smtClean="0"/>
              <a:t>A.</a:t>
            </a:r>
            <a:r>
              <a:rPr lang="zh-CN" altLang="en-US" sz="2600" b="1" smtClean="0"/>
              <a:t>两个男孩有卷发但没有雀斑</a:t>
            </a:r>
            <a:endParaRPr lang="en-US" altLang="zh-CN" sz="2600" b="1" smtClean="0"/>
          </a:p>
          <a:p>
            <a:pPr indent="457200"/>
            <a:r>
              <a:rPr lang="en-US" altLang="zh-CN" sz="2600" b="1" smtClean="0"/>
              <a:t>B.</a:t>
            </a:r>
            <a:r>
              <a:rPr lang="zh-CN" altLang="en-US" sz="2600" b="1" smtClean="0"/>
              <a:t>三个有雀斑的女孩都没有卷发</a:t>
            </a:r>
            <a:endParaRPr lang="en-US" altLang="zh-CN" sz="2600" b="1" smtClean="0"/>
          </a:p>
          <a:p>
            <a:pPr indent="457200"/>
            <a:r>
              <a:rPr lang="en-US" altLang="zh-CN" sz="2600" b="1" smtClean="0"/>
              <a:t>C.</a:t>
            </a:r>
            <a:r>
              <a:rPr lang="zh-CN" altLang="en-US" sz="2600" b="1" smtClean="0"/>
              <a:t>两个有雀斑的男孩都没有卷发</a:t>
            </a:r>
            <a:endParaRPr lang="en-US" altLang="zh-CN" sz="2600" b="1" smtClean="0"/>
          </a:p>
          <a:p>
            <a:pPr indent="457200"/>
            <a:r>
              <a:rPr lang="en-US" altLang="zh-CN" sz="2600" b="1" smtClean="0"/>
              <a:t>D.</a:t>
            </a:r>
            <a:r>
              <a:rPr lang="zh-CN" altLang="en-US" sz="2600" b="1" smtClean="0"/>
              <a:t>三个有卷发的男孩只有一个有雀斑</a:t>
            </a:r>
            <a:endParaRPr lang="en-US" altLang="zh-CN" sz="2600" b="1" smtClean="0"/>
          </a:p>
          <a:p>
            <a:pPr indent="457200"/>
            <a:r>
              <a:rPr lang="zh-CN" altLang="en-US" sz="2600" b="1" smtClean="0">
                <a:solidFill>
                  <a:srgbClr val="FF0000"/>
                </a:solidFill>
              </a:rPr>
              <a:t>解析：</a:t>
            </a:r>
            <a:endParaRPr lang="en-US" altLang="zh-CN" sz="2600" b="1" smtClean="0">
              <a:solidFill>
                <a:srgbClr val="FF0000"/>
              </a:solidFill>
            </a:endParaRPr>
          </a:p>
          <a:p>
            <a:pPr indent="457200"/>
            <a:r>
              <a:rPr lang="en-US" altLang="zh-CN" sz="2600" b="1" smtClean="0"/>
              <a:t>3</a:t>
            </a:r>
            <a:r>
              <a:rPr lang="zh-CN" altLang="en-US" sz="2600" b="1" smtClean="0"/>
              <a:t>个男孩</a:t>
            </a:r>
            <a:r>
              <a:rPr lang="en-US" altLang="zh-CN" sz="2600" b="1" smtClean="0"/>
              <a:t>+3</a:t>
            </a:r>
            <a:r>
              <a:rPr lang="zh-CN" altLang="en-US" sz="2600" b="1" smtClean="0"/>
              <a:t>个女孩</a:t>
            </a:r>
            <a:endParaRPr lang="en-US" altLang="zh-CN" sz="2600" b="1" smtClean="0"/>
          </a:p>
          <a:p>
            <a:pPr indent="457200"/>
            <a:r>
              <a:rPr lang="en-US" altLang="zh-CN" sz="2600" b="1" smtClean="0"/>
              <a:t>5</a:t>
            </a:r>
            <a:r>
              <a:rPr lang="zh-CN" altLang="en-US" sz="2600" b="1" smtClean="0"/>
              <a:t>个雀斑</a:t>
            </a:r>
            <a:r>
              <a:rPr lang="en-US" altLang="zh-CN" sz="2600" b="1" smtClean="0"/>
              <a:t>+1</a:t>
            </a:r>
            <a:r>
              <a:rPr lang="zh-CN" altLang="en-US" sz="2600" b="1" smtClean="0"/>
              <a:t>个非雀斑</a:t>
            </a:r>
            <a:endParaRPr lang="en-US" altLang="zh-CN" sz="2600" b="1" smtClean="0"/>
          </a:p>
          <a:p>
            <a:pPr indent="457200"/>
            <a:r>
              <a:rPr lang="en-US" altLang="zh-CN" sz="2600" b="1" smtClean="0"/>
              <a:t>4</a:t>
            </a:r>
            <a:r>
              <a:rPr lang="zh-CN" altLang="en-US" sz="2600" b="1" smtClean="0"/>
              <a:t>个卷发</a:t>
            </a:r>
            <a:r>
              <a:rPr lang="en-US" altLang="zh-CN" sz="2600" b="1" smtClean="0"/>
              <a:t>+2</a:t>
            </a:r>
            <a:r>
              <a:rPr lang="zh-CN" altLang="en-US" sz="2600" b="1" smtClean="0"/>
              <a:t>个非卷发</a:t>
            </a:r>
            <a:endParaRPr lang="en-US" altLang="zh-CN" sz="2600" b="1" smtClean="0"/>
          </a:p>
          <a:p>
            <a:pPr indent="457200"/>
            <a:r>
              <a:rPr lang="zh-CN" altLang="en-US" sz="2600" b="1" smtClean="0">
                <a:solidFill>
                  <a:srgbClr val="FF0000"/>
                </a:solidFill>
              </a:rPr>
              <a:t>看选项排除</a:t>
            </a:r>
            <a:r>
              <a:rPr lang="en-US" altLang="zh-CN" sz="2600" b="1" smtClean="0">
                <a:solidFill>
                  <a:srgbClr val="FF0000"/>
                </a:solidFill>
              </a:rPr>
              <a:t>:</a:t>
            </a:r>
          </a:p>
          <a:p>
            <a:pPr indent="457200"/>
            <a:r>
              <a:rPr lang="en-US" altLang="zh-CN" sz="2600" b="1" smtClean="0"/>
              <a:t>A.</a:t>
            </a:r>
            <a:r>
              <a:rPr lang="zh-CN" altLang="en-US" sz="2600" b="1" smtClean="0"/>
              <a:t>雀斑只有</a:t>
            </a:r>
            <a:r>
              <a:rPr lang="en-US" altLang="zh-CN" sz="2600" b="1" smtClean="0"/>
              <a:t>1</a:t>
            </a:r>
            <a:r>
              <a:rPr lang="zh-CN" altLang="en-US" sz="2600" b="1" smtClean="0"/>
              <a:t>人没有，不可能是</a:t>
            </a:r>
            <a:r>
              <a:rPr lang="en-US" altLang="zh-CN" sz="2600" b="1" smtClean="0"/>
              <a:t>2</a:t>
            </a:r>
            <a:r>
              <a:rPr lang="zh-CN" altLang="en-US" sz="2600" b="1" smtClean="0"/>
              <a:t>人，所以不选；</a:t>
            </a:r>
            <a:endParaRPr lang="en-US" altLang="zh-CN" sz="2600" b="1" smtClean="0"/>
          </a:p>
          <a:p>
            <a:pPr indent="457200"/>
            <a:r>
              <a:rPr lang="en-US" altLang="zh-CN" sz="2600" b="1" smtClean="0"/>
              <a:t>B.</a:t>
            </a:r>
            <a:r>
              <a:rPr lang="zh-CN" altLang="en-US" sz="2600" b="1" smtClean="0"/>
              <a:t>卷发只有</a:t>
            </a:r>
            <a:r>
              <a:rPr lang="en-US" altLang="zh-CN" sz="2600" b="1" smtClean="0"/>
              <a:t>2</a:t>
            </a:r>
            <a:r>
              <a:rPr lang="zh-CN" altLang="en-US" sz="2600" b="1" smtClean="0"/>
              <a:t>个没有，不可能是</a:t>
            </a:r>
            <a:r>
              <a:rPr lang="en-US" altLang="zh-CN" sz="2600" b="1" smtClean="0"/>
              <a:t>3</a:t>
            </a:r>
            <a:r>
              <a:rPr lang="zh-CN" altLang="en-US" sz="2600" b="1" smtClean="0"/>
              <a:t>人，所以也不选；</a:t>
            </a:r>
            <a:endParaRPr lang="en-US" altLang="zh-CN" sz="2600" b="1" smtClean="0"/>
          </a:p>
          <a:p>
            <a:pPr indent="457200"/>
            <a:r>
              <a:rPr lang="en-US" altLang="zh-CN" sz="2600" b="1" smtClean="0"/>
              <a:t>C.</a:t>
            </a:r>
            <a:r>
              <a:rPr lang="zh-CN" altLang="en-US" sz="2600" b="1" smtClean="0"/>
              <a:t>有可能出现</a:t>
            </a:r>
            <a:r>
              <a:rPr lang="en-US" altLang="zh-CN" sz="2600" b="1" smtClean="0"/>
              <a:t>;</a:t>
            </a:r>
          </a:p>
          <a:p>
            <a:pPr indent="457200"/>
            <a:r>
              <a:rPr lang="en-US" altLang="zh-CN" sz="2600" b="1" smtClean="0"/>
              <a:t>D.</a:t>
            </a:r>
            <a:r>
              <a:rPr lang="zh-CN" altLang="en-US" sz="2600" b="1" smtClean="0"/>
              <a:t>三个男孩只有</a:t>
            </a:r>
            <a:r>
              <a:rPr lang="en-US" altLang="zh-CN" sz="2600" b="1" smtClean="0"/>
              <a:t>1</a:t>
            </a:r>
            <a:r>
              <a:rPr lang="zh-CN" altLang="en-US" sz="2600" b="1" smtClean="0"/>
              <a:t>个有雀斑，也就是说还有</a:t>
            </a:r>
            <a:r>
              <a:rPr lang="en-US" altLang="zh-CN" sz="2600" b="1" smtClean="0"/>
              <a:t>2</a:t>
            </a:r>
            <a:r>
              <a:rPr lang="zh-CN" altLang="en-US" sz="2600" b="1" smtClean="0"/>
              <a:t>个没有，但是没有雀斑的最多就</a:t>
            </a:r>
            <a:r>
              <a:rPr lang="en-US" altLang="zh-CN" sz="2600" b="1" smtClean="0"/>
              <a:t>1</a:t>
            </a:r>
            <a:r>
              <a:rPr lang="zh-CN" altLang="en-US" sz="2600" b="1" smtClean="0"/>
              <a:t>个人</a:t>
            </a:r>
            <a:r>
              <a:rPr lang="en-US" altLang="zh-CN" sz="2600" b="1" smtClean="0"/>
              <a:t>,</a:t>
            </a:r>
            <a:r>
              <a:rPr lang="zh-CN" altLang="en-US" sz="2600" b="1" smtClean="0"/>
              <a:t>所以矛盾了，</a:t>
            </a:r>
            <a:r>
              <a:rPr lang="en-US" altLang="zh-CN" sz="2600" b="1" smtClean="0"/>
              <a:t>D</a:t>
            </a:r>
            <a:r>
              <a:rPr lang="zh-CN" altLang="en-US" sz="2600" b="1" smtClean="0"/>
              <a:t>不选</a:t>
            </a:r>
            <a:r>
              <a:rPr lang="en-US" altLang="zh-CN" sz="2600" b="1" smtClean="0"/>
              <a:t>;</a:t>
            </a:r>
          </a:p>
          <a:p>
            <a:pPr indent="457200"/>
            <a:r>
              <a:rPr lang="zh-CN" altLang="en-US" sz="2600" b="1" smtClean="0"/>
              <a:t>所以此题选</a:t>
            </a:r>
            <a:r>
              <a:rPr lang="en-US" altLang="zh-CN" sz="2600" b="1" smtClean="0">
                <a:solidFill>
                  <a:srgbClr val="FF0000"/>
                </a:solidFill>
              </a:rPr>
              <a:t>C</a:t>
            </a:r>
            <a:endParaRPr lang="zh-CN" altLang="en-US" sz="2600" b="1">
              <a:solidFill>
                <a:srgbClr val="FF0000"/>
              </a:solidFill>
            </a:endParaRPr>
          </a:p>
        </p:txBody>
      </p:sp>
      <p:sp>
        <p:nvSpPr>
          <p:cNvPr id="3" name="矩形 2"/>
          <p:cNvSpPr/>
          <p:nvPr/>
        </p:nvSpPr>
        <p:spPr>
          <a:xfrm>
            <a:off x="5143504" y="285728"/>
            <a:ext cx="428322" cy="646331"/>
          </a:xfrm>
          <a:prstGeom prst="rect">
            <a:avLst/>
          </a:prstGeom>
        </p:spPr>
        <p:txBody>
          <a:bodyPr wrap="none">
            <a:spAutoFit/>
          </a:bodyPr>
          <a:lstStyle/>
          <a:p>
            <a:r>
              <a:rPr lang="en-US" altLang="zh-CN" sz="3600" b="1" smtClean="0">
                <a:solidFill>
                  <a:srgbClr val="FF0000"/>
                </a:solidFill>
              </a:rPr>
              <a:t>C</a:t>
            </a:r>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 calcmode="lin" valueType="num">
                                      <p:cBhvr additive="base">
                                        <p:cTn id="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anim calcmode="lin" valueType="num">
                                      <p:cBhvr additive="base">
                                        <p:cTn id="1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6" end="6"/>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anim calcmode="lin" valueType="num">
                                      <p:cBhvr additive="base">
                                        <p:cTn id="17"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7" end="7"/>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anim calcmode="lin" valueType="num">
                                      <p:cBhvr additive="base">
                                        <p:cTn id="21"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anim calcmode="lin" valueType="num">
                                      <p:cBhvr additive="base">
                                        <p:cTn id="27"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nodeType="clickEffect">
                                  <p:stCondLst>
                                    <p:cond delay="0"/>
                                  </p:stCondLst>
                                  <p:childTnLst>
                                    <p:set>
                                      <p:cBhvr>
                                        <p:cTn id="32" dur="1" fill="hold">
                                          <p:stCondLst>
                                            <p:cond delay="0"/>
                                          </p:stCondLst>
                                        </p:cTn>
                                        <p:tgtEl>
                                          <p:spTgt spid="2">
                                            <p:txEl>
                                              <p:pRg st="10" end="10"/>
                                            </p:txEl>
                                          </p:spTgt>
                                        </p:tgtEl>
                                        <p:attrNameLst>
                                          <p:attrName>style.visibility</p:attrName>
                                        </p:attrNameLst>
                                      </p:cBhvr>
                                      <p:to>
                                        <p:strVal val="visible"/>
                                      </p:to>
                                    </p:set>
                                    <p:anim calcmode="lin" valueType="num">
                                      <p:cBhvr additive="base">
                                        <p:cTn id="33"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nodeType="clickEffect">
                                  <p:stCondLst>
                                    <p:cond delay="0"/>
                                  </p:stCondLst>
                                  <p:childTnLst>
                                    <p:set>
                                      <p:cBhvr>
                                        <p:cTn id="38" dur="1" fill="hold">
                                          <p:stCondLst>
                                            <p:cond delay="0"/>
                                          </p:stCondLst>
                                        </p:cTn>
                                        <p:tgtEl>
                                          <p:spTgt spid="2">
                                            <p:txEl>
                                              <p:pRg st="11" end="11"/>
                                            </p:txEl>
                                          </p:spTgt>
                                        </p:tgtEl>
                                        <p:attrNameLst>
                                          <p:attrName>style.visibility</p:attrName>
                                        </p:attrNameLst>
                                      </p:cBhvr>
                                      <p:to>
                                        <p:strVal val="visible"/>
                                      </p:to>
                                    </p:set>
                                    <p:anim calcmode="lin" valueType="num">
                                      <p:cBhvr additive="base">
                                        <p:cTn id="39" dur="500" fill="hold"/>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nodeType="clickEffect">
                                  <p:stCondLst>
                                    <p:cond delay="0"/>
                                  </p:stCondLst>
                                  <p:childTnLst>
                                    <p:set>
                                      <p:cBhvr>
                                        <p:cTn id="44" dur="1" fill="hold">
                                          <p:stCondLst>
                                            <p:cond delay="0"/>
                                          </p:stCondLst>
                                        </p:cTn>
                                        <p:tgtEl>
                                          <p:spTgt spid="2">
                                            <p:txEl>
                                              <p:pRg st="12" end="12"/>
                                            </p:txEl>
                                          </p:spTgt>
                                        </p:tgtEl>
                                        <p:attrNameLst>
                                          <p:attrName>style.visibility</p:attrName>
                                        </p:attrNameLst>
                                      </p:cBhvr>
                                      <p:to>
                                        <p:strVal val="visible"/>
                                      </p:to>
                                    </p:set>
                                    <p:anim calcmode="lin" valueType="num">
                                      <p:cBhvr additive="base">
                                        <p:cTn id="45" dur="500" fill="hold"/>
                                        <p:tgtEl>
                                          <p:spTgt spid="2">
                                            <p:txEl>
                                              <p:pRg st="12" end="12"/>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2" presetClass="entr" presetSubtype="4" fill="hold" nodeType="clickEffect">
                                  <p:stCondLst>
                                    <p:cond delay="0"/>
                                  </p:stCondLst>
                                  <p:childTnLst>
                                    <p:set>
                                      <p:cBhvr>
                                        <p:cTn id="50" dur="1" fill="hold">
                                          <p:stCondLst>
                                            <p:cond delay="0"/>
                                          </p:stCondLst>
                                        </p:cTn>
                                        <p:tgtEl>
                                          <p:spTgt spid="2">
                                            <p:txEl>
                                              <p:pRg st="13" end="13"/>
                                            </p:txEl>
                                          </p:spTgt>
                                        </p:tgtEl>
                                        <p:attrNameLst>
                                          <p:attrName>style.visibility</p:attrName>
                                        </p:attrNameLst>
                                      </p:cBhvr>
                                      <p:to>
                                        <p:strVal val="visible"/>
                                      </p:to>
                                    </p:set>
                                    <p:anim calcmode="lin" valueType="num">
                                      <p:cBhvr additive="base">
                                        <p:cTn id="51" dur="500" fill="hold"/>
                                        <p:tgtEl>
                                          <p:spTgt spid="2">
                                            <p:txEl>
                                              <p:pRg st="13" end="13"/>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2">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 presetClass="entr" presetSubtype="4" fill="hold" nodeType="clickEffect">
                                  <p:stCondLst>
                                    <p:cond delay="0"/>
                                  </p:stCondLst>
                                  <p:childTnLst>
                                    <p:set>
                                      <p:cBhvr>
                                        <p:cTn id="56" dur="1" fill="hold">
                                          <p:stCondLst>
                                            <p:cond delay="0"/>
                                          </p:stCondLst>
                                        </p:cTn>
                                        <p:tgtEl>
                                          <p:spTgt spid="2">
                                            <p:txEl>
                                              <p:pRg st="14" end="14"/>
                                            </p:txEl>
                                          </p:spTgt>
                                        </p:tgtEl>
                                        <p:attrNameLst>
                                          <p:attrName>style.visibility</p:attrName>
                                        </p:attrNameLst>
                                      </p:cBhvr>
                                      <p:to>
                                        <p:strVal val="visible"/>
                                      </p:to>
                                    </p:set>
                                    <p:anim calcmode="lin" valueType="num">
                                      <p:cBhvr additive="base">
                                        <p:cTn id="57" dur="500" fill="hold"/>
                                        <p:tgtEl>
                                          <p:spTgt spid="2">
                                            <p:txEl>
                                              <p:pRg st="14" end="14"/>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2">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3"/>
                                        </p:tgtEl>
                                        <p:attrNameLst>
                                          <p:attrName>style.visibility</p:attrName>
                                        </p:attrNameLst>
                                      </p:cBhvr>
                                      <p:to>
                                        <p:strVal val="visible"/>
                                      </p:to>
                                    </p:set>
                                    <p:anim calcmode="lin" valueType="num">
                                      <p:cBhvr additive="base">
                                        <p:cTn id="63" dur="500" fill="hold"/>
                                        <p:tgtEl>
                                          <p:spTgt spid="3"/>
                                        </p:tgtEl>
                                        <p:attrNameLst>
                                          <p:attrName>ppt_x</p:attrName>
                                        </p:attrNameLst>
                                      </p:cBhvr>
                                      <p:tavLst>
                                        <p:tav tm="0">
                                          <p:val>
                                            <p:strVal val="#ppt_x"/>
                                          </p:val>
                                        </p:tav>
                                        <p:tav tm="100000">
                                          <p:val>
                                            <p:strVal val="#ppt_x"/>
                                          </p:val>
                                        </p:tav>
                                      </p:tavLst>
                                    </p:anim>
                                    <p:anim calcmode="lin" valueType="num">
                                      <p:cBhvr additive="base">
                                        <p:cTn id="6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6" name="Picture 2"/>
          <p:cNvPicPr>
            <a:picLocks noChangeAspect="1" noChangeArrowheads="1"/>
          </p:cNvPicPr>
          <p:nvPr/>
        </p:nvPicPr>
        <p:blipFill>
          <a:blip r:embed="rId2"/>
          <a:stretch>
            <a:fillRect/>
          </a:stretch>
        </p:blipFill>
        <p:spPr bwMode="auto">
          <a:xfrm>
            <a:off x="0" y="3286124"/>
            <a:ext cx="1857356" cy="3357586"/>
          </a:xfrm>
          <a:prstGeom prst="rect">
            <a:avLst/>
          </a:prstGeom>
          <a:noFill/>
        </p:spPr>
      </p:pic>
      <p:sp>
        <p:nvSpPr>
          <p:cNvPr id="3" name="椭圆 2"/>
          <p:cNvSpPr/>
          <p:nvPr/>
        </p:nvSpPr>
        <p:spPr>
          <a:xfrm>
            <a:off x="3714744" y="1214422"/>
            <a:ext cx="2143140" cy="142876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4000" b="1" smtClean="0"/>
              <a:t>推理</a:t>
            </a:r>
            <a:endParaRPr lang="zh-CN" altLang="en-US" sz="4000" b="1"/>
          </a:p>
        </p:txBody>
      </p:sp>
      <p:sp>
        <p:nvSpPr>
          <p:cNvPr id="4" name="TextBox 3"/>
          <p:cNvSpPr txBox="1"/>
          <p:nvPr/>
        </p:nvSpPr>
        <p:spPr>
          <a:xfrm>
            <a:off x="428596" y="1285860"/>
            <a:ext cx="2143140" cy="175432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zh-CN" altLang="en-US" sz="3600" b="1" smtClean="0"/>
              <a:t>前提</a:t>
            </a:r>
            <a:endParaRPr lang="en-US" altLang="zh-CN" sz="3600" b="1" smtClean="0"/>
          </a:p>
          <a:p>
            <a:r>
              <a:rPr lang="zh-CN" altLang="en-US" sz="3600" b="1" smtClean="0"/>
              <a:t>结论</a:t>
            </a:r>
            <a:endParaRPr lang="en-US" altLang="zh-CN" sz="3600" b="1" smtClean="0"/>
          </a:p>
          <a:p>
            <a:r>
              <a:rPr lang="zh-CN" altLang="en-US" sz="3600" b="1" smtClean="0"/>
              <a:t>推理联项</a:t>
            </a:r>
            <a:endParaRPr lang="zh-CN" altLang="en-US" sz="3600" b="1"/>
          </a:p>
        </p:txBody>
      </p:sp>
      <p:sp>
        <p:nvSpPr>
          <p:cNvPr id="5" name="右箭头 4"/>
          <p:cNvSpPr/>
          <p:nvPr/>
        </p:nvSpPr>
        <p:spPr>
          <a:xfrm>
            <a:off x="2571736" y="1428736"/>
            <a:ext cx="1143008" cy="8572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mtClean="0"/>
              <a:t>组成</a:t>
            </a:r>
            <a:endParaRPr lang="zh-CN" altLang="en-US" sz="2800" b="1"/>
          </a:p>
        </p:txBody>
      </p:sp>
      <p:sp>
        <p:nvSpPr>
          <p:cNvPr id="6" name="右箭头 5"/>
          <p:cNvSpPr/>
          <p:nvPr/>
        </p:nvSpPr>
        <p:spPr>
          <a:xfrm>
            <a:off x="5857884" y="1500174"/>
            <a:ext cx="1143008" cy="857256"/>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2800" b="1" smtClean="0"/>
              <a:t>形式</a:t>
            </a:r>
            <a:endParaRPr lang="zh-CN" altLang="en-US" sz="2800" b="1"/>
          </a:p>
        </p:txBody>
      </p:sp>
      <p:sp>
        <p:nvSpPr>
          <p:cNvPr id="7" name="矩形 6"/>
          <p:cNvSpPr/>
          <p:nvPr/>
        </p:nvSpPr>
        <p:spPr>
          <a:xfrm>
            <a:off x="7072330" y="1142984"/>
            <a:ext cx="1785950" cy="2677656"/>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nSpc>
                <a:spcPct val="150000"/>
              </a:lnSpc>
            </a:pPr>
            <a:r>
              <a:rPr lang="zh-CN" altLang="en-US" sz="2800" b="1" smtClean="0"/>
              <a:t>归纳推理</a:t>
            </a:r>
            <a:endParaRPr lang="en-US" altLang="zh-CN" sz="2800" b="1" smtClean="0"/>
          </a:p>
          <a:p>
            <a:pPr>
              <a:lnSpc>
                <a:spcPct val="150000"/>
              </a:lnSpc>
            </a:pPr>
            <a:r>
              <a:rPr lang="zh-CN" altLang="en-US" sz="2800" b="1" smtClean="0"/>
              <a:t>类比推理</a:t>
            </a:r>
            <a:endParaRPr lang="en-US" altLang="zh-CN" sz="2800" b="1" smtClean="0"/>
          </a:p>
          <a:p>
            <a:pPr>
              <a:lnSpc>
                <a:spcPct val="150000"/>
              </a:lnSpc>
            </a:pPr>
            <a:r>
              <a:rPr lang="zh-CN" altLang="en-US" sz="2800" b="1" smtClean="0"/>
              <a:t>二难推理</a:t>
            </a:r>
            <a:r>
              <a:rPr lang="zh-CN" altLang="en-US" sz="2800" b="1" smtClean="0">
                <a:solidFill>
                  <a:srgbClr val="7030A0"/>
                </a:solidFill>
              </a:rPr>
              <a:t>演绎推理</a:t>
            </a:r>
            <a:endParaRPr lang="zh-CN" altLang="en-US" sz="2800">
              <a:solidFill>
                <a:srgbClr val="7030A0"/>
              </a:solidFill>
            </a:endParaRPr>
          </a:p>
        </p:txBody>
      </p:sp>
      <p:sp>
        <p:nvSpPr>
          <p:cNvPr id="9" name="矩形 8"/>
          <p:cNvSpPr/>
          <p:nvPr/>
        </p:nvSpPr>
        <p:spPr>
          <a:xfrm>
            <a:off x="7286644" y="5286388"/>
            <a:ext cx="1627369" cy="1384995"/>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r>
              <a:rPr lang="zh-CN" altLang="en-US" sz="2800" b="1" smtClean="0">
                <a:solidFill>
                  <a:srgbClr val="FF0000"/>
                </a:solidFill>
              </a:rPr>
              <a:t>三段论</a:t>
            </a:r>
            <a:endParaRPr lang="en-US" altLang="zh-CN" sz="2800" b="1" smtClean="0">
              <a:solidFill>
                <a:srgbClr val="FF0000"/>
              </a:solidFill>
            </a:endParaRPr>
          </a:p>
          <a:p>
            <a:r>
              <a:rPr lang="zh-CN" altLang="en-US" sz="2800" b="1" smtClean="0">
                <a:solidFill>
                  <a:srgbClr val="FF0000"/>
                </a:solidFill>
              </a:rPr>
              <a:t>假言推理</a:t>
            </a:r>
            <a:endParaRPr lang="en-US" altLang="zh-CN" sz="2800" b="1" smtClean="0">
              <a:solidFill>
                <a:srgbClr val="FF0000"/>
              </a:solidFill>
            </a:endParaRPr>
          </a:p>
          <a:p>
            <a:r>
              <a:rPr lang="zh-CN" altLang="en-US" sz="2800" b="1" smtClean="0">
                <a:solidFill>
                  <a:srgbClr val="FF0000"/>
                </a:solidFill>
              </a:rPr>
              <a:t>选言推理</a:t>
            </a:r>
            <a:endParaRPr lang="zh-CN" altLang="en-US" sz="2800"/>
          </a:p>
        </p:txBody>
      </p:sp>
      <p:sp>
        <p:nvSpPr>
          <p:cNvPr id="12" name="矩形 11"/>
          <p:cNvSpPr/>
          <p:nvPr/>
        </p:nvSpPr>
        <p:spPr>
          <a:xfrm>
            <a:off x="2643174" y="2643182"/>
            <a:ext cx="2744662" cy="461665"/>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2400" b="1" smtClean="0">
                <a:solidFill>
                  <a:srgbClr val="FF0000"/>
                </a:solidFill>
              </a:rPr>
              <a:t>第一种推理</a:t>
            </a:r>
            <a:r>
              <a:rPr lang="en-US" altLang="zh-CN" sz="2400" b="1" smtClean="0">
                <a:solidFill>
                  <a:srgbClr val="FF0000"/>
                </a:solidFill>
              </a:rPr>
              <a:t>:</a:t>
            </a:r>
            <a:r>
              <a:rPr lang="zh-CN" altLang="en-US" sz="2400" b="1" smtClean="0">
                <a:solidFill>
                  <a:srgbClr val="FF0000"/>
                </a:solidFill>
              </a:rPr>
              <a:t>三段论</a:t>
            </a:r>
            <a:endParaRPr lang="en-US" altLang="zh-CN" sz="2400" b="1" smtClean="0">
              <a:solidFill>
                <a:srgbClr val="FF0000"/>
              </a:solidFill>
            </a:endParaRPr>
          </a:p>
        </p:txBody>
      </p:sp>
      <p:sp>
        <p:nvSpPr>
          <p:cNvPr id="13" name="矩形 12"/>
          <p:cNvSpPr/>
          <p:nvPr/>
        </p:nvSpPr>
        <p:spPr>
          <a:xfrm>
            <a:off x="1714480" y="3214686"/>
            <a:ext cx="3672800" cy="461665"/>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2400" b="1" smtClean="0">
                <a:solidFill>
                  <a:srgbClr val="FF0000"/>
                </a:solidFill>
              </a:rPr>
              <a:t>第二种推理</a:t>
            </a:r>
            <a:r>
              <a:rPr lang="en-US" altLang="zh-CN" sz="2400" b="1" smtClean="0">
                <a:solidFill>
                  <a:srgbClr val="FF0000"/>
                </a:solidFill>
              </a:rPr>
              <a:t>:</a:t>
            </a:r>
            <a:r>
              <a:rPr lang="zh-CN" altLang="en-US" sz="2400" b="1" smtClean="0">
                <a:solidFill>
                  <a:srgbClr val="FF0000"/>
                </a:solidFill>
              </a:rPr>
              <a:t>充分条件推理</a:t>
            </a:r>
            <a:endParaRPr lang="en-US" altLang="zh-CN" sz="2400" b="1" smtClean="0">
              <a:solidFill>
                <a:srgbClr val="FF0000"/>
              </a:solidFill>
            </a:endParaRPr>
          </a:p>
        </p:txBody>
      </p:sp>
      <p:sp>
        <p:nvSpPr>
          <p:cNvPr id="14" name="矩形 13"/>
          <p:cNvSpPr/>
          <p:nvPr/>
        </p:nvSpPr>
        <p:spPr>
          <a:xfrm>
            <a:off x="1714480" y="3786190"/>
            <a:ext cx="3672800" cy="461665"/>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pPr algn="ctr"/>
            <a:r>
              <a:rPr lang="zh-CN" altLang="en-US" sz="2400" b="1" smtClean="0">
                <a:solidFill>
                  <a:srgbClr val="FF0000"/>
                </a:solidFill>
              </a:rPr>
              <a:t>第三种推理</a:t>
            </a:r>
            <a:r>
              <a:rPr lang="en-US" altLang="zh-CN" sz="2400" b="1" smtClean="0">
                <a:solidFill>
                  <a:srgbClr val="FF0000"/>
                </a:solidFill>
              </a:rPr>
              <a:t>:</a:t>
            </a:r>
            <a:r>
              <a:rPr lang="zh-CN" altLang="en-US" sz="2400" b="1" smtClean="0">
                <a:solidFill>
                  <a:srgbClr val="FF0000"/>
                </a:solidFill>
              </a:rPr>
              <a:t>必要条件推理</a:t>
            </a:r>
            <a:endParaRPr lang="en-US" altLang="zh-CN" sz="2400" b="1" smtClean="0">
              <a:solidFill>
                <a:srgbClr val="FF0000"/>
              </a:solidFill>
            </a:endParaRPr>
          </a:p>
        </p:txBody>
      </p:sp>
      <p:sp>
        <p:nvSpPr>
          <p:cNvPr id="19" name="TextBox 18"/>
          <p:cNvSpPr txBox="1"/>
          <p:nvPr/>
        </p:nvSpPr>
        <p:spPr>
          <a:xfrm>
            <a:off x="5776566" y="2214554"/>
            <a:ext cx="738664" cy="4643446"/>
          </a:xfrm>
          <a:prstGeom prst="rect">
            <a:avLst/>
          </a:prstGeom>
        </p:spPr>
        <p:style>
          <a:lnRef idx="3">
            <a:schemeClr val="lt1"/>
          </a:lnRef>
          <a:fillRef idx="1">
            <a:schemeClr val="dk1"/>
          </a:fillRef>
          <a:effectRef idx="1">
            <a:schemeClr val="dk1"/>
          </a:effectRef>
          <a:fontRef idx="minor">
            <a:schemeClr val="lt1"/>
          </a:fontRef>
        </p:style>
        <p:txBody>
          <a:bodyPr vert="eaVert" wrap="square" rtlCol="0" anchor="ctr">
            <a:spAutoFit/>
          </a:bodyPr>
          <a:lstStyle/>
          <a:p>
            <a:pPr algn="ctr"/>
            <a:r>
              <a:rPr lang="zh-CN" altLang="en-US" sz="3600" b="1" smtClean="0"/>
              <a:t>七种常见推理形式</a:t>
            </a:r>
            <a:endParaRPr lang="zh-CN" altLang="en-US" sz="3600" b="1"/>
          </a:p>
        </p:txBody>
      </p:sp>
      <p:sp>
        <p:nvSpPr>
          <p:cNvPr id="21" name="右大括号 20"/>
          <p:cNvSpPr/>
          <p:nvPr/>
        </p:nvSpPr>
        <p:spPr>
          <a:xfrm>
            <a:off x="5429256" y="2643182"/>
            <a:ext cx="428628" cy="4000528"/>
          </a:xfrm>
          <a:prstGeom prst="rightBrace">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前凸弯带形 14"/>
          <p:cNvSpPr/>
          <p:nvPr/>
        </p:nvSpPr>
        <p:spPr>
          <a:xfrm>
            <a:off x="0" y="0"/>
            <a:ext cx="9144000" cy="1214422"/>
          </a:xfrm>
          <a:prstGeom prst="ellipseRibbon">
            <a:avLst>
              <a:gd name="adj1" fmla="val 25000"/>
              <a:gd name="adj2" fmla="val 75000"/>
              <a:gd name="adj3" fmla="val 12500"/>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4000" b="1" smtClean="0">
                <a:solidFill>
                  <a:srgbClr val="FF0000"/>
                </a:solidFill>
              </a:rPr>
              <a:t>课堂总结</a:t>
            </a:r>
            <a:endParaRPr lang="zh-CN" altLang="en-US" sz="3200" smtClean="0">
              <a:solidFill>
                <a:schemeClr val="tx1"/>
              </a:solidFill>
            </a:endParaRPr>
          </a:p>
        </p:txBody>
      </p:sp>
      <p:sp>
        <p:nvSpPr>
          <p:cNvPr id="16" name="下箭头 15"/>
          <p:cNvSpPr/>
          <p:nvPr/>
        </p:nvSpPr>
        <p:spPr>
          <a:xfrm>
            <a:off x="7643834" y="3714752"/>
            <a:ext cx="785818" cy="1571636"/>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b="1" smtClean="0"/>
              <a:t>形式</a:t>
            </a:r>
            <a:endParaRPr lang="zh-CN" altLang="en-US" sz="2400" b="1"/>
          </a:p>
        </p:txBody>
      </p:sp>
      <p:sp>
        <p:nvSpPr>
          <p:cNvPr id="17" name="椭圆 16"/>
          <p:cNvSpPr/>
          <p:nvPr/>
        </p:nvSpPr>
        <p:spPr>
          <a:xfrm>
            <a:off x="7143768" y="3214686"/>
            <a:ext cx="1571636" cy="500066"/>
          </a:xfrm>
          <a:prstGeom prst="ellipse">
            <a:avLst/>
          </a:prstGeom>
          <a:noFill/>
          <a:ln>
            <a:solidFill>
              <a:srgbClr val="7030A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6" name="矩形 25"/>
          <p:cNvSpPr/>
          <p:nvPr/>
        </p:nvSpPr>
        <p:spPr>
          <a:xfrm>
            <a:off x="1714480" y="4286256"/>
            <a:ext cx="3153427" cy="523220"/>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2800" b="1" smtClean="0"/>
              <a:t>第四种推理</a:t>
            </a:r>
            <a:r>
              <a:rPr lang="en-US" altLang="zh-CN" sz="2800" b="1" smtClean="0"/>
              <a:t>:</a:t>
            </a:r>
            <a:r>
              <a:rPr lang="zh-CN" altLang="en-US" sz="2800" b="1" smtClean="0"/>
              <a:t>排除法</a:t>
            </a:r>
            <a:endParaRPr lang="zh-CN" altLang="en-US" sz="2800" b="1"/>
          </a:p>
        </p:txBody>
      </p:sp>
      <p:sp>
        <p:nvSpPr>
          <p:cNvPr id="27" name="矩形 26"/>
          <p:cNvSpPr/>
          <p:nvPr/>
        </p:nvSpPr>
        <p:spPr>
          <a:xfrm>
            <a:off x="1714480" y="4929198"/>
            <a:ext cx="3530134" cy="523220"/>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2800" b="1" smtClean="0"/>
              <a:t>第五种推理</a:t>
            </a:r>
            <a:r>
              <a:rPr lang="en-US" altLang="zh-CN" sz="2800" b="1" smtClean="0"/>
              <a:t>:</a:t>
            </a:r>
            <a:r>
              <a:rPr lang="zh-CN" altLang="en-US" sz="2800" b="1" smtClean="0"/>
              <a:t>二难推理</a:t>
            </a:r>
            <a:endParaRPr lang="zh-CN" altLang="en-US" sz="2800" b="1"/>
          </a:p>
        </p:txBody>
      </p:sp>
      <p:sp>
        <p:nvSpPr>
          <p:cNvPr id="28" name="矩形 27"/>
          <p:cNvSpPr/>
          <p:nvPr/>
        </p:nvSpPr>
        <p:spPr>
          <a:xfrm>
            <a:off x="1714480" y="5572140"/>
            <a:ext cx="3530134" cy="523220"/>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2800" b="1" smtClean="0"/>
              <a:t>第六种推理</a:t>
            </a:r>
            <a:r>
              <a:rPr lang="en-US" altLang="zh-CN" sz="2800" b="1" smtClean="0"/>
              <a:t>:</a:t>
            </a:r>
            <a:r>
              <a:rPr lang="zh-CN" altLang="en-US" sz="2800" b="1" smtClean="0"/>
              <a:t>归纳推理</a:t>
            </a:r>
            <a:endParaRPr lang="zh-CN" altLang="en-US" sz="2800" b="1"/>
          </a:p>
        </p:txBody>
      </p:sp>
      <p:sp>
        <p:nvSpPr>
          <p:cNvPr id="29" name="矩形 28"/>
          <p:cNvSpPr/>
          <p:nvPr/>
        </p:nvSpPr>
        <p:spPr>
          <a:xfrm>
            <a:off x="1714480" y="6167762"/>
            <a:ext cx="3530134" cy="523220"/>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2800" b="1" smtClean="0"/>
              <a:t>第七种推理</a:t>
            </a:r>
            <a:r>
              <a:rPr lang="en-US" altLang="zh-CN" sz="2800" b="1" smtClean="0"/>
              <a:t>:</a:t>
            </a:r>
            <a:r>
              <a:rPr lang="zh-CN" altLang="en-US" sz="2800" b="1" smtClean="0"/>
              <a:t>类比推理</a:t>
            </a:r>
            <a:endParaRPr lang="zh-CN" altLang="en-US" sz="2800" b="1"/>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椭圆 2"/>
          <p:cNvSpPr/>
          <p:nvPr/>
        </p:nvSpPr>
        <p:spPr>
          <a:xfrm>
            <a:off x="3714744" y="1428736"/>
            <a:ext cx="2143140" cy="19288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mtClean="0"/>
              <a:t>推理</a:t>
            </a:r>
            <a:endParaRPr lang="zh-CN" altLang="en-US" sz="4000" b="1"/>
          </a:p>
        </p:txBody>
      </p:sp>
      <p:sp>
        <p:nvSpPr>
          <p:cNvPr id="4" name="TextBox 3"/>
          <p:cNvSpPr txBox="1"/>
          <p:nvPr/>
        </p:nvSpPr>
        <p:spPr>
          <a:xfrm>
            <a:off x="428596" y="1571612"/>
            <a:ext cx="2143140" cy="175432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zh-CN" altLang="en-US" sz="3600" b="1" smtClean="0"/>
              <a:t>前提</a:t>
            </a:r>
            <a:endParaRPr lang="en-US" altLang="zh-CN" sz="3600" b="1" smtClean="0"/>
          </a:p>
          <a:p>
            <a:r>
              <a:rPr lang="zh-CN" altLang="en-US" sz="3600" b="1" smtClean="0"/>
              <a:t>结论</a:t>
            </a:r>
            <a:endParaRPr lang="en-US" altLang="zh-CN" sz="3600" b="1" smtClean="0"/>
          </a:p>
          <a:p>
            <a:r>
              <a:rPr lang="zh-CN" altLang="en-US" sz="3600" b="1" smtClean="0"/>
              <a:t>推理联项</a:t>
            </a:r>
            <a:endParaRPr lang="zh-CN" altLang="en-US" sz="3600" b="1"/>
          </a:p>
        </p:txBody>
      </p:sp>
      <p:sp>
        <p:nvSpPr>
          <p:cNvPr id="5" name="右箭头 4"/>
          <p:cNvSpPr/>
          <p:nvPr/>
        </p:nvSpPr>
        <p:spPr>
          <a:xfrm>
            <a:off x="2571736" y="2000240"/>
            <a:ext cx="1143008" cy="8572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mtClean="0"/>
              <a:t>组成</a:t>
            </a:r>
            <a:endParaRPr lang="zh-CN" altLang="en-US" sz="2800" b="1"/>
          </a:p>
        </p:txBody>
      </p:sp>
      <p:sp>
        <p:nvSpPr>
          <p:cNvPr id="6" name="右箭头 5"/>
          <p:cNvSpPr/>
          <p:nvPr/>
        </p:nvSpPr>
        <p:spPr>
          <a:xfrm>
            <a:off x="5857884" y="2000240"/>
            <a:ext cx="1143008" cy="857256"/>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2800" b="1" smtClean="0"/>
              <a:t>形式</a:t>
            </a:r>
            <a:endParaRPr lang="zh-CN" altLang="en-US" sz="2800" b="1"/>
          </a:p>
        </p:txBody>
      </p:sp>
      <p:sp>
        <p:nvSpPr>
          <p:cNvPr id="7" name="矩形 6"/>
          <p:cNvSpPr/>
          <p:nvPr/>
        </p:nvSpPr>
        <p:spPr>
          <a:xfrm>
            <a:off x="7072330" y="1142984"/>
            <a:ext cx="1785950" cy="2677656"/>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nSpc>
                <a:spcPct val="150000"/>
              </a:lnSpc>
            </a:pPr>
            <a:r>
              <a:rPr lang="zh-CN" altLang="en-US" sz="2800" b="1" smtClean="0"/>
              <a:t>归纳推理</a:t>
            </a:r>
            <a:endParaRPr lang="en-US" altLang="zh-CN" sz="2800" b="1" smtClean="0"/>
          </a:p>
          <a:p>
            <a:pPr>
              <a:lnSpc>
                <a:spcPct val="150000"/>
              </a:lnSpc>
            </a:pPr>
            <a:r>
              <a:rPr lang="zh-CN" altLang="en-US" sz="2800" b="1" smtClean="0"/>
              <a:t>类比推理</a:t>
            </a:r>
            <a:endParaRPr lang="en-US" altLang="zh-CN" sz="2800" b="1" smtClean="0"/>
          </a:p>
          <a:p>
            <a:pPr>
              <a:lnSpc>
                <a:spcPct val="150000"/>
              </a:lnSpc>
            </a:pPr>
            <a:r>
              <a:rPr lang="zh-CN" altLang="en-US" sz="2800" b="1" smtClean="0"/>
              <a:t>二难推理</a:t>
            </a:r>
            <a:r>
              <a:rPr lang="zh-CN" altLang="en-US" sz="2800" b="1" smtClean="0">
                <a:solidFill>
                  <a:srgbClr val="7030A0"/>
                </a:solidFill>
              </a:rPr>
              <a:t>演绎推理</a:t>
            </a:r>
            <a:endParaRPr lang="zh-CN" altLang="en-US" sz="2800">
              <a:solidFill>
                <a:srgbClr val="7030A0"/>
              </a:solidFill>
            </a:endParaRPr>
          </a:p>
        </p:txBody>
      </p:sp>
      <p:sp>
        <p:nvSpPr>
          <p:cNvPr id="8" name="左箭头标注 7"/>
          <p:cNvSpPr/>
          <p:nvPr/>
        </p:nvSpPr>
        <p:spPr>
          <a:xfrm>
            <a:off x="6929454" y="3786190"/>
            <a:ext cx="1357322" cy="1357322"/>
          </a:xfrm>
          <a:prstGeom prst="leftArrowCallout">
            <a:avLst>
              <a:gd name="adj1" fmla="val 15472"/>
              <a:gd name="adj2" fmla="val 18648"/>
              <a:gd name="adj3" fmla="val 25000"/>
              <a:gd name="adj4" fmla="val 49507"/>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3600" smtClean="0"/>
              <a:t>形式</a:t>
            </a:r>
            <a:endParaRPr lang="zh-CN" altLang="en-US" sz="3600"/>
          </a:p>
        </p:txBody>
      </p:sp>
      <p:sp>
        <p:nvSpPr>
          <p:cNvPr id="9" name="矩形 8"/>
          <p:cNvSpPr/>
          <p:nvPr/>
        </p:nvSpPr>
        <p:spPr>
          <a:xfrm>
            <a:off x="5286380" y="3857628"/>
            <a:ext cx="1627369" cy="1384995"/>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r>
              <a:rPr lang="zh-CN" altLang="en-US" sz="2800" b="1" smtClean="0">
                <a:solidFill>
                  <a:srgbClr val="FF0000"/>
                </a:solidFill>
              </a:rPr>
              <a:t>三段论</a:t>
            </a:r>
            <a:endParaRPr lang="en-US" altLang="zh-CN" sz="2800" b="1" smtClean="0">
              <a:solidFill>
                <a:srgbClr val="FF0000"/>
              </a:solidFill>
            </a:endParaRPr>
          </a:p>
          <a:p>
            <a:r>
              <a:rPr lang="zh-CN" altLang="en-US" sz="2800" b="1" smtClean="0">
                <a:solidFill>
                  <a:srgbClr val="FF0000"/>
                </a:solidFill>
              </a:rPr>
              <a:t>假言推理</a:t>
            </a:r>
            <a:endParaRPr lang="en-US" altLang="zh-CN" sz="2800" b="1" smtClean="0">
              <a:solidFill>
                <a:srgbClr val="FF0000"/>
              </a:solidFill>
            </a:endParaRPr>
          </a:p>
          <a:p>
            <a:r>
              <a:rPr lang="zh-CN" altLang="en-US" sz="2800" b="1" smtClean="0">
                <a:solidFill>
                  <a:srgbClr val="FF0000"/>
                </a:solidFill>
              </a:rPr>
              <a:t>选言推理</a:t>
            </a:r>
            <a:endParaRPr lang="zh-CN" altLang="en-US" sz="2800"/>
          </a:p>
        </p:txBody>
      </p:sp>
      <p:sp>
        <p:nvSpPr>
          <p:cNvPr id="12" name="矩形 11"/>
          <p:cNvSpPr/>
          <p:nvPr/>
        </p:nvSpPr>
        <p:spPr>
          <a:xfrm>
            <a:off x="285720" y="3786190"/>
            <a:ext cx="2744662" cy="461665"/>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2400" b="1" smtClean="0">
                <a:solidFill>
                  <a:srgbClr val="FF0000"/>
                </a:solidFill>
              </a:rPr>
              <a:t>第一种推理</a:t>
            </a:r>
            <a:r>
              <a:rPr lang="en-US" altLang="zh-CN" sz="2400" b="1" smtClean="0">
                <a:solidFill>
                  <a:srgbClr val="FF0000"/>
                </a:solidFill>
              </a:rPr>
              <a:t>:</a:t>
            </a:r>
            <a:r>
              <a:rPr lang="zh-CN" altLang="en-US" sz="2400" b="1" smtClean="0">
                <a:solidFill>
                  <a:srgbClr val="FF0000"/>
                </a:solidFill>
              </a:rPr>
              <a:t>三段论</a:t>
            </a:r>
            <a:endParaRPr lang="en-US" altLang="zh-CN" sz="2400" b="1" smtClean="0">
              <a:solidFill>
                <a:srgbClr val="FF0000"/>
              </a:solidFill>
            </a:endParaRPr>
          </a:p>
        </p:txBody>
      </p:sp>
      <p:sp>
        <p:nvSpPr>
          <p:cNvPr id="13" name="矩形 12"/>
          <p:cNvSpPr/>
          <p:nvPr/>
        </p:nvSpPr>
        <p:spPr>
          <a:xfrm>
            <a:off x="285720" y="4714884"/>
            <a:ext cx="3672800" cy="461665"/>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2400" b="1" smtClean="0">
                <a:solidFill>
                  <a:srgbClr val="FF0000"/>
                </a:solidFill>
              </a:rPr>
              <a:t>第二种推理</a:t>
            </a:r>
            <a:r>
              <a:rPr lang="en-US" altLang="zh-CN" sz="2400" b="1" smtClean="0">
                <a:solidFill>
                  <a:srgbClr val="FF0000"/>
                </a:solidFill>
              </a:rPr>
              <a:t>:</a:t>
            </a:r>
            <a:r>
              <a:rPr lang="zh-CN" altLang="en-US" sz="2400" b="1" smtClean="0">
                <a:solidFill>
                  <a:srgbClr val="FF0000"/>
                </a:solidFill>
              </a:rPr>
              <a:t>充分条件推理</a:t>
            </a:r>
            <a:endParaRPr lang="en-US" altLang="zh-CN" sz="2400" b="1" smtClean="0">
              <a:solidFill>
                <a:srgbClr val="FF0000"/>
              </a:solidFill>
            </a:endParaRPr>
          </a:p>
        </p:txBody>
      </p:sp>
      <p:sp>
        <p:nvSpPr>
          <p:cNvPr id="14" name="矩形 13"/>
          <p:cNvSpPr/>
          <p:nvPr/>
        </p:nvSpPr>
        <p:spPr>
          <a:xfrm>
            <a:off x="285720" y="5643578"/>
            <a:ext cx="3672800" cy="461665"/>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pPr algn="ctr"/>
            <a:r>
              <a:rPr lang="zh-CN" altLang="en-US" sz="2400" b="1" smtClean="0">
                <a:solidFill>
                  <a:srgbClr val="FF0000"/>
                </a:solidFill>
              </a:rPr>
              <a:t>第三种推理</a:t>
            </a:r>
            <a:r>
              <a:rPr lang="en-US" altLang="zh-CN" sz="2400" b="1" smtClean="0">
                <a:solidFill>
                  <a:srgbClr val="FF0000"/>
                </a:solidFill>
              </a:rPr>
              <a:t>:</a:t>
            </a:r>
            <a:r>
              <a:rPr lang="zh-CN" altLang="en-US" sz="2400" b="1" smtClean="0">
                <a:solidFill>
                  <a:srgbClr val="FF0000"/>
                </a:solidFill>
              </a:rPr>
              <a:t>必要条件推理</a:t>
            </a:r>
            <a:endParaRPr lang="en-US" altLang="zh-CN" sz="2400" b="1" smtClean="0">
              <a:solidFill>
                <a:srgbClr val="FF0000"/>
              </a:solidFill>
            </a:endParaRPr>
          </a:p>
        </p:txBody>
      </p:sp>
      <p:sp>
        <p:nvSpPr>
          <p:cNvPr id="19" name="TextBox 18"/>
          <p:cNvSpPr txBox="1"/>
          <p:nvPr/>
        </p:nvSpPr>
        <p:spPr>
          <a:xfrm>
            <a:off x="4429304" y="3357245"/>
            <a:ext cx="553998" cy="3500755"/>
          </a:xfrm>
          <a:prstGeom prst="rect">
            <a:avLst/>
          </a:prstGeom>
        </p:spPr>
        <p:style>
          <a:lnRef idx="2">
            <a:schemeClr val="accent4"/>
          </a:lnRef>
          <a:fillRef idx="1">
            <a:schemeClr val="lt1"/>
          </a:fillRef>
          <a:effectRef idx="0">
            <a:schemeClr val="accent4"/>
          </a:effectRef>
          <a:fontRef idx="minor">
            <a:schemeClr val="dk1"/>
          </a:fontRef>
        </p:style>
        <p:txBody>
          <a:bodyPr vert="eaVert" wrap="square" rtlCol="0" anchor="ctr">
            <a:spAutoFit/>
          </a:bodyPr>
          <a:lstStyle/>
          <a:p>
            <a:pPr algn="ctr"/>
            <a:r>
              <a:rPr lang="zh-CN" altLang="en-US" sz="2400" b="1" smtClean="0"/>
              <a:t>七种推理形式说明</a:t>
            </a:r>
            <a:endParaRPr lang="zh-CN" altLang="en-US" sz="2400" b="1"/>
          </a:p>
        </p:txBody>
      </p:sp>
      <p:sp>
        <p:nvSpPr>
          <p:cNvPr id="21" name="右大括号 20"/>
          <p:cNvSpPr/>
          <p:nvPr/>
        </p:nvSpPr>
        <p:spPr>
          <a:xfrm>
            <a:off x="4000496" y="3857628"/>
            <a:ext cx="571504" cy="2286016"/>
          </a:xfrm>
          <a:prstGeom prst="rightBrace">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前凸弯带形 14"/>
          <p:cNvSpPr/>
          <p:nvPr/>
        </p:nvSpPr>
        <p:spPr>
          <a:xfrm>
            <a:off x="0" y="0"/>
            <a:ext cx="9144000" cy="1214422"/>
          </a:xfrm>
          <a:prstGeom prst="ellipseRibbon">
            <a:avLst>
              <a:gd name="adj1" fmla="val 25000"/>
              <a:gd name="adj2" fmla="val 75000"/>
              <a:gd name="adj3" fmla="val 12500"/>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sz="4000" b="1" smtClean="0">
                <a:solidFill>
                  <a:srgbClr val="FF0000"/>
                </a:solidFill>
              </a:rPr>
              <a:t>温故之</a:t>
            </a:r>
            <a:r>
              <a:rPr lang="zh-CN" altLang="en-US" sz="4000" smtClean="0"/>
              <a:t>：二</a:t>
            </a:r>
            <a:r>
              <a:rPr lang="zh-CN" altLang="en-US" sz="3200" smtClean="0">
                <a:solidFill>
                  <a:schemeClr val="tx1"/>
                </a:solidFill>
                <a:latin typeface="华文行楷" pitchFamily="2" charset="-122"/>
                <a:ea typeface="华文行楷" pitchFamily="2" charset="-122"/>
              </a:rPr>
              <a:t>、运用有效的推理形式</a:t>
            </a:r>
            <a:endParaRPr lang="zh-CN" altLang="en-US" sz="3200" smtClean="0">
              <a:solidFill>
                <a:schemeClr val="tx1"/>
              </a:solidFill>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866" name="Picture 2"/>
          <p:cNvPicPr>
            <a:picLocks noChangeAspect="1" noChangeArrowheads="1"/>
          </p:cNvPicPr>
          <p:nvPr/>
        </p:nvPicPr>
        <p:blipFill>
          <a:blip r:embed="rId2"/>
          <a:stretch>
            <a:fillRect/>
          </a:stretch>
        </p:blipFill>
        <p:spPr bwMode="auto">
          <a:xfrm>
            <a:off x="0" y="0"/>
            <a:ext cx="9144000" cy="5288915"/>
          </a:xfrm>
          <a:prstGeom prst="rect">
            <a:avLst/>
          </a:prstGeom>
          <a:noFill/>
        </p:spPr>
      </p:pic>
      <p:sp>
        <p:nvSpPr>
          <p:cNvPr id="3" name="圆角矩形 2"/>
          <p:cNvSpPr/>
          <p:nvPr/>
        </p:nvSpPr>
        <p:spPr>
          <a:xfrm>
            <a:off x="0" y="5288915"/>
            <a:ext cx="9144000" cy="1569085"/>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4400" b="1">
                <a:latin typeface="华文隶书" pitchFamily="2" charset="-122"/>
                <a:ea typeface="华文隶书" pitchFamily="2" charset="-122"/>
              </a:rPr>
              <a:t>学习推理，训练我们严密的思维。</a:t>
            </a:r>
          </a:p>
        </p:txBody>
      </p:sp>
      <p:pic>
        <p:nvPicPr>
          <p:cNvPr id="36867" name="New picture"/>
          <p:cNvPicPr/>
          <p:nvPr/>
        </p:nvPicPr>
        <p:blipFill>
          <a:blip r:embed="rId3"/>
          <a:stretch>
            <a:fillRect/>
          </a:stretch>
        </p:blipFill>
        <p:spPr>
          <a:xfrm>
            <a:off x="10985500" y="10287000"/>
            <a:ext cx="342900" cy="254000"/>
          </a:xfrm>
          <a:prstGeom prst="cube">
            <a:avLst/>
          </a:prstGeom>
        </p:spPr>
      </p:pic>
      <p:pic>
        <p:nvPicPr>
          <p:cNvPr id="36868" name="New picture"/>
          <p:cNvPicPr/>
          <p:nvPr/>
        </p:nvPicPr>
        <p:blipFill>
          <a:blip r:embed="rId4"/>
          <a:stretch>
            <a:fillRect/>
          </a:stretch>
        </p:blipFill>
        <p:spPr>
          <a:xfrm>
            <a:off x="11430000" y="12268200"/>
            <a:ext cx="355600" cy="2667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横卷形 1"/>
          <p:cNvSpPr/>
          <p:nvPr/>
        </p:nvSpPr>
        <p:spPr>
          <a:xfrm>
            <a:off x="0" y="0"/>
            <a:ext cx="9144000" cy="6715148"/>
          </a:xfrm>
          <a:prstGeom prst="horizontalScroll">
            <a:avLst>
              <a:gd name="adj" fmla="val 25000"/>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6600" smtClean="0">
                <a:latin typeface="华文隶书" pitchFamily="2" charset="-122"/>
                <a:ea typeface="华文隶书" pitchFamily="2" charset="-122"/>
              </a:rPr>
              <a:t>逻辑之旅</a:t>
            </a:r>
            <a:r>
              <a:rPr lang="zh-CN" altLang="en-US" sz="6600" b="1" smtClean="0">
                <a:solidFill>
                  <a:srgbClr val="FF0000"/>
                </a:solidFill>
              </a:rPr>
              <a:t>继续</a:t>
            </a:r>
            <a:endParaRPr lang="en-US" altLang="zh-CN" sz="6600" b="1" smtClean="0">
              <a:solidFill>
                <a:srgbClr val="FF0000"/>
              </a:solidFill>
            </a:endParaRPr>
          </a:p>
          <a:p>
            <a:pPr algn="ctr"/>
            <a:r>
              <a:rPr lang="zh-CN" altLang="en-US" sz="4400" b="1" smtClean="0">
                <a:latin typeface="华文楷体" pitchFamily="2" charset="-122"/>
                <a:ea typeface="华文楷体" pitchFamily="2" charset="-122"/>
              </a:rPr>
              <a:t>二、运用有效的推理形式</a:t>
            </a:r>
            <a:endParaRPr lang="en-US" altLang="zh-CN" sz="4400" b="1" smtClean="0">
              <a:latin typeface="华文楷体" pitchFamily="2" charset="-122"/>
              <a:ea typeface="华文楷体" pitchFamily="2" charset="-122"/>
            </a:endParaRPr>
          </a:p>
          <a:p>
            <a:pPr algn="ctr"/>
            <a:r>
              <a:rPr lang="zh-CN" altLang="en-US" sz="4800" b="1">
                <a:latin typeface="华文楷体" pitchFamily="2" charset="-122"/>
                <a:ea typeface="华文楷体" pitchFamily="2" charset="-122"/>
              </a:rPr>
              <a:t>解决问题</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上凸弯带形 1"/>
          <p:cNvSpPr/>
          <p:nvPr/>
        </p:nvSpPr>
        <p:spPr>
          <a:xfrm>
            <a:off x="142844" y="0"/>
            <a:ext cx="8715436" cy="1000108"/>
          </a:xfrm>
          <a:prstGeom prst="ellipseRibbon2">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600" b="1" smtClean="0"/>
              <a:t>教材任务解决</a:t>
            </a:r>
            <a:endParaRPr lang="zh-CN" altLang="en-US" sz="3600" b="1"/>
          </a:p>
        </p:txBody>
      </p:sp>
      <p:pic>
        <p:nvPicPr>
          <p:cNvPr id="15362" name="Picture 2"/>
          <p:cNvPicPr>
            <a:picLocks noChangeAspect="1" noChangeArrowheads="1"/>
          </p:cNvPicPr>
          <p:nvPr/>
        </p:nvPicPr>
        <p:blipFill>
          <a:blip r:embed="rId2"/>
          <a:stretch>
            <a:fillRect/>
          </a:stretch>
        </p:blipFill>
        <p:spPr bwMode="auto">
          <a:xfrm>
            <a:off x="0" y="1000108"/>
            <a:ext cx="2571736" cy="5857892"/>
          </a:xfrm>
          <a:prstGeom prst="rect">
            <a:avLst/>
          </a:prstGeom>
          <a:noFill/>
          <a:ln w="9525">
            <a:noFill/>
            <a:miter lim="800000"/>
          </a:ln>
          <a:effectLst/>
        </p:spPr>
      </p:pic>
      <p:sp>
        <p:nvSpPr>
          <p:cNvPr id="4" name="矩形 3"/>
          <p:cNvSpPr/>
          <p:nvPr/>
        </p:nvSpPr>
        <p:spPr>
          <a:xfrm>
            <a:off x="3357554" y="2214554"/>
            <a:ext cx="5500726" cy="4154984"/>
          </a:xfrm>
          <a:prstGeom prst="rect">
            <a:avLst/>
          </a:prstGeom>
        </p:spPr>
        <p:txBody>
          <a:bodyPr wrap="square">
            <a:spAutoFit/>
          </a:bodyPr>
          <a:lstStyle/>
          <a:p>
            <a:pPr indent="457200">
              <a:lnSpc>
                <a:spcPct val="150000"/>
              </a:lnSpc>
            </a:pPr>
            <a:r>
              <a:rPr lang="zh-CN" altLang="en-US" sz="4800" b="1" smtClean="0">
                <a:solidFill>
                  <a:srgbClr val="FF0000"/>
                </a:solidFill>
              </a:rPr>
              <a:t>任务</a:t>
            </a:r>
            <a:r>
              <a:rPr lang="en-US" altLang="zh-CN" sz="4800" b="1" smtClean="0">
                <a:solidFill>
                  <a:srgbClr val="FF0000"/>
                </a:solidFill>
              </a:rPr>
              <a:t>:</a:t>
            </a:r>
            <a:r>
              <a:rPr lang="zh-CN" altLang="en-US" sz="3200" b="1" smtClean="0"/>
              <a:t>以下案例大都与我们学过的课文有关，请指出各个案例中的前提和结论，简述其推理过程，并从中提炼出可以普遍应用的推理形式。</a:t>
            </a:r>
            <a:endParaRPr lang="zh-CN" altLang="en-US" sz="3200" b="1"/>
          </a:p>
        </p:txBody>
      </p:sp>
      <p:sp>
        <p:nvSpPr>
          <p:cNvPr id="5" name="TextBox 4"/>
          <p:cNvSpPr txBox="1"/>
          <p:nvPr/>
        </p:nvSpPr>
        <p:spPr>
          <a:xfrm>
            <a:off x="3000364" y="1285860"/>
            <a:ext cx="3571900" cy="830997"/>
          </a:xfrm>
          <a:prstGeom prst="rect">
            <a:avLst/>
          </a:prstGeom>
          <a:noFill/>
        </p:spPr>
        <p:txBody>
          <a:bodyPr wrap="square" rtlCol="0">
            <a:spAutoFit/>
          </a:bodyPr>
          <a:lstStyle/>
          <a:p>
            <a:r>
              <a:rPr lang="zh-CN" altLang="en-US" sz="4800" b="1" smtClean="0">
                <a:solidFill>
                  <a:srgbClr val="FF0000"/>
                </a:solidFill>
              </a:rPr>
              <a:t>第</a:t>
            </a:r>
            <a:r>
              <a:rPr lang="en-US" altLang="zh-CN" sz="4800" b="1" smtClean="0">
                <a:solidFill>
                  <a:srgbClr val="FF0000"/>
                </a:solidFill>
              </a:rPr>
              <a:t>84</a:t>
            </a:r>
            <a:r>
              <a:rPr lang="zh-CN" altLang="en-US" sz="4800" b="1" smtClean="0">
                <a:solidFill>
                  <a:srgbClr val="FF0000"/>
                </a:solidFill>
              </a:rPr>
              <a:t>页</a:t>
            </a:r>
            <a:endParaRPr lang="zh-CN" altLang="en-US" sz="4800" b="1">
              <a:solidFill>
                <a:srgbClr val="FF0000"/>
              </a:solidFill>
            </a:endParaRPr>
          </a:p>
        </p:txBody>
      </p:sp>
      <p:sp>
        <p:nvSpPr>
          <p:cNvPr id="6" name="右箭头 5"/>
          <p:cNvSpPr/>
          <p:nvPr/>
        </p:nvSpPr>
        <p:spPr>
          <a:xfrm>
            <a:off x="2643174" y="2214554"/>
            <a:ext cx="1143008" cy="11430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611400" y="2495088"/>
            <a:ext cx="7376652" cy="67691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algn="just">
              <a:lnSpc>
                <a:spcPts val="4500"/>
              </a:lnSpc>
              <a:buSzPct val="50000"/>
              <a:defRPr>
                <a:solidFill>
                  <a:srgbClr val="FFFFFF"/>
                </a:solidFill>
              </a:defRPr>
            </a:pPr>
            <a:r>
              <a:rPr lang="zh-CN" altLang="en-US" sz="1500">
                <a:solidFill>
                  <a:srgbClr val="F9FBFA"/>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150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1500">
                <a:solidFill>
                  <a:srgbClr val="F9FBFA"/>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endParaRPr lang="en-US" altLang="zh-CN" sz="2100" kern="100" smtClean="0">
              <a:solidFill>
                <a:schemeClr val="tx1"/>
              </a:solidFill>
              <a:latin typeface="黑体" panose="02010609060101010101" pitchFamily="49" charset="-122"/>
              <a:ea typeface="黑体" panose="02010609060101010101" pitchFamily="49" charset="-122"/>
              <a:cs typeface="Times New Roman" panose="02020603050405020304" charset="0"/>
              <a:sym typeface="宋体" panose="02010600030101010101" pitchFamily="2" charset="-122"/>
            </a:endParaRPr>
          </a:p>
        </p:txBody>
      </p:sp>
      <p:sp>
        <p:nvSpPr>
          <p:cNvPr id="3" name="矩形 2"/>
          <p:cNvSpPr/>
          <p:nvPr/>
        </p:nvSpPr>
        <p:spPr>
          <a:xfrm>
            <a:off x="179705" y="1143000"/>
            <a:ext cx="8863330" cy="5285105"/>
          </a:xfrm>
          <a:prstGeom prst="rect">
            <a:avLst/>
          </a:prstGeom>
        </p:spPr>
        <p:txBody>
          <a:bodyPr wrap="square">
            <a:spAutoFit/>
          </a:bodyPr>
          <a:lstStyle/>
          <a:p>
            <a:pPr algn="just">
              <a:lnSpc>
                <a:spcPts val="4500"/>
              </a:lnSpc>
              <a:buSzPct val="50000"/>
              <a:defRPr>
                <a:solidFill>
                  <a:srgbClr val="FFFFFF"/>
                </a:solidFill>
              </a:defRPr>
            </a:pPr>
            <a:r>
              <a:rPr lang="zh-CN" altLang="en-US" sz="2100" kern="100" smtClean="0">
                <a:solidFill>
                  <a:srgbClr val="FFFFFF"/>
                </a:solidFill>
                <a:latin typeface="黑体" panose="02010609060101010101" pitchFamily="49" charset="-122"/>
                <a:ea typeface="黑体" panose="02010609060101010101" pitchFamily="49" charset="-122"/>
                <a:cs typeface="Times New Roman" panose="02020603050405020304" charset="0"/>
                <a:sym typeface="宋体" panose="02010600030101010101" pitchFamily="2" charset="-122"/>
              </a:rPr>
              <a:t>    </a:t>
            </a:r>
            <a:r>
              <a:rPr lang="zh-CN" altLang="en-US" sz="2000" kern="100">
                <a:solidFill>
                  <a:schemeClr val="tx1"/>
                </a:solidFill>
                <a:latin typeface="黑体" panose="02010609060101010101" pitchFamily="49" charset="-122"/>
                <a:ea typeface="黑体" panose="02010609060101010101" pitchFamily="49" charset="-122"/>
                <a:cs typeface="Times New Roman" panose="02020603050405020304" charset="0"/>
                <a:sym typeface="宋体" panose="02010600030101010101" pitchFamily="2" charset="-122"/>
              </a:rPr>
              <a:t>唐代有一个农夫耕田时挖到一瓮马蹄形黄金，乡里立刻派人送到县衙去，县官担心公库防护不严，就放到自己家里。隔夜打开检验，发现都是土块。瓮金出土时，乡里人都曾去见证。县官无法辩白，最终承认将黄金掉包的罪名</a:t>
            </a:r>
            <a:r>
              <a:rPr lang="zh-CN" altLang="en-US" sz="2000" kern="100" smtClean="0">
                <a:solidFill>
                  <a:schemeClr val="tx1"/>
                </a:solidFill>
                <a:latin typeface="黑体" panose="02010609060101010101" pitchFamily="49" charset="-122"/>
                <a:ea typeface="黑体" panose="02010609060101010101" pitchFamily="49" charset="-122"/>
                <a:cs typeface="Times New Roman" panose="02020603050405020304" charset="0"/>
                <a:sym typeface="宋体" panose="02010600030101010101" pitchFamily="2" charset="-122"/>
              </a:rPr>
              <a:t>。就在快要定案的时候，事情传到了一个叫袁滋的官员耳里。袁滋说：“我怀疑这案子里有冤情。”州府长官就让他重新调查。他点验出瓮中马蹄金共二百五十多块。请金铺铸造同样形状和大小的马蹄金，才造出一半数目，总重就达三百斤了。又了解到当初是两个农夫用竹扁担抬着瓮到县府的。算一下，如果这二百五十多块是真金，就不是两个人抬得动的。这说明在运送的过程中，金子就被换成土块了。至此案情大白，县官洗清冤屈。</a:t>
            </a:r>
          </a:p>
        </p:txBody>
      </p:sp>
      <p:sp>
        <p:nvSpPr>
          <p:cNvPr id="4" name="上凸弯带形 3"/>
          <p:cNvSpPr/>
          <p:nvPr/>
        </p:nvSpPr>
        <p:spPr>
          <a:xfrm>
            <a:off x="0" y="0"/>
            <a:ext cx="9144000" cy="1143008"/>
          </a:xfrm>
          <a:prstGeom prst="ellipseRibbon2">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800" b="1" smtClean="0"/>
              <a:t>案例分析及推理形式说明</a:t>
            </a:r>
            <a:endParaRPr lang="zh-CN" altLang="en-US" sz="2800" b="1"/>
          </a:p>
        </p:txBody>
      </p:sp>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9144000" cy="6862445"/>
          </a:xfrm>
          <a:prstGeom prst="rect">
            <a:avLst/>
          </a:prstGeom>
        </p:spPr>
        <p:txBody>
          <a:bodyPr wrap="square">
            <a:spAutoFit/>
          </a:bodyPr>
          <a:lstStyle/>
          <a:p>
            <a:pPr algn="ctr"/>
            <a:r>
              <a:rPr lang="zh-CN" altLang="en-US" sz="3200" b="1" smtClean="0">
                <a:solidFill>
                  <a:srgbClr val="FF0000"/>
                </a:solidFill>
              </a:rPr>
              <a:t>充分条件推理</a:t>
            </a:r>
            <a:endParaRPr lang="en-US" altLang="zh-CN" sz="3200" b="1" smtClean="0">
              <a:solidFill>
                <a:srgbClr val="FF0000"/>
              </a:solidFill>
            </a:endParaRPr>
          </a:p>
          <a:p>
            <a:pPr indent="457200"/>
            <a:r>
              <a:rPr lang="en-US" altLang="zh-CN" sz="2400" b="1" smtClean="0"/>
              <a:t>  </a:t>
            </a:r>
            <a:r>
              <a:rPr lang="zh-CN" altLang="en-US" sz="2400" b="1" smtClean="0"/>
              <a:t>袁滋一例的推理就是</a:t>
            </a:r>
            <a:r>
              <a:rPr lang="zh-CN" altLang="en-US" sz="2400" b="1" smtClean="0">
                <a:solidFill>
                  <a:srgbClr val="FF0000"/>
                </a:solidFill>
              </a:rPr>
              <a:t>充分条件推理</a:t>
            </a:r>
            <a:r>
              <a:rPr lang="zh-CN" altLang="en-US" sz="2400" b="1" smtClean="0"/>
              <a:t>。所谓“充分条件”，就意味着有这个条件，就一定有相应的结果或结论：</a:t>
            </a:r>
          </a:p>
          <a:p>
            <a:pPr indent="457200"/>
            <a:endParaRPr lang="zh-CN" altLang="en-US" sz="2400" b="1"/>
          </a:p>
          <a:p>
            <a:pPr algn="just"/>
            <a:r>
              <a:rPr lang="en-US" altLang="zh-CN" sz="2400" kern="100" smtClean="0">
                <a:latin typeface="黑体" panose="02010609060101010101" pitchFamily="49" charset="-122"/>
                <a:ea typeface="黑体" panose="02010609060101010101" pitchFamily="49" charset="-122"/>
                <a:cs typeface="Times New Roman" panose="02020603050405020304" charset="0"/>
                <a:sym typeface="+mn-ea"/>
              </a:rPr>
              <a:t>    </a:t>
            </a:r>
            <a:r>
              <a:rPr lang="zh-CN" altLang="en-US" sz="2400" kern="100" smtClean="0">
                <a:latin typeface="黑体" panose="02010609060101010101" pitchFamily="49" charset="-122"/>
                <a:ea typeface="黑体" panose="02010609060101010101" pitchFamily="49" charset="-122"/>
                <a:cs typeface="Times New Roman" panose="02020603050405020304" charset="0"/>
                <a:sym typeface="+mn-ea"/>
              </a:rPr>
              <a:t>如果</a:t>
            </a:r>
            <a:r>
              <a:rPr lang="zh-CN" altLang="en-US" sz="2400" kern="100">
                <a:latin typeface="黑体" panose="02010609060101010101" pitchFamily="49" charset="-122"/>
                <a:ea typeface="黑体" panose="02010609060101010101" pitchFamily="49" charset="-122"/>
                <a:cs typeface="Times New Roman" panose="02020603050405020304" charset="0"/>
                <a:sym typeface="+mn-ea"/>
              </a:rPr>
              <a:t>县官以土换金</a:t>
            </a:r>
            <a:r>
              <a:rPr lang="zh-CN" altLang="en-US" sz="2400" kern="100" smtClean="0">
                <a:latin typeface="黑体" panose="02010609060101010101" pitchFamily="49" charset="-122"/>
                <a:ea typeface="黑体" panose="02010609060101010101" pitchFamily="49" charset="-122"/>
                <a:cs typeface="Times New Roman" panose="02020603050405020304" charset="0"/>
                <a:sym typeface="+mn-ea"/>
              </a:rPr>
              <a:t>，那么，运送</a:t>
            </a:r>
            <a:r>
              <a:rPr lang="zh-CN" altLang="en-US" sz="2400" kern="100">
                <a:latin typeface="黑体" panose="02010609060101010101" pitchFamily="49" charset="-122"/>
                <a:ea typeface="黑体" panose="02010609060101010101" pitchFamily="49" charset="-122"/>
                <a:cs typeface="Times New Roman" panose="02020603050405020304" charset="0"/>
                <a:sym typeface="+mn-ea"/>
              </a:rPr>
              <a:t>到他那里的必是真金；</a:t>
            </a:r>
            <a:endParaRPr lang="en-US" altLang="zh-CN" sz="2400" kern="100">
              <a:solidFill>
                <a:schemeClr val="tx1"/>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400" kern="100" smtClean="0">
                <a:latin typeface="黑体" panose="02010609060101010101" pitchFamily="49" charset="-122"/>
                <a:ea typeface="黑体" panose="02010609060101010101" pitchFamily="49" charset="-122"/>
                <a:cs typeface="Times New Roman" panose="02020603050405020304" charset="0"/>
                <a:sym typeface="+mn-ea"/>
              </a:rPr>
              <a:t>    如果</a:t>
            </a:r>
            <a:r>
              <a:rPr lang="zh-CN" altLang="en-US" sz="2400" kern="100">
                <a:latin typeface="黑体" panose="02010609060101010101" pitchFamily="49" charset="-122"/>
                <a:ea typeface="黑体" panose="02010609060101010101" pitchFamily="49" charset="-122"/>
                <a:cs typeface="Times New Roman" panose="02020603050405020304" charset="0"/>
                <a:sym typeface="+mn-ea"/>
              </a:rPr>
              <a:t>运送到他那里的是真金</a:t>
            </a:r>
            <a:r>
              <a:rPr lang="zh-CN" altLang="en-US" sz="2400" kern="100" smtClean="0">
                <a:latin typeface="黑体" panose="02010609060101010101" pitchFamily="49" charset="-122"/>
                <a:ea typeface="黑体" panose="02010609060101010101" pitchFamily="49" charset="-122"/>
                <a:cs typeface="Times New Roman" panose="02020603050405020304" charset="0"/>
                <a:sym typeface="+mn-ea"/>
              </a:rPr>
              <a:t>，那么，重量</a:t>
            </a:r>
            <a:r>
              <a:rPr lang="zh-CN" altLang="en-US" sz="2400" kern="100">
                <a:latin typeface="黑体" panose="02010609060101010101" pitchFamily="49" charset="-122"/>
                <a:ea typeface="黑体" panose="02010609060101010101" pitchFamily="49" charset="-122"/>
                <a:cs typeface="Times New Roman" panose="02020603050405020304" charset="0"/>
                <a:sym typeface="+mn-ea"/>
              </a:rPr>
              <a:t>会有六百斤；</a:t>
            </a:r>
            <a:endParaRPr lang="en-US" altLang="zh-CN" sz="2400" kern="100">
              <a:solidFill>
                <a:schemeClr val="tx1"/>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400" kern="100" smtClean="0">
                <a:latin typeface="黑体" panose="02010609060101010101" pitchFamily="49" charset="-122"/>
                <a:ea typeface="黑体" panose="02010609060101010101" pitchFamily="49" charset="-122"/>
                <a:cs typeface="Times New Roman" panose="02020603050405020304" charset="0"/>
                <a:sym typeface="+mn-ea"/>
              </a:rPr>
              <a:t>    如果重量</a:t>
            </a:r>
            <a:r>
              <a:rPr lang="zh-CN" altLang="en-US" sz="2400" kern="100">
                <a:latin typeface="黑体" panose="02010609060101010101" pitchFamily="49" charset="-122"/>
                <a:ea typeface="黑体" panose="02010609060101010101" pitchFamily="49" charset="-122"/>
                <a:cs typeface="Times New Roman" panose="02020603050405020304" charset="0"/>
                <a:sym typeface="+mn-ea"/>
              </a:rPr>
              <a:t>达到六百斤，那么不可能只有两个人用竹扁担抬过来。简化一下推理过程：</a:t>
            </a:r>
            <a:endParaRPr lang="en-US" altLang="zh-CN" sz="2400" kern="100">
              <a:solidFill>
                <a:schemeClr val="tx1"/>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400" kern="100" smtClean="0">
                <a:latin typeface="黑体" panose="02010609060101010101" pitchFamily="49" charset="-122"/>
                <a:ea typeface="黑体" panose="02010609060101010101" pitchFamily="49" charset="-122"/>
                <a:cs typeface="Times New Roman" panose="02020603050405020304" charset="0"/>
                <a:sym typeface="+mn-ea"/>
              </a:rPr>
              <a:t>    （</a:t>
            </a:r>
            <a:r>
              <a:rPr lang="en-US" altLang="zh-CN" sz="2400" kern="100">
                <a:latin typeface="黑体" panose="02010609060101010101" pitchFamily="49" charset="-122"/>
                <a:ea typeface="黑体" panose="02010609060101010101" pitchFamily="49" charset="-122"/>
                <a:cs typeface="Times New Roman" panose="02020603050405020304" charset="0"/>
                <a:sym typeface="+mn-ea"/>
              </a:rPr>
              <a:t>1</a:t>
            </a:r>
            <a:r>
              <a:rPr lang="zh-CN" altLang="en-US" sz="2400" kern="100">
                <a:latin typeface="黑体" panose="02010609060101010101" pitchFamily="49" charset="-122"/>
                <a:ea typeface="黑体" panose="02010609060101010101" pitchFamily="49" charset="-122"/>
                <a:cs typeface="Times New Roman" panose="02020603050405020304" charset="0"/>
                <a:sym typeface="+mn-ea"/>
              </a:rPr>
              <a:t>）如果县官以土换金，那么不可能只有两个人用竹扁担抬送金子到他那里。</a:t>
            </a:r>
            <a:endParaRPr lang="zh-CN" altLang="en-US" sz="2400" kern="100">
              <a:solidFill>
                <a:schemeClr val="tx1"/>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400" kern="100" smtClean="0">
                <a:latin typeface="黑体" panose="02010609060101010101" pitchFamily="49" charset="-122"/>
                <a:ea typeface="黑体" panose="02010609060101010101" pitchFamily="49" charset="-122"/>
                <a:cs typeface="Times New Roman" panose="02020603050405020304" charset="0"/>
                <a:sym typeface="+mn-ea"/>
              </a:rPr>
              <a:t>    （</a:t>
            </a:r>
            <a:r>
              <a:rPr lang="en-US" altLang="zh-CN" sz="2400" kern="100">
                <a:latin typeface="黑体" panose="02010609060101010101" pitchFamily="49" charset="-122"/>
                <a:ea typeface="黑体" panose="02010609060101010101" pitchFamily="49" charset="-122"/>
                <a:cs typeface="Times New Roman" panose="02020603050405020304" charset="0"/>
                <a:sym typeface="+mn-ea"/>
              </a:rPr>
              <a:t>2</a:t>
            </a:r>
            <a:r>
              <a:rPr lang="zh-CN" altLang="en-US" sz="2400" kern="100">
                <a:latin typeface="黑体" panose="02010609060101010101" pitchFamily="49" charset="-122"/>
                <a:ea typeface="黑体" panose="02010609060101010101" pitchFamily="49" charset="-122"/>
                <a:cs typeface="Times New Roman" panose="02020603050405020304" charset="0"/>
                <a:sym typeface="+mn-ea"/>
              </a:rPr>
              <a:t>）但事实上，运“金”的只有两个人，用的是竹扁担。</a:t>
            </a:r>
            <a:endParaRPr lang="zh-CN" altLang="en-US" sz="2400" kern="100">
              <a:solidFill>
                <a:schemeClr val="tx1"/>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400" kern="100" smtClean="0">
                <a:latin typeface="黑体" panose="02010609060101010101" pitchFamily="49" charset="-122"/>
                <a:ea typeface="黑体" panose="02010609060101010101" pitchFamily="49" charset="-122"/>
                <a:cs typeface="Times New Roman" panose="02020603050405020304" charset="0"/>
                <a:sym typeface="+mn-ea"/>
              </a:rPr>
              <a:t>    （</a:t>
            </a:r>
            <a:r>
              <a:rPr lang="en-US" altLang="zh-CN" sz="2400" kern="100">
                <a:latin typeface="黑体" panose="02010609060101010101" pitchFamily="49" charset="-122"/>
                <a:ea typeface="黑体" panose="02010609060101010101" pitchFamily="49" charset="-122"/>
                <a:cs typeface="Times New Roman" panose="02020603050405020304" charset="0"/>
                <a:sym typeface="+mn-ea"/>
              </a:rPr>
              <a:t>3</a:t>
            </a:r>
            <a:r>
              <a:rPr lang="zh-CN" altLang="en-US" sz="2400" kern="100">
                <a:latin typeface="黑体" panose="02010609060101010101" pitchFamily="49" charset="-122"/>
                <a:ea typeface="黑体" panose="02010609060101010101" pitchFamily="49" charset="-122"/>
                <a:cs typeface="Times New Roman" panose="02020603050405020304" charset="0"/>
                <a:sym typeface="+mn-ea"/>
              </a:rPr>
              <a:t>）所以县官收到的不是黄金，不可能以土换金。</a:t>
            </a:r>
          </a:p>
          <a:p>
            <a:pPr indent="457200"/>
            <a:r>
              <a:rPr lang="zh-CN" altLang="en-US" sz="2400" b="1" smtClean="0">
                <a:solidFill>
                  <a:srgbClr val="FF0000"/>
                </a:solidFill>
                <a:sym typeface="+mn-ea"/>
              </a:rPr>
              <a:t>把推理过程进一步简化就可以概括为</a:t>
            </a:r>
            <a:r>
              <a:rPr lang="en-US" altLang="zh-CN" sz="2400" b="1" smtClean="0">
                <a:solidFill>
                  <a:srgbClr val="FF0000"/>
                </a:solidFill>
                <a:sym typeface="+mn-ea"/>
              </a:rPr>
              <a:t>:</a:t>
            </a:r>
            <a:endParaRPr lang="en-US" altLang="zh-CN" sz="2400" b="1" smtClean="0">
              <a:solidFill>
                <a:srgbClr val="FF0000"/>
              </a:solidFill>
            </a:endParaRPr>
          </a:p>
          <a:p>
            <a:pPr indent="457200"/>
            <a:r>
              <a:rPr lang="zh-CN" altLang="en-US" sz="2400" b="1" smtClean="0">
                <a:solidFill>
                  <a:srgbClr val="FF0000"/>
                </a:solidFill>
                <a:sym typeface="+mn-ea"/>
              </a:rPr>
              <a:t>前提</a:t>
            </a:r>
            <a:r>
              <a:rPr lang="en-US" altLang="zh-CN" sz="2400" b="1" smtClean="0">
                <a:solidFill>
                  <a:srgbClr val="FF0000"/>
                </a:solidFill>
                <a:sym typeface="+mn-ea"/>
              </a:rPr>
              <a:t>:</a:t>
            </a:r>
            <a:r>
              <a:rPr lang="zh-CN" altLang="en-US" sz="2400" b="1" smtClean="0">
                <a:sym typeface="+mn-ea"/>
              </a:rPr>
              <a:t>如果县官以土换金，那么不可能只有两个人用竹扁担抬送金子到他那里。但事实上，运“金”的只有两人，用的是竹扁担。</a:t>
            </a:r>
            <a:endParaRPr lang="en-US" altLang="zh-CN" sz="2400" b="1" smtClean="0"/>
          </a:p>
          <a:p>
            <a:pPr indent="457200"/>
            <a:r>
              <a:rPr lang="zh-CN" altLang="en-US" sz="2400" b="1" smtClean="0">
                <a:solidFill>
                  <a:srgbClr val="FF0000"/>
                </a:solidFill>
                <a:sym typeface="+mn-ea"/>
              </a:rPr>
              <a:t>结论</a:t>
            </a:r>
            <a:r>
              <a:rPr lang="en-US" altLang="zh-CN" sz="2400" b="1" smtClean="0">
                <a:solidFill>
                  <a:srgbClr val="FF0000"/>
                </a:solidFill>
                <a:sym typeface="+mn-ea"/>
              </a:rPr>
              <a:t>:</a:t>
            </a:r>
            <a:r>
              <a:rPr lang="zh-CN" altLang="en-US" sz="2400" b="1" smtClean="0">
                <a:sym typeface="+mn-ea"/>
              </a:rPr>
              <a:t>所以县官不可能以土换金。</a:t>
            </a:r>
            <a:endParaRPr lang="en-US" altLang="zh-CN" sz="2400" b="1" smtClean="0"/>
          </a:p>
          <a:p>
            <a:pPr algn="just"/>
            <a:endParaRPr lang="zh-CN" altLang="en-US" sz="2400" kern="100">
              <a:solidFill>
                <a:schemeClr val="tx1"/>
              </a:solidFill>
              <a:latin typeface="黑体" panose="02010609060101010101" pitchFamily="49" charset="-122"/>
              <a:ea typeface="黑体" panose="02010609060101010101" pitchFamily="49" charset="-122"/>
              <a:cs typeface="Times New Roman" panose="02020603050405020304" charset="0"/>
            </a:endParaRPr>
          </a:p>
          <a:p>
            <a:pPr indent="457200"/>
            <a:endParaRPr lang="zh-CN" altLang="en-US" sz="2400" b="1" kern="100">
              <a:solidFill>
                <a:schemeClr val="tx1"/>
              </a:solidFill>
              <a:latin typeface="黑体" panose="02010609060101010101" pitchFamily="49" charset="-122"/>
              <a:ea typeface="黑体" panose="02010609060101010101" pitchFamily="49" charset="-122"/>
              <a:cs typeface="Times New Roman" panose="020206030504050203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10" end="10"/>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custDataLst>
              <p:tags r:id="rId3"/>
            </p:custDataLst>
          </p:nvPr>
        </p:nvPicPr>
        <p:blipFill>
          <a:blip r:embed="rId2"/>
          <a:stretch>
            <a:fillRect/>
          </a:stretch>
        </p:blipFill>
        <p:spPr>
          <a:xfrm>
            <a:off x="6012180" y="3589021"/>
            <a:ext cx="3131819" cy="3224122"/>
          </a:xfrm>
          <a:prstGeom prst="rect">
            <a:avLst/>
          </a:prstGeom>
        </p:spPr>
      </p:pic>
      <p:sp>
        <p:nvSpPr>
          <p:cNvPr id="2" name="文本框 1"/>
          <p:cNvSpPr txBox="1"/>
          <p:nvPr/>
        </p:nvSpPr>
        <p:spPr>
          <a:xfrm>
            <a:off x="179070" y="548958"/>
            <a:ext cx="8785225" cy="529399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algn="l" defTabSz="412750">
              <a:lnSpc>
                <a:spcPts val="4500"/>
              </a:lnSpc>
              <a:buSzPct val="50000"/>
              <a:defRPr>
                <a:solidFill>
                  <a:srgbClr val="FFFFFF"/>
                </a:solidFill>
              </a:defRPr>
            </a:pPr>
            <a:r>
              <a:rPr lang="zh-CN" altLang="en-US" sz="2000">
                <a:solidFill>
                  <a:srgbClr val="F9FBFA"/>
                </a:solidFill>
                <a:cs typeface="宋体" panose="02010600030101010101" pitchFamily="2" charset="-122"/>
                <a:sym typeface="宋体" panose="02010600030101010101" pitchFamily="2" charset="-122"/>
              </a:rPr>
              <a:t> </a:t>
            </a:r>
            <a:r>
              <a:rPr lang="zh-CN" altLang="en-US" sz="2000" smtClean="0">
                <a:solidFill>
                  <a:srgbClr val="F9FBFA"/>
                </a:solidFill>
                <a:cs typeface="宋体" panose="02010600030101010101" pitchFamily="2" charset="-122"/>
                <a:sym typeface="宋体" panose="02010600030101010101" pitchFamily="2" charset="-122"/>
              </a:rPr>
              <a:t>  </a:t>
            </a:r>
            <a:r>
              <a:rPr lang="zh-CN" altLang="en-US" sz="3200" smtClean="0">
                <a:solidFill>
                  <a:srgbClr val="F9FBFA"/>
                </a:solidFill>
                <a:cs typeface="宋体" panose="02010600030101010101" pitchFamily="2" charset="-122"/>
                <a:sym typeface="宋体" panose="02010600030101010101" pitchFamily="2" charset="-122"/>
              </a:rPr>
              <a:t> </a:t>
            </a:r>
            <a:r>
              <a:rPr lang="zh-CN" altLang="en-US" sz="3200" b="1" smtClean="0">
                <a:solidFill>
                  <a:srgbClr val="FF0000"/>
                </a:solidFill>
                <a:sym typeface="+mn-ea"/>
              </a:rPr>
              <a:t>三段论推理</a:t>
            </a:r>
            <a:r>
              <a:rPr lang="en-US" altLang="zh-CN" sz="3200" b="1" smtClean="0">
                <a:solidFill>
                  <a:srgbClr val="FF0000"/>
                </a:solidFill>
                <a:sym typeface="+mn-ea"/>
              </a:rPr>
              <a:t>:</a:t>
            </a:r>
            <a:endParaRPr lang="zh-CN" altLang="en-US" sz="3200" smtClean="0">
              <a:solidFill>
                <a:srgbClr val="F9FBFA"/>
              </a:solidFill>
              <a:cs typeface="宋体" panose="02010600030101010101" pitchFamily="2" charset="-122"/>
              <a:sym typeface="宋体" panose="02010600030101010101" pitchFamily="2" charset="-122"/>
            </a:endParaRPr>
          </a:p>
          <a:p>
            <a:pPr lvl="1" defTabSz="412750">
              <a:lnSpc>
                <a:spcPts val="4500"/>
              </a:lnSpc>
              <a:buSzPct val="50000"/>
              <a:defRPr>
                <a:solidFill>
                  <a:srgbClr val="FFFFFF"/>
                </a:solidFill>
              </a:defRPr>
            </a:pPr>
            <a:r>
              <a:rPr lang="zh-CN" altLang="en-US" sz="2000"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楚</a:t>
            </a:r>
            <a:r>
              <a:rPr lang="zh-CN" altLang="en-US" sz="200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人以晏子短，为小门于大门之侧而延晏子。晏子不入，曰：“使狗国者，从狗门入。今臣使楚，不当从此门入。</a:t>
            </a:r>
            <a:r>
              <a:rPr lang="zh-CN" altLang="en-US" sz="2000"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（出自</a:t>
            </a:r>
            <a:r>
              <a:rPr lang="en-US" altLang="zh-CN" sz="2000"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000"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晏子使楚</a:t>
            </a:r>
            <a:r>
              <a:rPr lang="en-US" altLang="zh-CN" sz="2000"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000"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endParaRPr lang="en-US" altLang="zh-CN" sz="2000"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000"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晏子</a:t>
            </a:r>
            <a:r>
              <a:rPr lang="zh-CN" altLang="en-US" sz="200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的</a:t>
            </a:r>
            <a:r>
              <a:rPr lang="zh-CN" altLang="en-US" sz="200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三段论推理</a:t>
            </a:r>
            <a:r>
              <a:rPr lang="zh-CN" altLang="en-US" sz="200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是这样的：</a:t>
            </a:r>
            <a:endParaRPr lang="en-US" altLang="zh-CN" sz="200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000"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000"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大前提</a:t>
            </a:r>
            <a:r>
              <a:rPr lang="zh-CN" altLang="en-US" sz="200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00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出使狗国，应该从狗门进入。</a:t>
            </a:r>
            <a:endParaRPr lang="en-US" altLang="zh-CN" sz="200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000"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000"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小前提</a:t>
            </a:r>
            <a:r>
              <a:rPr lang="zh-CN" altLang="en-US" sz="200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00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楚国不是狗国。</a:t>
            </a:r>
            <a:r>
              <a:rPr lang="en-US" altLang="zh-CN" sz="200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000"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这里省略了小前提</a:t>
            </a:r>
            <a:r>
              <a:rPr lang="en-US" altLang="zh-CN" sz="2000"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endParaRPr lang="en-US" altLang="zh-CN" sz="200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000"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000"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结论：</a:t>
            </a:r>
            <a:r>
              <a:rPr lang="zh-CN" altLang="en-US" sz="2000"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我出使楚国，不应该从这样的狗门进入。</a:t>
            </a:r>
          </a:p>
          <a:p>
            <a:pPr defTabSz="412750">
              <a:lnSpc>
                <a:spcPts val="4500"/>
              </a:lnSpc>
              <a:buSzPct val="50000"/>
              <a:defRPr>
                <a:solidFill>
                  <a:srgbClr val="FFFFFF"/>
                </a:solidFill>
              </a:defRPr>
            </a:pPr>
            <a:r>
              <a:rPr lang="zh-CN" altLang="en-US" sz="2000" b="1" smtClean="0">
                <a:solidFill>
                  <a:srgbClr val="FF0000"/>
                </a:solidFill>
                <a:sym typeface="+mn-ea"/>
              </a:rPr>
              <a:t>据此</a:t>
            </a:r>
            <a:r>
              <a:rPr lang="en-US" altLang="zh-CN" sz="2000" b="1" smtClean="0">
                <a:solidFill>
                  <a:srgbClr val="FF0000"/>
                </a:solidFill>
                <a:sym typeface="+mn-ea"/>
              </a:rPr>
              <a:t>,</a:t>
            </a:r>
            <a:r>
              <a:rPr lang="zh-CN" altLang="en-US" sz="2000" b="1" smtClean="0">
                <a:solidFill>
                  <a:srgbClr val="FF0000"/>
                </a:solidFill>
                <a:sym typeface="+mn-ea"/>
              </a:rPr>
              <a:t>楚人一定要晏子从狗门入的话</a:t>
            </a:r>
            <a:r>
              <a:rPr lang="en-US" altLang="zh-CN" sz="2000" b="1" smtClean="0">
                <a:solidFill>
                  <a:srgbClr val="FF0000"/>
                </a:solidFill>
                <a:sym typeface="+mn-ea"/>
              </a:rPr>
              <a:t>,</a:t>
            </a:r>
            <a:r>
              <a:rPr lang="zh-CN" altLang="en-US" sz="2000" b="1" smtClean="0">
                <a:solidFill>
                  <a:srgbClr val="FF0000"/>
                </a:solidFill>
                <a:sym typeface="+mn-ea"/>
              </a:rPr>
              <a:t>那等于承认楚国是狗国。</a:t>
            </a:r>
            <a:endParaRPr lang="en-US" altLang="zh-CN" sz="2000" b="1" smtClean="0">
              <a:solidFill>
                <a:srgbClr val="FF0000"/>
              </a:solidFill>
            </a:endParaRPr>
          </a:p>
          <a:p>
            <a:pPr defTabSz="412750">
              <a:lnSpc>
                <a:spcPts val="4500"/>
              </a:lnSpc>
              <a:buSzPct val="50000"/>
              <a:defRPr>
                <a:solidFill>
                  <a:srgbClr val="FFFFFF"/>
                </a:solidFill>
              </a:defRPr>
            </a:pPr>
            <a:r>
              <a:rPr lang="en-US" altLang="zh-CN" sz="2000" b="1"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000" b="1"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有效三段论</a:t>
            </a:r>
          </a:p>
        </p:txBody>
      </p:sp>
    </p:spTree>
    <p:custDataLst>
      <p:tags r:id="rId4"/>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12115" y="1484630"/>
            <a:ext cx="7820660" cy="3461385"/>
          </a:xfrm>
          <a:prstGeom prst="rect">
            <a:avLst/>
          </a:prstGeom>
        </p:spPr>
        <p:txBody>
          <a:bodyPr wrap="square">
            <a:spAutoFit/>
          </a:bodyPr>
          <a:lstStyle/>
          <a:p>
            <a:pPr indent="457200"/>
            <a:r>
              <a:rPr lang="zh-CN" altLang="en-US" sz="2800" b="1" smtClean="0">
                <a:solidFill>
                  <a:srgbClr val="FF0000"/>
                </a:solidFill>
              </a:rPr>
              <a:t>三段论推理</a:t>
            </a:r>
          </a:p>
          <a:p>
            <a:pPr indent="457200"/>
            <a:endParaRPr lang="zh-CN" altLang="en-US" sz="2300" b="1" smtClean="0">
              <a:solidFill>
                <a:srgbClr val="FF0000"/>
              </a:solidFill>
            </a:endParaRPr>
          </a:p>
          <a:p>
            <a:pPr indent="457200"/>
            <a:r>
              <a:rPr lang="zh-CN" altLang="en-US" sz="2800" b="1" smtClean="0">
                <a:solidFill>
                  <a:srgbClr val="FF0000"/>
                </a:solidFill>
              </a:rPr>
              <a:t>大前提</a:t>
            </a:r>
            <a:r>
              <a:rPr lang="en-US" altLang="zh-CN" sz="2800" b="1" smtClean="0">
                <a:solidFill>
                  <a:srgbClr val="FF0000"/>
                </a:solidFill>
              </a:rPr>
              <a:t>:   </a:t>
            </a:r>
            <a:r>
              <a:rPr lang="en-US" altLang="zh-CN" sz="2800" b="1" smtClean="0"/>
              <a:t>   </a:t>
            </a:r>
            <a:r>
              <a:rPr lang="zh-CN" altLang="en-US" sz="2800" b="1" smtClean="0"/>
              <a:t>熊友兰有十五贯钱</a:t>
            </a:r>
            <a:endParaRPr lang="en-US" altLang="zh-CN" sz="2800" b="1" smtClean="0"/>
          </a:p>
          <a:p>
            <a:pPr indent="457200"/>
            <a:r>
              <a:rPr lang="zh-CN" altLang="en-US" sz="2800" b="1" smtClean="0">
                <a:solidFill>
                  <a:srgbClr val="FF0000"/>
                </a:solidFill>
              </a:rPr>
              <a:t> 小前提：</a:t>
            </a:r>
            <a:r>
              <a:rPr lang="zh-CN" altLang="en-US" sz="2800" b="1" smtClean="0"/>
              <a:t>  杀死尤葫芦的罪犯有十五贯钱</a:t>
            </a:r>
            <a:endParaRPr lang="en-US" altLang="zh-CN" sz="2800" b="1" smtClean="0"/>
          </a:p>
          <a:p>
            <a:pPr indent="457200"/>
            <a:r>
              <a:rPr lang="en-US" altLang="zh-CN" sz="2800" b="1" smtClean="0"/>
              <a:t> </a:t>
            </a:r>
            <a:r>
              <a:rPr lang="en-US" altLang="zh-CN" sz="2800" b="1" smtClean="0">
                <a:solidFill>
                  <a:srgbClr val="FF0000"/>
                </a:solidFill>
              </a:rPr>
              <a:t>  </a:t>
            </a:r>
            <a:r>
              <a:rPr lang="zh-CN" altLang="en-US" sz="2800" b="1" smtClean="0">
                <a:solidFill>
                  <a:srgbClr val="FF0000"/>
                </a:solidFill>
              </a:rPr>
              <a:t>结论</a:t>
            </a:r>
            <a:r>
              <a:rPr lang="en-US" altLang="zh-CN" sz="2800" b="1" smtClean="0">
                <a:solidFill>
                  <a:srgbClr val="FF0000"/>
                </a:solidFill>
              </a:rPr>
              <a:t>:</a:t>
            </a:r>
            <a:r>
              <a:rPr lang="en-US" altLang="zh-CN" sz="2800" b="1" smtClean="0"/>
              <a:t>       </a:t>
            </a:r>
            <a:r>
              <a:rPr lang="zh-CN" altLang="en-US" sz="2800" b="1" smtClean="0"/>
              <a:t>熊友兰是杀死尤葫芦的罪犯。</a:t>
            </a:r>
            <a:endParaRPr lang="en-US" altLang="zh-CN" sz="2800" b="1" smtClean="0"/>
          </a:p>
          <a:p>
            <a:pPr indent="457200"/>
            <a:endParaRPr lang="zh-CN" altLang="en-US" sz="2800" b="1" smtClean="0"/>
          </a:p>
          <a:p>
            <a:pPr indent="457200"/>
            <a:r>
              <a:rPr lang="zh-CN" altLang="en-US" sz="2800" b="1" smtClean="0"/>
              <a:t> </a:t>
            </a:r>
            <a:r>
              <a:rPr lang="en-US" altLang="zh-CN" sz="2800" b="1" smtClean="0"/>
              <a:t>  </a:t>
            </a:r>
            <a:r>
              <a:rPr lang="zh-CN" altLang="en-US" sz="2800" b="1" smtClean="0"/>
              <a:t>这个推理是一则</a:t>
            </a:r>
            <a:r>
              <a:rPr lang="zh-CN" altLang="en-US" sz="2800" b="1" smtClean="0">
                <a:solidFill>
                  <a:srgbClr val="FF0000"/>
                </a:solidFill>
              </a:rPr>
              <a:t>无效三段论</a:t>
            </a:r>
            <a:r>
              <a:rPr lang="zh-CN" altLang="en-US" sz="2800" b="1" smtClean="0"/>
              <a:t>。符合三段论定义的推理形式有</a:t>
            </a:r>
            <a:r>
              <a:rPr lang="en-US" altLang="zh-CN" sz="2800" b="1" smtClean="0"/>
              <a:t>256</a:t>
            </a:r>
            <a:r>
              <a:rPr lang="zh-CN" altLang="en-US" sz="2800" b="1" smtClean="0"/>
              <a:t>种，其中有效的只有</a:t>
            </a:r>
            <a:r>
              <a:rPr lang="en-US" altLang="zh-CN" sz="2800" b="1" smtClean="0"/>
              <a:t>24</a:t>
            </a:r>
            <a:r>
              <a:rPr lang="zh-CN" altLang="en-US" sz="2800" b="1" smtClean="0"/>
              <a:t>种。</a:t>
            </a:r>
          </a:p>
        </p:txBody>
      </p:sp>
      <p:sp>
        <p:nvSpPr>
          <p:cNvPr id="3" name="椭圆形标注 2"/>
          <p:cNvSpPr/>
          <p:nvPr/>
        </p:nvSpPr>
        <p:spPr>
          <a:xfrm>
            <a:off x="899160" y="30480"/>
            <a:ext cx="3602355" cy="734060"/>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t>十五贯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 calcmode="lin" valueType="num">
                                      <p:cBhvr additive="base">
                                        <p:cTn id="1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 calcmode="lin" valueType="num">
                                      <p:cBhvr additive="base">
                                        <p:cTn id="2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 calcmode="lin" valueType="num">
                                      <p:cBhvr additive="base">
                                        <p:cTn id="2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上凸弯带形 1"/>
          <p:cNvSpPr/>
          <p:nvPr/>
        </p:nvSpPr>
        <p:spPr>
          <a:xfrm>
            <a:off x="0" y="0"/>
            <a:ext cx="9144000" cy="1143008"/>
          </a:xfrm>
          <a:prstGeom prst="ellipseRibbon2">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800" b="1" smtClean="0"/>
              <a:t>案例分析及推理形式说明</a:t>
            </a:r>
            <a:endParaRPr lang="zh-CN" altLang="en-US" sz="2800" b="1"/>
          </a:p>
        </p:txBody>
      </p:sp>
      <p:sp>
        <p:nvSpPr>
          <p:cNvPr id="3" name="矩形 2"/>
          <p:cNvSpPr/>
          <p:nvPr/>
        </p:nvSpPr>
        <p:spPr>
          <a:xfrm>
            <a:off x="0" y="1142984"/>
            <a:ext cx="9144000" cy="5246370"/>
          </a:xfrm>
          <a:prstGeom prst="rect">
            <a:avLst/>
          </a:prstGeom>
        </p:spPr>
        <p:txBody>
          <a:bodyPr wrap="square">
            <a:spAutoFit/>
          </a:bodyPr>
          <a:lstStyle/>
          <a:p>
            <a:pPr algn="ctr"/>
            <a:r>
              <a:rPr lang="zh-CN" altLang="en-US" sz="3200" b="1" smtClean="0">
                <a:solidFill>
                  <a:srgbClr val="FF0000"/>
                </a:solidFill>
              </a:rPr>
              <a:t>三段论</a:t>
            </a:r>
            <a:r>
              <a:rPr lang="zh-CN" altLang="en-US" sz="3200" b="1" smtClean="0">
                <a:solidFill>
                  <a:srgbClr val="FF0000"/>
                </a:solidFill>
                <a:sym typeface="+mn-ea"/>
              </a:rPr>
              <a:t>推理</a:t>
            </a:r>
            <a:endParaRPr lang="en-US" altLang="zh-CN" sz="3200" b="1" smtClean="0">
              <a:solidFill>
                <a:srgbClr val="FF0000"/>
              </a:solidFill>
            </a:endParaRPr>
          </a:p>
          <a:p>
            <a:pPr defTabSz="412750">
              <a:lnSpc>
                <a:spcPts val="4500"/>
              </a:lnSpc>
              <a:buSzPct val="50000"/>
              <a:defRPr>
                <a:solidFill>
                  <a:srgbClr val="FFFFFF"/>
                </a:solidFill>
              </a:defRPr>
            </a:pPr>
            <a:r>
              <a:rPr lang="zh-CN" altLang="en-US" sz="2600" smtClean="0">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en-US" altLang="zh-CN" sz="2600" smtClean="0">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600"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大前提</a:t>
            </a:r>
            <a:r>
              <a:rPr lang="zh-CN" altLang="en-US" sz="260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endParaRPr lang="en-US" altLang="zh-CN" sz="260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00" smtClean="0">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en-US" altLang="zh-CN" sz="2600" smtClean="0">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600"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小前提</a:t>
            </a:r>
            <a:r>
              <a:rPr lang="zh-CN" altLang="en-US" sz="260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endParaRPr lang="en-US" altLang="zh-CN" sz="260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00" smtClean="0">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en-US" altLang="zh-CN" sz="2600" smtClean="0">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600"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结论：</a:t>
            </a:r>
          </a:p>
          <a:p>
            <a:pPr defTabSz="412750">
              <a:lnSpc>
                <a:spcPts val="4500"/>
              </a:lnSpc>
              <a:buSzPct val="50000"/>
              <a:defRPr>
                <a:solidFill>
                  <a:srgbClr val="FFFFFF"/>
                </a:solidFill>
              </a:defRPr>
            </a:pPr>
            <a:r>
              <a:rPr lang="zh-CN" altLang="en-US" sz="2600"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基本模式是 </a:t>
            </a:r>
            <a:r>
              <a:rPr lang="en-US" altLang="zh-CN" sz="2600"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600" b="1" smtClean="0">
                <a:solidFill>
                  <a:schemeClr val="tx1"/>
                </a:solidFill>
              </a:rPr>
              <a:t>所有</a:t>
            </a:r>
            <a:r>
              <a:rPr lang="en-US" altLang="zh-CN" sz="2600" b="1" smtClean="0">
                <a:solidFill>
                  <a:schemeClr val="tx1"/>
                </a:solidFill>
              </a:rPr>
              <a:t>S</a:t>
            </a:r>
            <a:r>
              <a:rPr lang="zh-CN" altLang="en-US" sz="2600" b="1" smtClean="0">
                <a:solidFill>
                  <a:schemeClr val="tx1"/>
                </a:solidFill>
              </a:rPr>
              <a:t>都是</a:t>
            </a:r>
            <a:r>
              <a:rPr lang="en-US" altLang="zh-CN" sz="2600" b="1" smtClean="0">
                <a:solidFill>
                  <a:schemeClr val="tx1"/>
                </a:solidFill>
              </a:rPr>
              <a:t>M</a:t>
            </a:r>
          </a:p>
          <a:p>
            <a:pPr defTabSz="412750">
              <a:lnSpc>
                <a:spcPts val="4500"/>
              </a:lnSpc>
              <a:buSzPct val="50000"/>
              <a:defRPr>
                <a:solidFill>
                  <a:srgbClr val="FFFFFF"/>
                </a:solidFill>
              </a:defRPr>
            </a:pPr>
            <a:r>
              <a:rPr lang="en-US" altLang="zh-CN" sz="2600" b="1" smtClean="0">
                <a:solidFill>
                  <a:schemeClr val="tx1"/>
                </a:solidFill>
              </a:rPr>
              <a:t>                         </a:t>
            </a:r>
            <a:r>
              <a:rPr lang="en-US" altLang="zh-CN" sz="2600" b="1" u="sng" smtClean="0">
                <a:solidFill>
                  <a:schemeClr val="tx1"/>
                </a:solidFill>
              </a:rPr>
              <a:t> </a:t>
            </a:r>
            <a:r>
              <a:rPr lang="zh-CN" altLang="en-US" sz="2600" b="1" u="sng" smtClean="0">
                <a:solidFill>
                  <a:schemeClr val="tx1"/>
                </a:solidFill>
              </a:rPr>
              <a:t>所有</a:t>
            </a:r>
            <a:r>
              <a:rPr lang="en-US" altLang="zh-CN" sz="2600" b="1" u="sng" smtClean="0">
                <a:solidFill>
                  <a:schemeClr val="tx1"/>
                </a:solidFill>
              </a:rPr>
              <a:t>M</a:t>
            </a:r>
            <a:r>
              <a:rPr lang="zh-CN" altLang="en-US" sz="2600" b="1" u="sng" smtClean="0">
                <a:solidFill>
                  <a:schemeClr val="tx1"/>
                </a:solidFill>
              </a:rPr>
              <a:t>都是</a:t>
            </a:r>
            <a:r>
              <a:rPr lang="en-US" altLang="zh-CN" sz="2600" b="1" u="sng" smtClean="0">
                <a:solidFill>
                  <a:schemeClr val="tx1"/>
                </a:solidFill>
              </a:rPr>
              <a:t>P</a:t>
            </a:r>
          </a:p>
          <a:p>
            <a:pPr defTabSz="412750">
              <a:lnSpc>
                <a:spcPts val="4500"/>
              </a:lnSpc>
              <a:buSzPct val="50000"/>
              <a:defRPr>
                <a:solidFill>
                  <a:srgbClr val="FFFFFF"/>
                </a:solidFill>
              </a:defRPr>
            </a:pPr>
            <a:r>
              <a:rPr lang="en-US" altLang="zh-CN" sz="2600" b="1" smtClean="0">
                <a:solidFill>
                  <a:schemeClr val="tx1"/>
                </a:solidFill>
              </a:rPr>
              <a:t>                            </a:t>
            </a:r>
            <a:r>
              <a:rPr lang="zh-CN" altLang="en-US" sz="2600" b="1" smtClean="0">
                <a:solidFill>
                  <a:schemeClr val="tx1"/>
                </a:solidFill>
              </a:rPr>
              <a:t>所有</a:t>
            </a:r>
            <a:r>
              <a:rPr lang="en-US" altLang="zh-CN" sz="2600" b="1" smtClean="0">
                <a:solidFill>
                  <a:schemeClr val="tx1"/>
                </a:solidFill>
              </a:rPr>
              <a:t>S</a:t>
            </a:r>
            <a:r>
              <a:rPr lang="zh-CN" altLang="en-US" sz="2600" b="1" smtClean="0">
                <a:solidFill>
                  <a:schemeClr val="tx1"/>
                </a:solidFill>
              </a:rPr>
              <a:t>都是</a:t>
            </a:r>
            <a:r>
              <a:rPr lang="en-US" altLang="zh-CN" sz="2600" b="1" smtClean="0">
                <a:solidFill>
                  <a:schemeClr val="tx1"/>
                </a:solidFill>
              </a:rPr>
              <a:t>P</a:t>
            </a:r>
          </a:p>
          <a:p>
            <a:pPr indent="457200"/>
            <a:r>
              <a:rPr lang="zh-CN" altLang="en-US" sz="2600" b="1" smtClean="0"/>
              <a:t>这是三段论最基本的一种有效形式。但并不是所有符合三段论定义的推理形式都是有效的。</a:t>
            </a:r>
            <a:r>
              <a:rPr lang="en-US" altLang="zh-CN" sz="2600" b="1" smtClean="0"/>
              <a:t>《</a:t>
            </a:r>
            <a:r>
              <a:rPr lang="zh-CN" altLang="en-US" sz="2600" b="1" smtClean="0"/>
              <a:t>十五贯</a:t>
            </a:r>
            <a:r>
              <a:rPr lang="en-US" altLang="zh-CN" sz="2600" b="1" smtClean="0"/>
              <a:t>》</a:t>
            </a:r>
            <a:r>
              <a:rPr lang="zh-CN" altLang="en-US" sz="2600" b="1" smtClean="0"/>
              <a:t>中过于执的推理就是一个无效的三段论。</a:t>
            </a:r>
            <a:endParaRPr lang="en-US" altLang="zh-CN" sz="2600" b="1"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EMPLATE_CATEGORY" val="custom"/>
  <p:tag name="KSO_WM_TEMPLATE_INDEX" val="20205176"/>
</p:tagLst>
</file>

<file path=ppt/tags/tag2.xml><?xml version="1.0" encoding="utf-8"?>
<p:tagLst xmlns:p="http://schemas.openxmlformats.org/presentationml/2006/main">
  <p:tag name="KSO_WM_UNIT_PLACING_PICTURE_USER_VIEWPORT" val="{&quot;height&quot;:6396,&quot;width&quot;:8568}"/>
</p:tagLst>
</file>

<file path=ppt/tags/tag3.xml><?xml version="1.0" encoding="utf-8"?>
<p:tagLst xmlns:p="http://schemas.openxmlformats.org/presentationml/2006/main">
  <p:tag name="KSO_WM_BEAUTIFY_FLAG" val="#wm#"/>
  <p:tag name="KSO_WM_TEMPLATE_CATEGORY" val="custom"/>
  <p:tag name="KSO_WM_TEMPLATE_INDEX" val="20205176"/>
</p:tagLst>
</file>

<file path=ppt/tags/tag4.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AEACE"/>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AEACE"/>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182</Paragraphs>
  <Slides>20</Slides>
  <Notes>1</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20</vt:i4>
      </vt:variant>
    </vt:vector>
  </HeadingPairs>
  <TitlesOfParts>
    <vt:vector baseType="lpstr" size="31">
      <vt:lpstr>Arial</vt:lpstr>
      <vt:lpstr>Calibri</vt:lpstr>
      <vt:lpstr>Calibri Light</vt:lpstr>
      <vt:lpstr>微软雅黑</vt:lpstr>
      <vt:lpstr>华文行楷</vt:lpstr>
      <vt:lpstr>华文隶书</vt:lpstr>
      <vt:lpstr>华文楷体</vt:lpstr>
      <vt:lpstr>黑体</vt:lpstr>
      <vt:lpstr>宋体</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2021-10-15T13:20:17.823</cp:lastPrinted>
  <dcterms:created xsi:type="dcterms:W3CDTF">2021-10-15T13:20:17Z</dcterms:created>
  <dcterms:modified xsi:type="dcterms:W3CDTF">2021-10-15T05:20:18Z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