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347" r:id="rId3"/>
    <p:sldId id="257" r:id="rId4"/>
    <p:sldId id="259" r:id="rId5"/>
    <p:sldId id="258" r:id="rId6"/>
    <p:sldId id="260" r:id="rId7"/>
    <p:sldId id="261" r:id="rId8"/>
    <p:sldId id="294" r:id="rId9"/>
    <p:sldId id="295" r:id="rId10"/>
    <p:sldId id="263" r:id="rId11"/>
    <p:sldId id="286" r:id="rId12"/>
    <p:sldId id="262" r:id="rId13"/>
    <p:sldId id="264" r:id="rId14"/>
    <p:sldId id="290" r:id="rId15"/>
    <p:sldId id="291" r:id="rId16"/>
    <p:sldId id="292" r:id="rId17"/>
    <p:sldId id="293" r:id="rId18"/>
    <p:sldId id="265" r:id="rId19"/>
    <p:sldId id="267" r:id="rId20"/>
    <p:sldId id="287" r:id="rId21"/>
    <p:sldId id="288" r:id="rId22"/>
    <p:sldId id="298" r:id="rId23"/>
    <p:sldId id="299" r:id="rId24"/>
    <p:sldId id="300" r:id="rId25"/>
    <p:sldId id="289" r:id="rId26"/>
    <p:sldId id="268" r:id="rId27"/>
    <p:sldId id="350" r:id="rId28"/>
    <p:sldId id="349" r:id="rId29"/>
    <p:sldId id="348" r:id="rId30"/>
    <p:sldId id="284" r:id="rId31"/>
    <p:sldId id="344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48" y="-84"/>
      </p:cViewPr>
      <p:guideLst>
        <p:guide orient="horz" pos="2160"/>
        <p:guide pos="29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13A825-BC7C-458D-85FD-9250FAF3AB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34B4B5-5EBB-403E-82F4-7AE4A46629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 userDrawn="1"/>
        </p:nvSpPr>
        <p:spPr>
          <a:xfrm>
            <a:off x="6830695" y="184785"/>
            <a:ext cx="2164080" cy="287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《宿舍是我家，安全靠大家》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 descr="教育学会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04615" y="6241415"/>
            <a:ext cx="1616710" cy="4851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6944424" y="44624"/>
            <a:ext cx="2164080" cy="287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《宿舍是我家，安全靠大家》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 descr="教育学会logo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3904615" y="6241415"/>
            <a:ext cx="1616710" cy="4851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png"/><Relationship Id="rId2" Type="http://schemas.microsoft.com/office/2007/relationships/hdphoto" Target="../media/hdphoto2.wdp"/><Relationship Id="rId1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jpeg"/><Relationship Id="rId3" Type="http://schemas.openxmlformats.org/officeDocument/2006/relationships/image" Target="../media/image30.jpeg"/><Relationship Id="rId2" Type="http://schemas.microsoft.com/office/2007/relationships/hdphoto" Target="../media/hdphoto3.wdp"/><Relationship Id="rId1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jpeg"/><Relationship Id="rId3" Type="http://schemas.openxmlformats.org/officeDocument/2006/relationships/image" Target="../media/image33.jpeg"/><Relationship Id="rId2" Type="http://schemas.microsoft.com/office/2007/relationships/hdphoto" Target="../media/hdphoto3.wdp"/><Relationship Id="rId1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png"/><Relationship Id="rId2" Type="http://schemas.microsoft.com/office/2007/relationships/hdphoto" Target="../media/hdphoto4.wdp"/><Relationship Id="rId1" Type="http://schemas.openxmlformats.org/officeDocument/2006/relationships/image" Target="../media/image4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2.jpeg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4.jpeg"/><Relationship Id="rId1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4.jpeg"/><Relationship Id="rId1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hyperlink" Target="http://news.cctv.com/2017/08/29/VIDEGNbkSaJ5gFU3VMNBwCze170829.shtml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png"/><Relationship Id="rId2" Type="http://schemas.microsoft.com/office/2007/relationships/hdphoto" Target="../media/hdphoto1.wdp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80" y="0"/>
            <a:ext cx="8818633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148135" y="2348880"/>
            <a:ext cx="572464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48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、火电无情须谨慎</a:t>
            </a:r>
            <a:endParaRPr lang="zh-CN" altLang="en-US" sz="48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-99392"/>
            <a:ext cx="9036496" cy="7040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547664" y="2420888"/>
            <a:ext cx="6768752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2017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  <a:r>
              <a: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r>
              <a: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24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日上午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</a:rPr>
              <a:t>11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时</a:t>
            </a:r>
            <a:r>
              <a: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16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分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福州闽侯县大学城闽江学院学生宿舍四区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楼的一间学生宿舍发生火灾。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消防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官兵到场时，浓烟不断从窗户冒出，宿舍门温度较高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。为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避免破门时发生轰燃，消防官兵先用水枪对门实施降温，待温度下降些后再快速破拆门锁。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11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时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</a:rPr>
              <a:t>50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分许，现场余火被彻底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扑灭。据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了解，起火的是学生宿舍，因正值上课时间，并没有人员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在内，因而无学生伤亡，但宿舍内设施基本被烧毁。</a:t>
            </a:r>
            <a:endParaRPr lang="zh-CN" altLang="zh-CN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zh-CN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网易新闻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5122" name="Picture 2" descr="C:\Users\dell\Desktop\ppt用到的各种小标签\案例.pn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1390650" cy="82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771800" y="1141818"/>
            <a:ext cx="5904656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福建一学校宿舍发生火灾 </a:t>
            </a:r>
            <a:endParaRPr lang="en-US" altLang="zh-CN" sz="2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宿舍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内设施基本被烧毁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357"/>
          <a:stretch>
            <a:fillRect/>
          </a:stretch>
        </p:blipFill>
        <p:spPr>
          <a:xfrm>
            <a:off x="38735" y="1341948"/>
            <a:ext cx="9154060" cy="53992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5" name="组合 4"/>
          <p:cNvGrpSpPr/>
          <p:nvPr/>
        </p:nvGrpSpPr>
        <p:grpSpPr>
          <a:xfrm>
            <a:off x="339725" y="78105"/>
            <a:ext cx="8463280" cy="1178560"/>
            <a:chOff x="579" y="8657"/>
            <a:chExt cx="13328" cy="185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" y="8657"/>
              <a:ext cx="13329" cy="1857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1076" y="9209"/>
              <a:ext cx="12474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为了避免宿舍起火，在宿舍里，我们应该注意什么呢？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491147"/>
            <a:ext cx="9144000" cy="64662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91197"/>
            <a:ext cx="3308861" cy="97756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99043" y="591070"/>
            <a:ext cx="301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正确、合理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电器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2983"/>
            <a:ext cx="9144000" cy="652534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620" y="291197"/>
            <a:ext cx="1944216" cy="9775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9552" y="549146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小心明火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192.168.1.28\编辑\素材\漫画素材分类jpg\火灾消防\3-17 副本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E5D9C1">
                  <a:alpha val="100000"/>
                </a:srgbClr>
              </a:clrFrom>
              <a:clrTo>
                <a:srgbClr val="E5D9C1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-27384"/>
            <a:ext cx="925252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60363"/>
            <a:ext cx="1997968" cy="9775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561348" y="318312"/>
            <a:ext cx="1763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禁止吸烟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" y="205105"/>
            <a:ext cx="4975860" cy="126555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460" y="517525"/>
            <a:ext cx="488251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禁止焚烧杂物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和存放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易燃易爆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物品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8" y="475402"/>
            <a:ext cx="8676456" cy="54027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15563" y="695231"/>
            <a:ext cx="5544616" cy="283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宿舍安全直接关系到大家的生命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、财产</a:t>
            </a:r>
            <a:r>
              <a:rPr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安全，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所以在</a:t>
            </a:r>
            <a:r>
              <a:rPr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宿舍内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不可</a:t>
            </a:r>
            <a:r>
              <a:rPr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使用大功率用电器，私拉电线，乱扔烟头等，这些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都</a:t>
            </a:r>
            <a:r>
              <a:rPr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可能造成火灾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。宿舍是我家，安全靠大家。</a:t>
            </a:r>
            <a:endParaRPr 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4410236" y="3356992"/>
            <a:ext cx="4087495" cy="267525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一旦宿舍发生火灾事故，同学们知道如何安全快速地逃生吗？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6" name="Picture 2" descr="C:\Users\dell\Desktop\ppt用到的各种小标签\安全小结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" y="99095"/>
            <a:ext cx="21812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5536" y="1468692"/>
            <a:ext cx="1296144" cy="484062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7584" y="2708920"/>
            <a:ext cx="584775" cy="28083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zh-CN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宿舍火灾逃生技巧</a:t>
            </a:r>
            <a:endParaRPr lang="zh-CN" altLang="en-US" sz="2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48"/>
          <a:stretch>
            <a:fillRect/>
          </a:stretch>
        </p:blipFill>
        <p:spPr>
          <a:xfrm>
            <a:off x="1967344" y="78531"/>
            <a:ext cx="7069152" cy="37404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3" y="3789040"/>
            <a:ext cx="6997145" cy="295232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393994" y="3969638"/>
            <a:ext cx="626469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沉着</a:t>
            </a:r>
            <a:r>
              <a:rPr lang="zh-CN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冷静，不慌张，首先用湿毛巾掩住口鼻，弯腰低身向安全出口的方向逃生，逃生时不能使用电梯，不贪恋财物，不携带重物；逃离火场后，及时拨打报警电话，不可冒险返回。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4" name="Picture 2" descr="C:\Users\dell\Desktop\ppt用到的各种小标签\技能站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666875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3528" y="1556792"/>
            <a:ext cx="1296144" cy="484062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55576" y="2572950"/>
            <a:ext cx="584775" cy="28083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zh-CN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宿舍火灾逃生技巧</a:t>
            </a:r>
            <a:endParaRPr lang="zh-CN" altLang="en-US" sz="2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1" y="71396"/>
            <a:ext cx="7128795" cy="36623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1" y="3356992"/>
            <a:ext cx="6997147" cy="350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2409059" y="3501008"/>
            <a:ext cx="6123381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若宿舍外发生火灾且火势较大难以出门时，可紧闭房门，用浸湿的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床单被褥堵住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门缝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，想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办法求救，如可拨打求救电话，到阳台挥舞鲜艳的衣物，敲打水管、脸盆等。如有可能要不断地向房门泼水降温，延长救援时间。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8" name="Picture 2" descr="C:\Users\dell\Desktop\ppt用到的各种小标签\技能站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62" y="260648"/>
            <a:ext cx="1666875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9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矩形 9"/>
          <p:cNvSpPr>
            <a:spLocks noChangeArrowheads="1"/>
          </p:cNvSpPr>
          <p:nvPr/>
        </p:nvSpPr>
        <p:spPr bwMode="auto">
          <a:xfrm>
            <a:off x="1008749" y="3068960"/>
            <a:ext cx="579549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6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培养</a:t>
            </a:r>
            <a:r>
              <a:rPr lang="zh-CN" altLang="en-US" sz="26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宿舍安全</a:t>
            </a:r>
            <a:r>
              <a:rPr lang="zh-CN" altLang="en-US" sz="26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的意识；</a:t>
            </a:r>
            <a:endParaRPr lang="en-US" altLang="zh-CN" sz="26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</a:pPr>
            <a:r>
              <a:rPr lang="zh-CN" altLang="en-US" sz="26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掌握宿舍安全用电、防火防盗等</a:t>
            </a:r>
            <a:r>
              <a:rPr lang="zh-CN" altLang="en-US" sz="26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知识</a:t>
            </a:r>
            <a:endParaRPr lang="en-US" altLang="zh-CN" sz="2600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</a:pPr>
            <a:r>
              <a:rPr lang="en-US" altLang="zh-CN" sz="26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altLang="zh-CN" sz="26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  </a:t>
            </a:r>
            <a:r>
              <a:rPr lang="zh-CN" altLang="en-US" sz="26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与技能。</a:t>
            </a:r>
            <a:endParaRPr lang="zh-CN" altLang="en-US" sz="26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pic>
        <p:nvPicPr>
          <p:cNvPr id="1026" name="Picture 2" descr="C:\Users\dell\Desktop\ppt用到的各种小标签\学习目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749" y="1971303"/>
            <a:ext cx="21812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80" y="0"/>
            <a:ext cx="8818633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148136" y="2348880"/>
            <a:ext cx="572464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48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、防盗意识不可少</a:t>
            </a:r>
            <a:endParaRPr lang="zh-CN" altLang="en-US" sz="48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739516"/>
            <a:ext cx="4729733" cy="2473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137" y="3573016"/>
            <a:ext cx="4334928" cy="2459095"/>
          </a:xfrm>
          <a:prstGeom prst="rect">
            <a:avLst/>
          </a:prstGeom>
        </p:spPr>
      </p:pic>
      <p:sp>
        <p:nvSpPr>
          <p:cNvPr id="4" name="圆角矩形标注 3"/>
          <p:cNvSpPr/>
          <p:nvPr/>
        </p:nvSpPr>
        <p:spPr>
          <a:xfrm>
            <a:off x="813137" y="825917"/>
            <a:ext cx="2894767" cy="1944216"/>
          </a:xfrm>
          <a:prstGeom prst="wedgeRoundRectCallou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钱财不外露，保管好贵重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物品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5" name="圆角矩形标注 4"/>
          <p:cNvSpPr/>
          <p:nvPr/>
        </p:nvSpPr>
        <p:spPr>
          <a:xfrm>
            <a:off x="5580112" y="3866459"/>
            <a:ext cx="2952328" cy="1872208"/>
          </a:xfrm>
          <a:prstGeom prst="wedgeRoundRectCallou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养成随手关门的好习惯。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76672"/>
            <a:ext cx="5060749" cy="3384376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5580112" y="3866459"/>
            <a:ext cx="2952328" cy="1872208"/>
          </a:xfrm>
          <a:prstGeom prst="wedgeRoundRectCallou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不留宿他人，以免引狼入室。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0" y="846620"/>
            <a:ext cx="8500770" cy="6011380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>
            <a:off x="413445" y="347643"/>
            <a:ext cx="2952328" cy="1872208"/>
          </a:xfrm>
          <a:prstGeom prst="wedgeRoundRectCallou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发现形迹可疑的人应多加警惕。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dell\Desktop\ppt用到的各种小标签\文本框99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2609" y="-99392"/>
            <a:ext cx="9830748" cy="7149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爆炸形 1 3"/>
          <p:cNvSpPr/>
          <p:nvPr/>
        </p:nvSpPr>
        <p:spPr>
          <a:xfrm>
            <a:off x="3707904" y="3068960"/>
            <a:ext cx="4320480" cy="3610178"/>
          </a:xfrm>
          <a:prstGeom prst="irregularSeal1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同学们，一旦宿舍发生盗窃案件，该怎么办？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1" y="1412776"/>
            <a:ext cx="7056784" cy="17543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同学们，相信没有人喜欢生活在随时可能发生危险事故的环境中，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所以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每一名寄宿生都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尽力维护宿舍的公共安全，保持健康、安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的生活环境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/>
          </a:p>
        </p:txBody>
      </p:sp>
      <p:pic>
        <p:nvPicPr>
          <p:cNvPr id="7171" name="Picture 3" descr="C:\Users\dell\Desktop\ppt用到的各种小标签\图片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5576" y="4149080"/>
            <a:ext cx="1944688" cy="220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281567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87624" y="2198762"/>
            <a:ext cx="6408712" cy="346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发生盗窃案件的应对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办法</a:t>
            </a:r>
            <a:endParaRPr lang="zh-CN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、保护现场并立即报告学校保卫部门，在场者不得翻动任何物品。</a:t>
            </a:r>
            <a:endParaRPr lang="zh-CN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、配合调查，实事求是地回答调查人员提出的问题，积极主动地提供线索。</a:t>
            </a:r>
            <a:endParaRPr lang="zh-CN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、如果发现银行卡被窃，应尽快挂失。</a:t>
            </a:r>
            <a:endParaRPr lang="zh-CN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pic>
        <p:nvPicPr>
          <p:cNvPr id="10243" name="Picture 3" descr="C:\Users\dell\Desktop\ppt用到的各种小标签\技能站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96752"/>
            <a:ext cx="1666875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dell\Desktop\ppt用到的各种小标签\演练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2219325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59832" y="920333"/>
            <a:ext cx="49685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住宿安全我关心</a:t>
            </a:r>
            <a:endParaRPr lang="zh-CN" altLang="en-US" sz="2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988840"/>
            <a:ext cx="440512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活动安排：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1.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以宿舍为单位完成任务。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2.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每组领一张海报纸，为本宿舍设计宿舍口号，制定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宿舍公约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。时间充裕的情况下，制定宿舍火灾逃生疏散图。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3.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由宿舍长带领舍员安排宿舍火灾疏散演练事宜。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4.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各宿舍将自己的成果进行全班交流。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268" name="Picture 4" descr="C:\Users\dell\Desktop\2014100805421467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2264" y="2380824"/>
            <a:ext cx="3886200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随堂测评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8" y="28575"/>
            <a:ext cx="2217737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1668" y="1340768"/>
            <a:ext cx="8026756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b="1" dirty="0" smtClean="0"/>
              <a:t>1</a:t>
            </a:r>
            <a:r>
              <a:rPr lang="zh-CN" altLang="zh-CN" b="1" dirty="0" smtClean="0"/>
              <a:t>、</a:t>
            </a:r>
            <a:r>
              <a:rPr lang="zh-CN" altLang="zh-CN" b="1" dirty="0"/>
              <a:t>宿舍着火时，下列做法正确的是：</a:t>
            </a:r>
            <a:endParaRPr lang="zh-CN" altLang="zh-CN" b="1" dirty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A.</a:t>
            </a:r>
            <a:r>
              <a:rPr lang="zh-CN" altLang="zh-CN" dirty="0" smtClean="0"/>
              <a:t>不用</a:t>
            </a:r>
            <a:r>
              <a:rPr lang="zh-CN" altLang="zh-CN" dirty="0"/>
              <a:t>管其他人，自己先跑再说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B.</a:t>
            </a:r>
            <a:r>
              <a:rPr lang="zh-CN" altLang="zh-CN" dirty="0" smtClean="0"/>
              <a:t>在</a:t>
            </a:r>
            <a:r>
              <a:rPr lang="zh-CN" altLang="zh-CN" dirty="0"/>
              <a:t>疏散过程中用湿毛巾、手帕等捂住口、鼻，弯腰低姿前行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C.</a:t>
            </a:r>
            <a:r>
              <a:rPr lang="zh-CN" altLang="zh-CN" dirty="0" smtClean="0"/>
              <a:t>拿</a:t>
            </a:r>
            <a:r>
              <a:rPr lang="zh-CN" altLang="zh-CN" dirty="0"/>
              <a:t>上自己的贵重物品后再逃生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b="1" dirty="0" smtClean="0"/>
              <a:t>2</a:t>
            </a:r>
            <a:r>
              <a:rPr lang="zh-CN" altLang="zh-CN" b="1" dirty="0" smtClean="0"/>
              <a:t>、</a:t>
            </a:r>
            <a:r>
              <a:rPr lang="zh-CN" altLang="zh-CN" b="1" dirty="0"/>
              <a:t>预防宿舍火灾，下列做法正确的是：</a:t>
            </a:r>
            <a:endParaRPr lang="zh-CN" altLang="zh-CN" b="1" dirty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A.</a:t>
            </a:r>
            <a:r>
              <a:rPr lang="zh-CN" altLang="zh-CN" dirty="0" smtClean="0"/>
              <a:t>可以</a:t>
            </a:r>
            <a:r>
              <a:rPr lang="zh-CN" altLang="zh-CN" dirty="0"/>
              <a:t>私自接拉电线，方便自己使用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B.</a:t>
            </a:r>
            <a:r>
              <a:rPr lang="zh-CN" altLang="zh-CN" dirty="0" smtClean="0"/>
              <a:t>离开</a:t>
            </a:r>
            <a:r>
              <a:rPr lang="zh-CN" altLang="zh-CN" dirty="0"/>
              <a:t>宿舍时，关闭电源，做到人走断电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C.</a:t>
            </a:r>
            <a:r>
              <a:rPr lang="zh-CN" altLang="zh-CN" dirty="0" smtClean="0"/>
              <a:t>在</a:t>
            </a:r>
            <a:r>
              <a:rPr lang="zh-CN" altLang="zh-CN" dirty="0"/>
              <a:t>宿舍内使用大功率电器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b="1" dirty="0" smtClean="0"/>
              <a:t>3</a:t>
            </a:r>
            <a:r>
              <a:rPr lang="zh-CN" altLang="zh-CN" b="1" dirty="0" smtClean="0"/>
              <a:t>、</a:t>
            </a:r>
            <a:r>
              <a:rPr lang="zh-CN" altLang="zh-CN" b="1" dirty="0"/>
              <a:t>夏季使用蚊香时，下列做法正确的是：</a:t>
            </a:r>
            <a:endParaRPr lang="zh-CN" altLang="zh-CN" b="1" dirty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A.</a:t>
            </a:r>
            <a:r>
              <a:rPr lang="zh-CN" altLang="zh-CN" dirty="0" smtClean="0"/>
              <a:t>蚊香</a:t>
            </a:r>
            <a:r>
              <a:rPr lang="zh-CN" altLang="zh-CN" dirty="0"/>
              <a:t>不具有点燃其他物品的特性，所以点燃的蚊香放在任何地方都可以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B.</a:t>
            </a:r>
            <a:r>
              <a:rPr lang="zh-CN" altLang="zh-CN" dirty="0" smtClean="0"/>
              <a:t>为了</a:t>
            </a:r>
            <a:r>
              <a:rPr lang="zh-CN" altLang="zh-CN" dirty="0"/>
              <a:t>使蚊香发挥最大的效果，把它放在床头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C.</a:t>
            </a:r>
            <a:r>
              <a:rPr lang="zh-CN" altLang="zh-CN" dirty="0" smtClean="0"/>
              <a:t>蚊香</a:t>
            </a:r>
            <a:r>
              <a:rPr lang="zh-CN" altLang="zh-CN" dirty="0"/>
              <a:t>的中心温度很高，所以要把蚊香远离易燃</a:t>
            </a:r>
            <a:r>
              <a:rPr lang="zh-CN" altLang="zh-CN" dirty="0" smtClean="0"/>
              <a:t>物品</a:t>
            </a:r>
            <a:endParaRPr lang="zh-CN" altLang="zh-CN" dirty="0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308304" y="5787737"/>
            <a:ext cx="23209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1600" dirty="0">
                <a:latin typeface="微软雅黑" panose="020B0503020204020204" pitchFamily="34" charset="-122"/>
              </a:rPr>
              <a:t>参考答案</a:t>
            </a:r>
            <a:r>
              <a:rPr lang="zh-CN" altLang="en-US" sz="1600" dirty="0" smtClean="0">
                <a:latin typeface="微软雅黑" panose="020B0503020204020204" pitchFamily="34" charset="-122"/>
              </a:rPr>
              <a:t>：</a:t>
            </a:r>
            <a:endParaRPr lang="en-US" altLang="zh-CN" sz="1600" dirty="0" smtClean="0">
              <a:latin typeface="微软雅黑" panose="020B0503020204020204" pitchFamily="34" charset="-122"/>
            </a:endParaRPr>
          </a:p>
          <a:p>
            <a:pPr eaLnBrk="1" hangingPunct="1"/>
            <a:r>
              <a:rPr lang="en-US" altLang="zh-CN" sz="1600" dirty="0" smtClean="0">
                <a:latin typeface="微软雅黑" panose="020B0503020204020204" pitchFamily="34" charset="-122"/>
              </a:rPr>
              <a:t>1.B 2.B 3.C</a:t>
            </a:r>
            <a:endParaRPr lang="en-US" altLang="zh-CN" sz="1600" dirty="0">
              <a:latin typeface="微软雅黑" panose="020B0503020204020204" pitchFamily="34" charset="-122"/>
            </a:endParaRPr>
          </a:p>
        </p:txBody>
      </p:sp>
      <p:pic>
        <p:nvPicPr>
          <p:cNvPr id="5" name="图片 4" descr="6c16e0ec3815599f63dbdfbffea454e9_副本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548680"/>
            <a:ext cx="2085975" cy="236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随堂测评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8" y="28575"/>
            <a:ext cx="2217737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95536" y="1340768"/>
            <a:ext cx="8352928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b="1" dirty="0" smtClean="0"/>
              <a:t>4</a:t>
            </a:r>
            <a:r>
              <a:rPr lang="zh-CN" altLang="en-US" b="1" dirty="0" smtClean="0"/>
              <a:t>、</a:t>
            </a:r>
            <a:r>
              <a:rPr lang="zh-CN" altLang="zh-CN" b="1" dirty="0" smtClean="0"/>
              <a:t>如果</a:t>
            </a:r>
            <a:r>
              <a:rPr lang="zh-CN" altLang="zh-CN" b="1" dirty="0"/>
              <a:t>你是住在上铺的同学，下列做法正确的是：</a:t>
            </a:r>
            <a:endParaRPr lang="zh-CN" altLang="zh-CN" b="1" dirty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A.</a:t>
            </a:r>
            <a:r>
              <a:rPr lang="zh-CN" altLang="zh-CN" dirty="0" smtClean="0"/>
              <a:t>我</a:t>
            </a:r>
            <a:r>
              <a:rPr lang="zh-CN" altLang="zh-CN" dirty="0"/>
              <a:t>身手敏捷，可以直接从上铺跳下来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B.</a:t>
            </a:r>
            <a:r>
              <a:rPr lang="zh-CN" altLang="zh-CN" dirty="0" smtClean="0"/>
              <a:t>我</a:t>
            </a:r>
            <a:r>
              <a:rPr lang="zh-CN" altLang="zh-CN" dirty="0"/>
              <a:t>敢直接从这个上铺跳到对面的上铺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C.</a:t>
            </a:r>
            <a:r>
              <a:rPr lang="zh-CN" altLang="zh-CN" dirty="0" smtClean="0"/>
              <a:t>晚上</a:t>
            </a:r>
            <a:r>
              <a:rPr lang="zh-CN" altLang="zh-CN" dirty="0"/>
              <a:t>熄灯后，如果要下床，需要用手电筒照明，防止踏空摔倒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b="1" dirty="0" smtClean="0"/>
              <a:t>5</a:t>
            </a:r>
            <a:r>
              <a:rPr lang="zh-CN" altLang="en-US" b="1" dirty="0" smtClean="0"/>
              <a:t>、</a:t>
            </a:r>
            <a:r>
              <a:rPr lang="zh-CN" altLang="zh-CN" b="1" dirty="0" smtClean="0"/>
              <a:t>为了</a:t>
            </a:r>
            <a:r>
              <a:rPr lang="zh-CN" altLang="zh-CN" b="1" dirty="0"/>
              <a:t>预防宿舍被盗，下列做法正确的是：</a:t>
            </a:r>
            <a:endParaRPr lang="zh-CN" altLang="zh-CN" b="1" dirty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A.</a:t>
            </a:r>
            <a:r>
              <a:rPr lang="zh-CN" altLang="zh-CN" dirty="0" smtClean="0"/>
              <a:t>离开</a:t>
            </a:r>
            <a:r>
              <a:rPr lang="zh-CN" altLang="zh-CN" dirty="0"/>
              <a:t>宿舍时，记得随手关门、锁门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B.</a:t>
            </a:r>
            <a:r>
              <a:rPr lang="zh-CN" altLang="zh-CN" dirty="0" smtClean="0"/>
              <a:t>大量</a:t>
            </a:r>
            <a:r>
              <a:rPr lang="zh-CN" altLang="zh-CN" dirty="0"/>
              <a:t>现金随手放在桌子上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C.</a:t>
            </a:r>
            <a:r>
              <a:rPr lang="zh-CN" altLang="zh-CN" dirty="0" smtClean="0"/>
              <a:t>可以</a:t>
            </a:r>
            <a:r>
              <a:rPr lang="zh-CN" altLang="zh-CN" dirty="0"/>
              <a:t>留宿外来人员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b="1" dirty="0" smtClean="0"/>
              <a:t>6</a:t>
            </a:r>
            <a:r>
              <a:rPr lang="zh-CN" altLang="en-US" b="1" dirty="0" smtClean="0"/>
              <a:t>、</a:t>
            </a:r>
            <a:r>
              <a:rPr lang="zh-CN" altLang="zh-CN" b="1" dirty="0" smtClean="0"/>
              <a:t>当</a:t>
            </a:r>
            <a:r>
              <a:rPr lang="zh-CN" altLang="zh-CN" b="1" dirty="0"/>
              <a:t>宿舍着火，被困火场时，下列做法正确的是：</a:t>
            </a:r>
            <a:endParaRPr lang="zh-CN" altLang="zh-CN" b="1" dirty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A.</a:t>
            </a:r>
            <a:r>
              <a:rPr lang="zh-CN" altLang="zh-CN" dirty="0" smtClean="0"/>
              <a:t>不管</a:t>
            </a:r>
            <a:r>
              <a:rPr lang="zh-CN" altLang="zh-CN" dirty="0"/>
              <a:t>楼层高低，都可以跳楼逃生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B.</a:t>
            </a:r>
            <a:r>
              <a:rPr lang="zh-CN" altLang="zh-CN" dirty="0" smtClean="0"/>
              <a:t>用</a:t>
            </a:r>
            <a:r>
              <a:rPr lang="zh-CN" altLang="zh-CN" dirty="0"/>
              <a:t>打湿的棉被堵住门，并不断往上浇水，同时通过窗户求救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C.</a:t>
            </a:r>
            <a:r>
              <a:rPr lang="zh-CN" altLang="zh-CN" dirty="0" smtClean="0"/>
              <a:t>先</a:t>
            </a:r>
            <a:r>
              <a:rPr lang="zh-CN" altLang="zh-CN" dirty="0"/>
              <a:t>收拾自己的贵重物品，再想办法逃生</a:t>
            </a:r>
            <a:endParaRPr lang="zh-CN" altLang="zh-CN" dirty="0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219627" y="5796553"/>
            <a:ext cx="23209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1600" dirty="0">
                <a:latin typeface="微软雅黑" panose="020B0503020204020204" pitchFamily="34" charset="-122"/>
              </a:rPr>
              <a:t>参考答案</a:t>
            </a:r>
            <a:r>
              <a:rPr lang="zh-CN" altLang="en-US" sz="1600" dirty="0" smtClean="0">
                <a:latin typeface="微软雅黑" panose="020B0503020204020204" pitchFamily="34" charset="-122"/>
              </a:rPr>
              <a:t>：</a:t>
            </a:r>
            <a:endParaRPr lang="en-US" altLang="zh-CN" sz="1600" dirty="0" smtClean="0">
              <a:latin typeface="微软雅黑" panose="020B0503020204020204" pitchFamily="34" charset="-122"/>
            </a:endParaRPr>
          </a:p>
          <a:p>
            <a:pPr eaLnBrk="1" hangingPunct="1"/>
            <a:r>
              <a:rPr lang="en-US" altLang="zh-CN" sz="1600" dirty="0" smtClean="0">
                <a:latin typeface="微软雅黑" panose="020B0503020204020204" pitchFamily="34" charset="-122"/>
              </a:rPr>
              <a:t>4.C   5.A  6.B</a:t>
            </a:r>
            <a:endParaRPr lang="en-US" altLang="zh-CN" sz="1600" dirty="0">
              <a:latin typeface="微软雅黑" panose="020B0503020204020204" pitchFamily="34" charset="-122"/>
            </a:endParaRPr>
          </a:p>
        </p:txBody>
      </p:sp>
      <p:pic>
        <p:nvPicPr>
          <p:cNvPr id="5" name="图片 4" descr="6c16e0ec3815599f63dbdfbffea454e9_副本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6505" y="548680"/>
            <a:ext cx="2085975" cy="236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46"/>
            <a:ext cx="9144000" cy="68440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547935" y="1018471"/>
            <a:ext cx="633643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同学们，</a:t>
            </a:r>
            <a:endParaRPr lang="en-US" altLang="zh-CN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以上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内容，你都掌握了吗？</a:t>
            </a:r>
            <a:endParaRPr lang="zh-CN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9598"/>
            <a:ext cx="9144000" cy="6578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411760" y="3140968"/>
            <a:ext cx="4824536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进入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高中后，大部分同学需要住校，同学们在住宿期间有没有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发生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安全事故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你是如何解决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 descr="C:\Users\dell\Desktop\ppt用到的各种小标签\交流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512168" cy="905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"/>
          <p:cNvSpPr txBox="1"/>
          <p:nvPr/>
        </p:nvSpPr>
        <p:spPr>
          <a:xfrm>
            <a:off x="4218851" y="967449"/>
            <a:ext cx="60486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谢谢观看！</a:t>
            </a:r>
            <a:endParaRPr lang="zh-CN" altLang="en-US" sz="60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5231522"/>
            <a:ext cx="748883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hlinkClick r:id="rId1"/>
              </a:rPr>
              <a:t>http://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1"/>
              </a:rPr>
              <a:t>news.cctv.com/2017/08/29/VIDEGNbkSaJ5gFU3VMNBwCze170829.shtml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注：视频需联网观看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 descr="C:\Users\dell\Desktop\ppt用到的各种小标签\视频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1390650" cy="82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79712" y="476672"/>
            <a:ext cx="4320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浙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大一新生从宿舍上铺摔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  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颅骨骨折有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生命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危险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1" name="Picture 3">
            <a:hlinkClick r:id="rId1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948" y="1677001"/>
            <a:ext cx="6086475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80" y="0"/>
            <a:ext cx="8818633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148136" y="2348880"/>
            <a:ext cx="572464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48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、睡在上铺勿大意</a:t>
            </a:r>
            <a:endParaRPr lang="zh-CN" altLang="en-US" sz="48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" y="1179195"/>
            <a:ext cx="9144000" cy="5445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5" name="组合 4"/>
          <p:cNvGrpSpPr/>
          <p:nvPr/>
        </p:nvGrpSpPr>
        <p:grpSpPr>
          <a:xfrm>
            <a:off x="220345" y="0"/>
            <a:ext cx="8463280" cy="1178560"/>
            <a:chOff x="579" y="8759"/>
            <a:chExt cx="13328" cy="185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" y="8759"/>
              <a:ext cx="13329" cy="1857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723" y="9288"/>
              <a:ext cx="12943" cy="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为了避免在上下床过程中发生意外</a:t>
              </a:r>
              <a:r>
                <a:rPr lang="zh-CN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同学们</a:t>
              </a:r>
              <a:r>
                <a:rPr lang="zh-CN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需要</a:t>
              </a:r>
              <a:r>
                <a:rPr lang="zh-CN" altLang="zh-CN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怎样做呢？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404664"/>
            <a:ext cx="6840760" cy="5897138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1043608" y="1052736"/>
            <a:ext cx="936104" cy="108012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012160" y="1612598"/>
            <a:ext cx="1728192" cy="2824513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49745" y="2140876"/>
            <a:ext cx="2241831" cy="17679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555893" y="4653136"/>
            <a:ext cx="2664296" cy="129614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75556" y="2708920"/>
            <a:ext cx="18722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经常检查床铺有无异常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71917" y="5159610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上下床要小心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445" y="157395"/>
            <a:ext cx="7920880" cy="596778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49746" y="2140876"/>
            <a:ext cx="1907314" cy="150414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09337" y="2636912"/>
            <a:ext cx="11881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铺床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背靠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墙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6253289" y="2492896"/>
            <a:ext cx="3168352" cy="12961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90410" y="1844824"/>
            <a:ext cx="553998" cy="25922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不在上铺嬉戏打闹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1" y="0"/>
            <a:ext cx="912975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023209" y="1700808"/>
            <a:ext cx="4565015" cy="2286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高中宿舍里的床铺大部分是上下铺，而上铺距离地面较高，因此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同学们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要格外注意安全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，避免发生意外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8" name="Picture 2" descr="C:\Users\dell\Desktop\ppt用到的各种小标签\安全小结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228" y="620688"/>
            <a:ext cx="21812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1783</Words>
  <Application>WPS 演示</Application>
  <PresentationFormat>全屏显示(4:3)</PresentationFormat>
  <Paragraphs>124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Times New Roman</vt:lpstr>
      <vt:lpstr>Arial Unicode MS</vt:lpstr>
      <vt:lpstr>Calibri</vt:lpstr>
      <vt:lpstr>华文楷体</vt:lpstr>
      <vt:lpstr>楷体_GB2312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布偶小羊</cp:lastModifiedBy>
  <cp:revision>76</cp:revision>
  <dcterms:created xsi:type="dcterms:W3CDTF">2016-08-12T07:10:00Z</dcterms:created>
  <dcterms:modified xsi:type="dcterms:W3CDTF">2018-01-08T09:01:15Z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