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5300911" r:id="rId3"/>
    <p:sldId id="5300924" r:id="rId4"/>
    <p:sldId id="5300921" r:id="rId5"/>
    <p:sldId id="5300946" r:id="rId6"/>
    <p:sldId id="5300947" r:id="rId7"/>
    <p:sldId id="5300948" r:id="rId8"/>
    <p:sldId id="5300949" r:id="rId9"/>
    <p:sldId id="5301005" r:id="rId10"/>
    <p:sldId id="5301006" r:id="rId11"/>
    <p:sldId id="5300950" r:id="rId12"/>
    <p:sldId id="5300951" r:id="rId13"/>
    <p:sldId id="5300925" r:id="rId14"/>
    <p:sldId id="5300939" r:id="rId15"/>
    <p:sldId id="5300943" r:id="rId16"/>
    <p:sldId id="5300944" r:id="rId17"/>
    <p:sldId id="5300916" r:id="rId18"/>
    <p:sldId id="5301037" r:id="rId19"/>
    <p:sldId id="5301038" r:id="rId20"/>
    <p:sldId id="5301039" r:id="rId21"/>
    <p:sldId id="5301040" r:id="rId22"/>
    <p:sldId id="5301041" r:id="rId23"/>
    <p:sldId id="5301042" r:id="rId24"/>
    <p:sldId id="5301043" r:id="rId25"/>
    <p:sldId id="5301044" r:id="rId26"/>
    <p:sldId id="5301045" r:id="rId27"/>
    <p:sldId id="5301046" r:id="rId28"/>
    <p:sldId id="5301047" r:id="rId29"/>
    <p:sldId id="5301048" r:id="rId30"/>
    <p:sldId id="5301049" r:id="rId31"/>
    <p:sldId id="5301050" r:id="rId32"/>
    <p:sldId id="5301051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37" autoAdjust="0"/>
    <p:restoredTop sz="94663" autoAdjust="0"/>
  </p:normalViewPr>
  <p:slideViewPr>
    <p:cSldViewPr snapToGrid="0" showGuides="1">
      <p:cViewPr>
        <p:scale>
          <a:sx n="66" d="100"/>
          <a:sy n="66" d="100"/>
        </p:scale>
        <p:origin x="1986" y="9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316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3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B6984-00C1-47DA-8760-49F5EB2B5F4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8B460-8EAD-46F3-B95C-ABAD26059C0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wps稻壳儿佳誉设计原创店铺链接：http://chn.docer.com/works?userid=219874625_4_16_5_5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48B460-8EAD-46F3-B95C-ABAD26059C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wps稻壳儿佳誉设计原创店铺链接：http://chn.docer.com/works?userid=219874625_4_16_5_5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48B460-8EAD-46F3-B95C-ABAD26059C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8B460-8EAD-46F3-B95C-ABAD26059C0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wps稻壳儿佳誉设计原创店铺链接：http://chn.docer.com/works?userid=219874625_4_16_5_5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48B460-8EAD-46F3-B95C-ABAD26059C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89D523-F46A-4D8E-BF04-72659B41CC1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073308-D8DA-4F02-8E72-2B4A7C14CD5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jpeg" /><Relationship Id="rId5" Type="http://schemas.openxmlformats.org/officeDocument/2006/relationships/image" Target="../media/image2.pn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3.png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r="27240" b="208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-8914" y="-2"/>
            <a:ext cx="12192000" cy="685800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87"/>
          <a:stretch>
            <a:fillRect/>
          </a:stretch>
        </p:blipFill>
        <p:spPr>
          <a:xfrm rot="16200000">
            <a:off x="-2099956" y="2091041"/>
            <a:ext cx="6857999" cy="2675914"/>
          </a:xfrm>
          <a:prstGeom prst="rect">
            <a:avLst/>
          </a:prstGeom>
        </p:spPr>
      </p:pic>
      <p:pic>
        <p:nvPicPr>
          <p:cNvPr id="10" name="图片 1073743875" descr="学科网 zxxk.com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hdphoto" Target="../media/image15.wdp" /><Relationship Id="rId11" Type="http://schemas.openxmlformats.org/officeDocument/2006/relationships/image" Target="../media/image16.png" /><Relationship Id="rId12" Type="http://schemas.openxmlformats.org/officeDocument/2006/relationships/image" Target="../media/image17.png" /><Relationship Id="rId13" Type="http://schemas.openxmlformats.org/officeDocument/2006/relationships/image" Target="../media/image18.png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jpe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vmlDrawing" Target="../drawings/vmlDrawing1.v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oleObject" Target="../embeddings/Document1.doc" TargetMode="Internal" /><Relationship Id="rId9" Type="http://schemas.openxmlformats.org/officeDocument/2006/relationships/image" Target="../media/image9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7.png" /><Relationship Id="rId4" Type="http://schemas.openxmlformats.org/officeDocument/2006/relationships/image" Target="../media/image10.png" /><Relationship Id="rId5" Type="http://schemas.openxmlformats.org/officeDocument/2006/relationships/oleObject" Target="../embeddings/Document2.doc" TargetMode="Internal" /><Relationship Id="rId6" Type="http://schemas.openxmlformats.org/officeDocument/2006/relationships/image" Target="../media/image11.emf" /><Relationship Id="rId7" Type="http://schemas.openxmlformats.org/officeDocument/2006/relationships/vmlDrawing" Target="../drawings/vmlDrawing2.v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2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3.png" /><Relationship Id="rId4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5" t="36251" r="24235" b="49235"/>
          <a:stretch>
            <a:fillRect/>
          </a:stretch>
        </p:blipFill>
        <p:spPr>
          <a:xfrm>
            <a:off x="4536473" y="1759379"/>
            <a:ext cx="376975" cy="412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3" b="41188"/>
          <a:stretch>
            <a:fillRect/>
          </a:stretch>
        </p:blipFill>
        <p:spPr>
          <a:xfrm rot="5771092">
            <a:off x="12890250" y="2963658"/>
            <a:ext cx="1368152" cy="157590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613964" y="2353491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7373394" y="21741"/>
            <a:ext cx="4818606" cy="29133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t="36127"/>
          <a:stretch>
            <a:fillRect/>
          </a:stretch>
        </p:blipFill>
        <p:spPr>
          <a:xfrm flipH="1">
            <a:off x="-13645" y="4468308"/>
            <a:ext cx="4579146" cy="24009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5" t="930" b="55521"/>
          <a:stretch>
            <a:fillRect/>
          </a:stretch>
        </p:blipFill>
        <p:spPr>
          <a:xfrm>
            <a:off x="391886" y="0"/>
            <a:ext cx="2146615" cy="29866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68805" y="1987550"/>
            <a:ext cx="845439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2022</a:t>
            </a:r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高考语三轮复习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赏析小说的语言艺术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8674" name="表格 2867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85495" y="1153160"/>
          <a:ext cx="10875010" cy="5116322"/>
        </p:xfrm>
        <a:graphic>
          <a:graphicData uri="http://schemas.openxmlformats.org/drawingml/2006/table">
            <a:tbl>
              <a:tblPr/>
              <a:tblGrid>
                <a:gridCol w="728345"/>
                <a:gridCol w="753110"/>
                <a:gridCol w="9393555"/>
              </a:tblGrid>
              <a:tr h="1771015">
                <a:tc rowSpan="2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豪放与柔婉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豪放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所表现的题材多为雄心伟业；所描写的景象境界开阔；所运用的动词富有力度、形容词和副词色彩鲜明；有时有激越昂扬的抒情；多用排比、夸张、反复、反问等修辞手法。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（战争类）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856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柔婉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所表述的对象纤巧细致；所表现的情感细致缠绵；所描写的画面色调轻柔；修辞上少用排比、夸张、反问。（散文化小说、孙犁等）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rowSpan="2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直露与含蓄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直露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表达作者的感受和观点比较直接。（议论句）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191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含蓄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不直接表情达意，而是托物言志、借景抒情；多用象征、比喻、设问等手法。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22" name="标题 30721"/>
          <p:cNvSpPr>
            <a:spLocks noGrp="1"/>
          </p:cNvSpPr>
          <p:nvPr/>
        </p:nvSpPr>
        <p:spPr>
          <a:xfrm>
            <a:off x="533400" y="193993"/>
            <a:ext cx="3403600" cy="755650"/>
          </a:xfrm>
          <a:prstGeom prst="rect">
            <a:avLst/>
          </a:prstGeom>
          <a:noFill/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1800" b="1" i="0" u="none" strike="noStrike" kern="1200" cap="none" spc="200" normalizeH="0" baseline="0" noProof="1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华文新魏" panose="02010800040101010101" charset="-122"/>
                <a:cs typeface="+mn-ea"/>
                <a:sym typeface="微软雅黑" panose="020b0503020204020204" charset="-122"/>
              </a:defRPr>
            </a:lvl1pPr>
          </a:lstStyle>
          <a:p>
            <a:pPr algn="l" fontAlgn="auto"/>
            <a:r>
              <a:rPr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五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r>
              <a:rPr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语言风格</a:t>
            </a:r>
            <a:r>
              <a:rPr lang="zh-CN" altLang="en-US" sz="3600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zh-CN" altLang="en-US" sz="3600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8674" name="表格 2867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4700" y="428625"/>
          <a:ext cx="10642600" cy="6000750"/>
        </p:xfrm>
        <a:graphic>
          <a:graphicData uri="http://schemas.openxmlformats.org/drawingml/2006/table">
            <a:tbl>
              <a:tblPr/>
              <a:tblGrid>
                <a:gridCol w="1149350"/>
                <a:gridCol w="1486535"/>
                <a:gridCol w="8006715"/>
              </a:tblGrid>
              <a:tr h="1198245">
                <a:tc rowSpan="2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质朴与华丽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质朴（平实）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语言通俗化、口语化；少用修辞，少描绘性语句。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华丽（典雅）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讲究节奏和韵律，多描绘性语言；多用引用、排比、对偶、用典等修辞手法。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595">
                <a:tc rowSpan="2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庄重与诙谐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庄重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文章的话题较为严肃、语气凝重，句式整齐、完整而绵长；关联词运用完整准确。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59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诙谐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语气轻松幽默，多夸张、反语、比喻，有趣味。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 rowSpan="2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简洁与繁复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简洁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语势流畅，多用短句。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新魏" panose="02010800040101010101" charset="-122"/>
                        </a:rPr>
                        <a:t>繁复（细腻）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华文新魏" panose="02010800040101010101" charset="-122"/>
                          <a:cs typeface="华文新魏" panose="02010800040101010101" charset="-122"/>
                        </a:rPr>
                        <a:t>多用长句，多对比性和辩证性语言。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ea typeface="华文新魏" panose="02010800040101010101" charset="-122"/>
                        <a:cs typeface="华文新魏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r="27240" b="208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776286" y="1056246"/>
            <a:ext cx="4864689" cy="4864689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5" t="36251" r="24235" b="49235"/>
          <a:stretch>
            <a:fillRect/>
          </a:stretch>
        </p:blipFill>
        <p:spPr>
          <a:xfrm>
            <a:off x="4536473" y="1759379"/>
            <a:ext cx="376975" cy="412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3" b="41188"/>
          <a:stretch>
            <a:fillRect/>
          </a:stretch>
        </p:blipFill>
        <p:spPr>
          <a:xfrm rot="5771092">
            <a:off x="12890250" y="2963658"/>
            <a:ext cx="1368152" cy="157590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613964" y="2353491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7373394" y="21741"/>
            <a:ext cx="4818606" cy="29133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t="36127"/>
          <a:stretch>
            <a:fillRect/>
          </a:stretch>
        </p:blipFill>
        <p:spPr>
          <a:xfrm flipH="1">
            <a:off x="-13645" y="4468308"/>
            <a:ext cx="4579146" cy="24009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5" t="930" b="55521"/>
          <a:stretch>
            <a:fillRect/>
          </a:stretch>
        </p:blipFill>
        <p:spPr>
          <a:xfrm>
            <a:off x="391886" y="0"/>
            <a:ext cx="2146615" cy="2986622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890" b="32345"/>
          <a:stretch>
            <a:fillRect/>
          </a:stretch>
        </p:blipFill>
        <p:spPr bwMode="auto">
          <a:xfrm>
            <a:off x="3679486" y="1664395"/>
            <a:ext cx="1268056" cy="46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wps稻壳儿佳誉设计原创店铺链接：http://chn.docer.com/works?userid=219874625_4_16_5_7"/>
          <p:cNvPicPr>
            <a:picLocks noChangeAspect="1"/>
          </p:cNvPicPr>
          <p:nvPr/>
        </p:nvPicPr>
        <p:blipFill>
          <a:blip r:embed="rId1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1" t="55741" r="27173" b="17555"/>
          <a:stretch>
            <a:fillRect/>
          </a:stretch>
        </p:blipFill>
        <p:spPr>
          <a:xfrm>
            <a:off x="4716753" y="3805662"/>
            <a:ext cx="364373" cy="39960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21535" y="698183"/>
            <a:ext cx="68119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品味语言艺术</a:t>
            </a:r>
            <a:r>
              <a:rPr lang="en-US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“3</a:t>
            </a: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步骤</a:t>
            </a:r>
            <a:r>
              <a:rPr lang="en-US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en-US" altLang="en-US" sz="4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1399925" name="图片 1399924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215" y="2492375"/>
            <a:ext cx="2233295" cy="187325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399926" name="图片 139992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4510" y="1983105"/>
            <a:ext cx="8411845" cy="2891790"/>
          </a:xfrm>
          <a:prstGeom prst="rect">
            <a:avLst/>
          </a:prstGeom>
          <a:noFill/>
          <a:ln w="19050">
            <a:noFill/>
          </a:ln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99927" name="图片 13999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948"/>
          <a:stretch>
            <a:fillRect/>
          </a:stretch>
        </p:blipFill>
        <p:spPr>
          <a:xfrm>
            <a:off x="929640" y="909320"/>
            <a:ext cx="2188845" cy="213995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399928" name="图片 13999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4690" y="796290"/>
            <a:ext cx="8702040" cy="3236595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399929" name="图片 139992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665"/>
          <a:stretch>
            <a:fillRect/>
          </a:stretch>
        </p:blipFill>
        <p:spPr>
          <a:xfrm>
            <a:off x="913765" y="3891280"/>
            <a:ext cx="2204720" cy="2248535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399930" name="图片 139992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720" y="4250690"/>
            <a:ext cx="8475980" cy="1889125"/>
          </a:xfrm>
          <a:prstGeom prst="rect">
            <a:avLst/>
          </a:prstGeom>
          <a:noFill/>
          <a:ln w="19050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9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9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99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9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76225" y="371475"/>
            <a:ext cx="11539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algn="just"/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阅读《有声电影》</a:t>
            </a:r>
            <a:r>
              <a:rPr 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(2018·全国卷Ⅱ</a:t>
            </a:r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文本见</a:t>
            </a:r>
            <a:r>
              <a:rPr 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P130)</a:t>
            </a:r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，完成后面的题目。小说运用多种手法以取得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语言的幽默效果</a:t>
            </a:r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，请从文中举出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三处手法</a:t>
            </a:r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不同的例子，并简要分析。</a:t>
            </a:r>
            <a:r>
              <a:rPr 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(6</a:t>
            </a:r>
            <a:r>
              <a:rPr lang="zh-CN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分</a:t>
            </a:r>
            <a:r>
              <a:rPr 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
</a:t>
            </a:r>
            <a:endParaRPr lang="en-US" altLang="en-US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2187575"/>
            <a:ext cx="1101915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1.</a:t>
            </a:r>
            <a:r>
              <a:rPr 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审题干，明题型</a:t>
            </a:r>
            <a:endParaRPr lang="zh-CN" sz="3200" b="1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just">
              <a:lnSpc>
                <a:spcPct val="110000"/>
              </a:lnSpc>
            </a:pP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题干中有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语言的幽默效果</a:t>
            </a:r>
            <a:r>
              <a:rPr 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，表明该题属于赏析语言风格题；再看题干中的</a:t>
            </a:r>
            <a:r>
              <a:rPr 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多种手法</a:t>
            </a:r>
            <a:r>
              <a:rPr 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”“</a:t>
            </a: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分析</a:t>
            </a:r>
            <a:r>
              <a:rPr 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等字样，可判定本题要求从语言运用的手法角度分析。</a:t>
            </a:r>
            <a:endParaRPr lang="zh-CN" altLang="en-US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endParaRPr lang="zh-CN" altLang="en-US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00325" y="596900"/>
            <a:ext cx="812800" cy="442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2.</a:t>
            </a:r>
            <a:r>
              <a:rPr 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定角度</a:t>
            </a:r>
            <a:endParaRPr lang="zh-CN" sz="3200" b="1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新魏" panose="02010800040101010101" charset="-122"/>
            </a:endParaRPr>
          </a:p>
          <a:p>
            <a:pPr>
              <a:lnSpc>
                <a:spcPct val="110000"/>
              </a:lnSpc>
            </a:pPr>
            <a:r>
              <a:rPr 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，找对应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新魏" panose="02010800040101010101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60825" y="477838"/>
          <a:ext cx="4657090" cy="4892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7090"/>
              </a:tblGrid>
              <a:tr h="67183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中宋" panose="02010600040101010101" charset="-122"/>
                          <a:ea typeface="华文中宋" panose="02010600040101010101" charset="-122"/>
                          <a:cs typeface="华文中宋" panose="02010600040101010101" charset="-122"/>
                        </a:rPr>
                        <a:t>思考角度(手法)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中宋" panose="02010600040101010101" charset="-122"/>
                        <a:ea typeface="华文中宋" panose="02010600040101010101" charset="-122"/>
                        <a:cs typeface="华文中宋" panose="02010600040101010101" charset="-122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借用并改换经典语句</a:t>
                      </a:r>
                      <a:endParaRPr lang="zh-CN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同一行为模式重复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655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书面语与口语混搭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690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排比手法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255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反语手法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820"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新魏" panose="02010800040101010101" charset="-122"/>
                          <a:ea typeface="华文新魏" panose="02010800040101010101" charset="-122"/>
                          <a:cs typeface="Times New Roman" panose="02020603050405020304" charset="0"/>
                        </a:rPr>
                        <a:t>夸张手法</a:t>
                      </a:r>
                      <a:endParaRPr lang="en-US" alt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品味语言特色的技法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(1)体会、琢磨和分析该作品的语言是否简洁、生动、传神、得体，是讽刺还是幽默、诙谐还是庄重、含蓄或深沉的风格，将这种语言风格与文章的主旨联系起来考虑。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品味语言特色的技法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(2)要注意把相关词语放入语境中，做到字不离词、词不离句、句不离篇；要特别注意语句深层含义的挖掘，要能依据文章的主旨、作者的观点态度、文中人物的性格，读出言外之意。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品味语言特色的技法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具体在鉴赏语言时，可从遣词造句(如包括用词、句式，如叠字叠词、动词、形容词、量词的选用，整句散句、长句短句等)，语言风格(如：朱自清，自然淡雅，用工笔写意蕴；周作人平和冲淡，用淡笔写浓情；鲁迅，苍劲雄健，刚健之中见哲思等)，语体角度(如：书面语与口语、普通用语与专业术语等)去鉴赏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品味语言特色的技法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(4)熟知各种修辞格及其修辞功能，在鉴赏中能灵活运用。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5" t="36251" r="24235" b="49235"/>
          <a:stretch>
            <a:fillRect/>
          </a:stretch>
        </p:blipFill>
        <p:spPr>
          <a:xfrm>
            <a:off x="4536473" y="1759379"/>
            <a:ext cx="376975" cy="412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3" b="41188"/>
          <a:stretch>
            <a:fillRect/>
          </a:stretch>
        </p:blipFill>
        <p:spPr>
          <a:xfrm rot="5771092">
            <a:off x="12890250" y="2963658"/>
            <a:ext cx="1368152" cy="157590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613964" y="2353491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7373394" y="21741"/>
            <a:ext cx="4818606" cy="29133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t="36127"/>
          <a:stretch>
            <a:fillRect/>
          </a:stretch>
        </p:blipFill>
        <p:spPr>
          <a:xfrm flipH="1">
            <a:off x="-13645" y="4468308"/>
            <a:ext cx="4579146" cy="24009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5" t="930" b="55521"/>
          <a:stretch>
            <a:fillRect/>
          </a:stretch>
        </p:blipFill>
        <p:spPr>
          <a:xfrm>
            <a:off x="391886" y="0"/>
            <a:ext cx="2146615" cy="2986622"/>
          </a:xfrm>
          <a:prstGeom prst="rect">
            <a:avLst/>
          </a:prstGeom>
        </p:spPr>
      </p:pic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189990" y="0"/>
          <a:ext cx="8783955" cy="26739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8" imgW="5706110" imgH="948690" progId="Word.Document.8">
                  <p:embed/>
                </p:oleObj>
              </mc:Choice>
              <mc:Fallback>
                <p:oleObj r:id="rId8" imgW="5706110" imgH="9486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9990" y="0"/>
                        <a:ext cx="8783955" cy="267398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2715" y="868680"/>
            <a:ext cx="1192657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000" b="1"/>
              <a:t>   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小说中人物的语言，即文中人物对话、独白等，人物语言应该是个性化的语言,要能充分揭示人物的性格特征，表现人物的心理状态。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algn="just"/>
            <a:r>
              <a:rPr lang="zh-CN" altLang="en-US" sz="2400" b="1">
                <a:solidFill>
                  <a:srgbClr val="FF0000"/>
                </a:solidFill>
              </a:rPr>
              <a:t>叙述人物语言，即作者在小说中叙述事件、描绘人物、发表评论、抒发感情时使用的语言。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algn="just"/>
            <a:r>
              <a:rPr lang="zh-CN" altLang="en-US" sz="2400" b="1"/>
              <a:t>    体会语句的含意，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首先要理解句子的表层意义，</a:t>
            </a:r>
            <a:r>
              <a:rPr lang="zh-CN" altLang="en-US" sz="2400" b="1"/>
              <a:t>即字面意义；其次要理解句子的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语境义</a:t>
            </a:r>
            <a:r>
              <a:rPr lang="zh-CN" altLang="en-US" sz="2400" b="1"/>
              <a:t>，即在一定的语境中句子的临时意义；第三要理解句子的“言外之意”，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各种转义的修辞手法，如反语、双关、婉曲等，表达的往往是言外之意。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</a:t>
            </a:r>
            <a:r>
              <a:rPr lang="zh-CN" altLang="en-US" sz="24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品味小说语言艺术，关键在于确定语言特色。不同的作者，会有不同的语言艺术特点。这里的艺术特点有时是指作者的语言风格，如平实、朴素、华丽、冷峻、热烈、简洁、明快、晓畅、典雅、清丽、幽默、辛辣、含蓄等；有时是指在特定的作品中表现出来的遣词造句等修辞方面的特点，如炼字、长短句、整散句等。另外，也包括作者语言的地域色彩、语体色彩。</a:t>
            </a:r>
            <a:endParaRPr lang="zh-CN" altLang="en-US" sz="24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不同性格的人，在不同的场合，面对不同的对象，说话的语言风格不一样。有的幽默，有的庄重；有的委婉含蓄，有的直来直去；有的简洁，有的啰唆；有的羞羞答答，有的大大方方；有的粗野，有的文雅。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解题技法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(1)常见设问模式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①分析文章语言运用上的特点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②举例分析文中人物的语言有哪些特色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(2)解题思路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要明确语言特色包括词语的表现力，句式特点，语言风格，人物语言的个性化等。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其中语言风格有含蓄与直接、淡雅与华丽、庄重与幽默、典雅与通俗、柔美与朴实等；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人物语言的个性化指语言符合人的身份、展现人的性格、表现人的情感，有时体现地域特色，有鲜明的地方色彩(乡土气息)等。</a:t>
            </a:r>
            <a:endParaRPr sz="3200" b="1" noProof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14600" y="1651000"/>
            <a:ext cx="77089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各类题型解题技巧</a:t>
            </a:r>
            <a:endParaRPr lang="zh-CN" altLang="zh-CN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题型一：体会重要语句含意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语句的暗示义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1.表层义，即字面义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2.言外义：指代义（语境义）、联想义、比喻义、象征义、双关义3.情感义（主旨义）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例1：大家都叫她祥林嫂。</a:t>
            </a:r>
            <a:endParaRPr sz="3200" b="1" noProof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暗示义：无名无字、地位卑微、经济贫穷、政治压迫、精神束缚</a:t>
            </a:r>
            <a:endParaRPr sz="3200" b="1" noProof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例2：大家仍然叫她祥林嫂。暗示义：封建习惯、夫权压迫、从一而终</a:t>
            </a:r>
            <a:endParaRPr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7055" y="41338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如何揣摩语义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1.把握语境：从文段信息提取文句信息</a:t>
            </a:r>
            <a:endParaRPr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例：旧历的年底毕竟最像年底。（鲁迅《祝福》）语境：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 他（四叔）比先前并没有什么大改变，单是老了些。  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②第二天我起得很迟，午饭之后，出去看了几个本家和朋友；第三天也照样。 图片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③他们（几个本家）也都没有什么大改变，单是老了些。 ④（四叔）说我胖了之后，便大骂其新党。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暗示义：看似说新年气氛，实则说明革命的不成功，社会环境、人们生活以及封建观念，都没有改变，还是老样子。</a:t>
            </a:r>
            <a:endParaRPr sz="3200" b="1" noProof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7055" y="41338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如何揣摩语义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1.分析手法：从具象信息提取抽象信息</a:t>
            </a:r>
            <a:endParaRPr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例：拄着锄把出村……倒拿着锄头……“我不是锄地，我是过瘾。”……但是六安爷不想改变自己的主意，照样拄着锄把当拐棍，从从容容地走过。(2016年全国卷I《锄》)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暗示义：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①喻示劳动者和土地的亲密关系。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②意味着传统的农业生产和生活方式。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③锄作为一种劳作行为，蕴含着六安爷对土地的热爱，暗含着他对土地的告别。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④象征六安爷的人生和精神（象征：实——虚）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7055" y="41338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如何揣摩语义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1.揣摩关键词语：从反面信息提取正面信息；从正面信息提取反面信息</a:t>
            </a:r>
            <a:endParaRPr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例：他（马克思）可能有过许多敌人，但未必有一个私敌。（《马克思墓前的讲话》）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关键词语：私敌——自己个人的敌人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暗示义：他的敌人都是无产阶级的敌人；他毕生为无产阶级奋斗。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7055" y="41338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如何揣摩语义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1325880"/>
            <a:ext cx="106610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1.揣摩关键词语：从反面信息提取正面信息；从正面信息提取反面信息</a:t>
            </a:r>
            <a:endParaRPr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例题展示：“我不是锄地，我是过瘾”这句话，既是理解六安爷的关键，也是理解小说主旨的关键。请结合全文进行分析。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05" y="3811905"/>
            <a:ext cx="112115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[规范作答]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六安爷层面：</a:t>
            </a:r>
            <a:endParaRPr lang="zh-CN" altLang="en-US" sz="2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六安爷用这句话来回应村人的劝阻，由此能感受到他温和而又固执的性格特征；②百亩园即将不复存在，六安爷的眼睛也快要失明，他要过在百亩园劳作的“瘾”，由此能体会到他对土地的不舍和内心的隐痛。图片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小说主旨层面：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①在大地上劳作是一种“瘾”，即劳动者的精神需要；②随着传统的农业生产、生活方式的结束，耕种的意义只剩下“过瘾”，令人叹惋又发人深思。图片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题型二：品味小说语言艺术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145" y="1485265"/>
            <a:ext cx="1066101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品味小说语言艺术，关键在于确定语言特色。不同的作者，会有不同的语言艺术特点。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遣词造句：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叠词、拟声词（朗朗上口，有音韵美）；动词、形容词（准确生动）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句式选择：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整句（整齐之美）；整散句（参差错落之美）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3.语体色彩：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口语、方言、俚语（地域色彩、生活化、乡土气息、鲜活真实）；引用或化用诗句（典雅）。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4.修辞手法：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比喻、拟人、夸张（生动形象）；引用（典雅）；对偶、排比（整齐）；反语（辛辣讽刺）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题型二：品味小说语言艺术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310" y="1655445"/>
            <a:ext cx="10661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品味小说语言艺术，关键在于确定语言特色。不同的作者，会有不同的语言艺术特点。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5．语言风格：</a:t>
            </a:r>
            <a:endParaRPr sz="3200" b="1" noProof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①口语化、生活化（地域色彩、乡土气息、鲜活真实）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②平实质朴、通俗易懂、亲切自然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③清新自然、生动形象、富有情趣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④富有文采、典雅庄重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⑤幽默风趣、亦庄亦谐、调侃戏谑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⑥简洁凝练、富有哲理、犀利深刻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wps稻壳儿佳誉设计原创链接：http://chn.docer.com/works?userid=219874625_1"/>
          <p:cNvSpPr/>
          <p:nvPr/>
        </p:nvSpPr>
        <p:spPr>
          <a:xfrm>
            <a:off x="-12700" y="1548435"/>
            <a:ext cx="12192000" cy="440242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1699965" y="-405819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t="36127"/>
          <a:stretch>
            <a:fillRect/>
          </a:stretch>
        </p:blipFill>
        <p:spPr>
          <a:xfrm flipH="1">
            <a:off x="-13645" y="5053422"/>
            <a:ext cx="3463223" cy="1815878"/>
          </a:xfrm>
          <a:prstGeom prst="rect">
            <a:avLst/>
          </a:prstGeom>
        </p:spPr>
      </p:pic>
      <p:pic>
        <p:nvPicPr>
          <p:cNvPr id="12" name="wps稻壳儿佳誉设计原创链接：http://chn.docer.com/works?userid=219874625_4_11_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3" t="71385" r="46374"/>
          <a:stretch>
            <a:fillRect/>
          </a:stretch>
        </p:blipFill>
        <p:spPr>
          <a:xfrm>
            <a:off x="10155078" y="4434045"/>
            <a:ext cx="234185" cy="510453"/>
          </a:xfrm>
          <a:prstGeom prst="rect">
            <a:avLst/>
          </a:prstGeom>
        </p:spPr>
      </p:pic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396240" y="601980"/>
          <a:ext cx="11400155" cy="61379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5" imgW="6627495" imgH="4338320" progId="Word.Document.8">
                  <p:embed/>
                </p:oleObj>
              </mc:Choice>
              <mc:Fallback>
                <p:oleObj r:id="rId5" imgW="6627495" imgH="4338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240" y="601980"/>
                        <a:ext cx="11400155" cy="613791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对点练习</a:t>
            </a:r>
            <a:endParaRPr lang="zh-CN"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010" y="1167130"/>
            <a:ext cx="106610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24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（一）阅读下面的文字，完成后面的问题。</a:t>
            </a:r>
            <a:endParaRPr sz="24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24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和车厂的老板刘四爷快七十岁了；人老，心可不老实，年轻的时候他当过库兵，设过赌场，买卖过人口，放过阎王账。干这些营生所应有的资格与本领——力气，心路，手段，交际，字号等等——刘四爷都有。在前清的时候，打过群架，抢过良家妇女，跪过铁索。跪上铁索，刘四并没皱一皱眉，没说一个饶命。官司教他硬挺了过来，这叫作“字号”。出了狱，他开了个洋车厂子。土混混出身，他晓得怎么对付穷人，什么时候该紧一把儿，哪里该松一步儿，他有善于调动的天才。车夫们没有敢跟他耍骨头(注：调皮捣乱)的。他一瞪眼，和他哈哈一笑，能把人弄得迷迷糊糊的，仿佛一脚登在天堂，一脚登在地狱，只好听他摆弄。到现在，他有六十多辆车，最坏的也是七八成新的，他不存破车。车租，他的比别家的大，可是到“三节”他比别家多放着两天的份儿。人和车厂有地方住，拉他的车的光棍儿，都可以白住——可是得交上车份儿，交不上账而和他苦腻(注：软磨硬缠)的，他扣下铺盖，把人当个破水壶似的扔出门外。大家若是有个急事急病，只须告诉他一声，他不含糊，水里火里他都热心地帮忙，这叫作“字号”。(节选自老舍《骆驼祥子》第四章，有删改)</a:t>
            </a:r>
            <a:endParaRPr sz="24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883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>
            <a:off x="8170276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580" y="403225"/>
            <a:ext cx="10748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本段画线部分突出的语言特色是什么？请举例分析。</a:t>
            </a:r>
            <a:endParaRPr sz="36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680" y="1535430"/>
            <a:ext cx="106610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【答案】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①口语化、通俗化。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运用口语方言(北京方言，或“有京味儿”“有浓郁的地方色彩”)“土混混”“耍骨头”“紧一把儿”“松一步儿”“迷迷糊糊”等口语(语体色彩)，并且多是短句。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/>
            <a:r>
              <a:rPr sz="32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②活泼生动，</a:t>
            </a:r>
            <a:r>
              <a:rPr sz="3200" b="1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“能把人弄得迷迷糊糊的，仿佛一脚登在天堂，一脚登在地狱，只好听他摆弄”。</a:t>
            </a:r>
            <a:endParaRPr sz="3200" b="1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484100" y="12598400"/>
            <a:ext cx="3429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33793"/>
          <p:cNvSpPr txBox="1"/>
          <p:nvPr/>
        </p:nvSpPr>
        <p:spPr>
          <a:xfrm>
            <a:off x="638175" y="341630"/>
            <a:ext cx="10748645" cy="4741545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一、用词特点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（1）词语的搭配：</a:t>
            </a:r>
            <a:endParaRPr lang="zh-CN" altLang="en-US" sz="36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感情色彩是否鲜明，是褒还是贬。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语体色彩有文言词、口头语、书面语和方言。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（2）效果词的使用</a:t>
            </a:r>
            <a:endParaRPr lang="zh-CN" altLang="en-US" sz="36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运用叠词、精练的动词形容词、准确的副词以及其他特色词。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标题 30721"/>
          <p:cNvSpPr>
            <a:spLocks noGrp="1"/>
          </p:cNvSpPr>
          <p:nvPr/>
        </p:nvSpPr>
        <p:spPr>
          <a:xfrm>
            <a:off x="1271905" y="574358"/>
            <a:ext cx="3403600" cy="755650"/>
          </a:xfrm>
          <a:prstGeom prst="rect">
            <a:avLst/>
          </a:prstGeom>
          <a:noFill/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1800" b="1" i="0" u="none" strike="noStrike" kern="1200" cap="none" spc="200" normalizeH="0" baseline="0" noProof="1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华文新魏" panose="02010800040101010101" charset="-122"/>
                <a:cs typeface="+mn-ea"/>
                <a:sym typeface="微软雅黑" panose="020b0503020204020204" charset="-122"/>
              </a:defRPr>
            </a:lvl1pPr>
          </a:lstStyle>
          <a:p>
            <a:pPr algn="l" fontAlgn="auto"/>
            <a:r>
              <a:rPr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二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造句特点</a:t>
            </a:r>
            <a:r>
              <a:rPr lang="zh-CN" altLang="en-US" sz="3600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zh-CN" altLang="en-US" sz="3600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190" y="1720850"/>
            <a:ext cx="1138682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  </a:t>
            </a:r>
            <a:r>
              <a:rPr lang="zh-CN" altLang="en-US" sz="4000" b="1">
                <a:solidFill>
                  <a:srgbClr val="FF0000"/>
                </a:solidFill>
              </a:rPr>
              <a:t>（1）句式：</a:t>
            </a:r>
            <a:endParaRPr lang="zh-CN" altLang="en-US" sz="4000" b="1"/>
          </a:p>
          <a:p>
            <a:r>
              <a:rPr lang="zh-CN" altLang="en-US" sz="4000" b="1"/>
              <a:t>   排比句、对偶句、反复句的使用，整散句的搭配，长短句的使用。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  （2）修辞手法</a:t>
            </a:r>
            <a:endParaRPr lang="zh-CN" altLang="en-US" sz="4000" b="1"/>
          </a:p>
          <a:p>
            <a:r>
              <a:rPr lang="zh-CN" altLang="en-US" sz="4000" b="1"/>
              <a:t>   九种修辞手法的判断与运用</a:t>
            </a:r>
            <a:endParaRPr lang="zh-CN" altLang="en-US" sz="40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wps稻壳儿佳誉设计原创链接：http://chn.docer.com/works?userid=219874625_1"/>
          <p:cNvSpPr/>
          <p:nvPr/>
        </p:nvSpPr>
        <p:spPr>
          <a:xfrm>
            <a:off x="-12700" y="1533919"/>
            <a:ext cx="12192000" cy="409762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9" t="35832" b="2494"/>
          <a:stretch>
            <a:fillRect/>
          </a:stretch>
        </p:blipFill>
        <p:spPr>
          <a:xfrm rot="5771092">
            <a:off x="3846265" y="-862963"/>
            <a:ext cx="1368152" cy="4229640"/>
          </a:xfrm>
          <a:custGeom>
            <a:gdLst>
              <a:gd name="connsiteX0" fmla="*/ 0 w 1697483"/>
              <a:gd name="connsiteY0" fmla="*/ 3211721 h 3211721"/>
              <a:gd name="connsiteX1" fmla="*/ 0 w 1697483"/>
              <a:gd name="connsiteY1" fmla="*/ 1091888 h 3211721"/>
              <a:gd name="connsiteX2" fmla="*/ 8530 w 1697483"/>
              <a:gd name="connsiteY2" fmla="*/ 1113602 h 3211721"/>
              <a:gd name="connsiteX3" fmla="*/ 31920 w 1697483"/>
              <a:gd name="connsiteY3" fmla="*/ 1148918 h 3211721"/>
              <a:gd name="connsiteX4" fmla="*/ 335175 w 1697483"/>
              <a:gd name="connsiteY4" fmla="*/ 1169330 h 3211721"/>
              <a:gd name="connsiteX5" fmla="*/ 372022 w 1697483"/>
              <a:gd name="connsiteY5" fmla="*/ 867631 h 3211721"/>
              <a:gd name="connsiteX6" fmla="*/ 68767 w 1697483"/>
              <a:gd name="connsiteY6" fmla="*/ 847219 h 3211721"/>
              <a:gd name="connsiteX7" fmla="*/ 13044 w 1697483"/>
              <a:gd name="connsiteY7" fmla="*/ 914620 h 3211721"/>
              <a:gd name="connsiteX8" fmla="*/ 0 w 1697483"/>
              <a:gd name="connsiteY8" fmla="*/ 955134 h 3211721"/>
              <a:gd name="connsiteX9" fmla="*/ 0 w 1697483"/>
              <a:gd name="connsiteY9" fmla="*/ 0 h 3211721"/>
              <a:gd name="connsiteX10" fmla="*/ 1697483 w 1697483"/>
              <a:gd name="connsiteY10" fmla="*/ 0 h 3211721"/>
              <a:gd name="connsiteX11" fmla="*/ 1697483 w 1697483"/>
              <a:gd name="connsiteY11" fmla="*/ 3211721 h 32117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7483" h="3211721">
                <a:moveTo>
                  <a:pt x="0" y="3211721"/>
                </a:moveTo>
                <a:lnTo>
                  <a:pt x="0" y="1091888"/>
                </a:lnTo>
                <a:lnTo>
                  <a:pt x="8530" y="1113602"/>
                </a:lnTo>
                <a:cubicBezTo>
                  <a:pt x="14936" y="1125960"/>
                  <a:pt x="22725" y="1137800"/>
                  <a:pt x="31920" y="1148918"/>
                </a:cubicBezTo>
                <a:cubicBezTo>
                  <a:pt x="105487" y="1237867"/>
                  <a:pt x="241259" y="1247006"/>
                  <a:pt x="335175" y="1169330"/>
                </a:cubicBezTo>
                <a:cubicBezTo>
                  <a:pt x="429092" y="1091655"/>
                  <a:pt x="445589" y="956580"/>
                  <a:pt x="372022" y="867631"/>
                </a:cubicBezTo>
                <a:cubicBezTo>
                  <a:pt x="298456" y="778682"/>
                  <a:pt x="162684" y="769543"/>
                  <a:pt x="68767" y="847219"/>
                </a:cubicBezTo>
                <a:cubicBezTo>
                  <a:pt x="45288" y="866638"/>
                  <a:pt x="26648" y="889644"/>
                  <a:pt x="13044" y="914620"/>
                </a:cubicBezTo>
                <a:lnTo>
                  <a:pt x="0" y="955134"/>
                </a:lnTo>
                <a:lnTo>
                  <a:pt x="0" y="0"/>
                </a:lnTo>
                <a:lnTo>
                  <a:pt x="1697483" y="0"/>
                </a:lnTo>
                <a:lnTo>
                  <a:pt x="1697483" y="3211721"/>
                </a:lnTo>
                <a:close/>
              </a:path>
            </a:pathLst>
          </a:custGeom>
        </p:spPr>
      </p:pic>
      <p:cxnSp>
        <p:nvCxnSpPr>
          <p:cNvPr id="22" name="直接连接符 21"/>
          <p:cNvCxnSpPr/>
          <p:nvPr/>
        </p:nvCxnSpPr>
        <p:spPr>
          <a:xfrm>
            <a:off x="2976" y="2945609"/>
            <a:ext cx="12189024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 flipH="1">
            <a:off x="-4630" y="9041"/>
            <a:ext cx="4021724" cy="24315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0"/>
          <a:stretch>
            <a:fillRect/>
          </a:stretch>
        </p:blipFill>
        <p:spPr>
          <a:xfrm>
            <a:off x="8761757" y="1088572"/>
            <a:ext cx="3425614" cy="44994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28115" y="684530"/>
            <a:ext cx="9563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三、词语运用</a:t>
            </a:r>
            <a:endParaRPr lang="zh-CN" altLang="en-US" sz="3600" b="1"/>
          </a:p>
        </p:txBody>
      </p:sp>
      <p:sp>
        <p:nvSpPr>
          <p:cNvPr id="2" name="文本框 1"/>
          <p:cNvSpPr txBox="1"/>
          <p:nvPr/>
        </p:nvSpPr>
        <p:spPr>
          <a:xfrm>
            <a:off x="749300" y="1534160"/>
            <a:ext cx="107696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ym typeface="+mn-ea"/>
              </a:rPr>
              <a:t>形容词 生动形象，活泼有趣，有感染力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ym typeface="+mn-ea"/>
              </a:rPr>
              <a:t>动词 形象真实，富有画面感，使小说充满灵气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ym typeface="+mn-ea"/>
              </a:rPr>
              <a:t>叠词 音律和谐，朗朗上口，富于艺术魅力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ym typeface="+mn-ea"/>
              </a:rPr>
              <a:t>反复出现的词语 强调的作用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4240" y="1605915"/>
            <a:ext cx="106127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口头语体，用词通俗易懂，生动活泼，平易朴素；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书面语体，用词庄重典雅，讲究分寸。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有些专用词语只适用于某一类文体。如果不注意词语的语体色彩，用得不合适，就会使人感到很不协调。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647700" y="598170"/>
            <a:ext cx="5474335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1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微软雅黑" panose="020b0503020204020204" charset="-122"/>
              </a:rPr>
              <a:t>四、语体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微软雅黑" panose="020b0503020204020204" charset="-122"/>
              </a:rPr>
              <a:t>色彩：口语、书面语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wps稻壳儿佳誉设计原创链接：http://chn.docer.com/works?userid=219874625_1"/>
          <p:cNvSpPr/>
          <p:nvPr/>
        </p:nvSpPr>
        <p:spPr>
          <a:xfrm>
            <a:off x="-12700" y="1345235"/>
            <a:ext cx="12192000" cy="440242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299" y="1910385"/>
            <a:ext cx="2618797" cy="431577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7" b="34801"/>
          <a:stretch>
            <a:fillRect/>
          </a:stretch>
        </p:blipFill>
        <p:spPr>
          <a:xfrm flipH="1">
            <a:off x="-4630" y="9041"/>
            <a:ext cx="4021724" cy="243155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36295" y="415925"/>
            <a:ext cx="105194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另外，语言风格的分析还要注意</a:t>
            </a:r>
            <a:r>
              <a:rPr lang="en-US" altLang="zh-CN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2</a:t>
            </a:r>
            <a:r>
              <a:rPr lang="zh-CN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新魏" panose="02010800040101010101" charset="-122"/>
              </a:rPr>
              <a:t>个特色：</a:t>
            </a:r>
            <a:endParaRPr lang="zh-CN" altLang="en-US" sz="40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6295" y="1539240"/>
            <a:ext cx="107810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黑体" panose="02010609060101010101" pitchFamily="2" charset="-122"/>
                <a:cs typeface="华文新魏" panose="02010800040101010101" charset="-122"/>
                <a:sym typeface="+mn-ea"/>
              </a:rPr>
              <a:t>(1)</a:t>
            </a:r>
            <a:r>
              <a:rPr 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黑体" panose="02010609060101010101" pitchFamily="2" charset="-122"/>
                <a:cs typeface="华文新魏" panose="02010800040101010101" charset="-122"/>
                <a:sym typeface="+mn-ea"/>
              </a:rPr>
              <a:t>时代特色。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常表现为文章的一些词语只在某一些特定的时代使用，有明显的时代气息。如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斗私批修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早请示晚汇报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等词语反映了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文化大革命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时期的时代特征；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共享汽车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”“</a:t>
            </a:r>
            <a:r>
              <a:rPr lang="zh-CN" alt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高铁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手机支付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”“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云计算</a:t>
            </a:r>
            <a:r>
              <a:rPr lang="en-US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</a:t>
            </a:r>
            <a:r>
              <a:rPr lang="zh-CN" sz="4000" b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则展现了当前的时代风貌。</a:t>
            </a:r>
            <a:endParaRPr lang="zh-CN" altLang="en-US">
              <a:effectLst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12800" y="1191260"/>
            <a:ext cx="105664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algn="just">
              <a:lnSpc>
                <a:spcPct val="110000"/>
              </a:lnSpc>
            </a:pPr>
            <a:r>
              <a:rPr lang="en-US" sz="40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</a:t>
            </a:r>
            <a:r>
              <a:rPr lang="zh-CN" sz="40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地域特色。</a:t>
            </a:r>
            <a:r>
              <a:rPr lang="zh-CN" sz="4000" b="1" noProof="1"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常表现为大量使用方言、俚语等。比如老舍出生并长期生活在北京，他的《骆驼祥子》中就带有浓郁的北京口语化的词汇。</a:t>
            </a:r>
            <a:endParaRPr lang="zh-CN" altLang="en-US" sz="4000" b="1" noProof="1"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UNIT_TABLE_BEAUTIFY" val="smartTable{9754528d-7403-46c8-844b-74a9d442d6ea}"/>
</p:tagLst>
</file>

<file path=ppt/tags/tag2.xml><?xml version="1.0" encoding="utf-8"?>
<p:tagLst xmlns:p="http://schemas.openxmlformats.org/presentationml/2006/main">
  <p:tag name="KSO_WM_UNIT_TABLE_BEAUTIFY" val="smartTable{6972dbef-3674-43f5-8c38-f731ff6df395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PRESENTATION_TITLE" val="红色古风中国风1"/>
</p:tagLst>
</file>

<file path=ppt/theme/theme1.xml><?xml version="1.0" encoding="utf-8"?>
<a:theme xmlns:r="http://schemas.openxmlformats.org/officeDocument/2006/relationships"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70000"/>
          </a:schemeClr>
        </a:soli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10600030101010101" charset="-122"/>
            <a:ea typeface="等线" panose="02010600030101010101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31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4">
      <vt:lpstr>Arial</vt:lpstr>
      <vt:lpstr>等线 Light</vt:lpstr>
      <vt:lpstr>等线</vt:lpstr>
      <vt:lpstr>楷体</vt:lpstr>
      <vt:lpstr>华文中宋</vt:lpstr>
      <vt:lpstr>华文新魏</vt:lpstr>
      <vt:lpstr>微软雅黑</vt:lpstr>
      <vt:lpstr>黑体</vt:lpstr>
      <vt:lpstr>Calibri</vt:lpstr>
      <vt:lpstr>宋体</vt:lpstr>
      <vt:lpstr>方正粗黑宋简体</vt:lpstr>
      <vt:lpstr>Times New Roman</vt:lpstr>
      <vt:lpstr>6_Office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2022-05-22T23:21:29.471</cp:lastPrinted>
  <dcterms:created xsi:type="dcterms:W3CDTF">2022-05-22T23:21:29Z</dcterms:created>
  <dcterms:modified xsi:type="dcterms:W3CDTF">2022-05-22T15:21:37Z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