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46"/>
  </p:handoutMasterIdLst>
  <p:sldIdLst>
    <p:sldId id="420" r:id="rId4"/>
    <p:sldId id="489" r:id="rId6"/>
    <p:sldId id="522" r:id="rId7"/>
    <p:sldId id="523" r:id="rId8"/>
    <p:sldId id="525" r:id="rId9"/>
    <p:sldId id="527" r:id="rId10"/>
    <p:sldId id="528" r:id="rId11"/>
    <p:sldId id="529" r:id="rId12"/>
    <p:sldId id="531" r:id="rId13"/>
    <p:sldId id="431" r:id="rId14"/>
    <p:sldId id="465" r:id="rId15"/>
    <p:sldId id="445" r:id="rId16"/>
    <p:sldId id="477" r:id="rId17"/>
    <p:sldId id="467" r:id="rId18"/>
    <p:sldId id="458" r:id="rId19"/>
    <p:sldId id="448" r:id="rId20"/>
    <p:sldId id="468" r:id="rId21"/>
    <p:sldId id="464" r:id="rId22"/>
    <p:sldId id="435" r:id="rId23"/>
    <p:sldId id="471" r:id="rId24"/>
    <p:sldId id="482" r:id="rId25"/>
    <p:sldId id="434" r:id="rId26"/>
    <p:sldId id="456" r:id="rId27"/>
    <p:sldId id="487" r:id="rId28"/>
    <p:sldId id="535" r:id="rId29"/>
    <p:sldId id="441" r:id="rId30"/>
    <p:sldId id="450" r:id="rId31"/>
    <p:sldId id="449" r:id="rId32"/>
    <p:sldId id="436" r:id="rId33"/>
    <p:sldId id="451" r:id="rId34"/>
    <p:sldId id="474" r:id="rId35"/>
    <p:sldId id="437" r:id="rId36"/>
    <p:sldId id="480" r:id="rId37"/>
    <p:sldId id="483" r:id="rId38"/>
    <p:sldId id="532" r:id="rId39"/>
    <p:sldId id="533" r:id="rId40"/>
    <p:sldId id="486" r:id="rId41"/>
    <p:sldId id="534" r:id="rId42"/>
    <p:sldId id="488" r:id="rId43"/>
    <p:sldId id="478" r:id="rId44"/>
    <p:sldId id="416" r:id="rId4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ky123.Org" initials="S" lastIdx="11" clrIdx="0"/>
  <p:cmAuthor id="2" name="Administrator" initials="A" lastIdx="1" clrIdx="1"/>
  <p:cmAuthor id="0" name="wangli" initials="wli"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FEFB"/>
    <a:srgbClr val="0000FF"/>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59"/>
        <p:guide pos="392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0" Type="http://schemas.openxmlformats.org/officeDocument/2006/relationships/commentAuthors" Target="commentAuthors.xml"/><Relationship Id="rId5" Type="http://schemas.openxmlformats.org/officeDocument/2006/relationships/notesMaster" Target="notesMasters/notesMaster1.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handoutMaster" Target="handoutMasters/handoutMaster1.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fld>
            <a:endParaRPr lang="zh-CN" altLang="en-US">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fld>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a:p>
        </p:txBody>
      </p:sp>
      <p:sp>
        <p:nvSpPr>
          <p:cNvPr id="4" name="灯片编号占位符 3"/>
          <p:cNvSpPr>
            <a:spLocks noGrp="1"/>
          </p:cNvSpPr>
          <p:nvPr>
            <p:ph type="sldNum" sz="quarter" idx="5"/>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2" charset="-122"/>
            </a:endParaRPr>
          </a:p>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2" charset="-122"/>
            </a:endParaRPr>
          </a:p>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2" charset="-122"/>
            </a:endParaRPr>
          </a:p>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2" charset="-122"/>
            </a:endParaRPr>
          </a:p>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a:p>
        </p:txBody>
      </p:sp>
      <p:sp>
        <p:nvSpPr>
          <p:cNvPr id="4" name="灯片编号占位符 3"/>
          <p:cNvSpPr>
            <a:spLocks noGrp="1"/>
          </p:cNvSpPr>
          <p:nvPr>
            <p:ph type="sldNum" sz="quarter" idx="5"/>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a:lnSpc>
                <a:spcPct val="130000"/>
              </a:lnSpc>
              <a:buFont typeface="Wingdings" panose="05000000000000000000" pitchFamily="2" charset="2"/>
              <a:buChar char="l"/>
              <a:defRPr spc="150" baseline="0">
                <a:solidFill>
                  <a:schemeClr val="tx1">
                    <a:lumMod val="65000"/>
                    <a:lumOff val="35000"/>
                  </a:schemeClr>
                </a:solidFill>
              </a:defRPr>
            </a:lvl1pPr>
            <a:lvl2pPr marL="685800" indent="-228600">
              <a:lnSpc>
                <a:spcPct val="130000"/>
              </a:lnSpc>
              <a:buFont typeface="Wingdings" panose="05000000000000000000" pitchFamily="2" charset="2"/>
              <a:buChar char="l"/>
              <a:defRPr spc="150" baseline="0">
                <a:solidFill>
                  <a:schemeClr val="tx1">
                    <a:lumMod val="65000"/>
                    <a:lumOff val="35000"/>
                  </a:schemeClr>
                </a:solidFill>
              </a:defRPr>
            </a:lvl2pPr>
            <a:lvl3pPr marL="1143000" indent="-228600">
              <a:lnSpc>
                <a:spcPct val="130000"/>
              </a:lnSpc>
              <a:buFont typeface="Wingdings" panose="05000000000000000000" pitchFamily="2" charset="2"/>
              <a:buChar char="l"/>
              <a:defRPr spc="150" baseline="0">
                <a:solidFill>
                  <a:schemeClr val="tx1">
                    <a:lumMod val="65000"/>
                    <a:lumOff val="35000"/>
                  </a:schemeClr>
                </a:solidFill>
              </a:defRPr>
            </a:lvl3pPr>
            <a:lvl4pPr marL="1600200" indent="-228600">
              <a:lnSpc>
                <a:spcPct val="130000"/>
              </a:lnSpc>
              <a:buFont typeface="Wingdings" panose="05000000000000000000" pitchFamily="2" charset="2"/>
              <a:buChar char="l"/>
              <a:defRPr spc="150" baseline="0">
                <a:solidFill>
                  <a:schemeClr val="tx1">
                    <a:lumMod val="65000"/>
                    <a:lumOff val="35000"/>
                  </a:schemeClr>
                </a:solidFill>
              </a:defRPr>
            </a:lvl4pPr>
            <a:lvl5pPr marL="2057400" indent="-228600">
              <a:lnSpc>
                <a:spcPct val="130000"/>
              </a:lnSpc>
              <a:buFont typeface="Wingdings" panose="05000000000000000000" pitchFamily="2" charset="2"/>
              <a:buChar char="l"/>
              <a:defRPr spc="150" baseline="0">
                <a:solidFill>
                  <a:schemeClr val="tx1">
                    <a:lumMod val="65000"/>
                    <a:lumOff val="3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914400" marR="0" lvl="2"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371600" marR="0" lvl="3"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828800" marR="0" lvl="4"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4pPr>
            <a:lvl5pPr>
              <a:lnSpc>
                <a:spcPct val="13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126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hasCustomPrompt="1"/>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4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a:r>
              <a:rPr dirty="0">
                <a:sym typeface="+mn-ea"/>
              </a:rPr>
              <a:t>单击此处编辑文本</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hasCustomPrompt="1"/>
            <p:custDataLst>
              <p:tags r:id="rId3"/>
            </p:custDataLst>
          </p:nvPr>
        </p:nvSpPr>
        <p:spPr>
          <a:xfrm>
            <a:off x="914400" y="914400"/>
            <a:ext cx="9169200" cy="5029200"/>
          </a:xfrm>
        </p:spPr>
        <p:txBody>
          <a:bodyPr vert="eaVert" lIns="46800" tIns="46800" rIns="46800" bIns="46800"/>
          <a:lstStyle>
            <a:lvl1pPr indent="0" eaLnBrk="1" fontAlgn="auto" latinLnBrk="0" hangingPunct="1">
              <a:lnSpc>
                <a:spcPct val="160000"/>
              </a:lnSpc>
              <a:spcAft>
                <a:spcPts val="1600"/>
              </a:spcAft>
              <a:buNone/>
              <a:defRPr spc="300" baseline="0">
                <a:solidFill>
                  <a:schemeClr val="tx1">
                    <a:lumMod val="65000"/>
                    <a:lumOff val="35000"/>
                  </a:schemeClr>
                </a:solidFill>
              </a:defRPr>
            </a:lvl1pPr>
            <a:lvl2pPr indent="0" eaLnBrk="1" fontAlgn="auto" latinLnBrk="0" hangingPunct="1">
              <a:lnSpc>
                <a:spcPct val="160000"/>
              </a:lnSpc>
              <a:spcAft>
                <a:spcPts val="1600"/>
              </a:spcAft>
              <a:buNone/>
              <a:defRPr spc="300" baseline="0">
                <a:solidFill>
                  <a:schemeClr val="tx1">
                    <a:lumMod val="65000"/>
                    <a:lumOff val="35000"/>
                  </a:schemeClr>
                </a:solidFill>
              </a:defRPr>
            </a:lvl2pPr>
            <a:lvl3pPr indent="0" eaLnBrk="1" fontAlgn="auto" latinLnBrk="0" hangingPunct="1">
              <a:lnSpc>
                <a:spcPct val="160000"/>
              </a:lnSpc>
              <a:spcAft>
                <a:spcPts val="1600"/>
              </a:spcAft>
              <a:buNone/>
              <a:defRPr spc="300" baseline="0">
                <a:solidFill>
                  <a:schemeClr val="tx1">
                    <a:lumMod val="65000"/>
                    <a:lumOff val="35000"/>
                  </a:schemeClr>
                </a:solidFill>
              </a:defRPr>
            </a:lvl3pPr>
            <a:lvl4pPr indent="0" eaLnBrk="1" fontAlgn="auto" latinLnBrk="0" hangingPunct="1">
              <a:lnSpc>
                <a:spcPct val="160000"/>
              </a:lnSpc>
              <a:spcAft>
                <a:spcPts val="1600"/>
              </a:spcAft>
              <a:buNone/>
              <a:defRPr spc="300" baseline="0">
                <a:solidFill>
                  <a:schemeClr val="tx1">
                    <a:lumMod val="65000"/>
                    <a:lumOff val="35000"/>
                  </a:schemeClr>
                </a:solidFill>
              </a:defRPr>
            </a:lvl4pPr>
            <a:lvl5pPr indent="0" eaLnBrk="1" fontAlgn="auto" latinLnBrk="0" hangingPunct="1">
              <a:lnSpc>
                <a:spcPct val="160000"/>
              </a:lnSpc>
              <a:spcAft>
                <a:spcPts val="1600"/>
              </a:spcAft>
              <a:buNone/>
              <a:defRPr spc="300" baseline="0">
                <a:solidFill>
                  <a:schemeClr val="tx1">
                    <a:lumMod val="65000"/>
                    <a:lumOff val="35000"/>
                  </a:schemeClr>
                </a:solidFill>
              </a:defRPr>
            </a:lvl5pPr>
          </a:lstStyle>
          <a:p>
            <a:pPr lvl="0"/>
            <a:r>
              <a:rPr lang="zh-CN" altLang="en-US" dirty="0"/>
              <a:t>单击此处编辑文本</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8" Type="http://schemas.openxmlformats.org/officeDocument/2006/relationships/theme" Target="../theme/theme2.xml"/><Relationship Id="rId17" Type="http://schemas.openxmlformats.org/officeDocument/2006/relationships/tags" Target="../tags/tag123.xml"/><Relationship Id="rId16" Type="http://schemas.openxmlformats.org/officeDocument/2006/relationships/tags" Target="../tags/tag122.xml"/><Relationship Id="rId15" Type="http://schemas.openxmlformats.org/officeDocument/2006/relationships/tags" Target="../tags/tag121.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648000"/>
          </a:xfrm>
          <a:prstGeom prst="rect">
            <a:avLst/>
          </a:prstGeom>
        </p:spPr>
        <p:txBody>
          <a:bodyPr vert="horz" lIns="101600" tIns="38100" rIns="76200" bIns="3810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515600"/>
            <a:ext cx="10969200" cy="473688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13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13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13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13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13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13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3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8.xml"/><Relationship Id="rId1" Type="http://schemas.openxmlformats.org/officeDocument/2006/relationships/tags" Target="../tags/tag13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8.xml"/><Relationship Id="rId1" Type="http://schemas.openxmlformats.org/officeDocument/2006/relationships/tags" Target="../tags/tag14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4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12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4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14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4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4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4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14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14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149.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15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15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125.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7.xml"/><Relationship Id="rId2" Type="http://schemas.openxmlformats.org/officeDocument/2006/relationships/tags" Target="../tags/tag152.xml"/><Relationship Id="rId1" Type="http://schemas.openxmlformats.org/officeDocument/2006/relationships/image" Target="../media/image4.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15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15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15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156.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157.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8.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159.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160.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8.xml"/><Relationship Id="rId1" Type="http://schemas.openxmlformats.org/officeDocument/2006/relationships/tags" Target="../tags/tag16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26.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16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9.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0.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rcRect r="-31" b="9518"/>
          <a:stretch>
            <a:fillRect/>
          </a:stretch>
        </p:blipFill>
        <p:spPr>
          <a:xfrm>
            <a:off x="2816860" y="2541905"/>
            <a:ext cx="6696710" cy="4316095"/>
          </a:xfrm>
          <a:prstGeom prst="rect">
            <a:avLst/>
          </a:prstGeom>
        </p:spPr>
      </p:pic>
      <p:sp>
        <p:nvSpPr>
          <p:cNvPr id="6" name="日期占位符 5"/>
          <p:cNvSpPr>
            <a:spLocks noGrp="1"/>
          </p:cNvSpPr>
          <p:nvPr>
            <p:ph type="dt" sz="half" idx="10"/>
          </p:nvPr>
        </p:nvSpPr>
        <p:spPr>
          <a:xfrm>
            <a:off x="9170670" y="6016625"/>
            <a:ext cx="3227705" cy="796290"/>
          </a:xfrm>
        </p:spPr>
        <p:txBody>
          <a:bodyPr/>
          <a:p>
            <a:pPr lvl="0">
              <a:buClrTx/>
            </a:pPr>
            <a:fld id="{BB962C8B-B14F-4D97-AF65-F5344CB8AC3E}" type="datetime1">
              <a:rPr lang="zh-CN" altLang="en-US" sz="4000" b="1">
                <a:ln w="12700" cmpd="sng">
                  <a:solidFill>
                    <a:schemeClr val="accent4"/>
                  </a:solidFill>
                  <a:prstDash val="solid"/>
                </a:ln>
                <a:solidFill>
                  <a:srgbClr val="7030A0"/>
                </a:solidFill>
                <a:effectLst/>
                <a:uFillTx/>
                <a:ea typeface="黑体" panose="02010609060101010101" pitchFamily="2" charset="-122"/>
              </a:rPr>
            </a:fld>
            <a:endParaRPr lang="zh-CN" altLang="en-US" sz="4000" b="1">
              <a:ln w="12700" cmpd="sng">
                <a:solidFill>
                  <a:schemeClr val="accent4"/>
                </a:solidFill>
                <a:prstDash val="solid"/>
              </a:ln>
              <a:solidFill>
                <a:srgbClr val="7030A0"/>
              </a:solidFill>
              <a:effectLst/>
              <a:uFillTx/>
              <a:ea typeface="黑体" panose="02010609060101010101" pitchFamily="2" charset="-122"/>
            </a:endParaRPr>
          </a:p>
        </p:txBody>
      </p:sp>
      <p:sp>
        <p:nvSpPr>
          <p:cNvPr id="3" name="文本框 2"/>
          <p:cNvSpPr txBox="1"/>
          <p:nvPr/>
        </p:nvSpPr>
        <p:spPr>
          <a:xfrm>
            <a:off x="5086350" y="2541905"/>
            <a:ext cx="2019300" cy="829945"/>
          </a:xfrm>
          <a:prstGeom prst="rect">
            <a:avLst/>
          </a:prstGeom>
          <a:noFill/>
        </p:spPr>
        <p:txBody>
          <a:bodyPr wrap="none" rtlCol="0">
            <a:spAutoFit/>
          </a:bodyPr>
          <a:p>
            <a:r>
              <a:rPr lang="zh-CN" altLang="en-US" sz="4800" b="1">
                <a:solidFill>
                  <a:srgbClr val="FFFF00"/>
                </a:solidFill>
                <a:uFillTx/>
                <a:ea typeface="黑体" panose="02010609060101010101" pitchFamily="2" charset="-122"/>
              </a:rPr>
              <a:t>顾拜旦</a:t>
            </a:r>
            <a:endParaRPr lang="zh-CN" altLang="en-US" sz="4800" b="1">
              <a:solidFill>
                <a:srgbClr val="FFFF00"/>
              </a:solidFill>
              <a:uFillTx/>
              <a:ea typeface="黑体" panose="02010609060101010101" pitchFamily="2" charset="-122"/>
            </a:endParaRPr>
          </a:p>
        </p:txBody>
      </p:sp>
      <p:sp>
        <p:nvSpPr>
          <p:cNvPr id="9" name="文本框 8"/>
          <p:cNvSpPr txBox="1"/>
          <p:nvPr/>
        </p:nvSpPr>
        <p:spPr>
          <a:xfrm>
            <a:off x="1132840" y="255270"/>
            <a:ext cx="10064115" cy="1891665"/>
          </a:xfrm>
          <a:prstGeom prst="rect">
            <a:avLst/>
          </a:prstGeom>
          <a:noFill/>
        </p:spPr>
        <p:txBody>
          <a:bodyPr wrap="square" rtlCol="0">
            <a:spAutoFit/>
          </a:bodyPr>
          <a:p>
            <a:pPr algn="ctr" fontAlgn="auto">
              <a:lnSpc>
                <a:spcPts val="7020"/>
              </a:lnSpc>
            </a:pPr>
            <a:r>
              <a:rPr lang="zh-CN" altLang="en-US" sz="6000" b="1">
                <a:solidFill>
                  <a:srgbClr val="FF0000"/>
                </a:solidFill>
                <a:uFillTx/>
                <a:ea typeface="黑体" panose="02010609060101010101" pitchFamily="2" charset="-122"/>
              </a:rPr>
              <a:t>庆祝奥林匹克运动</a:t>
            </a:r>
            <a:endParaRPr lang="zh-CN" altLang="en-US" sz="6000" b="1">
              <a:solidFill>
                <a:srgbClr val="FF0000"/>
              </a:solidFill>
              <a:uFillTx/>
              <a:ea typeface="黑体" panose="02010609060101010101" pitchFamily="2" charset="-122"/>
            </a:endParaRPr>
          </a:p>
          <a:p>
            <a:pPr algn="ctr" fontAlgn="auto">
              <a:lnSpc>
                <a:spcPts val="7020"/>
              </a:lnSpc>
            </a:pPr>
            <a:r>
              <a:rPr lang="zh-CN" altLang="en-US" sz="6000" b="1">
                <a:solidFill>
                  <a:srgbClr val="FF0000"/>
                </a:solidFill>
                <a:uFillTx/>
                <a:ea typeface="黑体" panose="02010609060101010101" pitchFamily="2" charset="-122"/>
              </a:rPr>
              <a:t>复兴25周年</a:t>
            </a:r>
            <a:endParaRPr lang="zh-CN" altLang="en-US" sz="6000" b="1">
              <a:solidFill>
                <a:srgbClr val="FF0000"/>
              </a:solidFill>
              <a:uFillTx/>
              <a:ea typeface="黑体" panose="02010609060101010101" pitchFamily="2" charset="-122"/>
            </a:endParaRPr>
          </a:p>
        </p:txBody>
      </p:sp>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033270" y="923290"/>
            <a:ext cx="8125460" cy="121983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lang="zh-CN" sz="3600" b="1" dirty="0">
                <a:solidFill>
                  <a:srgbClr val="0000FF"/>
                </a:solidFill>
                <a:latin typeface="黑体" panose="02010609060101010101" pitchFamily="2" charset="-122"/>
                <a:ea typeface="黑体" panose="02010609060101010101" pitchFamily="2" charset="-122"/>
              </a:rPr>
              <a:t>阅读全文</a:t>
            </a:r>
            <a:r>
              <a:rPr sz="3600" b="1" dirty="0">
                <a:solidFill>
                  <a:srgbClr val="0000FF"/>
                </a:solidFill>
                <a:latin typeface="黑体" panose="02010609060101010101" pitchFamily="2" charset="-122"/>
                <a:ea typeface="黑体" panose="02010609060101010101" pitchFamily="2" charset="-122"/>
              </a:rPr>
              <a:t>，你觉得顾拜旦要给我们倡导的是一种什么精神</a:t>
            </a:r>
            <a:r>
              <a:rPr lang="zh-CN" sz="3600" b="1" dirty="0">
                <a:solidFill>
                  <a:srgbClr val="0000FF"/>
                </a:solidFill>
                <a:latin typeface="黑体" panose="02010609060101010101" pitchFamily="2" charset="-122"/>
                <a:ea typeface="黑体" panose="02010609060101010101" pitchFamily="2" charset="-122"/>
              </a:rPr>
              <a:t>。</a:t>
            </a:r>
            <a:endParaRPr lang="zh-CN"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727960" y="2746058"/>
            <a:ext cx="8219440" cy="64516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顾拜旦倡导近代奥林匹克精神。</a:t>
            </a:r>
            <a:endParaRPr sz="3600" b="1" dirty="0">
              <a:solidFill>
                <a:srgbClr val="FF0000"/>
              </a:solidFill>
              <a:latin typeface="黑体" panose="02010609060101010101" pitchFamily="2" charset="-122"/>
              <a:ea typeface="黑体" panose="02010609060101010101" pitchFamily="2" charset="-122"/>
            </a:endParaRPr>
          </a:p>
        </p:txBody>
      </p:sp>
      <p:sp>
        <p:nvSpPr>
          <p:cNvPr id="4" name="文本框 3"/>
          <p:cNvSpPr txBox="1"/>
          <p:nvPr/>
        </p:nvSpPr>
        <p:spPr>
          <a:xfrm>
            <a:off x="-14605" y="571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整体把握</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141220" y="1056958"/>
            <a:ext cx="8479790" cy="65532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奥林匹克精神的</a:t>
            </a:r>
            <a:r>
              <a:rPr lang="zh-CN" sz="3600" b="1" dirty="0">
                <a:solidFill>
                  <a:srgbClr val="0000FF"/>
                </a:solidFill>
                <a:latin typeface="黑体" panose="02010609060101010101" pitchFamily="2" charset="-122"/>
                <a:ea typeface="黑体" panose="02010609060101010101" pitchFamily="2" charset="-122"/>
              </a:rPr>
              <a:t>内涵</a:t>
            </a:r>
            <a:r>
              <a:rPr sz="3600" b="1" dirty="0">
                <a:solidFill>
                  <a:srgbClr val="0000FF"/>
                </a:solidFill>
                <a:latin typeface="黑体" panose="02010609060101010101" pitchFamily="2" charset="-122"/>
                <a:ea typeface="黑体" panose="02010609060101010101" pitchFamily="2" charset="-122"/>
              </a:rPr>
              <a:t>是什么？</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195195" y="2275205"/>
            <a:ext cx="8425815" cy="341503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奥林匹克精神包含了这样三部分内容：首先它是一种竞技精神，但它又超越了一般的竞技精神；其次，它可以给人带来愉悦，带来美感与荣誉感；第三，它还可以让促进和平、促进公平、促进教育，推动社会进步。</a:t>
            </a:r>
            <a:endParaRPr sz="3600" b="1" dirty="0">
              <a:solidFill>
                <a:srgbClr val="FF0000"/>
              </a:solidFill>
              <a:latin typeface="黑体" panose="02010609060101010101" pitchFamily="2" charset="-122"/>
              <a:ea typeface="黑体" panose="02010609060101010101" pitchFamily="2" charset="-122"/>
            </a:endParaRPr>
          </a:p>
        </p:txBody>
      </p:sp>
      <p:sp>
        <p:nvSpPr>
          <p:cNvPr id="4" name="文本框 3"/>
          <p:cNvSpPr txBox="1"/>
          <p:nvPr/>
        </p:nvSpPr>
        <p:spPr>
          <a:xfrm>
            <a:off x="-14605" y="571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整体把握</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944370" y="834390"/>
            <a:ext cx="8479790" cy="121983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作者认为如何才能将奥林匹克精神变成现实？</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324735" y="2898776"/>
            <a:ext cx="8298180" cy="64516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大众参与。</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291080" y="780098"/>
            <a:ext cx="8125460" cy="65532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梳理课文的层次结构。</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094865" y="1910715"/>
            <a:ext cx="8663940" cy="3799840"/>
          </a:xfrm>
          <a:prstGeom prst="rect">
            <a:avLst/>
          </a:prstGeom>
          <a:noFill/>
          <a:ln w="9525">
            <a:noFill/>
          </a:ln>
        </p:spPr>
        <p:txBody>
          <a:bodyPr wrap="square" anchor="ctr">
            <a:spAutoFit/>
          </a:bodyPr>
          <a:p>
            <a:pPr fontAlgn="auto" latinLnBrk="1">
              <a:lnSpc>
                <a:spcPts val="482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第一部分(1)：简要回顾五年的历史。</a:t>
            </a:r>
            <a:endParaRPr sz="3600" b="1" dirty="0">
              <a:solidFill>
                <a:srgbClr val="FF0000"/>
              </a:solidFill>
              <a:latin typeface="黑体" panose="02010609060101010101" pitchFamily="2" charset="-122"/>
              <a:ea typeface="黑体" panose="02010609060101010101" pitchFamily="2" charset="-122"/>
            </a:endParaRPr>
          </a:p>
          <a:p>
            <a:pPr fontAlgn="auto" latinLnBrk="1">
              <a:lnSpc>
                <a:spcPts val="482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第二部分(2-7)：阐述奥林匹克精神的内涵与价值。</a:t>
            </a:r>
            <a:endParaRPr sz="3600" b="1" dirty="0">
              <a:solidFill>
                <a:srgbClr val="FF0000"/>
              </a:solidFill>
              <a:latin typeface="黑体" panose="02010609060101010101" pitchFamily="2" charset="-122"/>
              <a:ea typeface="黑体" panose="02010609060101010101" pitchFamily="2" charset="-122"/>
            </a:endParaRPr>
          </a:p>
          <a:p>
            <a:pPr fontAlgn="auto" latinLnBrk="1">
              <a:lnSpc>
                <a:spcPts val="482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第三部分(8-10)：畅想美好前景</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确信奥林匹克精神必将如阳光普照大地</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必将拥有沉甸甸的收获。</a:t>
            </a:r>
            <a:endParaRPr sz="3600" b="1" dirty="0">
              <a:solidFill>
                <a:srgbClr val="FF0000"/>
              </a:solidFill>
              <a:latin typeface="黑体" panose="02010609060101010101" pitchFamily="2" charset="-122"/>
              <a:ea typeface="黑体" panose="02010609060101010101" pitchFamily="2" charset="-122"/>
            </a:endParaRPr>
          </a:p>
        </p:txBody>
      </p:sp>
      <p:sp>
        <p:nvSpPr>
          <p:cNvPr id="4" name="文本框 3"/>
          <p:cNvSpPr txBox="1"/>
          <p:nvPr/>
        </p:nvSpPr>
        <p:spPr>
          <a:xfrm>
            <a:off x="-14605" y="571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整体把握</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100"/>
                                        <p:tgtEl>
                                          <p:spTgt spid="2">
                                            <p:txEl>
                                              <p:pRg st="1" end="1"/>
                                            </p:txEl>
                                          </p:spTgt>
                                        </p:tgtEl>
                                      </p:cBhvr>
                                    </p:animEffect>
                                    <p:anim calcmode="lin" valueType="num">
                                      <p:cBhvr>
                                        <p:cTn id="17"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3" presetClass="entr" presetSubtype="0"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fade">
                                      <p:cBhvr>
                                        <p:cTn id="25" dur="100"/>
                                        <p:tgtEl>
                                          <p:spTgt spid="2">
                                            <p:txEl>
                                              <p:pRg st="2" end="2"/>
                                            </p:txEl>
                                          </p:spTgt>
                                        </p:tgtEl>
                                      </p:cBhvr>
                                    </p:animEffect>
                                    <p:anim calcmode="lin" valueType="num">
                                      <p:cBhvr>
                                        <p:cTn id="26" dur="4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7" dur="400" fill="hold"/>
                                        <p:tgtEl>
                                          <p:spTgt spid="2">
                                            <p:txEl>
                                              <p:pRg st="2" end="2"/>
                                            </p:txEl>
                                          </p:spTgt>
                                        </p:tgtEl>
                                        <p:attrNameLst>
                                          <p:attrName>ppt_y</p:attrName>
                                        </p:attrNameLst>
                                      </p:cBhvr>
                                      <p:tavLst>
                                        <p:tav tm="0">
                                          <p:val>
                                            <p:strVal val="#ppt_y+0.31"/>
                                          </p:val>
                                        </p:tav>
                                        <p:tav tm="100000">
                                          <p:val>
                                            <p:strVal val="#ppt_y+0.31"/>
                                          </p:val>
                                        </p:tav>
                                      </p:tavLst>
                                    </p:anim>
                                    <p:anim calcmode="lin" valueType="num">
                                      <p:cBhvr>
                                        <p:cTn id="28" dur="600" decel="50000" fill="hold">
                                          <p:stCondLst>
                                            <p:cond delay="400"/>
                                          </p:stCondLst>
                                        </p:cTn>
                                        <p:tgtEl>
                                          <p:spTgt spid="2">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9" dur="600" decel="50000" fill="hold">
                                          <p:stCondLst>
                                            <p:cond delay="400"/>
                                          </p:stCondLst>
                                        </p:cTn>
                                        <p:tgtEl>
                                          <p:spTgt spid="2">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915160" y="592455"/>
            <a:ext cx="8825865" cy="178371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文中说的“五年前”具体是指哪一年？在奥林匹克运动史上，这一年有什么重大事件？</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234565" y="2631123"/>
            <a:ext cx="8397875" cy="341503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本文写于1919年4月，“在过去的五年内”“五年前”从这一年到作者演讲时为止的五年，这期间爆发了第一次世界大战。五年来，战火把奥林匹克精神粉碎了，作者在这里纪念恢复，因此具有重大意义。</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924050" y="722630"/>
            <a:ext cx="8589645" cy="234823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“而今，它的眼前突然呈现出更为开阔的视野，这凸显了它即将扮演的崭新角色的意义。”顾拜旦因</a:t>
            </a:r>
            <a:r>
              <a:rPr lang="zh-CN" sz="3600" b="1" dirty="0">
                <a:solidFill>
                  <a:srgbClr val="0000FF"/>
                </a:solidFill>
                <a:latin typeface="黑体" panose="02010609060101010101" pitchFamily="2" charset="-122"/>
                <a:ea typeface="黑体" panose="02010609060101010101" pitchFamily="2" charset="-122"/>
              </a:rPr>
              <a:t>这样说的原因</a:t>
            </a:r>
            <a:r>
              <a:rPr sz="3600" b="1" dirty="0">
                <a:solidFill>
                  <a:srgbClr val="0000FF"/>
                </a:solidFill>
                <a:latin typeface="黑体" panose="02010609060101010101" pitchFamily="2" charset="-122"/>
                <a:ea typeface="黑体" panose="02010609060101010101" pitchFamily="2" charset="-122"/>
              </a:rPr>
              <a:t>说</a:t>
            </a:r>
            <a:r>
              <a:rPr lang="zh-CN" sz="3600" b="1" dirty="0">
                <a:solidFill>
                  <a:srgbClr val="0000FF"/>
                </a:solidFill>
                <a:latin typeface="黑体" panose="02010609060101010101" pitchFamily="2" charset="-122"/>
                <a:ea typeface="黑体" panose="02010609060101010101" pitchFamily="2" charset="-122"/>
              </a:rPr>
              <a:t>什么</a:t>
            </a:r>
            <a:r>
              <a:rPr sz="3600" b="1" dirty="0">
                <a:solidFill>
                  <a:srgbClr val="0000FF"/>
                </a:solidFill>
                <a:latin typeface="黑体" panose="02010609060101010101" pitchFamily="2" charset="-122"/>
                <a:ea typeface="黑体" panose="02010609060101010101" pitchFamily="2" charset="-122"/>
              </a:rPr>
              <a:t>？</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274570" y="3214370"/>
            <a:ext cx="8643620" cy="175323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顾拜旦对弘扬奥林匹克精神的背景、目前任务有相当深刻的理解，所以能高屋建瓴、言简意赅的加以表述。</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291715" y="1056958"/>
            <a:ext cx="8479790" cy="65532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第1段在文中有什么作用？</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145665" y="2234565"/>
            <a:ext cx="8446135" cy="286131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这一段主要回顾过去五年的历史，并指出奥林匹克主义经受了战争的考验，必将赢得光明的前景。这样写，既强调了奥林匹克主义的价值，也为下文的演讲做了铺垫。</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132965" y="844550"/>
            <a:ext cx="8479790" cy="121983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顾拜旦认为奥林匹克主义与一般的体育运动有什么区别</a:t>
            </a:r>
            <a:r>
              <a:rPr lang="zh-CN" sz="3600" b="1" dirty="0">
                <a:solidFill>
                  <a:srgbClr val="0000FF"/>
                </a:solidFill>
                <a:latin typeface="黑体" panose="02010609060101010101" pitchFamily="2" charset="-122"/>
                <a:ea typeface="黑体" panose="02010609060101010101" pitchFamily="2" charset="-122"/>
              </a:rPr>
              <a:t>？</a:t>
            </a:r>
            <a:endParaRPr lang="zh-CN"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314575" y="2700021"/>
            <a:ext cx="8298180" cy="286131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奥林匹克主义包括但又超越了一般的体育运动。一般体育运动带给运动员的是勇气，是拼搏的乐趣，是心理上自得其乐的愉悦感；而奥林匹克主义带给人的是自信、平和，是美感和荣誉感。</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035810" y="844550"/>
            <a:ext cx="8479790" cy="121983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作者在文中阐述了重建奥林匹克运动会的原因，找出来讲一讲。</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126615" y="2343468"/>
            <a:ext cx="8298180" cy="396938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一些青少年开始为呆板而复杂的教育枷锁所套牢，被在愚蠢的放纵和不明智的严厉交互作用下的道德 说教以及拙劣肤浅的世界观所束缚，渴求进步但又常常因夸大某种正确思想而误入歧途的人类精神，开始致力于将青少年从这种状态中挣脱出来。</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934845" y="854075"/>
            <a:ext cx="8479790" cy="121983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从第5自然段来看，顾拜旦复兴奥运会的宗旨是什么？他决心怎样做？</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275840" y="2502536"/>
            <a:ext cx="8298180" cy="341503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顾拜旦复兴奥运会的根本宗旨就是通过体育竞赛来教育青少年。</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因此，他决心把“盎格鲁－撒克逊人的运动功利思想向古希腊遗留下来的一呼百应的体育观靠拢，两者逐渐融合为一体”，从而开辟奥林匹克新时代。</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100"/>
                                        <p:tgtEl>
                                          <p:spTgt spid="2">
                                            <p:txEl>
                                              <p:pRg st="1" end="1"/>
                                            </p:txEl>
                                          </p:spTgt>
                                        </p:tgtEl>
                                      </p:cBhvr>
                                    </p:animEffect>
                                    <p:anim calcmode="lin" valueType="num">
                                      <p:cBhvr>
                                        <p:cTn id="17"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505585" y="352425"/>
            <a:ext cx="9731375" cy="6585585"/>
          </a:xfrm>
          <a:prstGeom prst="rect">
            <a:avLst/>
          </a:prstGeom>
          <a:noFill/>
          <a:ln w="9525">
            <a:noFill/>
          </a:ln>
        </p:spPr>
        <p:txBody>
          <a:bodyPr wrap="square" anchor="ctr">
            <a:spAutoFit/>
          </a:bodyPr>
          <a:p>
            <a:pPr fontAlgn="auto" latinLnBrk="1">
              <a:lnSpc>
                <a:spcPts val="4220"/>
              </a:lnSpc>
              <a:buFont typeface="Arial" panose="020B0604020202020204" pitchFamily="34" charset="0"/>
              <a:buNone/>
            </a:pPr>
            <a:r>
              <a:rPr lang="en-US" sz="3600" b="1" dirty="0">
                <a:solidFill>
                  <a:srgbClr val="0000FF"/>
                </a:solidFill>
                <a:uFillTx/>
                <a:latin typeface="黑体" panose="02010609060101010101" pitchFamily="2" charset="-122"/>
                <a:ea typeface="黑体" panose="02010609060101010101" pitchFamily="2" charset="-122"/>
              </a:rPr>
              <a:t>    </a:t>
            </a:r>
            <a:r>
              <a:rPr sz="3600" b="1" dirty="0">
                <a:solidFill>
                  <a:srgbClr val="0000FF"/>
                </a:solidFill>
                <a:uFillTx/>
                <a:latin typeface="黑体" panose="02010609060101010101" pitchFamily="2" charset="-122"/>
                <a:ea typeface="黑体" panose="02010609060101010101" pitchFamily="2" charset="-122"/>
              </a:rPr>
              <a:t>1984年7月29日，</a:t>
            </a:r>
            <a:r>
              <a:rPr lang="zh-CN" sz="3600" b="1" dirty="0">
                <a:solidFill>
                  <a:srgbClr val="0000FF"/>
                </a:solidFill>
                <a:uFillTx/>
                <a:latin typeface="黑体" panose="02010609060101010101" pitchFamily="2" charset="-122"/>
                <a:ea typeface="黑体" panose="02010609060101010101" pitchFamily="2" charset="-122"/>
              </a:rPr>
              <a:t>中国射击选手</a:t>
            </a:r>
            <a:r>
              <a:rPr lang="zh-CN" sz="3600" b="1" dirty="0">
                <a:solidFill>
                  <a:srgbClr val="0000FF"/>
                </a:solidFill>
                <a:uFillTx/>
                <a:latin typeface="黑体" panose="02010609060101010101" pitchFamily="2" charset="-122"/>
                <a:ea typeface="黑体" panose="02010609060101010101" pitchFamily="2" charset="-122"/>
              </a:rPr>
              <a:t>许海峰</a:t>
            </a:r>
            <a:r>
              <a:rPr sz="3600" b="1" dirty="0">
                <a:solidFill>
                  <a:srgbClr val="0000FF"/>
                </a:solidFill>
                <a:uFillTx/>
                <a:latin typeface="黑体" panose="02010609060101010101" pitchFamily="2" charset="-122"/>
                <a:ea typeface="黑体" panose="02010609060101010101" pitchFamily="2" charset="-122"/>
              </a:rPr>
              <a:t>在</a:t>
            </a:r>
            <a:r>
              <a:rPr lang="zh-CN" sz="3600" b="1" dirty="0">
                <a:solidFill>
                  <a:srgbClr val="0000FF"/>
                </a:solidFill>
                <a:uFillTx/>
                <a:latin typeface="黑体" panose="02010609060101010101" pitchFamily="2" charset="-122"/>
                <a:ea typeface="黑体" panose="02010609060101010101" pitchFamily="2" charset="-122"/>
              </a:rPr>
              <a:t>美国</a:t>
            </a:r>
            <a:r>
              <a:rPr sz="3600" b="1" dirty="0">
                <a:solidFill>
                  <a:srgbClr val="0000FF"/>
                </a:solidFill>
                <a:uFillTx/>
                <a:latin typeface="黑体" panose="02010609060101010101" pitchFamily="2" charset="-122"/>
                <a:ea typeface="黑体" panose="02010609060101010101" pitchFamily="2" charset="-122"/>
              </a:rPr>
              <a:t>洛杉矶奥运会男子自选手枪慢射决赛中， 以</a:t>
            </a:r>
            <a:endParaRPr sz="3600" b="1" dirty="0">
              <a:solidFill>
                <a:srgbClr val="0000FF"/>
              </a:solidFill>
              <a:uFillTx/>
              <a:latin typeface="黑体" panose="02010609060101010101" pitchFamily="2" charset="-122"/>
              <a:ea typeface="黑体" panose="02010609060101010101" pitchFamily="2" charset="-122"/>
            </a:endParaRPr>
          </a:p>
          <a:p>
            <a:pPr fontAlgn="auto" latinLnBrk="1">
              <a:lnSpc>
                <a:spcPts val="422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566环成绩勇夺金牌，该金牌是本届奥运会的第一块金牌，也是中国奥运史上的第一块金牌。</a:t>
            </a:r>
            <a:r>
              <a:rPr lang="zh-CN" sz="3600" b="1" dirty="0">
                <a:solidFill>
                  <a:srgbClr val="0000FF"/>
                </a:solidFill>
                <a:uFillTx/>
                <a:latin typeface="黑体" panose="02010609060101010101" pitchFamily="2" charset="-122"/>
                <a:ea typeface="黑体" panose="02010609060101010101" pitchFamily="2" charset="-122"/>
              </a:rPr>
              <a:t>当</a:t>
            </a:r>
            <a:r>
              <a:rPr sz="3600" b="1" dirty="0">
                <a:solidFill>
                  <a:srgbClr val="0000FF"/>
                </a:solidFill>
                <a:uFillTx/>
                <a:latin typeface="黑体" panose="02010609060101010101" pitchFamily="2" charset="-122"/>
                <a:ea typeface="黑体" panose="02010609060101010101" pitchFamily="2" charset="-122"/>
              </a:rPr>
              <a:t>鲜艳的五星红旗伴着中华人民共和国国歌，在洛杉矶奥运会场冉冉升起，中华儿女无不心潮澎湃、欢欣鼓舞。在这届奥运会上，中国代表团共夺得15枚金牌、8枚银牌、9枚铜牌，迎来了中国奥林匹克历史上的新时代。</a:t>
            </a:r>
            <a:endParaRPr sz="3600" b="1" dirty="0">
              <a:solidFill>
                <a:srgbClr val="0000FF"/>
              </a:solidFill>
              <a:uFillTx/>
              <a:latin typeface="黑体" panose="02010609060101010101" pitchFamily="2" charset="-122"/>
              <a:ea typeface="黑体" panose="02010609060101010101" pitchFamily="2" charset="-122"/>
            </a:endParaRPr>
          </a:p>
          <a:p>
            <a:pPr fontAlgn="auto" latinLnBrk="1">
              <a:lnSpc>
                <a:spcPts val="4220"/>
              </a:lnSpc>
              <a:buFont typeface="Arial" panose="020B0604020202020204" pitchFamily="34" charset="0"/>
              <a:buNone/>
            </a:pPr>
            <a:r>
              <a:rPr lang="zh-CN" sz="3600" b="1" dirty="0">
                <a:solidFill>
                  <a:srgbClr val="0000FF"/>
                </a:solidFill>
                <a:uFillTx/>
                <a:latin typeface="黑体" panose="02010609060101010101" pitchFamily="2" charset="-122"/>
                <a:ea typeface="黑体" panose="02010609060101010101" pitchFamily="2" charset="-122"/>
                <a:sym typeface="+mn-ea"/>
              </a:rPr>
              <a:t>    今天我们就来认识一下现代奥林匹克运动的创始人顾拜旦先生，听一听他在瑞士洛桑慷慨激昂的演说。</a:t>
            </a:r>
            <a:endParaRPr lang="zh-CN" sz="3600" b="1" dirty="0">
              <a:solidFill>
                <a:srgbClr val="0000FF"/>
              </a:solidFill>
              <a:uFillTx/>
              <a:latin typeface="黑体" panose="02010609060101010101" pitchFamily="2" charset="-122"/>
              <a:ea typeface="黑体" panose="02010609060101010101" pitchFamily="2" charset="-122"/>
              <a:sym typeface="+mn-ea"/>
            </a:endParaRPr>
          </a:p>
        </p:txBody>
      </p:sp>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导入新课</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134870" y="722313"/>
            <a:ext cx="8479790" cy="65532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如何将奥林匹克精神变成现实？</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035810" y="1721485"/>
            <a:ext cx="8893175" cy="452310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顾拜旦提出了一个重要的理念：“大众”参与，即使“地位最底下的公民</a:t>
            </a:r>
            <a:r>
              <a:rPr lang="en-US"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也应该能够“享受”这种精神。顾拜旦的一句名言“参与比取胜更重要</a:t>
            </a:r>
            <a:r>
              <a:rPr lang="en-US"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同样强调了这一奥林匹克思想的精髓。顾拜旦提倡和复兴奥林匹克运动有着非常广阔的胸怀，是以全人类不断完善自我为出发点，绝非号召人们单纯为夺取桂冠和金牌而拼搏。 </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025650" y="520383"/>
            <a:ext cx="8479790" cy="234823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lang="zh-CN" sz="3600" b="1" dirty="0">
                <a:solidFill>
                  <a:srgbClr val="0000FF"/>
                </a:solidFill>
                <a:latin typeface="黑体" panose="02010609060101010101" pitchFamily="2" charset="-122"/>
                <a:ea typeface="黑体" panose="02010609060101010101" pitchFamily="2" charset="-122"/>
              </a:rPr>
              <a:t>怎样理解第</a:t>
            </a:r>
            <a:r>
              <a:rPr lang="en-US" altLang="zh-CN" sz="3600" b="1" dirty="0">
                <a:solidFill>
                  <a:srgbClr val="0000FF"/>
                </a:solidFill>
                <a:latin typeface="黑体" panose="02010609060101010101" pitchFamily="2" charset="-122"/>
                <a:ea typeface="黑体" panose="02010609060101010101" pitchFamily="2" charset="-122"/>
              </a:rPr>
              <a:t>6</a:t>
            </a:r>
            <a:r>
              <a:rPr lang="zh-CN" altLang="en-US" sz="3600" b="1" dirty="0">
                <a:solidFill>
                  <a:srgbClr val="0000FF"/>
                </a:solidFill>
                <a:latin typeface="黑体" panose="02010609060101010101" pitchFamily="2" charset="-122"/>
                <a:ea typeface="黑体" panose="02010609060101010101" pitchFamily="2" charset="-122"/>
              </a:rPr>
              <a:t>段第</a:t>
            </a:r>
            <a:r>
              <a:rPr lang="en-US" altLang="zh-CN" sz="3600" b="1" dirty="0">
                <a:solidFill>
                  <a:srgbClr val="0000FF"/>
                </a:solidFill>
                <a:latin typeface="黑体" panose="02010609060101010101" pitchFamily="2" charset="-122"/>
                <a:ea typeface="黑体" panose="02010609060101010101" pitchFamily="2" charset="-122"/>
              </a:rPr>
              <a:t>1</a:t>
            </a:r>
            <a:r>
              <a:rPr lang="zh-CN" altLang="en-US" sz="3600" b="1" dirty="0">
                <a:solidFill>
                  <a:srgbClr val="0000FF"/>
                </a:solidFill>
                <a:latin typeface="黑体" panose="02010609060101010101" pitchFamily="2" charset="-122"/>
                <a:ea typeface="黑体" panose="02010609060101010101" pitchFamily="2" charset="-122"/>
              </a:rPr>
              <a:t>句</a:t>
            </a:r>
            <a:r>
              <a:rPr lang="en-US" alt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面对一个需要用基本原则来整顿的全新世界，某些过去一直被视为乌托邦的原则，如今却变得切实可行</a:t>
            </a:r>
            <a:r>
              <a:rPr lang="en-US" sz="3600" b="1" dirty="0">
                <a:solidFill>
                  <a:srgbClr val="0000FF"/>
                </a:solidFill>
                <a:latin typeface="黑体" panose="02010609060101010101" pitchFamily="2" charset="-122"/>
                <a:ea typeface="黑体" panose="02010609060101010101" pitchFamily="2" charset="-122"/>
              </a:rPr>
              <a:t>”</a:t>
            </a:r>
            <a:r>
              <a:rPr lang="zh-CN" altLang="en-US" sz="3600" b="1" dirty="0">
                <a:solidFill>
                  <a:srgbClr val="0000FF"/>
                </a:solidFill>
                <a:latin typeface="黑体" panose="02010609060101010101" pitchFamily="2" charset="-122"/>
                <a:ea typeface="黑体" panose="02010609060101010101" pitchFamily="2" charset="-122"/>
              </a:rPr>
              <a:t>？</a:t>
            </a:r>
            <a:endParaRPr lang="zh-CN" altLang="en-US"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336165" y="3026410"/>
            <a:ext cx="8427720" cy="341503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一战”后，世界面临新的前景，经历战争的世界向往的是和平和美好的前景，而奥林匹克精神一直追求的和平、公平的原则，这曾经被公认为不切实际、不可实现的理想，在世界重新整顿的时候，就可以发挥它的作用了。</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944370" y="834390"/>
            <a:ext cx="8479790" cy="121983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“奥林匹克主义的完美实现”具体指什么</a:t>
            </a:r>
            <a:r>
              <a:rPr lang="zh-CN" sz="3600" b="1" dirty="0">
                <a:solidFill>
                  <a:srgbClr val="0000FF"/>
                </a:solidFill>
                <a:latin typeface="黑体" panose="02010609060101010101" pitchFamily="2" charset="-122"/>
                <a:ea typeface="黑体" panose="02010609060101010101" pitchFamily="2" charset="-122"/>
              </a:rPr>
              <a:t>？</a:t>
            </a:r>
            <a:endParaRPr lang="zh-CN"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383790" y="2591753"/>
            <a:ext cx="8298180" cy="230695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必须要面向大众</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让社会底层的人们接触到现代工业所塑造的各种锻炼形式</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享受到强身健体的乐趣。这就是完美的、民主的奥林匹克精神。</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944370" y="834390"/>
            <a:ext cx="8479790" cy="121983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lang="zh-CN" altLang="en-US" sz="3600" b="1" dirty="0">
                <a:solidFill>
                  <a:srgbClr val="0000FF"/>
                </a:solidFill>
                <a:latin typeface="黑体" panose="02010609060101010101" pitchFamily="2" charset="-122"/>
                <a:ea typeface="黑体" panose="02010609060101010101" pitchFamily="2" charset="-122"/>
              </a:rPr>
              <a:t>第</a:t>
            </a:r>
            <a:r>
              <a:rPr lang="en-US" sz="3600" b="1" dirty="0">
                <a:solidFill>
                  <a:srgbClr val="0000FF"/>
                </a:solidFill>
                <a:latin typeface="黑体" panose="02010609060101010101" pitchFamily="2" charset="-122"/>
                <a:ea typeface="黑体" panose="02010609060101010101" pitchFamily="2" charset="-122"/>
              </a:rPr>
              <a:t>6</a:t>
            </a:r>
            <a:r>
              <a:rPr lang="zh-CN" altLang="en-US" sz="3600" b="1" dirty="0">
                <a:solidFill>
                  <a:srgbClr val="0000FF"/>
                </a:solidFill>
                <a:latin typeface="黑体" panose="02010609060101010101" pitchFamily="2" charset="-122"/>
                <a:ea typeface="黑体" panose="02010609060101010101" pitchFamily="2" charset="-122"/>
              </a:rPr>
              <a:t>、</a:t>
            </a:r>
            <a:r>
              <a:rPr lang="en-US" altLang="zh-CN" sz="3600" b="1" dirty="0">
                <a:solidFill>
                  <a:srgbClr val="0000FF"/>
                </a:solidFill>
                <a:latin typeface="黑体" panose="02010609060101010101" pitchFamily="2" charset="-122"/>
                <a:ea typeface="黑体" panose="02010609060101010101" pitchFamily="2" charset="-122"/>
              </a:rPr>
              <a:t>7</a:t>
            </a:r>
            <a:r>
              <a:rPr lang="zh-CN" altLang="en-US" sz="3600" b="1" dirty="0">
                <a:solidFill>
                  <a:srgbClr val="0000FF"/>
                </a:solidFill>
                <a:latin typeface="黑体" panose="02010609060101010101" pitchFamily="2" charset="-122"/>
                <a:ea typeface="黑体" panose="02010609060101010101" pitchFamily="2" charset="-122"/>
              </a:rPr>
              <a:t>两</a:t>
            </a:r>
            <a:r>
              <a:rPr sz="3600" b="1" dirty="0">
                <a:solidFill>
                  <a:srgbClr val="0000FF"/>
                </a:solidFill>
                <a:latin typeface="黑体" panose="02010609060101010101" pitchFamily="2" charset="-122"/>
                <a:ea typeface="黑体" panose="02010609060101010101" pitchFamily="2" charset="-122"/>
              </a:rPr>
              <a:t>段之间的关系是怎样的？结合具体内容说一说。</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273935" y="2473326"/>
            <a:ext cx="8298180" cy="286131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第</a:t>
            </a:r>
            <a:r>
              <a:rPr lang="en-US" sz="3600" b="1" dirty="0">
                <a:solidFill>
                  <a:srgbClr val="FF0000"/>
                </a:solidFill>
                <a:latin typeface="黑体" panose="02010609060101010101" pitchFamily="2" charset="-122"/>
                <a:ea typeface="黑体" panose="02010609060101010101" pitchFamily="2" charset="-122"/>
              </a:rPr>
              <a:t>6</a:t>
            </a:r>
            <a:r>
              <a:rPr sz="3600" b="1" dirty="0">
                <a:solidFill>
                  <a:srgbClr val="FF0000"/>
                </a:solidFill>
                <a:latin typeface="黑体" panose="02010609060101010101" pitchFamily="2" charset="-122"/>
                <a:ea typeface="黑体" panose="02010609060101010101" pitchFamily="2" charset="-122"/>
              </a:rPr>
              <a:t>段论述重振奥运的途径，第</a:t>
            </a:r>
            <a:r>
              <a:rPr lang="en-US" sz="3600" b="1" dirty="0">
                <a:solidFill>
                  <a:srgbClr val="FF0000"/>
                </a:solidFill>
                <a:latin typeface="黑体" panose="02010609060101010101" pitchFamily="2" charset="-122"/>
                <a:ea typeface="黑体" panose="02010609060101010101" pitchFamily="2" charset="-122"/>
              </a:rPr>
              <a:t>7</a:t>
            </a:r>
            <a:r>
              <a:rPr sz="3600" b="1" dirty="0">
                <a:solidFill>
                  <a:srgbClr val="FF0000"/>
                </a:solidFill>
                <a:latin typeface="黑体" panose="02010609060101010101" pitchFamily="2" charset="-122"/>
                <a:ea typeface="黑体" panose="02010609060101010101" pitchFamily="2" charset="-122"/>
              </a:rPr>
              <a:t>段论述奥运精神的内涵，二者一为外延，一为内涵，内外结合，共同组成了“参与”“和平”“公正”“教育”为元素的奥运精神。</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102485" y="508000"/>
            <a:ext cx="8479790" cy="121983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文章最后一段运用了什么表现手法？有何作用？</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193290" y="1727835"/>
            <a:ext cx="8389620" cy="507746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结尾处运用了象征手法，“破晓的黎明”象征奥林匹克即将迎来崭新的明天，“天空必将万里无云”象征奥林匹克精神将影响全世界。这是作者对冷峻现实的认识，也是对美好未来的憧憬。作者含蓄地描绘出奥林匹克主义美好、光明的前景。这种对奥林匹克主义美好明天的憧憬与文章开头相照应，深化了主题，强化了作者的情感。</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
        <p:nvSpPr>
          <p:cNvPr id="2" name="TextBox 8"/>
          <p:cNvSpPr txBox="1"/>
          <p:nvPr/>
        </p:nvSpPr>
        <p:spPr>
          <a:xfrm>
            <a:off x="5284470" y="1247775"/>
            <a:ext cx="2908935" cy="645160"/>
          </a:xfrm>
          <a:prstGeom prst="rect">
            <a:avLst/>
          </a:prstGeom>
          <a:noFill/>
          <a:ln w="9525">
            <a:noFill/>
          </a:ln>
        </p:spPr>
        <p:txBody>
          <a:bodyPr wrap="square" anchor="ctr">
            <a:spAutoFit/>
          </a:bodyPr>
          <a:p>
            <a:pPr indent="0" fontAlgn="auto" latinLnBrk="1">
              <a:lnSpc>
                <a:spcPct val="100000"/>
              </a:lnSpc>
              <a:buClr>
                <a:srgbClr val="0000FF"/>
              </a:buClr>
              <a:buFont typeface="Wingdings" panose="05000000000000000000" charset="0"/>
              <a:buNone/>
            </a:pPr>
            <a:r>
              <a:rPr lang="zh-CN" sz="3600" b="1" dirty="0">
                <a:solidFill>
                  <a:srgbClr val="0000FF"/>
                </a:solidFill>
                <a:latin typeface="黑体" panose="02010609060101010101" pitchFamily="2" charset="-122"/>
                <a:ea typeface="黑体" panose="02010609060101010101" pitchFamily="2" charset="-122"/>
              </a:rPr>
              <a:t>主 旨</a:t>
            </a:r>
            <a:endParaRPr lang="zh-CN" sz="3600" b="1" dirty="0">
              <a:solidFill>
                <a:srgbClr val="0000FF"/>
              </a:solidFill>
              <a:latin typeface="黑体" panose="02010609060101010101" pitchFamily="2" charset="-122"/>
              <a:ea typeface="黑体" panose="02010609060101010101" pitchFamily="2" charset="-122"/>
            </a:endParaRPr>
          </a:p>
        </p:txBody>
      </p:sp>
      <p:sp>
        <p:nvSpPr>
          <p:cNvPr id="3" name="TextBox 8"/>
          <p:cNvSpPr txBox="1"/>
          <p:nvPr/>
        </p:nvSpPr>
        <p:spPr>
          <a:xfrm>
            <a:off x="1974215" y="2245360"/>
            <a:ext cx="8838565" cy="341503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本文从多方面阐述了奥林匹克精神的内涵。顾拜旦认为，奥林匹克精神使人平和、自信，包括并超越了竞技精神，对人类来说是一种新的教育方式，是属于大众的，可以促进社会和平、公平和教育的发展，推动社会的进步。</a:t>
            </a:r>
            <a:endParaRPr sz="3600" b="1" dirty="0">
              <a:solidFill>
                <a:srgbClr val="FF0000"/>
              </a:solidFill>
              <a:latin typeface="黑体" panose="02010609060101010101" pitchFamily="2" charset="-122"/>
              <a:ea typeface="黑体" panose="0201060906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035175" y="879158"/>
            <a:ext cx="8479790" cy="65532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lang="zh-CN" sz="3600" b="1" dirty="0">
                <a:solidFill>
                  <a:srgbClr val="0000FF"/>
                </a:solidFill>
                <a:latin typeface="黑体" panose="02010609060101010101" pitchFamily="2" charset="-122"/>
                <a:ea typeface="黑体" panose="02010609060101010101" pitchFamily="2" charset="-122"/>
              </a:rPr>
              <a:t>本文运用了哪些论证方法？</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216785" y="1651635"/>
            <a:ext cx="8406765" cy="452310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rPr>
              <a:t>（</a:t>
            </a:r>
            <a:r>
              <a:rPr lang="en-US" altLang="zh-CN" sz="3600" b="1" dirty="0">
                <a:solidFill>
                  <a:srgbClr val="FF0000"/>
                </a:solidFill>
                <a:latin typeface="黑体" panose="02010609060101010101" pitchFamily="2" charset="-122"/>
                <a:ea typeface="黑体" panose="02010609060101010101" pitchFamily="2" charset="-122"/>
              </a:rPr>
              <a:t>1</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对比论证</a:t>
            </a:r>
            <a:r>
              <a:rPr lang="zh-CN" altLang="en-US" sz="3600" b="1" dirty="0">
                <a:solidFill>
                  <a:srgbClr val="FF0000"/>
                </a:solidFill>
                <a:latin typeface="黑体" panose="02010609060101010101" pitchFamily="2" charset="-122"/>
                <a:ea typeface="黑体" panose="02010609060101010101" pitchFamily="2" charset="-122"/>
              </a:rPr>
              <a:t>。</a:t>
            </a:r>
            <a:endParaRPr lang="zh-CN" altLang="en-US"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rPr>
              <a:t>    第</a:t>
            </a:r>
            <a:r>
              <a:rPr sz="3600" b="1" dirty="0">
                <a:solidFill>
                  <a:srgbClr val="FF0000"/>
                </a:solidFill>
                <a:latin typeface="黑体" panose="02010609060101010101" pitchFamily="2" charset="-122"/>
                <a:ea typeface="黑体" panose="02010609060101010101" pitchFamily="2" charset="-122"/>
              </a:rPr>
              <a:t>1段对比世界政治格局巨变，凸显奥运的特殊意义。</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a:t>
            </a:r>
            <a:r>
              <a:rPr lang="en-US" sz="3600" b="1" dirty="0">
                <a:solidFill>
                  <a:srgbClr val="FF0000"/>
                </a:solidFill>
                <a:latin typeface="黑体" panose="02010609060101010101" pitchFamily="2" charset="-122"/>
                <a:ea typeface="黑体" panose="02010609060101010101" pitchFamily="2" charset="-122"/>
              </a:rPr>
              <a:t>2</a:t>
            </a:r>
            <a:r>
              <a:rPr sz="3600" b="1" dirty="0">
                <a:solidFill>
                  <a:srgbClr val="FF0000"/>
                </a:solidFill>
                <a:latin typeface="黑体" panose="02010609060101010101" pitchFamily="2" charset="-122"/>
                <a:ea typeface="黑体" panose="02010609060101010101" pitchFamily="2" charset="-122"/>
              </a:rPr>
              <a:t>）比喻论证</a:t>
            </a:r>
            <a:r>
              <a:rPr lang="zh-CN" sz="3600" b="1" dirty="0">
                <a:solidFill>
                  <a:srgbClr val="FF0000"/>
                </a:solidFill>
                <a:latin typeface="黑体" panose="02010609060101010101" pitchFamily="2" charset="-122"/>
                <a:ea typeface="黑体" panose="02010609060101010101" pitchFamily="2" charset="-122"/>
              </a:rPr>
              <a:t>。</a:t>
            </a:r>
            <a:endParaRPr lang="zh-CN"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rPr>
              <a:t>    第</a:t>
            </a:r>
            <a:r>
              <a:rPr sz="3600" b="1" dirty="0">
                <a:solidFill>
                  <a:srgbClr val="FF0000"/>
                </a:solidFill>
                <a:latin typeface="黑体" panose="02010609060101010101" pitchFamily="2" charset="-122"/>
                <a:ea typeface="黑体" panose="02010609060101010101" pitchFamily="2" charset="-122"/>
              </a:rPr>
              <a:t>3段将“自信”比喻成“良药”，富有表现力</a:t>
            </a:r>
            <a:r>
              <a:rPr lang="zh-CN" sz="3600" b="1" dirty="0">
                <a:solidFill>
                  <a:srgbClr val="FF0000"/>
                </a:solidFill>
                <a:latin typeface="黑体" panose="02010609060101010101" pitchFamily="2" charset="-122"/>
                <a:ea typeface="黑体" panose="02010609060101010101" pitchFamily="2" charset="-122"/>
              </a:rPr>
              <a:t>；第</a:t>
            </a:r>
            <a:r>
              <a:rPr sz="3600" b="1" dirty="0">
                <a:solidFill>
                  <a:srgbClr val="FF0000"/>
                </a:solidFill>
                <a:latin typeface="黑体" panose="02010609060101010101" pitchFamily="2" charset="-122"/>
                <a:ea typeface="黑体" panose="02010609060101010101" pitchFamily="2" charset="-122"/>
              </a:rPr>
              <a:t>10段用自然景象比喻奥运的发展，展现了奥运美好的前景。</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100"/>
                                        <p:tgtEl>
                                          <p:spTgt spid="2">
                                            <p:txEl>
                                              <p:pRg st="1" end="1"/>
                                            </p:txEl>
                                          </p:spTgt>
                                        </p:tgtEl>
                                      </p:cBhvr>
                                    </p:animEffect>
                                    <p:anim calcmode="lin" valueType="num">
                                      <p:cBhvr>
                                        <p:cTn id="17"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3" presetClass="entr" presetSubtype="0"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Effect transition="in" filter="fade">
                                      <p:cBhvr>
                                        <p:cTn id="25" dur="100"/>
                                        <p:tgtEl>
                                          <p:spTgt spid="2">
                                            <p:txEl>
                                              <p:pRg st="3" end="3"/>
                                            </p:txEl>
                                          </p:spTgt>
                                        </p:tgtEl>
                                      </p:cBhvr>
                                    </p:animEffect>
                                    <p:anim calcmode="lin" valueType="num">
                                      <p:cBhvr>
                                        <p:cTn id="26" dur="4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7" dur="400" fill="hold"/>
                                        <p:tgtEl>
                                          <p:spTgt spid="2">
                                            <p:txEl>
                                              <p:pRg st="3" end="3"/>
                                            </p:txEl>
                                          </p:spTgt>
                                        </p:tgtEl>
                                        <p:attrNameLst>
                                          <p:attrName>ppt_y</p:attrName>
                                        </p:attrNameLst>
                                      </p:cBhvr>
                                      <p:tavLst>
                                        <p:tav tm="0">
                                          <p:val>
                                            <p:strVal val="#ppt_y+0.31"/>
                                          </p:val>
                                        </p:tav>
                                        <p:tav tm="100000">
                                          <p:val>
                                            <p:strVal val="#ppt_y+0.31"/>
                                          </p:val>
                                        </p:tav>
                                      </p:tavLst>
                                    </p:anim>
                                    <p:anim calcmode="lin" valueType="num">
                                      <p:cBhvr>
                                        <p:cTn id="28" dur="600" decel="50000" fill="hold">
                                          <p:stCondLst>
                                            <p:cond delay="400"/>
                                          </p:stCondLst>
                                        </p:cTn>
                                        <p:tgtEl>
                                          <p:spTgt spid="2">
                                            <p:txEl>
                                              <p:pRg st="3" end="3"/>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9" dur="600" decel="50000" fill="hold">
                                          <p:stCondLst>
                                            <p:cond delay="400"/>
                                          </p:stCondLst>
                                        </p:cTn>
                                        <p:tgtEl>
                                          <p:spTgt spid="2">
                                            <p:txEl>
                                              <p:pRg st="3" end="3"/>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3" presetClass="entr" presetSubtype="0" fill="hold" nodeType="clickEffect">
                                  <p:stCondLst>
                                    <p:cond delay="0"/>
                                  </p:stCondLst>
                                  <p:childTnLst>
                                    <p:set>
                                      <p:cBhvr>
                                        <p:cTn id="33" dur="1" fill="hold">
                                          <p:stCondLst>
                                            <p:cond delay="0"/>
                                          </p:stCondLst>
                                        </p:cTn>
                                        <p:tgtEl>
                                          <p:spTgt spid="2">
                                            <p:txEl>
                                              <p:pRg st="4" end="4"/>
                                            </p:txEl>
                                          </p:spTgt>
                                        </p:tgtEl>
                                        <p:attrNameLst>
                                          <p:attrName>style.visibility</p:attrName>
                                        </p:attrNameLst>
                                      </p:cBhvr>
                                      <p:to>
                                        <p:strVal val="visible"/>
                                      </p:to>
                                    </p:set>
                                    <p:animEffect transition="in" filter="fade">
                                      <p:cBhvr>
                                        <p:cTn id="34" dur="100"/>
                                        <p:tgtEl>
                                          <p:spTgt spid="2">
                                            <p:txEl>
                                              <p:pRg st="4" end="4"/>
                                            </p:txEl>
                                          </p:spTgt>
                                        </p:tgtEl>
                                      </p:cBhvr>
                                    </p:animEffect>
                                    <p:anim calcmode="lin" valueType="num">
                                      <p:cBhvr>
                                        <p:cTn id="35" dur="4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6" dur="400" fill="hold"/>
                                        <p:tgtEl>
                                          <p:spTgt spid="2">
                                            <p:txEl>
                                              <p:pRg st="4" end="4"/>
                                            </p:txEl>
                                          </p:spTgt>
                                        </p:tgtEl>
                                        <p:attrNameLst>
                                          <p:attrName>ppt_y</p:attrName>
                                        </p:attrNameLst>
                                      </p:cBhvr>
                                      <p:tavLst>
                                        <p:tav tm="0">
                                          <p:val>
                                            <p:strVal val="#ppt_y+0.31"/>
                                          </p:val>
                                        </p:tav>
                                        <p:tav tm="100000">
                                          <p:val>
                                            <p:strVal val="#ppt_y+0.31"/>
                                          </p:val>
                                        </p:tav>
                                      </p:tavLst>
                                    </p:anim>
                                    <p:anim calcmode="lin" valueType="num">
                                      <p:cBhvr>
                                        <p:cTn id="37" dur="600" decel="50000" fill="hold">
                                          <p:stCondLst>
                                            <p:cond delay="400"/>
                                          </p:stCondLst>
                                        </p:cTn>
                                        <p:tgtEl>
                                          <p:spTgt spid="2">
                                            <p:txEl>
                                              <p:pRg st="4" end="4"/>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8" dur="600" decel="50000" fill="hold">
                                          <p:stCondLst>
                                            <p:cond delay="400"/>
                                          </p:stCondLst>
                                        </p:cTn>
                                        <p:tgtEl>
                                          <p:spTgt spid="2">
                                            <p:txEl>
                                              <p:pRg st="4" end="4"/>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289810" y="977265"/>
            <a:ext cx="8479790" cy="121983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在他们的想象中，勇气之花在我们当代人的手中早已残败凋零了。</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609850" y="2847658"/>
            <a:ext cx="8298180" cy="175323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运用比喻，将“勇气”以“花”的形象展示出来，形象生动</a:t>
            </a:r>
            <a:r>
              <a:rPr lang="zh-CN" sz="3600" b="1" dirty="0">
                <a:solidFill>
                  <a:srgbClr val="FF0000"/>
                </a:solidFill>
                <a:latin typeface="黑体" panose="02010609060101010101" pitchFamily="2" charset="-122"/>
                <a:ea typeface="黑体" panose="02010609060101010101" pitchFamily="2" charset="-122"/>
              </a:rPr>
              <a:t>地</a:t>
            </a:r>
            <a:r>
              <a:rPr sz="3600" b="1" dirty="0">
                <a:solidFill>
                  <a:srgbClr val="FF0000"/>
                </a:solidFill>
                <a:latin typeface="黑体" panose="02010609060101010101" pitchFamily="2" charset="-122"/>
                <a:ea typeface="黑体" panose="02010609060101010101" pitchFamily="2" charset="-122"/>
              </a:rPr>
              <a:t>表现了作者对勇气的赞美</a:t>
            </a:r>
            <a:r>
              <a:rPr lang="zh-CN" sz="3600" b="1" dirty="0">
                <a:solidFill>
                  <a:srgbClr val="FF0000"/>
                </a:solidFill>
                <a:latin typeface="黑体" panose="02010609060101010101" pitchFamily="2" charset="-122"/>
                <a:ea typeface="黑体" panose="02010609060101010101" pitchFamily="2" charset="-122"/>
              </a:rPr>
              <a:t>。</a:t>
            </a:r>
            <a:endParaRPr lang="zh-CN"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语言赏析</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80">
                                          <p:stCondLst>
                                            <p:cond delay="0"/>
                                          </p:stCondLst>
                                        </p:cTn>
                                        <p:tgtEl>
                                          <p:spTgt spid="2">
                                            <p:txEl>
                                              <p:pRg st="0" end="0"/>
                                            </p:txEl>
                                          </p:spTgt>
                                        </p:tgtEl>
                                      </p:cBhvr>
                                    </p:animEffect>
                                    <p:anim calcmode="lin" valueType="num">
                                      <p:cBhvr>
                                        <p:cTn id="8"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xEl>
                                              <p:pRg st="0" end="0"/>
                                            </p:txEl>
                                          </p:spTgt>
                                        </p:tgtEl>
                                      </p:cBhvr>
                                      <p:to x="100000" y="60000"/>
                                    </p:animScale>
                                    <p:animScale>
                                      <p:cBhvr>
                                        <p:cTn id="14" dur="166" decel="50000">
                                          <p:stCondLst>
                                            <p:cond delay="676"/>
                                          </p:stCondLst>
                                        </p:cTn>
                                        <p:tgtEl>
                                          <p:spTgt spid="2">
                                            <p:txEl>
                                              <p:pRg st="0" end="0"/>
                                            </p:txEl>
                                          </p:spTgt>
                                        </p:tgtEl>
                                      </p:cBhvr>
                                      <p:to x="100000" y="100000"/>
                                    </p:animScale>
                                    <p:animScale>
                                      <p:cBhvr>
                                        <p:cTn id="15" dur="26">
                                          <p:stCondLst>
                                            <p:cond delay="1312"/>
                                          </p:stCondLst>
                                        </p:cTn>
                                        <p:tgtEl>
                                          <p:spTgt spid="2">
                                            <p:txEl>
                                              <p:pRg st="0" end="0"/>
                                            </p:txEl>
                                          </p:spTgt>
                                        </p:tgtEl>
                                      </p:cBhvr>
                                      <p:to x="100000" y="80000"/>
                                    </p:animScale>
                                    <p:animScale>
                                      <p:cBhvr>
                                        <p:cTn id="16" dur="166" decel="50000">
                                          <p:stCondLst>
                                            <p:cond delay="1338"/>
                                          </p:stCondLst>
                                        </p:cTn>
                                        <p:tgtEl>
                                          <p:spTgt spid="2">
                                            <p:txEl>
                                              <p:pRg st="0" end="0"/>
                                            </p:txEl>
                                          </p:spTgt>
                                        </p:tgtEl>
                                      </p:cBhvr>
                                      <p:to x="100000" y="100000"/>
                                    </p:animScale>
                                    <p:animScale>
                                      <p:cBhvr>
                                        <p:cTn id="17" dur="26">
                                          <p:stCondLst>
                                            <p:cond delay="1642"/>
                                          </p:stCondLst>
                                        </p:cTn>
                                        <p:tgtEl>
                                          <p:spTgt spid="2">
                                            <p:txEl>
                                              <p:pRg st="0" end="0"/>
                                            </p:txEl>
                                          </p:spTgt>
                                        </p:tgtEl>
                                      </p:cBhvr>
                                      <p:to x="100000" y="90000"/>
                                    </p:animScale>
                                    <p:animScale>
                                      <p:cBhvr>
                                        <p:cTn id="18" dur="166" decel="50000">
                                          <p:stCondLst>
                                            <p:cond delay="1668"/>
                                          </p:stCondLst>
                                        </p:cTn>
                                        <p:tgtEl>
                                          <p:spTgt spid="2">
                                            <p:txEl>
                                              <p:pRg st="0" end="0"/>
                                            </p:txEl>
                                          </p:spTgt>
                                        </p:tgtEl>
                                      </p:cBhvr>
                                      <p:to x="100000" y="100000"/>
                                    </p:animScale>
                                    <p:animScale>
                                      <p:cBhvr>
                                        <p:cTn id="19" dur="26">
                                          <p:stCondLst>
                                            <p:cond delay="1808"/>
                                          </p:stCondLst>
                                        </p:cTn>
                                        <p:tgtEl>
                                          <p:spTgt spid="2">
                                            <p:txEl>
                                              <p:pRg st="0" end="0"/>
                                            </p:txEl>
                                          </p:spTgt>
                                        </p:tgtEl>
                                      </p:cBhvr>
                                      <p:to x="100000" y="95000"/>
                                    </p:animScale>
                                    <p:animScale>
                                      <p:cBhvr>
                                        <p:cTn id="20" dur="166" decel="50000">
                                          <p:stCondLst>
                                            <p:cond delay="1834"/>
                                          </p:stCondLst>
                                        </p:cTn>
                                        <p:tgtEl>
                                          <p:spTgt spid="2">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134870" y="940435"/>
            <a:ext cx="8479790" cy="121983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自信与它的姊妹平和总是携手并进、相辅相成。</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402205" y="2798128"/>
            <a:ext cx="8298180" cy="175323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运用比喻、拟人，将“自信”与“平和”比作“姊妹”，形象生动，营造了一种美好融洽的氛围</a:t>
            </a:r>
            <a:r>
              <a:rPr lang="zh-CN" sz="3600" b="1" dirty="0">
                <a:solidFill>
                  <a:srgbClr val="FF0000"/>
                </a:solidFill>
                <a:latin typeface="黑体" panose="02010609060101010101" pitchFamily="2" charset="-122"/>
                <a:ea typeface="黑体" panose="02010609060101010101" pitchFamily="2" charset="-122"/>
              </a:rPr>
              <a:t>。</a:t>
            </a:r>
            <a:endParaRPr lang="zh-CN"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语言赏析</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035810" y="938530"/>
            <a:ext cx="8550275" cy="178371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当这种愉悦向外喷涌，并与对大自然的热爱之情和对艺术的奔放激情融为一体”中，“喷涌”</a:t>
            </a:r>
            <a:r>
              <a:rPr lang="zh-CN" sz="3600" b="1" dirty="0">
                <a:solidFill>
                  <a:srgbClr val="0000FF"/>
                </a:solidFill>
                <a:latin typeface="黑体" panose="02010609060101010101" pitchFamily="2" charset="-122"/>
                <a:ea typeface="黑体" panose="02010609060101010101" pitchFamily="2" charset="-122"/>
              </a:rPr>
              <a:t>一</a:t>
            </a:r>
            <a:r>
              <a:rPr sz="3600" b="1" dirty="0">
                <a:solidFill>
                  <a:srgbClr val="0000FF"/>
                </a:solidFill>
                <a:latin typeface="黑体" panose="02010609060101010101" pitchFamily="2" charset="-122"/>
                <a:ea typeface="黑体" panose="02010609060101010101" pitchFamily="2" charset="-122"/>
              </a:rPr>
              <a:t>词有什么作用？</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126615" y="3431858"/>
            <a:ext cx="8298180" cy="175323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“喷涌”是“喷射涌流”的意思，一般用来写液体。这里用来写愉悦的感情向外流露，突出了愉悦的程度之深。</a:t>
            </a:r>
            <a:endParaRPr sz="3600" b="1" dirty="0">
              <a:solidFill>
                <a:srgbClr val="FF0000"/>
              </a:solidFill>
              <a:latin typeface="黑体" panose="02010609060101010101" pitchFamily="2" charset="-122"/>
              <a:ea typeface="黑体" panose="02010609060101010101" pitchFamily="2" charset="-122"/>
            </a:endParaRPr>
          </a:p>
        </p:txBody>
      </p:sp>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语言赏析</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80">
                                          <p:stCondLst>
                                            <p:cond delay="0"/>
                                          </p:stCondLst>
                                        </p:cTn>
                                        <p:tgtEl>
                                          <p:spTgt spid="2">
                                            <p:txEl>
                                              <p:pRg st="0" end="0"/>
                                            </p:txEl>
                                          </p:spTgt>
                                        </p:tgtEl>
                                      </p:cBhvr>
                                    </p:animEffect>
                                    <p:anim calcmode="lin" valueType="num">
                                      <p:cBhvr>
                                        <p:cTn id="8"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xEl>
                                              <p:pRg st="0" end="0"/>
                                            </p:txEl>
                                          </p:spTgt>
                                        </p:tgtEl>
                                      </p:cBhvr>
                                      <p:to x="100000" y="60000"/>
                                    </p:animScale>
                                    <p:animScale>
                                      <p:cBhvr>
                                        <p:cTn id="14" dur="166" decel="50000">
                                          <p:stCondLst>
                                            <p:cond delay="676"/>
                                          </p:stCondLst>
                                        </p:cTn>
                                        <p:tgtEl>
                                          <p:spTgt spid="2">
                                            <p:txEl>
                                              <p:pRg st="0" end="0"/>
                                            </p:txEl>
                                          </p:spTgt>
                                        </p:tgtEl>
                                      </p:cBhvr>
                                      <p:to x="100000" y="100000"/>
                                    </p:animScale>
                                    <p:animScale>
                                      <p:cBhvr>
                                        <p:cTn id="15" dur="26">
                                          <p:stCondLst>
                                            <p:cond delay="1312"/>
                                          </p:stCondLst>
                                        </p:cTn>
                                        <p:tgtEl>
                                          <p:spTgt spid="2">
                                            <p:txEl>
                                              <p:pRg st="0" end="0"/>
                                            </p:txEl>
                                          </p:spTgt>
                                        </p:tgtEl>
                                      </p:cBhvr>
                                      <p:to x="100000" y="80000"/>
                                    </p:animScale>
                                    <p:animScale>
                                      <p:cBhvr>
                                        <p:cTn id="16" dur="166" decel="50000">
                                          <p:stCondLst>
                                            <p:cond delay="1338"/>
                                          </p:stCondLst>
                                        </p:cTn>
                                        <p:tgtEl>
                                          <p:spTgt spid="2">
                                            <p:txEl>
                                              <p:pRg st="0" end="0"/>
                                            </p:txEl>
                                          </p:spTgt>
                                        </p:tgtEl>
                                      </p:cBhvr>
                                      <p:to x="100000" y="100000"/>
                                    </p:animScale>
                                    <p:animScale>
                                      <p:cBhvr>
                                        <p:cTn id="17" dur="26">
                                          <p:stCondLst>
                                            <p:cond delay="1642"/>
                                          </p:stCondLst>
                                        </p:cTn>
                                        <p:tgtEl>
                                          <p:spTgt spid="2">
                                            <p:txEl>
                                              <p:pRg st="0" end="0"/>
                                            </p:txEl>
                                          </p:spTgt>
                                        </p:tgtEl>
                                      </p:cBhvr>
                                      <p:to x="100000" y="90000"/>
                                    </p:animScale>
                                    <p:animScale>
                                      <p:cBhvr>
                                        <p:cTn id="18" dur="166" decel="50000">
                                          <p:stCondLst>
                                            <p:cond delay="1668"/>
                                          </p:stCondLst>
                                        </p:cTn>
                                        <p:tgtEl>
                                          <p:spTgt spid="2">
                                            <p:txEl>
                                              <p:pRg st="0" end="0"/>
                                            </p:txEl>
                                          </p:spTgt>
                                        </p:tgtEl>
                                      </p:cBhvr>
                                      <p:to x="100000" y="100000"/>
                                    </p:animScale>
                                    <p:animScale>
                                      <p:cBhvr>
                                        <p:cTn id="19" dur="26">
                                          <p:stCondLst>
                                            <p:cond delay="1808"/>
                                          </p:stCondLst>
                                        </p:cTn>
                                        <p:tgtEl>
                                          <p:spTgt spid="2">
                                            <p:txEl>
                                              <p:pRg st="0" end="0"/>
                                            </p:txEl>
                                          </p:spTgt>
                                        </p:tgtEl>
                                      </p:cBhvr>
                                      <p:to x="100000" y="95000"/>
                                    </p:animScale>
                                    <p:animScale>
                                      <p:cBhvr>
                                        <p:cTn id="20" dur="166" decel="50000">
                                          <p:stCondLst>
                                            <p:cond delay="1834"/>
                                          </p:stCondLst>
                                        </p:cTn>
                                        <p:tgtEl>
                                          <p:spTgt spid="2">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089150" y="1444625"/>
            <a:ext cx="8441690" cy="396938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1</a:t>
            </a:r>
            <a:r>
              <a:rPr lang="zh-CN" sz="3600" b="1" dirty="0">
                <a:solidFill>
                  <a:srgbClr val="0000FF"/>
                </a:solidFill>
                <a:uFillTx/>
                <a:latin typeface="黑体" panose="02010609060101010101" pitchFamily="2" charset="-122"/>
                <a:ea typeface="黑体" panose="02010609060101010101" pitchFamily="2" charset="-122"/>
              </a:rPr>
              <a:t>、结合奥林匹克运动复兴的历史和演讲的时代背景，把握演讲的内容。</a:t>
            </a:r>
            <a:endParaRPr lang="zh-CN" sz="3600" b="1" dirty="0">
              <a:solidFill>
                <a:srgbClr val="0000FF"/>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endParaRPr lang="en-US" sz="3600" b="1" dirty="0">
              <a:solidFill>
                <a:srgbClr val="0000FF"/>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lang="en-US" sz="3600" b="1" dirty="0">
                <a:solidFill>
                  <a:srgbClr val="0000FF"/>
                </a:solidFill>
                <a:uFillTx/>
                <a:latin typeface="黑体" panose="02010609060101010101" pitchFamily="2" charset="-122"/>
                <a:ea typeface="黑体" panose="02010609060101010101" pitchFamily="2" charset="-122"/>
              </a:rPr>
              <a:t>2</a:t>
            </a:r>
            <a:r>
              <a:rPr lang="zh-CN" altLang="en-US"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理解奥林匹克精神的内涵与价值。</a:t>
            </a:r>
            <a:endParaRPr sz="3600" b="1" dirty="0">
              <a:solidFill>
                <a:srgbClr val="0000FF"/>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endParaRPr sz="3600" b="1" dirty="0">
              <a:solidFill>
                <a:srgbClr val="0000FF"/>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3</a:t>
            </a:r>
            <a:r>
              <a:rPr lang="zh-CN"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体会作者感情</a:t>
            </a:r>
            <a:r>
              <a:rPr lang="zh-CN"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激发学生对奥林匹克精神的理解与拥护。</a:t>
            </a:r>
            <a:endParaRPr sz="3600" b="1" dirty="0">
              <a:solidFill>
                <a:srgbClr val="0000FF"/>
              </a:solidFill>
              <a:uFillTx/>
              <a:latin typeface="黑体" panose="02010609060101010101" pitchFamily="2" charset="-122"/>
              <a:ea typeface="黑体" panose="02010609060101010101" pitchFamily="2" charset="-122"/>
            </a:endParaRPr>
          </a:p>
        </p:txBody>
      </p:sp>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学习目标</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006600" y="1051560"/>
            <a:ext cx="8479790" cy="178371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许久以前，就是在这般情景下，古代奥林匹克主义的绚丽梦想在阿尔弗斯河的两岸诞生了。</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530475" y="3312478"/>
            <a:ext cx="8298180" cy="175323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运用拟人修辞手法，生动形象的回忆了奥林匹克的历史，充满活泼气息，表现作者的愉悦之情。</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语言赏析</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pic>
        <p:nvPicPr>
          <p:cNvPr id="4" name="图片 3"/>
          <p:cNvPicPr/>
          <p:nvPr/>
        </p:nvPicPr>
        <p:blipFill>
          <a:blip r:embed="rId1"/>
          <a:stretch>
            <a:fillRect/>
          </a:stretch>
        </p:blipFill>
        <p:spPr>
          <a:xfrm>
            <a:off x="3160395" y="6127115"/>
            <a:ext cx="19050" cy="28575"/>
          </a:xfrm>
          <a:prstGeom prst="rect">
            <a:avLst/>
          </a:prstGeom>
          <a:noFill/>
          <a:ln w="9525">
            <a:noFill/>
          </a:ln>
        </p:spPr>
      </p:pic>
    </p:spTree>
    <p:custDataLst>
      <p:tags r:id="rId2"/>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80">
                                          <p:stCondLst>
                                            <p:cond delay="0"/>
                                          </p:stCondLst>
                                        </p:cTn>
                                        <p:tgtEl>
                                          <p:spTgt spid="2">
                                            <p:txEl>
                                              <p:pRg st="0" end="0"/>
                                            </p:txEl>
                                          </p:spTgt>
                                        </p:tgtEl>
                                      </p:cBhvr>
                                    </p:animEffect>
                                    <p:anim calcmode="lin" valueType="num">
                                      <p:cBhvr>
                                        <p:cTn id="8"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xEl>
                                              <p:pRg st="0" end="0"/>
                                            </p:txEl>
                                          </p:spTgt>
                                        </p:tgtEl>
                                      </p:cBhvr>
                                      <p:to x="100000" y="60000"/>
                                    </p:animScale>
                                    <p:animScale>
                                      <p:cBhvr>
                                        <p:cTn id="14" dur="166" decel="50000">
                                          <p:stCondLst>
                                            <p:cond delay="676"/>
                                          </p:stCondLst>
                                        </p:cTn>
                                        <p:tgtEl>
                                          <p:spTgt spid="2">
                                            <p:txEl>
                                              <p:pRg st="0" end="0"/>
                                            </p:txEl>
                                          </p:spTgt>
                                        </p:tgtEl>
                                      </p:cBhvr>
                                      <p:to x="100000" y="100000"/>
                                    </p:animScale>
                                    <p:animScale>
                                      <p:cBhvr>
                                        <p:cTn id="15" dur="26">
                                          <p:stCondLst>
                                            <p:cond delay="1312"/>
                                          </p:stCondLst>
                                        </p:cTn>
                                        <p:tgtEl>
                                          <p:spTgt spid="2">
                                            <p:txEl>
                                              <p:pRg st="0" end="0"/>
                                            </p:txEl>
                                          </p:spTgt>
                                        </p:tgtEl>
                                      </p:cBhvr>
                                      <p:to x="100000" y="80000"/>
                                    </p:animScale>
                                    <p:animScale>
                                      <p:cBhvr>
                                        <p:cTn id="16" dur="166" decel="50000">
                                          <p:stCondLst>
                                            <p:cond delay="1338"/>
                                          </p:stCondLst>
                                        </p:cTn>
                                        <p:tgtEl>
                                          <p:spTgt spid="2">
                                            <p:txEl>
                                              <p:pRg st="0" end="0"/>
                                            </p:txEl>
                                          </p:spTgt>
                                        </p:tgtEl>
                                      </p:cBhvr>
                                      <p:to x="100000" y="100000"/>
                                    </p:animScale>
                                    <p:animScale>
                                      <p:cBhvr>
                                        <p:cTn id="17" dur="26">
                                          <p:stCondLst>
                                            <p:cond delay="1642"/>
                                          </p:stCondLst>
                                        </p:cTn>
                                        <p:tgtEl>
                                          <p:spTgt spid="2">
                                            <p:txEl>
                                              <p:pRg st="0" end="0"/>
                                            </p:txEl>
                                          </p:spTgt>
                                        </p:tgtEl>
                                      </p:cBhvr>
                                      <p:to x="100000" y="90000"/>
                                    </p:animScale>
                                    <p:animScale>
                                      <p:cBhvr>
                                        <p:cTn id="18" dur="166" decel="50000">
                                          <p:stCondLst>
                                            <p:cond delay="1668"/>
                                          </p:stCondLst>
                                        </p:cTn>
                                        <p:tgtEl>
                                          <p:spTgt spid="2">
                                            <p:txEl>
                                              <p:pRg st="0" end="0"/>
                                            </p:txEl>
                                          </p:spTgt>
                                        </p:tgtEl>
                                      </p:cBhvr>
                                      <p:to x="100000" y="100000"/>
                                    </p:animScale>
                                    <p:animScale>
                                      <p:cBhvr>
                                        <p:cTn id="19" dur="26">
                                          <p:stCondLst>
                                            <p:cond delay="1808"/>
                                          </p:stCondLst>
                                        </p:cTn>
                                        <p:tgtEl>
                                          <p:spTgt spid="2">
                                            <p:txEl>
                                              <p:pRg st="0" end="0"/>
                                            </p:txEl>
                                          </p:spTgt>
                                        </p:tgtEl>
                                      </p:cBhvr>
                                      <p:to x="100000" y="95000"/>
                                    </p:animScale>
                                    <p:animScale>
                                      <p:cBhvr>
                                        <p:cTn id="20" dur="166" decel="50000">
                                          <p:stCondLst>
                                            <p:cond delay="1834"/>
                                          </p:stCondLst>
                                        </p:cTn>
                                        <p:tgtEl>
                                          <p:spTgt spid="2">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161540" y="996950"/>
            <a:ext cx="8479790" cy="121983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有什么名义能将大众排除在奥林匹克精神之外呢</a:t>
            </a:r>
            <a:r>
              <a:rPr lang="zh-CN" sz="3600" b="1" dirty="0">
                <a:solidFill>
                  <a:srgbClr val="0000FF"/>
                </a:solidFill>
                <a:latin typeface="黑体" panose="02010609060101010101" pitchFamily="2" charset="-122"/>
                <a:ea typeface="黑体" panose="02010609060101010101" pitchFamily="2" charset="-122"/>
              </a:rPr>
              <a:t>？</a:t>
            </a:r>
            <a:endParaRPr lang="zh-CN"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343150" y="2491105"/>
            <a:ext cx="8416925" cy="286131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运用了反问句式，语气强烈，流露出作者的强烈不满，旗帜鲜明地表示反对“将大众排除在奥林匹克精神之外”，有力地强调了“奥林匹克运动需要大众参与”。</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语言赏析</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80">
                                          <p:stCondLst>
                                            <p:cond delay="0"/>
                                          </p:stCondLst>
                                        </p:cTn>
                                        <p:tgtEl>
                                          <p:spTgt spid="2">
                                            <p:txEl>
                                              <p:pRg st="0" end="0"/>
                                            </p:txEl>
                                          </p:spTgt>
                                        </p:tgtEl>
                                      </p:cBhvr>
                                    </p:animEffect>
                                    <p:anim calcmode="lin" valueType="num">
                                      <p:cBhvr>
                                        <p:cTn id="8"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xEl>
                                              <p:pRg st="0" end="0"/>
                                            </p:txEl>
                                          </p:spTgt>
                                        </p:tgtEl>
                                      </p:cBhvr>
                                      <p:to x="100000" y="60000"/>
                                    </p:animScale>
                                    <p:animScale>
                                      <p:cBhvr>
                                        <p:cTn id="14" dur="166" decel="50000">
                                          <p:stCondLst>
                                            <p:cond delay="676"/>
                                          </p:stCondLst>
                                        </p:cTn>
                                        <p:tgtEl>
                                          <p:spTgt spid="2">
                                            <p:txEl>
                                              <p:pRg st="0" end="0"/>
                                            </p:txEl>
                                          </p:spTgt>
                                        </p:tgtEl>
                                      </p:cBhvr>
                                      <p:to x="100000" y="100000"/>
                                    </p:animScale>
                                    <p:animScale>
                                      <p:cBhvr>
                                        <p:cTn id="15" dur="26">
                                          <p:stCondLst>
                                            <p:cond delay="1312"/>
                                          </p:stCondLst>
                                        </p:cTn>
                                        <p:tgtEl>
                                          <p:spTgt spid="2">
                                            <p:txEl>
                                              <p:pRg st="0" end="0"/>
                                            </p:txEl>
                                          </p:spTgt>
                                        </p:tgtEl>
                                      </p:cBhvr>
                                      <p:to x="100000" y="80000"/>
                                    </p:animScale>
                                    <p:animScale>
                                      <p:cBhvr>
                                        <p:cTn id="16" dur="166" decel="50000">
                                          <p:stCondLst>
                                            <p:cond delay="1338"/>
                                          </p:stCondLst>
                                        </p:cTn>
                                        <p:tgtEl>
                                          <p:spTgt spid="2">
                                            <p:txEl>
                                              <p:pRg st="0" end="0"/>
                                            </p:txEl>
                                          </p:spTgt>
                                        </p:tgtEl>
                                      </p:cBhvr>
                                      <p:to x="100000" y="100000"/>
                                    </p:animScale>
                                    <p:animScale>
                                      <p:cBhvr>
                                        <p:cTn id="17" dur="26">
                                          <p:stCondLst>
                                            <p:cond delay="1642"/>
                                          </p:stCondLst>
                                        </p:cTn>
                                        <p:tgtEl>
                                          <p:spTgt spid="2">
                                            <p:txEl>
                                              <p:pRg st="0" end="0"/>
                                            </p:txEl>
                                          </p:spTgt>
                                        </p:tgtEl>
                                      </p:cBhvr>
                                      <p:to x="100000" y="90000"/>
                                    </p:animScale>
                                    <p:animScale>
                                      <p:cBhvr>
                                        <p:cTn id="18" dur="166" decel="50000">
                                          <p:stCondLst>
                                            <p:cond delay="1668"/>
                                          </p:stCondLst>
                                        </p:cTn>
                                        <p:tgtEl>
                                          <p:spTgt spid="2">
                                            <p:txEl>
                                              <p:pRg st="0" end="0"/>
                                            </p:txEl>
                                          </p:spTgt>
                                        </p:tgtEl>
                                      </p:cBhvr>
                                      <p:to x="100000" y="100000"/>
                                    </p:animScale>
                                    <p:animScale>
                                      <p:cBhvr>
                                        <p:cTn id="19" dur="26">
                                          <p:stCondLst>
                                            <p:cond delay="1808"/>
                                          </p:stCondLst>
                                        </p:cTn>
                                        <p:tgtEl>
                                          <p:spTgt spid="2">
                                            <p:txEl>
                                              <p:pRg st="0" end="0"/>
                                            </p:txEl>
                                          </p:spTgt>
                                        </p:tgtEl>
                                      </p:cBhvr>
                                      <p:to x="100000" y="95000"/>
                                    </p:animScale>
                                    <p:animScale>
                                      <p:cBhvr>
                                        <p:cTn id="20" dur="166" decel="50000">
                                          <p:stCondLst>
                                            <p:cond delay="1834"/>
                                          </p:stCondLst>
                                        </p:cTn>
                                        <p:tgtEl>
                                          <p:spTgt spid="2">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762125" y="722630"/>
            <a:ext cx="10261600" cy="65532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演讲需要激情，简析本文是如何体现激情的。</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1905635" y="1520190"/>
            <a:ext cx="9589770" cy="507746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演说一开始，作者在回顾了过去五年局势后指出“整个世界分崩离析”，是奥林匹克主义“无所畏惧、无可指摘地挺了过来”，前景是“豁然开朗”的。在演说的结尾，作者又说到“目前的形势，依然严峻”，但是“待到中午时分，湛蓝的天空必将万里无云；收获者的双臂，捧满沉甸甸的金黄麦穗”。既有对现实冷峻的认识，又有对未来美好的憧憬，而且满怀必胜的信心。在演说中，作</a:t>
            </a:r>
            <a:r>
              <a:rPr sz="3600" b="1" dirty="0">
                <a:solidFill>
                  <a:srgbClr val="FF0000"/>
                </a:solidFill>
                <a:latin typeface="黑体" panose="02010609060101010101" pitchFamily="2" charset="-122"/>
                <a:ea typeface="黑体" panose="02010609060101010101" pitchFamily="2" charset="-122"/>
                <a:sym typeface="+mn-ea"/>
              </a:rPr>
              <a:t>者也不断地使用</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8"/>
          <p:cNvSpPr txBox="1"/>
          <p:nvPr/>
        </p:nvSpPr>
        <p:spPr>
          <a:xfrm>
            <a:off x="1381760" y="672465"/>
            <a:ext cx="9806305" cy="618553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sym typeface="+mn-ea"/>
              </a:rPr>
              <a:t>反问、</a:t>
            </a:r>
            <a:r>
              <a:rPr sz="3600" b="1" dirty="0">
                <a:solidFill>
                  <a:srgbClr val="FF0000"/>
                </a:solidFill>
                <a:latin typeface="黑体" panose="02010609060101010101" pitchFamily="2" charset="-122"/>
                <a:ea typeface="黑体" panose="02010609060101010101" pitchFamily="2" charset="-122"/>
              </a:rPr>
              <a:t>比喻等多种修辞手法，盛赞奥林匹克运动的作用和对人类深远的影响，给听众以强烈的感染。如写奥林匹克主义和一般体育运动的区别时，作者道：“请想象一下，当这种愉悦向外喷涌，并与对大自然的热爱之情和对艺术的奔放激情融为一体；当它为灿烂阳光所萦绕，为音乐所振奋，或被嵌入圆柱式大厅时，会是怎样的情景。”又如在阐述奥林匹克精神的内涵时，作者用“当然，仅靠奥林匹克精神，并不足以……甚至不足以……”一组排比句，从另一个角度说明了奥林匹克精神为人类所需要。</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8"/>
          <p:cNvSpPr txBox="1"/>
          <p:nvPr/>
        </p:nvSpPr>
        <p:spPr>
          <a:xfrm>
            <a:off x="1680210" y="672465"/>
            <a:ext cx="9345930" cy="618553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rPr>
              <a:t>（</a:t>
            </a:r>
            <a:r>
              <a:rPr lang="en-US" altLang="zh-CN" sz="3600" b="1" dirty="0">
                <a:solidFill>
                  <a:srgbClr val="FF0000"/>
                </a:solidFill>
                <a:latin typeface="黑体" panose="02010609060101010101" pitchFamily="2" charset="-122"/>
                <a:ea typeface="黑体" panose="02010609060101010101" pitchFamily="2" charset="-122"/>
              </a:rPr>
              <a:t>1</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思想深邃，具有超前性。</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如：在第</a:t>
            </a:r>
            <a:r>
              <a:rPr lang="en-US" sz="3600" b="1" dirty="0">
                <a:solidFill>
                  <a:srgbClr val="FF0000"/>
                </a:solidFill>
                <a:latin typeface="黑体" panose="02010609060101010101" pitchFamily="2" charset="-122"/>
                <a:ea typeface="黑体" panose="02010609060101010101" pitchFamily="2" charset="-122"/>
              </a:rPr>
              <a:t>2</a:t>
            </a:r>
            <a:r>
              <a:rPr lang="zh-CN" altLang="en-US" sz="3600" b="1" dirty="0">
                <a:solidFill>
                  <a:srgbClr val="FF0000"/>
                </a:solidFill>
                <a:latin typeface="黑体" panose="02010609060101010101" pitchFamily="2" charset="-122"/>
                <a:ea typeface="黑体" panose="02010609060101010101" pitchFamily="2" charset="-122"/>
              </a:rPr>
              <a:t>、</a:t>
            </a:r>
            <a:r>
              <a:rPr lang="en-US" altLang="zh-CN" sz="3600" b="1" dirty="0">
                <a:solidFill>
                  <a:srgbClr val="FF0000"/>
                </a:solidFill>
                <a:latin typeface="黑体" panose="02010609060101010101" pitchFamily="2" charset="-122"/>
                <a:ea typeface="黑体" panose="02010609060101010101" pitchFamily="2" charset="-122"/>
              </a:rPr>
              <a:t>4</a:t>
            </a:r>
            <a:r>
              <a:rPr lang="zh-CN" altLang="en-US" sz="3600" b="1" dirty="0">
                <a:solidFill>
                  <a:srgbClr val="FF0000"/>
                </a:solidFill>
                <a:latin typeface="黑体" panose="02010609060101010101" pitchFamily="2" charset="-122"/>
                <a:ea typeface="黑体" panose="02010609060101010101" pitchFamily="2" charset="-122"/>
              </a:rPr>
              <a:t>、</a:t>
            </a:r>
            <a:r>
              <a:rPr lang="en-US" altLang="zh-CN" sz="3600" b="1" dirty="0">
                <a:solidFill>
                  <a:srgbClr val="FF0000"/>
                </a:solidFill>
                <a:latin typeface="黑体" panose="02010609060101010101" pitchFamily="2" charset="-122"/>
                <a:ea typeface="黑体" panose="02010609060101010101" pitchFamily="2" charset="-122"/>
              </a:rPr>
              <a:t>5</a:t>
            </a:r>
            <a:r>
              <a:rPr sz="3600" b="1" dirty="0">
                <a:solidFill>
                  <a:srgbClr val="FF0000"/>
                </a:solidFill>
                <a:latin typeface="黑体" panose="02010609060101010101" pitchFamily="2" charset="-122"/>
                <a:ea typeface="黑体" panose="02010609060101010101" pitchFamily="2" charset="-122"/>
              </a:rPr>
              <a:t>段中，作者论述奥林匹克精神包括自信与平和的品质，奥林匹克主义超越了一般的竞技精神，对人类来说是一种新的教育方式，使论述的内容清晰，增强了说服力。同时也使作者所阐明的奥林匹克精神的内涵远远超出了他所处时代人们的认识，这一深邃的思想具有超前性，难能可贵。</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endParaRPr lang="zh-CN"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rPr>
              <a:t>（</a:t>
            </a:r>
            <a:r>
              <a:rPr lang="en-US" altLang="zh-CN" sz="3600" b="1" dirty="0">
                <a:solidFill>
                  <a:srgbClr val="FF0000"/>
                </a:solidFill>
                <a:latin typeface="黑体" panose="02010609060101010101" pitchFamily="2" charset="-122"/>
                <a:ea typeface="黑体" panose="02010609060101010101" pitchFamily="2" charset="-122"/>
              </a:rPr>
              <a:t>2</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比喻、拟人、象征等手法的运用，使行文流畅之中带有诗意，说理之中带有气势。</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写作特色</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100"/>
                                        <p:tgtEl>
                                          <p:spTgt spid="2">
                                            <p:txEl>
                                              <p:pRg st="1" end="1"/>
                                            </p:txEl>
                                          </p:spTgt>
                                        </p:tgtEl>
                                      </p:cBhvr>
                                    </p:animEffect>
                                    <p:anim calcmode="lin" valueType="num">
                                      <p:cBhvr>
                                        <p:cTn id="17"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3" presetClass="entr" presetSubtype="0"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Effect transition="in" filter="fade">
                                      <p:cBhvr>
                                        <p:cTn id="25" dur="100"/>
                                        <p:tgtEl>
                                          <p:spTgt spid="2">
                                            <p:txEl>
                                              <p:pRg st="3" end="3"/>
                                            </p:txEl>
                                          </p:spTgt>
                                        </p:tgtEl>
                                      </p:cBhvr>
                                    </p:animEffect>
                                    <p:anim calcmode="lin" valueType="num">
                                      <p:cBhvr>
                                        <p:cTn id="26" dur="4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7" dur="400" fill="hold"/>
                                        <p:tgtEl>
                                          <p:spTgt spid="2">
                                            <p:txEl>
                                              <p:pRg st="3" end="3"/>
                                            </p:txEl>
                                          </p:spTgt>
                                        </p:tgtEl>
                                        <p:attrNameLst>
                                          <p:attrName>ppt_y</p:attrName>
                                        </p:attrNameLst>
                                      </p:cBhvr>
                                      <p:tavLst>
                                        <p:tav tm="0">
                                          <p:val>
                                            <p:strVal val="#ppt_y+0.31"/>
                                          </p:val>
                                        </p:tav>
                                        <p:tav tm="100000">
                                          <p:val>
                                            <p:strVal val="#ppt_y+0.31"/>
                                          </p:val>
                                        </p:tav>
                                      </p:tavLst>
                                    </p:anim>
                                    <p:anim calcmode="lin" valueType="num">
                                      <p:cBhvr>
                                        <p:cTn id="28" dur="600" decel="50000" fill="hold">
                                          <p:stCondLst>
                                            <p:cond delay="400"/>
                                          </p:stCondLst>
                                        </p:cTn>
                                        <p:tgtEl>
                                          <p:spTgt spid="2">
                                            <p:txEl>
                                              <p:pRg st="3" end="3"/>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9" dur="600" decel="50000" fill="hold">
                                          <p:stCondLst>
                                            <p:cond delay="400"/>
                                          </p:stCondLst>
                                        </p:cTn>
                                        <p:tgtEl>
                                          <p:spTgt spid="2">
                                            <p:txEl>
                                              <p:pRg st="3" end="3"/>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665605" y="1068070"/>
            <a:ext cx="9117965" cy="5169535"/>
          </a:xfrm>
          <a:prstGeom prst="rect">
            <a:avLst/>
          </a:prstGeom>
          <a:noFill/>
          <a:ln w="9525">
            <a:noFill/>
          </a:ln>
        </p:spPr>
        <p:txBody>
          <a:bodyPr wrap="square" anchor="ctr">
            <a:spAutoFit/>
          </a:bodyPr>
          <a:p>
            <a:pPr fontAlgn="auto" latinLnBrk="1">
              <a:lnSpc>
                <a:spcPts val="4400"/>
              </a:lnSpc>
              <a:buFont typeface="Arial" panose="020B0604020202020204" pitchFamily="34" charset="0"/>
              <a:buNone/>
            </a:pPr>
            <a:r>
              <a:rPr lang="en-US" sz="3600" b="1" dirty="0">
                <a:solidFill>
                  <a:srgbClr val="0000FF"/>
                </a:solidFill>
                <a:latin typeface="黑体" panose="02010609060101010101" pitchFamily="2" charset="-122"/>
                <a:ea typeface="黑体" panose="02010609060101010101" pitchFamily="2" charset="-122"/>
              </a:rPr>
              <a:t>    </a:t>
            </a:r>
            <a:r>
              <a:rPr sz="3600" b="1" dirty="0">
                <a:solidFill>
                  <a:srgbClr val="0000FF"/>
                </a:solidFill>
                <a:latin typeface="黑体" panose="02010609060101010101" pitchFamily="2" charset="-122"/>
                <a:ea typeface="黑体" panose="02010609060101010101" pitchFamily="2" charset="-122"/>
              </a:rPr>
              <a:t>奥运会不光是世界瞩目的一场盛会</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更重要的是</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伴随奥运会的持续开展和不断发展</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奥林匹克精神已逐渐深入人们的内心。那么</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奥林匹克的内涵究竟是什么呢</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顾拜旦的这篇演讲告诉我们</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奥林匹克精神包括但又超越了一般的体育运动</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它可以给人带来愉悦感</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带来美感和荣誉感</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它可以让大众共同参与</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促进社会和平、公平</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推动社会的进步。</a:t>
            </a:r>
            <a:endParaRPr sz="3600" b="1" dirty="0">
              <a:solidFill>
                <a:srgbClr val="0000FF"/>
              </a:solidFill>
              <a:latin typeface="黑体" panose="02010609060101010101" pitchFamily="2" charset="-122"/>
              <a:ea typeface="黑体" panose="02010609060101010101" pitchFamily="2" charset="-122"/>
            </a:endParaRPr>
          </a:p>
        </p:txBody>
      </p:sp>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课堂小结</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0759" name="TextBox 8"/>
          <p:cNvSpPr txBox="1"/>
          <p:nvPr/>
        </p:nvSpPr>
        <p:spPr>
          <a:xfrm>
            <a:off x="2629535" y="890270"/>
            <a:ext cx="8921115" cy="5077460"/>
          </a:xfrm>
          <a:prstGeom prst="rect">
            <a:avLst/>
          </a:prstGeom>
          <a:noFill/>
          <a:ln w="9525">
            <a:noFill/>
          </a:ln>
        </p:spPr>
        <p:txBody>
          <a:bodyPr wrap="square" anchor="ctr">
            <a:spAutoFit/>
          </a:bodyPr>
          <a:p>
            <a:pPr fontAlgn="auto" latinLnBrk="1">
              <a:lnSpc>
                <a:spcPct val="150000"/>
              </a:lnSpc>
              <a:buFont typeface="Arial" panose="020B0604020202020204" pitchFamily="34" charset="0"/>
              <a:buNone/>
            </a:pPr>
            <a:r>
              <a:rPr lang="en-US" sz="3600" b="1" dirty="0">
                <a:solidFill>
                  <a:srgbClr val="0000FF"/>
                </a:solidFill>
                <a:latin typeface="黑体" panose="02010609060101010101" pitchFamily="2" charset="-122"/>
                <a:ea typeface="黑体" panose="02010609060101010101" pitchFamily="2" charset="-122"/>
              </a:rPr>
              <a:t>  </a:t>
            </a:r>
            <a:r>
              <a:rPr sz="3600" b="1" dirty="0">
                <a:solidFill>
                  <a:srgbClr val="0000FF"/>
                </a:solidFill>
                <a:latin typeface="黑体" panose="02010609060101010101" pitchFamily="2" charset="-122"/>
                <a:ea typeface="黑体" panose="02010609060101010101" pitchFamily="2" charset="-122"/>
              </a:rPr>
              <a:t>庆祝奥林匹克运动复兴25周年  </a:t>
            </a:r>
            <a:endParaRPr sz="3600" b="1" dirty="0">
              <a:solidFill>
                <a:srgbClr val="0000FF"/>
              </a:solidFill>
              <a:latin typeface="黑体" panose="02010609060101010101" pitchFamily="2" charset="-122"/>
              <a:ea typeface="黑体" panose="02010609060101010101" pitchFamily="2" charset="-122"/>
            </a:endParaRPr>
          </a:p>
          <a:p>
            <a:pPr fontAlgn="auto" latinLnBrk="1">
              <a:lnSpc>
                <a:spcPct val="150000"/>
              </a:lnSpc>
              <a:buFont typeface="Arial" panose="020B0604020202020204" pitchFamily="34" charset="0"/>
              <a:buNone/>
            </a:pPr>
            <a:endParaRPr sz="3600" b="1" dirty="0">
              <a:solidFill>
                <a:srgbClr val="0000FF"/>
              </a:solidFill>
              <a:latin typeface="黑体" panose="02010609060101010101" pitchFamily="2" charset="-122"/>
              <a:ea typeface="黑体" panose="02010609060101010101" pitchFamily="2" charset="-122"/>
            </a:endParaRPr>
          </a:p>
          <a:p>
            <a:pPr fontAlgn="auto" latinLnBrk="1">
              <a:lnSpc>
                <a:spcPct val="15000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回顾历史，展望前景</a:t>
            </a:r>
            <a:endParaRPr sz="3600" b="1" dirty="0">
              <a:solidFill>
                <a:srgbClr val="0000FF"/>
              </a:solidFill>
              <a:latin typeface="黑体" panose="02010609060101010101" pitchFamily="2" charset="-122"/>
              <a:ea typeface="黑体" panose="02010609060101010101" pitchFamily="2" charset="-122"/>
            </a:endParaRPr>
          </a:p>
          <a:p>
            <a:pPr fontAlgn="auto" latinLnBrk="1">
              <a:lnSpc>
                <a:spcPct val="15000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精神内涵 (超越竞技 大众参与 促进和平 </a:t>
            </a:r>
            <a:endParaRPr sz="3600" b="1" dirty="0">
              <a:solidFill>
                <a:srgbClr val="0000FF"/>
              </a:solidFill>
              <a:latin typeface="黑体" panose="02010609060101010101" pitchFamily="2" charset="-122"/>
              <a:ea typeface="黑体" panose="02010609060101010101" pitchFamily="2" charset="-122"/>
            </a:endParaRPr>
          </a:p>
          <a:p>
            <a:pPr fontAlgn="auto" latinLnBrk="1">
              <a:lnSpc>
                <a:spcPct val="15000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          促进公平 促进教育 )</a:t>
            </a:r>
            <a:endParaRPr sz="3600" b="1" dirty="0">
              <a:solidFill>
                <a:srgbClr val="0000FF"/>
              </a:solidFill>
              <a:latin typeface="黑体" panose="02010609060101010101" pitchFamily="2" charset="-122"/>
              <a:ea typeface="黑体" panose="02010609060101010101" pitchFamily="2" charset="-122"/>
            </a:endParaRPr>
          </a:p>
          <a:p>
            <a:pPr fontAlgn="auto" latinLnBrk="1">
              <a:lnSpc>
                <a:spcPct val="15000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赞贡献者，憧憬未来            </a:t>
            </a:r>
            <a:endParaRPr sz="3600" b="1" dirty="0">
              <a:solidFill>
                <a:srgbClr val="0000FF"/>
              </a:solidFill>
              <a:latin typeface="黑体" panose="02010609060101010101" pitchFamily="2" charset="-122"/>
              <a:ea typeface="黑体" panose="02010609060101010101" pitchFamily="2" charset="-122"/>
            </a:endParaRPr>
          </a:p>
        </p:txBody>
      </p:sp>
      <p:sp>
        <p:nvSpPr>
          <p:cNvPr id="2" name="文本框 1"/>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板书设计</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874520" y="476250"/>
            <a:ext cx="8608060" cy="2143125"/>
          </a:xfrm>
          <a:prstGeom prst="rect">
            <a:avLst/>
          </a:prstGeom>
          <a:noFill/>
          <a:ln w="9525">
            <a:noFill/>
          </a:ln>
        </p:spPr>
        <p:txBody>
          <a:bodyPr wrap="square" anchor="ctr">
            <a:spAutoFit/>
          </a:bodyPr>
          <a:p>
            <a:pPr marL="571500" indent="-571500" fontAlgn="auto" latinLnBrk="1">
              <a:lnSpc>
                <a:spcPts val="40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奥林匹克精神是一种竞技精神，是一种人生哲学，是人类文明的共同遗产，为了传承奥林匹克精神，我们应该如何去做，谈一谈你的看法。</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073910" y="2540000"/>
            <a:ext cx="8860790" cy="4318000"/>
          </a:xfrm>
          <a:prstGeom prst="rect">
            <a:avLst/>
          </a:prstGeom>
          <a:noFill/>
          <a:ln w="9525">
            <a:noFill/>
          </a:ln>
        </p:spPr>
        <p:txBody>
          <a:bodyPr wrap="square" anchor="ctr">
            <a:spAutoFit/>
          </a:bodyPr>
          <a:p>
            <a:pPr fontAlgn="auto" latinLnBrk="1">
              <a:lnSpc>
                <a:spcPts val="412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运动员在竞技运动中要不畏强手，敢于斗争，敢于胜利；人们在自己的生活和工作中要不甘于平庸，要朝气蓬勃，永于进取，超越自我，将自己的潜能发挥到极限。运用这种体育精神，崇尚这种人生观，通过自身努力，不断超越自我，把更高的要求当作是对自己新的挑战，激发自身斗志，最终实现自己追求的梦想。 </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拓展延伸</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011680" y="643573"/>
            <a:ext cx="8364220" cy="65532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积累有关“体育运动”的</a:t>
            </a:r>
            <a:r>
              <a:rPr lang="zh-CN" sz="3600" b="1" dirty="0">
                <a:solidFill>
                  <a:srgbClr val="0000FF"/>
                </a:solidFill>
                <a:latin typeface="黑体" panose="02010609060101010101" pitchFamily="2" charset="-122"/>
                <a:ea typeface="黑体" panose="02010609060101010101" pitchFamily="2" charset="-122"/>
              </a:rPr>
              <a:t>名言。</a:t>
            </a:r>
            <a:endParaRPr lang="zh-CN"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1710055" y="1395095"/>
            <a:ext cx="9810750" cy="507746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zh-CN" altLang="en-US" sz="3600" b="1" dirty="0">
                <a:solidFill>
                  <a:srgbClr val="FF0000"/>
                </a:solidFill>
                <a:latin typeface="黑体" panose="02010609060101010101" pitchFamily="2" charset="-122"/>
                <a:ea typeface="黑体" panose="02010609060101010101" pitchFamily="2" charset="-122"/>
              </a:rPr>
              <a:t>（</a:t>
            </a:r>
            <a:r>
              <a:rPr lang="en-US" altLang="zh-CN" sz="3600" b="1" dirty="0">
                <a:solidFill>
                  <a:srgbClr val="FF0000"/>
                </a:solidFill>
                <a:latin typeface="黑体" panose="02010609060101010101" pitchFamily="2" charset="-122"/>
                <a:ea typeface="黑体" panose="02010609060101010101" pitchFamily="2" charset="-122"/>
              </a:rPr>
              <a:t>1</a:t>
            </a:r>
            <a:r>
              <a:rPr lang="zh-CN" altLang="en-US"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生命在于运动。</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伏尔泰</a:t>
            </a:r>
            <a:r>
              <a:rPr lang="zh-CN" sz="3600" b="1" dirty="0">
                <a:solidFill>
                  <a:srgbClr val="FF0000"/>
                </a:solidFill>
                <a:latin typeface="黑体" panose="02010609060101010101" pitchFamily="2" charset="-122"/>
                <a:ea typeface="黑体" panose="02010609060101010101" pitchFamily="2" charset="-122"/>
              </a:rPr>
              <a:t>）</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lang="zh-CN" altLang="en-US" sz="3600" b="1" dirty="0">
                <a:solidFill>
                  <a:srgbClr val="FF0000"/>
                </a:solidFill>
                <a:latin typeface="黑体" panose="02010609060101010101" pitchFamily="2" charset="-122"/>
                <a:ea typeface="黑体" panose="02010609060101010101" pitchFamily="2" charset="-122"/>
                <a:sym typeface="+mn-ea"/>
              </a:rPr>
              <a:t>（</a:t>
            </a:r>
            <a:r>
              <a:rPr lang="en-US" altLang="zh-CN" sz="3600" b="1" dirty="0">
                <a:solidFill>
                  <a:srgbClr val="FF0000"/>
                </a:solidFill>
                <a:latin typeface="黑体" panose="02010609060101010101" pitchFamily="2" charset="-122"/>
                <a:ea typeface="黑体" panose="02010609060101010101" pitchFamily="2" charset="-122"/>
                <a:sym typeface="+mn-ea"/>
              </a:rPr>
              <a:t>2</a:t>
            </a:r>
            <a:r>
              <a:rPr lang="zh-CN" altLang="en-US" sz="3600" b="1" dirty="0">
                <a:solidFill>
                  <a:srgbClr val="FF0000"/>
                </a:solidFill>
                <a:latin typeface="黑体" panose="02010609060101010101" pitchFamily="2" charset="-122"/>
                <a:ea typeface="黑体" panose="02010609060101010101" pitchFamily="2" charset="-122"/>
                <a:sym typeface="+mn-ea"/>
              </a:rPr>
              <a:t>）</a:t>
            </a:r>
            <a:r>
              <a:rPr sz="3600" b="1" dirty="0">
                <a:solidFill>
                  <a:srgbClr val="FF0000"/>
                </a:solidFill>
                <a:latin typeface="黑体" panose="02010609060101010101" pitchFamily="2" charset="-122"/>
                <a:ea typeface="黑体" panose="02010609060101010101" pitchFamily="2" charset="-122"/>
              </a:rPr>
              <a:t>只有运动才可以除去各种各样的疑虑。（歌德）</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lang="zh-CN" altLang="en-US" sz="3600" b="1" dirty="0">
                <a:solidFill>
                  <a:srgbClr val="FF0000"/>
                </a:solidFill>
                <a:latin typeface="黑体" panose="02010609060101010101" pitchFamily="2" charset="-122"/>
                <a:ea typeface="黑体" panose="02010609060101010101" pitchFamily="2" charset="-122"/>
                <a:sym typeface="+mn-ea"/>
              </a:rPr>
              <a:t>（</a:t>
            </a:r>
            <a:r>
              <a:rPr lang="en-US" altLang="zh-CN" sz="3600" b="1" dirty="0">
                <a:solidFill>
                  <a:srgbClr val="FF0000"/>
                </a:solidFill>
                <a:latin typeface="黑体" panose="02010609060101010101" pitchFamily="2" charset="-122"/>
                <a:ea typeface="黑体" panose="02010609060101010101" pitchFamily="2" charset="-122"/>
                <a:sym typeface="+mn-ea"/>
              </a:rPr>
              <a:t>3</a:t>
            </a:r>
            <a:r>
              <a:rPr lang="zh-CN" altLang="en-US" sz="3600" b="1" dirty="0">
                <a:solidFill>
                  <a:srgbClr val="FF0000"/>
                </a:solidFill>
                <a:latin typeface="黑体" panose="02010609060101010101" pitchFamily="2" charset="-122"/>
                <a:ea typeface="黑体" panose="02010609060101010101" pitchFamily="2" charset="-122"/>
                <a:sym typeface="+mn-ea"/>
              </a:rPr>
              <a:t>）</a:t>
            </a:r>
            <a:r>
              <a:rPr sz="3600" b="1" dirty="0">
                <a:solidFill>
                  <a:srgbClr val="FF0000"/>
                </a:solidFill>
                <a:latin typeface="黑体" panose="02010609060101010101" pitchFamily="2" charset="-122"/>
                <a:ea typeface="黑体" panose="02010609060101010101" pitchFamily="2" charset="-122"/>
              </a:rPr>
              <a:t>如果你想强壮，跑步吧！如果你想健美，跑步吧！如果你想聪明，跑步吧！</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古希腊格言</a:t>
            </a:r>
            <a:r>
              <a:rPr lang="zh-CN" sz="3600" b="1" dirty="0">
                <a:solidFill>
                  <a:srgbClr val="FF0000"/>
                </a:solidFill>
                <a:latin typeface="黑体" panose="02010609060101010101" pitchFamily="2" charset="-122"/>
                <a:ea typeface="黑体" panose="02010609060101010101" pitchFamily="2" charset="-122"/>
              </a:rPr>
              <a:t>）</a:t>
            </a:r>
            <a:endParaRPr lang="zh-CN"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lang="zh-CN" altLang="en-US" sz="3600" b="1" dirty="0">
                <a:solidFill>
                  <a:srgbClr val="FF0000"/>
                </a:solidFill>
                <a:latin typeface="黑体" panose="02010609060101010101" pitchFamily="2" charset="-122"/>
                <a:ea typeface="黑体" panose="02010609060101010101" pitchFamily="2" charset="-122"/>
                <a:sym typeface="+mn-ea"/>
              </a:rPr>
              <a:t>（</a:t>
            </a:r>
            <a:r>
              <a:rPr lang="en-US" altLang="zh-CN" sz="3600" b="1" dirty="0">
                <a:solidFill>
                  <a:srgbClr val="FF0000"/>
                </a:solidFill>
                <a:latin typeface="黑体" panose="02010609060101010101" pitchFamily="2" charset="-122"/>
                <a:ea typeface="黑体" panose="02010609060101010101" pitchFamily="2" charset="-122"/>
                <a:sym typeface="+mn-ea"/>
              </a:rPr>
              <a:t>4</a:t>
            </a:r>
            <a:r>
              <a:rPr lang="zh-CN" altLang="en-US" sz="3600" b="1" dirty="0">
                <a:solidFill>
                  <a:srgbClr val="FF0000"/>
                </a:solidFill>
                <a:latin typeface="黑体" panose="02010609060101010101" pitchFamily="2" charset="-122"/>
                <a:ea typeface="黑体" panose="02010609060101010101" pitchFamily="2" charset="-122"/>
                <a:sym typeface="+mn-ea"/>
              </a:rPr>
              <a:t>）</a:t>
            </a:r>
            <a:r>
              <a:rPr sz="3600" b="1" dirty="0">
                <a:solidFill>
                  <a:srgbClr val="FF0000"/>
                </a:solidFill>
                <a:latin typeface="黑体" panose="02010609060101010101" pitchFamily="2" charset="-122"/>
                <a:ea typeface="黑体" panose="02010609060101010101" pitchFamily="2" charset="-122"/>
              </a:rPr>
              <a:t>身体的健康因静止不动而破坏，因运动练习而长期保持。</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苏格拉底</a:t>
            </a:r>
            <a:r>
              <a:rPr lang="zh-CN" sz="3600" b="1" dirty="0">
                <a:solidFill>
                  <a:srgbClr val="FF0000"/>
                </a:solidFill>
                <a:latin typeface="黑体" panose="02010609060101010101" pitchFamily="2" charset="-122"/>
                <a:ea typeface="黑体" panose="02010609060101010101" pitchFamily="2" charset="-122"/>
              </a:rPr>
              <a:t>）</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lang="zh-CN" altLang="en-US" sz="3600" b="1" dirty="0">
                <a:solidFill>
                  <a:srgbClr val="FF0000"/>
                </a:solidFill>
                <a:latin typeface="黑体" panose="02010609060101010101" pitchFamily="2" charset="-122"/>
                <a:ea typeface="黑体" panose="02010609060101010101" pitchFamily="2" charset="-122"/>
                <a:sym typeface="+mn-ea"/>
              </a:rPr>
              <a:t>（</a:t>
            </a:r>
            <a:r>
              <a:rPr lang="en-US" altLang="zh-CN" sz="3600" b="1" dirty="0">
                <a:solidFill>
                  <a:srgbClr val="FF0000"/>
                </a:solidFill>
                <a:latin typeface="黑体" panose="02010609060101010101" pitchFamily="2" charset="-122"/>
                <a:ea typeface="黑体" panose="02010609060101010101" pitchFamily="2" charset="-122"/>
                <a:sym typeface="+mn-ea"/>
              </a:rPr>
              <a:t>5</a:t>
            </a:r>
            <a:r>
              <a:rPr lang="zh-CN" altLang="en-US" sz="3600" b="1" dirty="0">
                <a:solidFill>
                  <a:srgbClr val="FF0000"/>
                </a:solidFill>
                <a:latin typeface="黑体" panose="02010609060101010101" pitchFamily="2" charset="-122"/>
                <a:ea typeface="黑体" panose="02010609060101010101" pitchFamily="2" charset="-122"/>
                <a:sym typeface="+mn-ea"/>
              </a:rPr>
              <a:t>）</a:t>
            </a:r>
            <a:r>
              <a:rPr sz="3600" b="1" dirty="0">
                <a:solidFill>
                  <a:srgbClr val="FF0000"/>
                </a:solidFill>
                <a:latin typeface="黑体" panose="02010609060101010101" pitchFamily="2" charset="-122"/>
                <a:ea typeface="黑体" panose="02010609060101010101" pitchFamily="2" charset="-122"/>
              </a:rPr>
              <a:t>饭后百步走，活到九十九。</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谚语</a:t>
            </a:r>
            <a:r>
              <a:rPr lang="zh-CN" sz="3600" b="1" dirty="0">
                <a:solidFill>
                  <a:srgbClr val="FF0000"/>
                </a:solidFill>
                <a:latin typeface="黑体" panose="02010609060101010101" pitchFamily="2" charset="-122"/>
                <a:ea typeface="黑体" panose="02010609060101010101" pitchFamily="2" charset="-122"/>
              </a:rPr>
              <a:t>）</a:t>
            </a:r>
            <a:endParaRPr lang="zh-CN"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拓展延伸</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325245" y="789305"/>
            <a:ext cx="10227310" cy="5631180"/>
          </a:xfrm>
          <a:prstGeom prst="rect">
            <a:avLst/>
          </a:prstGeom>
          <a:noFill/>
          <a:ln w="9525">
            <a:noFill/>
          </a:ln>
        </p:spPr>
        <p:txBody>
          <a:bodyPr wrap="square" anchor="ctr">
            <a:spAutoFit/>
          </a:bodyPr>
          <a:p>
            <a:pPr indent="0" fontAlgn="auto" latinLnBrk="1">
              <a:lnSpc>
                <a:spcPts val="4800"/>
              </a:lnSpc>
              <a:buClr>
                <a:srgbClr val="0000FF"/>
              </a:buClr>
              <a:buFont typeface="Wingdings" panose="05000000000000000000" charset="0"/>
              <a:buNone/>
            </a:pPr>
            <a:r>
              <a:rPr lang="en-US" sz="3600" b="1" dirty="0">
                <a:solidFill>
                  <a:srgbClr val="0000FF"/>
                </a:solidFill>
                <a:latin typeface="黑体" panose="02010609060101010101" pitchFamily="2" charset="-122"/>
                <a:ea typeface="黑体" panose="02010609060101010101" pitchFamily="2" charset="-122"/>
              </a:rPr>
              <a:t>1</a:t>
            </a:r>
            <a:r>
              <a:rPr lang="zh-CN" altLang="en-US"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下列</a:t>
            </a:r>
            <a:r>
              <a:rPr lang="zh-CN" sz="3600" b="1" dirty="0">
                <a:solidFill>
                  <a:srgbClr val="0000FF"/>
                </a:solidFill>
                <a:latin typeface="黑体" panose="02010609060101010101" pitchFamily="2" charset="-122"/>
                <a:ea typeface="黑体" panose="02010609060101010101" pitchFamily="2" charset="-122"/>
              </a:rPr>
              <a:t>句子运用的修辞手法正确</a:t>
            </a:r>
            <a:r>
              <a:rPr sz="3600" b="1" dirty="0">
                <a:solidFill>
                  <a:srgbClr val="0000FF"/>
                </a:solidFill>
                <a:latin typeface="黑体" panose="02010609060101010101" pitchFamily="2" charset="-122"/>
                <a:ea typeface="黑体" panose="02010609060101010101" pitchFamily="2" charset="-122"/>
              </a:rPr>
              <a:t>的一项是(　 )</a:t>
            </a:r>
            <a:endParaRPr sz="3600" b="1" dirty="0">
              <a:solidFill>
                <a:srgbClr val="0000FF"/>
              </a:solidFill>
              <a:latin typeface="黑体" panose="02010609060101010101" pitchFamily="2" charset="-122"/>
              <a:ea typeface="黑体" panose="02010609060101010101" pitchFamily="2" charset="-122"/>
            </a:endParaRPr>
          </a:p>
          <a:p>
            <a:pPr indent="0" fontAlgn="auto" latinLnBrk="1">
              <a:lnSpc>
                <a:spcPts val="4800"/>
              </a:lnSpc>
              <a:buClr>
                <a:srgbClr val="0000FF"/>
              </a:buClr>
              <a:buFont typeface="Wingdings" panose="05000000000000000000" charset="0"/>
              <a:buNone/>
            </a:pPr>
            <a:r>
              <a:rPr lang="zh-CN" sz="3600" b="1" dirty="0">
                <a:solidFill>
                  <a:srgbClr val="0000FF"/>
                </a:solidFill>
                <a:latin typeface="黑体" panose="02010609060101010101" pitchFamily="2" charset="-122"/>
                <a:ea typeface="黑体" panose="02010609060101010101" pitchFamily="2" charset="-122"/>
              </a:rPr>
              <a:t>①在他们的想象中，勇气之花在我们当代人的手中早已残败凋零了。</a:t>
            </a:r>
            <a:endParaRPr lang="zh-CN" sz="3600" b="1" dirty="0">
              <a:solidFill>
                <a:srgbClr val="0000FF"/>
              </a:solidFill>
              <a:latin typeface="黑体" panose="02010609060101010101" pitchFamily="2" charset="-122"/>
              <a:ea typeface="黑体" panose="02010609060101010101" pitchFamily="2" charset="-122"/>
            </a:endParaRPr>
          </a:p>
          <a:p>
            <a:pPr indent="0" fontAlgn="auto" latinLnBrk="1">
              <a:lnSpc>
                <a:spcPts val="4800"/>
              </a:lnSpc>
              <a:buClr>
                <a:srgbClr val="0000FF"/>
              </a:buClr>
              <a:buFont typeface="Wingdings" panose="05000000000000000000" charset="0"/>
              <a:buNone/>
            </a:pPr>
            <a:r>
              <a:rPr lang="zh-CN" sz="3600" b="1" dirty="0">
                <a:solidFill>
                  <a:srgbClr val="0000FF"/>
                </a:solidFill>
                <a:latin typeface="黑体" panose="02010609060101010101" pitchFamily="2" charset="-122"/>
                <a:ea typeface="黑体" panose="02010609060101010101" pitchFamily="2" charset="-122"/>
              </a:rPr>
              <a:t>②奥林匹克主义曾在许多世纪里，一直主导着古希腊社会。</a:t>
            </a:r>
            <a:endParaRPr lang="zh-CN" sz="3600" b="1" dirty="0">
              <a:solidFill>
                <a:srgbClr val="0000FF"/>
              </a:solidFill>
              <a:latin typeface="黑体" panose="02010609060101010101" pitchFamily="2" charset="-122"/>
              <a:ea typeface="黑体" panose="02010609060101010101" pitchFamily="2" charset="-122"/>
            </a:endParaRPr>
          </a:p>
          <a:p>
            <a:pPr indent="0" fontAlgn="auto" latinLnBrk="1">
              <a:lnSpc>
                <a:spcPts val="4800"/>
              </a:lnSpc>
              <a:buClr>
                <a:srgbClr val="0000FF"/>
              </a:buClr>
              <a:buFont typeface="Wingdings" panose="05000000000000000000" charset="0"/>
              <a:buNone/>
            </a:pPr>
            <a:r>
              <a:rPr lang="zh-CN" sz="3600" b="1" dirty="0">
                <a:solidFill>
                  <a:srgbClr val="0000FF"/>
                </a:solidFill>
                <a:latin typeface="黑体" panose="02010609060101010101" pitchFamily="2" charset="-122"/>
                <a:ea typeface="黑体" panose="02010609060101010101" pitchFamily="2" charset="-122"/>
              </a:rPr>
              <a:t>③一项运动，倘若只有有限一部分人被包含在内，在当今时代又怎能称得上完美呢？</a:t>
            </a:r>
            <a:endParaRPr lang="zh-CN" sz="3600" b="1" dirty="0">
              <a:solidFill>
                <a:srgbClr val="0000FF"/>
              </a:solidFill>
              <a:latin typeface="黑体" panose="02010609060101010101" pitchFamily="2" charset="-122"/>
              <a:ea typeface="黑体" panose="02010609060101010101" pitchFamily="2" charset="-122"/>
            </a:endParaRPr>
          </a:p>
          <a:p>
            <a:pPr indent="0" fontAlgn="auto" latinLnBrk="1">
              <a:lnSpc>
                <a:spcPts val="4800"/>
              </a:lnSpc>
              <a:buClr>
                <a:srgbClr val="0000FF"/>
              </a:buClr>
              <a:buFont typeface="Wingdings" panose="05000000000000000000" charset="0"/>
              <a:buNone/>
            </a:pPr>
            <a:r>
              <a:rPr lang="en-US" altLang="zh-CN" sz="3600" b="1" dirty="0">
                <a:solidFill>
                  <a:srgbClr val="0000FF"/>
                </a:solidFill>
                <a:latin typeface="黑体" panose="02010609060101010101" pitchFamily="2" charset="-122"/>
                <a:ea typeface="黑体" panose="02010609060101010101" pitchFamily="2" charset="-122"/>
                <a:sym typeface="+mn-ea"/>
              </a:rPr>
              <a:t>A.</a:t>
            </a:r>
            <a:r>
              <a:rPr lang="zh-CN" altLang="en-US" sz="3600" b="1" dirty="0">
                <a:solidFill>
                  <a:srgbClr val="0000FF"/>
                </a:solidFill>
                <a:latin typeface="黑体" panose="02010609060101010101" pitchFamily="2" charset="-122"/>
                <a:ea typeface="黑体" panose="02010609060101010101" pitchFamily="2" charset="-122"/>
                <a:sym typeface="+mn-ea"/>
              </a:rPr>
              <a:t>比喻 拟人 反问   </a:t>
            </a:r>
            <a:r>
              <a:rPr lang="en-US" altLang="zh-CN" sz="3600" b="1" dirty="0">
                <a:solidFill>
                  <a:srgbClr val="0000FF"/>
                </a:solidFill>
                <a:latin typeface="黑体" panose="02010609060101010101" pitchFamily="2" charset="-122"/>
                <a:ea typeface="黑体" panose="02010609060101010101" pitchFamily="2" charset="-122"/>
                <a:sym typeface="+mn-ea"/>
              </a:rPr>
              <a:t>B.</a:t>
            </a:r>
            <a:r>
              <a:rPr lang="zh-CN" altLang="en-US" sz="3600" b="1" dirty="0">
                <a:solidFill>
                  <a:srgbClr val="0000FF"/>
                </a:solidFill>
                <a:latin typeface="黑体" panose="02010609060101010101" pitchFamily="2" charset="-122"/>
                <a:ea typeface="黑体" panose="02010609060101010101" pitchFamily="2" charset="-122"/>
                <a:sym typeface="+mn-ea"/>
              </a:rPr>
              <a:t>比喻 对比 设问</a:t>
            </a:r>
            <a:endParaRPr lang="zh-CN" altLang="en-US" sz="3600" b="1" dirty="0">
              <a:solidFill>
                <a:srgbClr val="0000FF"/>
              </a:solidFill>
              <a:latin typeface="黑体" panose="02010609060101010101" pitchFamily="2" charset="-122"/>
              <a:ea typeface="黑体" panose="02010609060101010101" pitchFamily="2" charset="-122"/>
            </a:endParaRPr>
          </a:p>
          <a:p>
            <a:pPr indent="0" fontAlgn="auto" latinLnBrk="1">
              <a:lnSpc>
                <a:spcPts val="4800"/>
              </a:lnSpc>
              <a:buClr>
                <a:srgbClr val="0000FF"/>
              </a:buClr>
              <a:buFont typeface="Wingdings" panose="05000000000000000000" charset="0"/>
              <a:buNone/>
            </a:pPr>
            <a:r>
              <a:rPr lang="en-US" altLang="zh-CN" sz="3600" b="1" dirty="0">
                <a:solidFill>
                  <a:srgbClr val="0000FF"/>
                </a:solidFill>
                <a:latin typeface="黑体" panose="02010609060101010101" pitchFamily="2" charset="-122"/>
                <a:ea typeface="黑体" panose="02010609060101010101" pitchFamily="2" charset="-122"/>
                <a:sym typeface="+mn-ea"/>
              </a:rPr>
              <a:t>C.</a:t>
            </a:r>
            <a:r>
              <a:rPr lang="zh-CN" altLang="en-US" sz="3600" b="1" dirty="0">
                <a:solidFill>
                  <a:srgbClr val="0000FF"/>
                </a:solidFill>
                <a:latin typeface="黑体" panose="02010609060101010101" pitchFamily="2" charset="-122"/>
                <a:ea typeface="黑体" panose="02010609060101010101" pitchFamily="2" charset="-122"/>
                <a:sym typeface="+mn-ea"/>
              </a:rPr>
              <a:t>拟人 比喻 反问   </a:t>
            </a:r>
            <a:r>
              <a:rPr lang="en-US" altLang="zh-CN" sz="3600" b="1" dirty="0">
                <a:solidFill>
                  <a:srgbClr val="0000FF"/>
                </a:solidFill>
                <a:latin typeface="黑体" panose="02010609060101010101" pitchFamily="2" charset="-122"/>
                <a:ea typeface="黑体" panose="02010609060101010101" pitchFamily="2" charset="-122"/>
                <a:sym typeface="+mn-ea"/>
              </a:rPr>
              <a:t>D.</a:t>
            </a:r>
            <a:r>
              <a:rPr lang="zh-CN" altLang="en-US" sz="3600" b="1" dirty="0">
                <a:solidFill>
                  <a:srgbClr val="0000FF"/>
                </a:solidFill>
                <a:latin typeface="黑体" panose="02010609060101010101" pitchFamily="2" charset="-122"/>
                <a:ea typeface="黑体" panose="02010609060101010101" pitchFamily="2" charset="-122"/>
                <a:sym typeface="+mn-ea"/>
              </a:rPr>
              <a:t>拟人 比喻 设问</a:t>
            </a:r>
            <a:endParaRPr lang="zh-CN"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10286365" y="868045"/>
            <a:ext cx="862330" cy="64516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altLang="zh-CN" sz="3600" b="1" dirty="0">
                <a:solidFill>
                  <a:srgbClr val="FF0000"/>
                </a:solidFill>
                <a:latin typeface="黑体" panose="02010609060101010101" pitchFamily="2" charset="-122"/>
                <a:ea typeface="黑体" panose="02010609060101010101" pitchFamily="2" charset="-122"/>
              </a:rPr>
              <a:t>A</a:t>
            </a:r>
            <a:endParaRPr lang="en-US" altLang="zh-CN"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课堂检测</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0759" name="TextBox 8"/>
          <p:cNvSpPr txBox="1"/>
          <p:nvPr/>
        </p:nvSpPr>
        <p:spPr>
          <a:xfrm>
            <a:off x="3794125" y="336550"/>
            <a:ext cx="8397875" cy="618553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0000FF"/>
                </a:solidFill>
                <a:latin typeface="黑体" panose="02010609060101010101" pitchFamily="2" charset="-122"/>
                <a:ea typeface="黑体" panose="02010609060101010101" pitchFamily="2" charset="-122"/>
              </a:rPr>
              <a:t>    </a:t>
            </a:r>
            <a:r>
              <a:rPr sz="3600" b="1" dirty="0">
                <a:solidFill>
                  <a:srgbClr val="0000FF"/>
                </a:solidFill>
                <a:latin typeface="黑体" panose="02010609060101010101" pitchFamily="2" charset="-122"/>
                <a:ea typeface="黑体" panose="02010609060101010101" pitchFamily="2" charset="-122"/>
              </a:rPr>
              <a:t>顾拜旦</a:t>
            </a:r>
            <a:r>
              <a:rPr sz="3600" b="1" dirty="0">
                <a:solidFill>
                  <a:srgbClr val="0000FF"/>
                </a:solidFill>
                <a:latin typeface="黑体" panose="02010609060101010101" pitchFamily="2" charset="-122"/>
                <a:ea typeface="黑体" panose="02010609060101010101" pitchFamily="2" charset="-122"/>
                <a:sym typeface="+mn-ea"/>
              </a:rPr>
              <a:t>（1863</a:t>
            </a:r>
            <a:r>
              <a:rPr lang="en-US" sz="3600" b="1" dirty="0">
                <a:solidFill>
                  <a:srgbClr val="0000FF"/>
                </a:solidFill>
                <a:latin typeface="黑体" panose="02010609060101010101" pitchFamily="2" charset="-122"/>
                <a:ea typeface="黑体" panose="02010609060101010101" pitchFamily="2" charset="-122"/>
                <a:sym typeface="+mn-ea"/>
              </a:rPr>
              <a:t>--</a:t>
            </a:r>
            <a:r>
              <a:rPr sz="3600" b="1" dirty="0">
                <a:solidFill>
                  <a:srgbClr val="0000FF"/>
                </a:solidFill>
                <a:latin typeface="黑体" panose="02010609060101010101" pitchFamily="2" charset="-122"/>
                <a:ea typeface="黑体" panose="02010609060101010101" pitchFamily="2" charset="-122"/>
                <a:sym typeface="+mn-ea"/>
              </a:rPr>
              <a:t>1937）</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法国教育</a:t>
            </a:r>
            <a:endParaRPr sz="3600" b="1" dirty="0">
              <a:solidFill>
                <a:srgbClr val="0000FF"/>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家</a:t>
            </a:r>
            <a:r>
              <a:rPr lang="zh-CN" sz="3600" b="1" dirty="0">
                <a:solidFill>
                  <a:srgbClr val="0000FF"/>
                </a:solidFill>
                <a:latin typeface="黑体" panose="02010609060101010101" pitchFamily="2" charset="-122"/>
                <a:ea typeface="黑体" panose="02010609060101010101" pitchFamily="2" charset="-122"/>
              </a:rPr>
              <a:t>、社会活动家，现代奥林匹克运动创始人。</a:t>
            </a:r>
            <a:r>
              <a:rPr sz="3600" b="1" dirty="0">
                <a:solidFill>
                  <a:srgbClr val="0000FF"/>
                </a:solidFill>
                <a:latin typeface="黑体" panose="02010609060101010101" pitchFamily="2" charset="-122"/>
                <a:ea typeface="黑体" panose="02010609060101010101" pitchFamily="2" charset="-122"/>
              </a:rPr>
              <a:t>少年时代酷爱体育</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对古希腊灿烂文化饶有兴趣。1896年创办</a:t>
            </a:r>
            <a:r>
              <a:rPr lang="zh-CN" sz="3600" b="1" dirty="0">
                <a:solidFill>
                  <a:srgbClr val="0000FF"/>
                </a:solidFill>
                <a:latin typeface="黑体" panose="02010609060101010101" pitchFamily="2" charset="-122"/>
                <a:ea typeface="黑体" panose="02010609060101010101" pitchFamily="2" charset="-122"/>
              </a:rPr>
              <a:t>了</a:t>
            </a:r>
            <a:r>
              <a:rPr sz="3600" b="1" dirty="0">
                <a:solidFill>
                  <a:srgbClr val="0000FF"/>
                </a:solidFill>
                <a:latin typeface="黑体" panose="02010609060101010101" pitchFamily="2" charset="-122"/>
                <a:ea typeface="黑体" panose="02010609060101010101" pitchFamily="2" charset="-122"/>
              </a:rPr>
              <a:t>现代奥运会</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担任国际奥委会主席</a:t>
            </a:r>
            <a:r>
              <a:rPr lang="zh-CN" sz="3600" b="1" dirty="0">
                <a:solidFill>
                  <a:srgbClr val="0000FF"/>
                </a:solidFill>
                <a:latin typeface="黑体" panose="02010609060101010101" pitchFamily="2" charset="-122"/>
                <a:ea typeface="黑体" panose="02010609060101010101" pitchFamily="2" charset="-122"/>
              </a:rPr>
              <a:t>将近</a:t>
            </a:r>
            <a:r>
              <a:rPr lang="en-US" altLang="zh-CN" sz="3600" b="1" dirty="0">
                <a:solidFill>
                  <a:srgbClr val="0000FF"/>
                </a:solidFill>
                <a:latin typeface="黑体" panose="02010609060101010101" pitchFamily="2" charset="-122"/>
                <a:ea typeface="黑体" panose="02010609060101010101" pitchFamily="2" charset="-122"/>
              </a:rPr>
              <a:t>30</a:t>
            </a:r>
            <a:r>
              <a:rPr lang="zh-CN" altLang="en-US" sz="3600" b="1" dirty="0">
                <a:solidFill>
                  <a:srgbClr val="0000FF"/>
                </a:solidFill>
                <a:latin typeface="黑体" panose="02010609060101010101" pitchFamily="2" charset="-122"/>
                <a:ea typeface="黑体" panose="02010609060101010101" pitchFamily="2" charset="-122"/>
              </a:rPr>
              <a:t>年</a:t>
            </a:r>
            <a:r>
              <a:rPr lang="zh-CN" sz="3600" b="1" dirty="0">
                <a:solidFill>
                  <a:srgbClr val="0000FF"/>
                </a:solidFill>
                <a:latin typeface="黑体" panose="02010609060101010101" pitchFamily="2" charset="-122"/>
                <a:ea typeface="黑体" panose="02010609060101010101" pitchFamily="2" charset="-122"/>
              </a:rPr>
              <a:t>，他还设计了奥运会会徽、会旗，被誉为“奥林匹克之父”。顾拜旦的一生可以说为奥林匹克运动做到了“鞠躬尽瘁，死而后已”。</a:t>
            </a:r>
            <a:r>
              <a:rPr sz="3600" b="1" dirty="0">
                <a:solidFill>
                  <a:srgbClr val="0000FF"/>
                </a:solidFill>
                <a:latin typeface="黑体" panose="02010609060101010101" pitchFamily="2" charset="-122"/>
                <a:ea typeface="黑体" panose="02010609060101010101" pitchFamily="2" charset="-122"/>
              </a:rPr>
              <a:t>由于他对现代奥林匹克运动的卓越贡献，被国际奥委会授予终身名誉主席称号，这一荣誉是史无前例的。</a:t>
            </a:r>
            <a:endParaRPr sz="3600" b="1" dirty="0">
              <a:solidFill>
                <a:srgbClr val="0000FF"/>
              </a:solidFill>
              <a:latin typeface="黑体" panose="02010609060101010101" pitchFamily="2" charset="-122"/>
              <a:ea typeface="黑体" panose="02010609060101010101" pitchFamily="2" charset="-122"/>
            </a:endParaRPr>
          </a:p>
        </p:txBody>
      </p:sp>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作者简介</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pic>
        <p:nvPicPr>
          <p:cNvPr id="2" name="图片 1"/>
          <p:cNvPicPr>
            <a:picLocks noChangeAspect="1"/>
          </p:cNvPicPr>
          <p:nvPr/>
        </p:nvPicPr>
        <p:blipFill>
          <a:blip r:embed="rId1"/>
          <a:srcRect l="35055" t="7146" r="38256" b="45523"/>
          <a:stretch>
            <a:fillRect/>
          </a:stretch>
        </p:blipFill>
        <p:spPr>
          <a:xfrm>
            <a:off x="380365" y="1379855"/>
            <a:ext cx="3173730" cy="4218305"/>
          </a:xfrm>
          <a:prstGeom prst="rect">
            <a:avLst/>
          </a:prstGeom>
        </p:spPr>
      </p:pic>
    </p:spTree>
    <p:custDataLst>
      <p:tags r:id="rId2"/>
    </p:custDataLst>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875790" y="560705"/>
            <a:ext cx="9329420" cy="1219835"/>
          </a:xfrm>
          <a:prstGeom prst="rect">
            <a:avLst/>
          </a:prstGeom>
          <a:noFill/>
          <a:ln w="9525">
            <a:noFill/>
          </a:ln>
        </p:spPr>
        <p:txBody>
          <a:bodyPr wrap="square" anchor="ctr">
            <a:spAutoFit/>
          </a:bodyPr>
          <a:p>
            <a:pPr indent="0" fontAlgn="auto" latinLnBrk="1">
              <a:lnSpc>
                <a:spcPts val="4400"/>
              </a:lnSpc>
              <a:buClr>
                <a:srgbClr val="0000FF"/>
              </a:buClr>
              <a:buFont typeface="Wingdings" panose="05000000000000000000" charset="0"/>
              <a:buNone/>
            </a:pPr>
            <a:r>
              <a:rPr lang="en-US" sz="3600" b="1" dirty="0">
                <a:solidFill>
                  <a:srgbClr val="0000FF"/>
                </a:solidFill>
                <a:latin typeface="黑体" panose="02010609060101010101" pitchFamily="2" charset="-122"/>
                <a:ea typeface="黑体" panose="02010609060101010101" pitchFamily="2" charset="-122"/>
              </a:rPr>
              <a:t>2</a:t>
            </a:r>
            <a:r>
              <a:rPr lang="zh-CN" altLang="en-US"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作者在庆祝奥林匹克运动复兴25周年之际阐述奥林匹克精神的重要性</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原因是什么？</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1569085" y="1780540"/>
            <a:ext cx="10282555" cy="507746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基于改革教育的愿望。他不满青少年往往为陈旧、复杂的教学方法</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愚蠢和严厉相交替的说教以及拙劣肤浅的世界观所束缚而失去平衡的现状</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希望通过复兴奥运会来改变传统教育方法与内容</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从而促进青少年全面、均衡、协调地发展。顾拜旦复兴奥运会的根本宗旨就是通过体育竞赛来教育青年。因此</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他决心把盎格鲁­撒克逊人的运动功利思想同古希腊留传下来的高尚、强烈的观念结合起来</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开辟奥林匹克新时代。</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课堂检测</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rcRect t="9628" r="-123" b="5429"/>
          <a:stretch>
            <a:fillRect/>
          </a:stretch>
        </p:blipFill>
        <p:spPr>
          <a:xfrm>
            <a:off x="0" y="-19685"/>
            <a:ext cx="12251055" cy="6922135"/>
          </a:xfrm>
          <a:prstGeom prst="rect">
            <a:avLst/>
          </a:prstGeom>
        </p:spPr>
      </p:pic>
      <p:sp>
        <p:nvSpPr>
          <p:cNvPr id="38915" name="WordArt 3"/>
          <p:cNvSpPr/>
          <p:nvPr/>
        </p:nvSpPr>
        <p:spPr>
          <a:xfrm>
            <a:off x="2508250" y="1683385"/>
            <a:ext cx="6690360" cy="2474595"/>
          </a:xfrm>
          <a:prstGeom prst="rect">
            <a:avLst/>
          </a:prstGeom>
        </p:spPr>
        <p:txBody>
          <a:bodyPr wrap="none" fromWordArt="1">
            <a:prstTxWarp prst="textPlain">
              <a:avLst>
                <a:gd name="adj" fmla="val 50000"/>
              </a:avLst>
            </a:prstTxWarp>
            <a:normAutofit/>
          </a:bodyPr>
          <a:p>
            <a:pPr algn="ctr" fontAlgn="auto"/>
            <a:r>
              <a:rPr lang="zh-CN" altLang="en-US" sz="2700" b="1">
                <a:solidFill>
                  <a:srgbClr val="00FEFB"/>
                </a:solidFill>
                <a:effectLst>
                  <a:outerShdw dist="35921" dir="2699999" algn="ctr" rotWithShape="0">
                    <a:srgbClr val="C0C0C0"/>
                  </a:outerShdw>
                </a:effectLst>
                <a:uFillTx/>
                <a:latin typeface="宋体" panose="02010600030101010101" pitchFamily="2" charset="-122"/>
                <a:ea typeface="宋体" panose="02010600030101010101" pitchFamily="2" charset="-122"/>
              </a:rPr>
              <a:t>再 见</a:t>
            </a:r>
            <a:endParaRPr lang="zh-CN" altLang="en-US" sz="2700" b="1">
              <a:solidFill>
                <a:srgbClr val="00FEFB"/>
              </a:solidFill>
              <a:effectLst>
                <a:outerShdw dist="35921" dir="2699999" algn="ctr" rotWithShape="0">
                  <a:srgbClr val="C0C0C0"/>
                </a:outerShdw>
              </a:effectLst>
              <a:uFillTx/>
              <a:latin typeface="宋体" panose="02010600030101010101" pitchFamily="2" charset="-122"/>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afterEffect">
                                  <p:stCondLst>
                                    <p:cond delay="0"/>
                                  </p:stCondLst>
                                  <p:childTnLst>
                                    <p:set>
                                      <p:cBhvr>
                                        <p:cTn id="6" dur="1" fill="hold">
                                          <p:stCondLst>
                                            <p:cond delay="0"/>
                                          </p:stCondLst>
                                        </p:cTn>
                                        <p:tgtEl>
                                          <p:spTgt spid="38915"/>
                                        </p:tgtEl>
                                        <p:attrNameLst>
                                          <p:attrName>style.visibility</p:attrName>
                                        </p:attrNameLst>
                                      </p:cBhvr>
                                      <p:to>
                                        <p:strVal val="visible"/>
                                      </p:to>
                                    </p:set>
                                    <p:anim calcmode="lin" valueType="num">
                                      <p:cBhvr>
                                        <p:cTn id="7" dur="5000" fill="hold"/>
                                        <p:tgtEl>
                                          <p:spTgt spid="38915"/>
                                        </p:tgtEl>
                                        <p:attrNameLst>
                                          <p:attrName>ppt_w</p:attrName>
                                        </p:attrNameLst>
                                      </p:cBhvr>
                                      <p:tavLst>
                                        <p:tav tm="0" fmla="#ppt_w*sin(2.5*pi*$)">
                                          <p:val>
                                            <p:fltVal val="0.000000"/>
                                          </p:val>
                                        </p:tav>
                                        <p:tav tm="100000">
                                          <p:val>
                                            <p:fltVal val="1.000000"/>
                                          </p:val>
                                        </p:tav>
                                      </p:tavLst>
                                    </p:anim>
                                    <p:anim calcmode="lin" valueType="num">
                                      <p:cBhvr>
                                        <p:cTn id="8" dur="5000" fill="hold"/>
                                        <p:tgtEl>
                                          <p:spTgt spid="389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0759" name="TextBox 8"/>
          <p:cNvSpPr txBox="1"/>
          <p:nvPr/>
        </p:nvSpPr>
        <p:spPr>
          <a:xfrm>
            <a:off x="1096645" y="722630"/>
            <a:ext cx="9999345" cy="563118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zh-CN" sz="3600" b="1" dirty="0">
                <a:solidFill>
                  <a:srgbClr val="0000FF"/>
                </a:solidFill>
                <a:uFillTx/>
                <a:latin typeface="黑体" panose="02010609060101010101" pitchFamily="2" charset="-122"/>
                <a:ea typeface="黑体" panose="02010609060101010101" pitchFamily="2" charset="-122"/>
              </a:rPr>
              <a:t>　　　　　　　古</a:t>
            </a:r>
            <a:r>
              <a:rPr sz="3600" b="1" dirty="0">
                <a:solidFill>
                  <a:srgbClr val="0000FF"/>
                </a:solidFill>
                <a:uFillTx/>
                <a:latin typeface="黑体" panose="02010609060101010101" pitchFamily="2" charset="-122"/>
                <a:ea typeface="黑体" panose="02010609060101010101" pitchFamily="2" charset="-122"/>
              </a:rPr>
              <a:t>代奥林匹克运动</a:t>
            </a:r>
            <a:endParaRPr sz="3600" b="1" dirty="0">
              <a:solidFill>
                <a:srgbClr val="0000FF"/>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    古代奥林匹克运动起源于公元前8世纪的古希腊，每4年举行</a:t>
            </a:r>
            <a:r>
              <a:rPr lang="zh-CN" sz="3600" b="1" dirty="0">
                <a:solidFill>
                  <a:srgbClr val="0000FF"/>
                </a:solidFill>
                <a:uFillTx/>
                <a:latin typeface="黑体" panose="02010609060101010101" pitchFamily="2" charset="-122"/>
                <a:ea typeface="黑体" panose="02010609060101010101" pitchFamily="2" charset="-122"/>
              </a:rPr>
              <a:t>一次</a:t>
            </a:r>
            <a:r>
              <a:rPr sz="3600" b="1" dirty="0">
                <a:solidFill>
                  <a:srgbClr val="0000FF"/>
                </a:solidFill>
                <a:uFillTx/>
                <a:latin typeface="黑体" panose="02010609060101010101" pitchFamily="2" charset="-122"/>
                <a:ea typeface="黑体" panose="02010609060101010101" pitchFamily="2" charset="-122"/>
              </a:rPr>
              <a:t>，会期一般为5天。此时，各城邦务必休战，最初竞技在草地上进行，观众站在山坡上观看，妇女不准进入会场，参加比赛的所有运动员都必须是纯希腊血统并取得市民权的人。奖励偏重于荣誉，而非金钱，优胜者被戴上橄榄枝编成的花冠，在其故乡要举行庆祝游行和宴会，以欢迎健儿荣归。竞赛项目多是平常训练的内容，主要是赛跑和角力。</a:t>
            </a:r>
            <a:endParaRPr sz="3600" b="1" dirty="0">
              <a:solidFill>
                <a:srgbClr val="0000FF"/>
              </a:solidFill>
              <a:uFillTx/>
              <a:latin typeface="黑体" panose="02010609060101010101" pitchFamily="2" charset="-122"/>
              <a:ea typeface="黑体" panose="02010609060101010101" pitchFamily="2" charset="-122"/>
            </a:endParaRPr>
          </a:p>
        </p:txBody>
      </p:sp>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知识链接</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0759" name="TextBox 8"/>
          <p:cNvSpPr txBox="1"/>
          <p:nvPr/>
        </p:nvSpPr>
        <p:spPr>
          <a:xfrm>
            <a:off x="1137285" y="187960"/>
            <a:ext cx="10235565" cy="673925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0000FF"/>
                </a:solidFill>
                <a:uFillTx/>
                <a:latin typeface="黑体" panose="02010609060101010101" pitchFamily="2" charset="-122"/>
                <a:ea typeface="黑体" panose="02010609060101010101" pitchFamily="2" charset="-122"/>
              </a:rPr>
              <a:t>             </a:t>
            </a:r>
            <a:r>
              <a:rPr sz="3600" b="1" dirty="0">
                <a:solidFill>
                  <a:srgbClr val="0000FF"/>
                </a:solidFill>
                <a:uFillTx/>
                <a:latin typeface="黑体" panose="02010609060101010101" pitchFamily="2" charset="-122"/>
                <a:ea typeface="黑体" panose="02010609060101010101" pitchFamily="2" charset="-122"/>
                <a:sym typeface="+mn-ea"/>
              </a:rPr>
              <a:t>现代奥林匹克运动</a:t>
            </a:r>
            <a:endParaRPr lang="en-US" sz="3600" b="1" dirty="0">
              <a:solidFill>
                <a:srgbClr val="0000FF"/>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    现代奥林匹克运动，兴起于欧洲资本主义工业化时代，是国际奥林匹克委员会领导的国际社会运动，也是一种融体育、教育、文化为一体的综合性、持续性、世界性的活动。其核心骨干组织系为国际奥林匹克委员会、国际单项体育联合会和各国家奥林匹克委员会，以奥林匹克主义为核心思想，以奥运会为周期的活动体系。奥林匹克运动以奥林匹克主义为指导思想，以体育运动和奥运会为主要活动内容，目的在于促进人类的全面发展，沟通各国人民之间的相互了解，在全世界普及奥林匹克主义，维护世界和平。</a:t>
            </a:r>
            <a:endParaRPr sz="3600" b="1" dirty="0">
              <a:solidFill>
                <a:srgbClr val="0000FF"/>
              </a:solidFill>
              <a:uFillTx/>
              <a:latin typeface="黑体" panose="02010609060101010101" pitchFamily="2" charset="-122"/>
              <a:ea typeface="黑体" panose="02010609060101010101" pitchFamily="2" charset="-122"/>
            </a:endParaRPr>
          </a:p>
        </p:txBody>
      </p:sp>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知识链接</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0759" name="TextBox 8"/>
          <p:cNvSpPr txBox="1"/>
          <p:nvPr/>
        </p:nvSpPr>
        <p:spPr>
          <a:xfrm>
            <a:off x="1945640" y="1335723"/>
            <a:ext cx="8666480" cy="396938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0000FF"/>
                </a:solidFill>
                <a:latin typeface="黑体" panose="02010609060101010101" pitchFamily="2" charset="-122"/>
                <a:ea typeface="黑体" panose="02010609060101010101" pitchFamily="2" charset="-122"/>
              </a:rPr>
              <a:t>    </a:t>
            </a:r>
            <a:r>
              <a:rPr sz="3600" b="1" dirty="0">
                <a:solidFill>
                  <a:srgbClr val="0000FF"/>
                </a:solidFill>
                <a:latin typeface="黑体" panose="02010609060101010101" pitchFamily="2" charset="-122"/>
                <a:ea typeface="黑体" panose="02010609060101010101" pitchFamily="2" charset="-122"/>
              </a:rPr>
              <a:t>本文是顾拜旦于1919年4月在瑞士洛桑举行的庆祝奥林匹克运动复兴25周年纪念会上的演说。在此之前，奥林匹克运动自身存在许多弊端，也受到国际政治局势的严重影响。这些都违背了顾拜旦所提倡的奥林匹克精神，于是他用此次演说以重申奥林匹克精神。</a:t>
            </a:r>
            <a:endParaRPr sz="3600" b="1" dirty="0">
              <a:solidFill>
                <a:srgbClr val="0000FF"/>
              </a:solidFill>
              <a:latin typeface="黑体" panose="02010609060101010101" pitchFamily="2" charset="-122"/>
              <a:ea typeface="黑体" panose="02010609060101010101" pitchFamily="2" charset="-122"/>
            </a:endParaRPr>
          </a:p>
        </p:txBody>
      </p:sp>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背景链接</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0759" name="TextBox 8"/>
          <p:cNvSpPr txBox="1"/>
          <p:nvPr/>
        </p:nvSpPr>
        <p:spPr>
          <a:xfrm>
            <a:off x="2392680" y="1182053"/>
            <a:ext cx="8633460" cy="4866640"/>
          </a:xfrm>
          <a:prstGeom prst="rect">
            <a:avLst/>
          </a:prstGeom>
          <a:noFill/>
          <a:ln w="9525">
            <a:noFill/>
          </a:ln>
        </p:spPr>
        <p:txBody>
          <a:bodyPr wrap="square" anchor="ctr">
            <a:spAutoFit/>
          </a:bodyPr>
          <a:p>
            <a:pPr fontAlgn="auto" latinLnBrk="1">
              <a:lnSpc>
                <a:spcPts val="5320"/>
              </a:lnSpc>
              <a:buFont typeface="Arial" panose="020B0604020202020204" pitchFamily="34" charset="0"/>
              <a:buNone/>
            </a:pP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角</a:t>
            </a:r>
            <a:r>
              <a:rPr sz="3600" b="1" dirty="0">
                <a:solidFill>
                  <a:srgbClr val="0000FF"/>
                </a:solidFill>
                <a:latin typeface="黑体" panose="02010609060101010101" pitchFamily="2" charset="-122"/>
                <a:ea typeface="黑体" panose="02010609060101010101" pitchFamily="2" charset="-122"/>
              </a:rPr>
              <a:t>色</a:t>
            </a:r>
            <a:r>
              <a:rPr sz="3600" b="1" dirty="0">
                <a:solidFill>
                  <a:srgbClr val="0000FF"/>
                </a:solidFill>
                <a:latin typeface="黑体" panose="02010609060101010101" pitchFamily="2" charset="-122"/>
                <a:ea typeface="黑体" panose="02010609060101010101" pitchFamily="2" charset="-122"/>
                <a:sym typeface="+mn-ea"/>
              </a:rPr>
              <a:t>(</a:t>
            </a:r>
            <a:r>
              <a:rPr sz="3600" b="1" dirty="0">
                <a:solidFill>
                  <a:srgbClr val="0000FF"/>
                </a:solidFill>
                <a:latin typeface="黑体" panose="02010609060101010101" pitchFamily="2" charset="-122"/>
                <a:ea typeface="黑体" panose="02010609060101010101" pitchFamily="2" charset="-122"/>
              </a:rPr>
              <a:t>jué</a:t>
            </a:r>
            <a:r>
              <a:rPr sz="3600" b="1" dirty="0">
                <a:solidFill>
                  <a:srgbClr val="0000FF"/>
                </a:solidFill>
                <a:latin typeface="黑体" panose="02010609060101010101" pitchFamily="2" charset="-122"/>
                <a:ea typeface="黑体" panose="02010609060101010101" pitchFamily="2" charset="-122"/>
                <a:sym typeface="+mn-ea"/>
              </a:rPr>
              <a:t>)        </a:t>
            </a:r>
            <a:r>
              <a:rPr sz="3600" b="1" u="heavy" dirty="0">
                <a:solidFill>
                  <a:srgbClr val="0000FF"/>
                </a:solidFill>
                <a:uFill>
                  <a:solidFill>
                    <a:srgbClr val="FF0000"/>
                  </a:solidFill>
                </a:uFill>
                <a:latin typeface="黑体" panose="02010609060101010101" pitchFamily="2" charset="-122"/>
                <a:ea typeface="黑体" panose="02010609060101010101" pitchFamily="2" charset="-122"/>
                <a:sym typeface="+mn-ea"/>
              </a:rPr>
              <a:t>襁褓</a:t>
            </a:r>
            <a:r>
              <a:rPr sz="3600" b="1" dirty="0">
                <a:solidFill>
                  <a:srgbClr val="0000FF"/>
                </a:solidFill>
                <a:latin typeface="黑体" panose="02010609060101010101" pitchFamily="2" charset="-122"/>
                <a:ea typeface="黑体" panose="02010609060101010101" pitchFamily="2" charset="-122"/>
                <a:sym typeface="+mn-ea"/>
              </a:rPr>
              <a:t>(qiǎng bǎo)</a:t>
            </a:r>
            <a:endParaRPr sz="3600" b="1" dirty="0">
              <a:solidFill>
                <a:srgbClr val="0000FF"/>
              </a:solidFill>
              <a:latin typeface="黑体" panose="02010609060101010101" pitchFamily="2" charset="-122"/>
              <a:ea typeface="黑体" panose="02010609060101010101" pitchFamily="2" charset="-122"/>
              <a:sym typeface="+mn-ea"/>
            </a:endParaRPr>
          </a:p>
          <a:p>
            <a:pPr fontAlgn="auto" latinLnBrk="1">
              <a:lnSpc>
                <a:spcPts val="5320"/>
              </a:lnSpc>
              <a:buFont typeface="Arial" panose="020B0604020202020204" pitchFamily="34" charset="0"/>
              <a:buNone/>
            </a:pP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凋</a:t>
            </a:r>
            <a:r>
              <a:rPr sz="3600" b="1" dirty="0">
                <a:solidFill>
                  <a:srgbClr val="0000FF"/>
                </a:solidFill>
                <a:latin typeface="黑体" panose="02010609060101010101" pitchFamily="2" charset="-122"/>
                <a:ea typeface="黑体" panose="02010609060101010101" pitchFamily="2" charset="-122"/>
              </a:rPr>
              <a:t>零(diāo)       </a:t>
            </a: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携</a:t>
            </a:r>
            <a:r>
              <a:rPr sz="3600" b="1" dirty="0">
                <a:solidFill>
                  <a:srgbClr val="0000FF"/>
                </a:solidFill>
                <a:latin typeface="黑体" panose="02010609060101010101" pitchFamily="2" charset="-122"/>
                <a:ea typeface="黑体" panose="02010609060101010101" pitchFamily="2" charset="-122"/>
              </a:rPr>
              <a:t>手(xié)</a:t>
            </a:r>
            <a:endParaRPr sz="3600" b="1" dirty="0">
              <a:solidFill>
                <a:srgbClr val="0000FF"/>
              </a:solidFill>
              <a:latin typeface="黑体" panose="02010609060101010101" pitchFamily="2" charset="-122"/>
              <a:ea typeface="黑体" panose="02010609060101010101" pitchFamily="2" charset="-122"/>
            </a:endParaRPr>
          </a:p>
          <a:p>
            <a:pPr fontAlgn="auto" latinLnBrk="1">
              <a:lnSpc>
                <a:spcPts val="5320"/>
              </a:lnSpc>
              <a:buFont typeface="Arial" panose="020B0604020202020204" pitchFamily="34" charset="0"/>
              <a:buNone/>
            </a:pP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萦</a:t>
            </a:r>
            <a:r>
              <a:rPr sz="3600" b="1" dirty="0">
                <a:solidFill>
                  <a:srgbClr val="0000FF"/>
                </a:solidFill>
                <a:latin typeface="黑体" panose="02010609060101010101" pitchFamily="2" charset="-122"/>
                <a:ea typeface="黑体" panose="02010609060101010101" pitchFamily="2" charset="-122"/>
              </a:rPr>
              <a:t>绕(yíng)       </a:t>
            </a: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嵌</a:t>
            </a:r>
            <a:r>
              <a:rPr sz="3600" b="1" dirty="0">
                <a:solidFill>
                  <a:srgbClr val="0000FF"/>
                </a:solidFill>
                <a:latin typeface="黑体" panose="02010609060101010101" pitchFamily="2" charset="-122"/>
                <a:ea typeface="黑体" panose="02010609060101010101" pitchFamily="2" charset="-122"/>
              </a:rPr>
              <a:t>入(qiàn)  </a:t>
            </a:r>
            <a:endParaRPr sz="3600" b="1" dirty="0">
              <a:solidFill>
                <a:srgbClr val="0000FF"/>
              </a:solidFill>
              <a:latin typeface="黑体" panose="02010609060101010101" pitchFamily="2" charset="-122"/>
              <a:ea typeface="黑体" panose="02010609060101010101" pitchFamily="2" charset="-122"/>
            </a:endParaRPr>
          </a:p>
          <a:p>
            <a:pPr fontAlgn="auto" latinLnBrk="1">
              <a:lnSpc>
                <a:spcPts val="5320"/>
              </a:lnSpc>
              <a:buFont typeface="Arial" panose="020B0604020202020204" pitchFamily="34" charset="0"/>
              <a:buNone/>
            </a:pP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绚</a:t>
            </a:r>
            <a:r>
              <a:rPr sz="3600" b="1" dirty="0">
                <a:solidFill>
                  <a:srgbClr val="0000FF"/>
                </a:solidFill>
                <a:latin typeface="黑体" panose="02010609060101010101" pitchFamily="2" charset="-122"/>
                <a:ea typeface="黑体" panose="02010609060101010101" pitchFamily="2" charset="-122"/>
              </a:rPr>
              <a:t>丽(xuàn)       </a:t>
            </a: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拙</a:t>
            </a:r>
            <a:r>
              <a:rPr sz="3600" b="1" dirty="0">
                <a:solidFill>
                  <a:srgbClr val="0000FF"/>
                </a:solidFill>
                <a:latin typeface="黑体" panose="02010609060101010101" pitchFamily="2" charset="-122"/>
                <a:ea typeface="黑体" panose="02010609060101010101" pitchFamily="2" charset="-122"/>
              </a:rPr>
              <a:t>劣(zhuō)  </a:t>
            </a:r>
            <a:endParaRPr sz="3600" b="1" dirty="0">
              <a:solidFill>
                <a:srgbClr val="0000FF"/>
              </a:solidFill>
              <a:latin typeface="黑体" panose="02010609060101010101" pitchFamily="2" charset="-122"/>
              <a:ea typeface="黑体" panose="02010609060101010101" pitchFamily="2" charset="-122"/>
            </a:endParaRPr>
          </a:p>
          <a:p>
            <a:pPr fontAlgn="auto" latinLnBrk="1">
              <a:lnSpc>
                <a:spcPts val="532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野</a:t>
            </a: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蛮</a:t>
            </a:r>
            <a:r>
              <a:rPr sz="3600" b="1" dirty="0">
                <a:solidFill>
                  <a:srgbClr val="0000FF"/>
                </a:solidFill>
                <a:latin typeface="黑体" panose="02010609060101010101" pitchFamily="2" charset="-122"/>
                <a:ea typeface="黑体" panose="02010609060101010101" pitchFamily="2" charset="-122"/>
              </a:rPr>
              <a:t>(mán)        </a:t>
            </a:r>
            <a:r>
              <a:rPr lang="zh-CN" sz="3600" b="1" dirty="0">
                <a:solidFill>
                  <a:srgbClr val="0000FF"/>
                </a:solidFill>
                <a:latin typeface="黑体" panose="02010609060101010101" pitchFamily="2" charset="-122"/>
                <a:ea typeface="黑体" panose="02010609060101010101" pitchFamily="2" charset="-122"/>
              </a:rPr>
              <a:t>气</a:t>
            </a: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氛</a:t>
            </a:r>
            <a:r>
              <a:rPr sz="3600" b="1" dirty="0">
                <a:solidFill>
                  <a:srgbClr val="0000FF"/>
                </a:solidFill>
                <a:latin typeface="黑体" panose="02010609060101010101" pitchFamily="2" charset="-122"/>
                <a:ea typeface="黑体" panose="02010609060101010101" pitchFamily="2" charset="-122"/>
                <a:sym typeface="+mn-ea"/>
              </a:rPr>
              <a:t>(</a:t>
            </a:r>
            <a:r>
              <a:rPr sz="3600" b="1" dirty="0">
                <a:solidFill>
                  <a:srgbClr val="0000FF"/>
                </a:solidFill>
                <a:latin typeface="黑体" panose="02010609060101010101" pitchFamily="2" charset="-122"/>
                <a:ea typeface="黑体" panose="02010609060101010101" pitchFamily="2" charset="-122"/>
              </a:rPr>
              <a:t>fēn</a:t>
            </a:r>
            <a:r>
              <a:rPr sz="3600" b="1" dirty="0">
                <a:solidFill>
                  <a:srgbClr val="0000FF"/>
                </a:solidFill>
                <a:latin typeface="黑体" panose="02010609060101010101" pitchFamily="2" charset="-122"/>
                <a:ea typeface="黑体" panose="02010609060101010101" pitchFamily="2" charset="-122"/>
                <a:sym typeface="+mn-ea"/>
              </a:rPr>
              <a:t>)  </a:t>
            </a:r>
            <a:endParaRPr sz="3600" b="1" dirty="0">
              <a:solidFill>
                <a:srgbClr val="0000FF"/>
              </a:solidFill>
              <a:latin typeface="黑体" panose="02010609060101010101" pitchFamily="2" charset="-122"/>
              <a:ea typeface="黑体" panose="02010609060101010101" pitchFamily="2" charset="-122"/>
              <a:sym typeface="+mn-ea"/>
            </a:endParaRPr>
          </a:p>
          <a:p>
            <a:pPr fontAlgn="auto" latinLnBrk="1">
              <a:lnSpc>
                <a:spcPts val="5320"/>
              </a:lnSpc>
              <a:buFont typeface="Arial" panose="020B0604020202020204" pitchFamily="34" charset="0"/>
              <a:buNone/>
            </a:pP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挚</a:t>
            </a:r>
            <a:r>
              <a:rPr sz="3600" b="1" dirty="0">
                <a:solidFill>
                  <a:srgbClr val="0000FF"/>
                </a:solidFill>
                <a:latin typeface="黑体" panose="02010609060101010101" pitchFamily="2" charset="-122"/>
                <a:ea typeface="黑体" panose="02010609060101010101" pitchFamily="2" charset="-122"/>
              </a:rPr>
              <a:t>爱(zhì)        </a:t>
            </a: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湛</a:t>
            </a:r>
            <a:r>
              <a:rPr sz="3600" b="1" dirty="0">
                <a:solidFill>
                  <a:srgbClr val="0000FF"/>
                </a:solidFill>
                <a:latin typeface="黑体" panose="02010609060101010101" pitchFamily="2" charset="-122"/>
                <a:ea typeface="黑体" panose="02010609060101010101" pitchFamily="2" charset="-122"/>
              </a:rPr>
              <a:t>蓝(zhàn)  </a:t>
            </a:r>
            <a:endParaRPr sz="3600" b="1" dirty="0">
              <a:solidFill>
                <a:srgbClr val="0000FF"/>
              </a:solidFill>
              <a:latin typeface="黑体" panose="02010609060101010101" pitchFamily="2" charset="-122"/>
              <a:ea typeface="黑体" panose="02010609060101010101" pitchFamily="2" charset="-122"/>
            </a:endParaRPr>
          </a:p>
          <a:p>
            <a:pPr fontAlgn="auto" latinLnBrk="1">
              <a:lnSpc>
                <a:spcPts val="532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麦</a:t>
            </a: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穗</a:t>
            </a:r>
            <a:r>
              <a:rPr sz="3600" b="1" dirty="0">
                <a:solidFill>
                  <a:srgbClr val="0000FF"/>
                </a:solidFill>
                <a:latin typeface="黑体" panose="02010609060101010101" pitchFamily="2" charset="-122"/>
                <a:ea typeface="黑体" panose="02010609060101010101" pitchFamily="2" charset="-122"/>
              </a:rPr>
              <a:t>(suì)        沉</a:t>
            </a: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甸</a:t>
            </a:r>
            <a:r>
              <a:rPr sz="3600" b="1" dirty="0">
                <a:solidFill>
                  <a:srgbClr val="0000FF"/>
                </a:solidFill>
                <a:latin typeface="黑体" panose="02010609060101010101" pitchFamily="2" charset="-122"/>
                <a:ea typeface="黑体" panose="02010609060101010101" pitchFamily="2" charset="-122"/>
              </a:rPr>
              <a:t>甸(diàn)   　  </a:t>
            </a:r>
            <a:endParaRPr sz="3600" b="1" dirty="0">
              <a:solidFill>
                <a:srgbClr val="0000FF"/>
              </a:solidFill>
              <a:latin typeface="黑体" panose="02010609060101010101" pitchFamily="2" charset="-122"/>
              <a:ea typeface="黑体" panose="02010609060101010101" pitchFamily="2" charset="-122"/>
            </a:endParaRPr>
          </a:p>
        </p:txBody>
      </p:sp>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字音字形</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pic>
        <p:nvPicPr>
          <p:cNvPr id="2" name="图片 1"/>
          <p:cNvPicPr/>
          <p:nvPr/>
        </p:nvPicPr>
        <p:blipFill>
          <a:blip r:embed="rId1"/>
          <a:stretch>
            <a:fillRect/>
          </a:stretch>
        </p:blipFill>
        <p:spPr>
          <a:xfrm>
            <a:off x="2705100" y="6138545"/>
            <a:ext cx="19050" cy="19050"/>
          </a:xfrm>
          <a:prstGeom prst="rect">
            <a:avLst/>
          </a:prstGeom>
          <a:noFill/>
          <a:ln w="9525">
            <a:noFill/>
          </a:ln>
        </p:spPr>
      </p:pic>
    </p:spTree>
    <p:custDataLst>
      <p:tags r:id="rId2"/>
    </p:custDataLst>
  </p:cSld>
  <p:clrMapOvr>
    <a:masterClrMapping/>
  </p:clrMapOvr>
  <p:transition>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0759" name="TextBox 8"/>
          <p:cNvSpPr txBox="1"/>
          <p:nvPr/>
        </p:nvSpPr>
        <p:spPr>
          <a:xfrm>
            <a:off x="1800225" y="722630"/>
            <a:ext cx="10006965" cy="5654675"/>
          </a:xfrm>
          <a:prstGeom prst="rect">
            <a:avLst/>
          </a:prstGeom>
          <a:noFill/>
          <a:ln w="9525">
            <a:noFill/>
          </a:ln>
        </p:spPr>
        <p:txBody>
          <a:bodyPr wrap="square" anchor="ctr">
            <a:spAutoFit/>
          </a:bodyPr>
          <a:p>
            <a:pPr fontAlgn="auto" latinLnBrk="1">
              <a:lnSpc>
                <a:spcPts val="482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无可指摘：</a:t>
            </a:r>
            <a:r>
              <a:rPr sz="3600" b="1" dirty="0">
                <a:solidFill>
                  <a:srgbClr val="FF0000"/>
                </a:solidFill>
                <a:uFillTx/>
                <a:latin typeface="黑体" panose="02010609060101010101" pitchFamily="2" charset="-122"/>
                <a:ea typeface="黑体" panose="02010609060101010101" pitchFamily="2" charset="-122"/>
              </a:rPr>
              <a:t>没有什么可批评指责的。</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ts val="482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萦绕：</a:t>
            </a:r>
            <a:r>
              <a:rPr sz="3600" b="1" dirty="0">
                <a:solidFill>
                  <a:srgbClr val="FF0000"/>
                </a:solidFill>
                <a:uFillTx/>
                <a:latin typeface="黑体" panose="02010609060101010101" pitchFamily="2" charset="-122"/>
                <a:ea typeface="黑体" panose="02010609060101010101" pitchFamily="2" charset="-122"/>
              </a:rPr>
              <a:t>萦回环绕，余音萦绕。</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ts val="482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极权：</a:t>
            </a:r>
            <a:r>
              <a:rPr sz="3600" b="1" dirty="0">
                <a:solidFill>
                  <a:srgbClr val="FF0000"/>
                </a:solidFill>
                <a:uFillTx/>
                <a:latin typeface="黑体" panose="02010609060101010101" pitchFamily="2" charset="-122"/>
                <a:ea typeface="黑体" panose="02010609060101010101" pitchFamily="2" charset="-122"/>
              </a:rPr>
              <a:t>谓统治者依靠暴力行使统治权力，人民毫</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ts val="4820"/>
              </a:lnSpc>
              <a:buFont typeface="Arial" panose="020B0604020202020204" pitchFamily="34" charset="0"/>
              <a:buNone/>
            </a:pPr>
            <a:r>
              <a:rPr sz="3600" b="1" dirty="0">
                <a:solidFill>
                  <a:srgbClr val="FF0000"/>
                </a:solidFill>
                <a:uFillTx/>
                <a:latin typeface="黑体" panose="02010609060101010101" pitchFamily="2" charset="-122"/>
                <a:ea typeface="黑体" panose="02010609060101010101" pitchFamily="2" charset="-122"/>
              </a:rPr>
              <a:t>      无自由</a:t>
            </a:r>
            <a:r>
              <a:rPr lang="zh-CN" sz="3600" b="1" dirty="0">
                <a:solidFill>
                  <a:srgbClr val="FF0000"/>
                </a:solidFill>
                <a:uFillTx/>
                <a:latin typeface="黑体" panose="02010609060101010101" pitchFamily="2" charset="-122"/>
                <a:ea typeface="黑体" panose="02010609060101010101" pitchFamily="2" charset="-122"/>
              </a:rPr>
              <a:t>。</a:t>
            </a:r>
            <a:endParaRPr lang="zh-CN" sz="3600" b="1" dirty="0">
              <a:solidFill>
                <a:srgbClr val="FF0000"/>
              </a:solidFill>
              <a:uFillTx/>
              <a:latin typeface="黑体" panose="02010609060101010101" pitchFamily="2" charset="-122"/>
              <a:ea typeface="黑体" panose="02010609060101010101" pitchFamily="2" charset="-122"/>
            </a:endParaRPr>
          </a:p>
          <a:p>
            <a:pPr fontAlgn="auto" latinLnBrk="1">
              <a:lnSpc>
                <a:spcPts val="482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行将就木：</a:t>
            </a:r>
            <a:r>
              <a:rPr sz="3600" b="1" dirty="0">
                <a:solidFill>
                  <a:srgbClr val="FF0000"/>
                </a:solidFill>
                <a:uFillTx/>
                <a:latin typeface="黑体" panose="02010609060101010101" pitchFamily="2" charset="-122"/>
                <a:ea typeface="黑体" panose="02010609060101010101" pitchFamily="2" charset="-122"/>
              </a:rPr>
              <a:t>指人临近死亡。</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ts val="482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襁褓：</a:t>
            </a:r>
            <a:r>
              <a:rPr sz="3600" b="1" dirty="0">
                <a:solidFill>
                  <a:srgbClr val="FF0000"/>
                </a:solidFill>
                <a:uFillTx/>
                <a:latin typeface="黑体" panose="02010609060101010101" pitchFamily="2" charset="-122"/>
                <a:ea typeface="黑体" panose="02010609060101010101" pitchFamily="2" charset="-122"/>
              </a:rPr>
              <a:t>    包裹婴儿的被子和带子。</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ts val="482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相辅相成：</a:t>
            </a:r>
            <a:r>
              <a:rPr sz="3600" b="1" dirty="0">
                <a:solidFill>
                  <a:srgbClr val="FF0000"/>
                </a:solidFill>
                <a:uFillTx/>
                <a:latin typeface="黑体" panose="02010609060101010101" pitchFamily="2" charset="-122"/>
                <a:ea typeface="黑体" panose="02010609060101010101" pitchFamily="2" charset="-122"/>
              </a:rPr>
              <a:t>两件事物互相配合，缺一不可。</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ts val="482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分崩离析：</a:t>
            </a:r>
            <a:r>
              <a:rPr sz="3600" b="1" dirty="0">
                <a:solidFill>
                  <a:srgbClr val="FF0000"/>
                </a:solidFill>
                <a:uFillTx/>
                <a:latin typeface="黑体" panose="02010609060101010101" pitchFamily="2" charset="-122"/>
                <a:ea typeface="黑体" panose="02010609060101010101" pitchFamily="2" charset="-122"/>
              </a:rPr>
              <a:t>形容国家、集团等分裂瓦解。</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ts val="482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自圆其说：</a:t>
            </a:r>
            <a:r>
              <a:rPr sz="3600" b="1" dirty="0">
                <a:solidFill>
                  <a:srgbClr val="FF0000"/>
                </a:solidFill>
                <a:uFillTx/>
                <a:latin typeface="黑体" panose="02010609060101010101" pitchFamily="2" charset="-122"/>
                <a:ea typeface="黑体" panose="02010609060101010101" pitchFamily="2" charset="-122"/>
              </a:rPr>
              <a:t>使自己的论断或谎话没有破绽。</a:t>
            </a:r>
            <a:endParaRPr sz="3600" b="1" dirty="0">
              <a:solidFill>
                <a:srgbClr val="FF0000"/>
              </a:solidFill>
              <a:uFillTx/>
              <a:latin typeface="黑体" panose="02010609060101010101" pitchFamily="2" charset="-122"/>
              <a:ea typeface="黑体" panose="02010609060101010101" pitchFamily="2" charset="-122"/>
            </a:endParaRPr>
          </a:p>
        </p:txBody>
      </p:sp>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词语释义</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3.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124.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25.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26.xml><?xml version="1.0" encoding="utf-8"?>
<p:tagLst xmlns:p="http://schemas.openxmlformats.org/presentationml/2006/main">
  <p:tag name="KSO_WM_BEAUTIFY_FLAG" val="#wm#"/>
  <p:tag name="KSO_WM_TEMPLATE_CATEGORY" val="custom"/>
  <p:tag name="KSO_WM_TEMPLATE_INDEX" val="215"/>
</p:tagLst>
</file>

<file path=ppt/tags/tag127.xml><?xml version="1.0" encoding="utf-8"?>
<p:tagLst xmlns:p="http://schemas.openxmlformats.org/presentationml/2006/main">
  <p:tag name="KSO_WM_BEAUTIFY_FLAG" val="#wm#"/>
  <p:tag name="KSO_WM_TEMPLATE_CATEGORY" val="custom"/>
  <p:tag name="KSO_WM_TEMPLATE_INDEX" val="215"/>
</p:tagLst>
</file>

<file path=ppt/tags/tag128.xml><?xml version="1.0" encoding="utf-8"?>
<p:tagLst xmlns:p="http://schemas.openxmlformats.org/presentationml/2006/main">
  <p:tag name="KSO_WM_BEAUTIFY_FLAG" val="#wm#"/>
  <p:tag name="KSO_WM_TEMPLATE_CATEGORY" val="custom"/>
  <p:tag name="KSO_WM_TEMPLATE_INDEX" val="215"/>
</p:tagLst>
</file>

<file path=ppt/tags/tag129.xml><?xml version="1.0" encoding="utf-8"?>
<p:tagLst xmlns:p="http://schemas.openxmlformats.org/presentationml/2006/main">
  <p:tag name="KSO_WM_BEAUTIFY_FLAG" val="#wm#"/>
  <p:tag name="KSO_WM_TEMPLATE_CATEGORY" val="custom"/>
  <p:tag name="KSO_WM_TEMPLATE_INDEX" val="215"/>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BEAUTIFY_FLAG" val="#wm#"/>
  <p:tag name="KSO_WM_TEMPLATE_CATEGORY" val="custom"/>
  <p:tag name="KSO_WM_TEMPLATE_INDEX" val="215"/>
</p:tagLst>
</file>

<file path=ppt/tags/tag131.xml><?xml version="1.0" encoding="utf-8"?>
<p:tagLst xmlns:p="http://schemas.openxmlformats.org/presentationml/2006/main">
  <p:tag name="KSO_WM_BEAUTIFY_FLAG" val="#wm#"/>
  <p:tag name="KSO_WM_TEMPLATE_CATEGORY" val="custom"/>
  <p:tag name="KSO_WM_TEMPLATE_INDEX" val="215"/>
</p:tagLst>
</file>

<file path=ppt/tags/tag132.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33.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34.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35.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36.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37.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38.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39.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41.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42.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43.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44.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45.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46.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47.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48.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49.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51.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52.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53.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54.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55.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56.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57.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58.xml><?xml version="1.0" encoding="utf-8"?>
<p:tagLst xmlns:p="http://schemas.openxmlformats.org/presentationml/2006/main">
  <p:tag name="KSO_WM_BEAUTIFY_FLAG" val="#wm#"/>
  <p:tag name="KSO_WM_TEMPLATE_CATEGORY" val="custom"/>
  <p:tag name="KSO_WM_TEMPLATE_INDEX" val="215"/>
</p:tagLst>
</file>

<file path=ppt/tags/tag159.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61.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62.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5512</Words>
  <Application>WPS 演示</Application>
  <PresentationFormat>宽屏</PresentationFormat>
  <Paragraphs>266</Paragraphs>
  <Slides>41</Slides>
  <Notes>4</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41</vt:i4>
      </vt:variant>
    </vt:vector>
  </HeadingPairs>
  <TitlesOfParts>
    <vt:vector size="52" baseType="lpstr">
      <vt:lpstr>Arial</vt:lpstr>
      <vt:lpstr>宋体</vt:lpstr>
      <vt:lpstr>Wingdings</vt:lpstr>
      <vt:lpstr>微软雅黑</vt:lpstr>
      <vt:lpstr>黑体</vt:lpstr>
      <vt:lpstr>Calibri</vt:lpstr>
      <vt:lpstr>幼圆</vt:lpstr>
      <vt:lpstr>Wingdings</vt:lpstr>
      <vt:lpstr>Arial Unicode MS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Administrator</dc:creator>
  <cp:lastModifiedBy>Administrator</cp:lastModifiedBy>
  <cp:revision>126</cp:revision>
  <dcterms:created xsi:type="dcterms:W3CDTF">2019-06-19T02:08:00Z</dcterms:created>
  <dcterms:modified xsi:type="dcterms:W3CDTF">2020-03-09T06:17:40Z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