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2"/>
  </p:notesMasterIdLst>
  <p:sldIdLst>
    <p:sldId id="264" r:id="rId3"/>
    <p:sldId id="284" r:id="rId4"/>
    <p:sldId id="350" r:id="rId5"/>
    <p:sldId id="316" r:id="rId6"/>
    <p:sldId id="329" r:id="rId7"/>
    <p:sldId id="282" r:id="rId8"/>
    <p:sldId id="330" r:id="rId9"/>
    <p:sldId id="331" r:id="rId10"/>
    <p:sldId id="332" r:id="rId11"/>
    <p:sldId id="333" r:id="rId12"/>
    <p:sldId id="334" r:id="rId13"/>
    <p:sldId id="335" r:id="rId14"/>
    <p:sldId id="285" r:id="rId15"/>
    <p:sldId id="336" r:id="rId16"/>
    <p:sldId id="337" r:id="rId17"/>
    <p:sldId id="338" r:id="rId18"/>
    <p:sldId id="339" r:id="rId19"/>
    <p:sldId id="340" r:id="rId20"/>
    <p:sldId id="341" r:id="rId21"/>
    <p:sldId id="342" r:id="rId22"/>
    <p:sldId id="343" r:id="rId23"/>
    <p:sldId id="303" r:id="rId24"/>
    <p:sldId id="344" r:id="rId25"/>
    <p:sldId id="345" r:id="rId26"/>
    <p:sldId id="346" r:id="rId27"/>
    <p:sldId id="347" r:id="rId28"/>
    <p:sldId id="348" r:id="rId29"/>
    <p:sldId id="349" r:id="rId30"/>
    <p:sldId id="298" r:id="rId31"/>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A71A55"/>
    <a:srgbClr val="D8B66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4" d="100"/>
          <a:sy n="84" d="100"/>
        </p:scale>
        <p:origin x="-1554" y="-78"/>
      </p:cViewPr>
      <p:guideLst>
        <p:guide orient="horz" pos="2141"/>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notesMaster" Target="notesMasters/notesMaster1.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noProof="1">
                <a:latin typeface="Calibri" panose="020F0502020204030204" pitchFamily="34" charset="0"/>
                <a:ea typeface="宋体" panose="02010600030101010101" pitchFamily="2" charset="-122"/>
              </a:defRPr>
            </a:lvl1pPr>
          </a:lstStyle>
          <a:p>
            <a:pPr>
              <a:defRPr/>
            </a:pPr>
            <a:fld id="{9E78E914-EA38-49F0-9183-EE8E22433625}" type="slidenum">
              <a:rPr lang="zh-CN" altLang="en-US"/>
            </a:fld>
            <a:endParaRPr lang="zh-CN" altLang="en-US"/>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365125"/>
            <a:ext cx="78867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2371725" y="2803525"/>
            <a:ext cx="647700" cy="647700"/>
          </a:xfrm>
          <a:prstGeom prst="ellipse">
            <a:avLst/>
          </a:prstGeom>
          <a:solidFill>
            <a:srgbClr val="D8B66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410" name="标题 2"/>
          <p:cNvSpPr>
            <a:spLocks noGrp="1"/>
          </p:cNvSpPr>
          <p:nvPr>
            <p:ph type="title"/>
          </p:nvPr>
        </p:nvSpPr>
        <p:spPr bwMode="auto">
          <a:xfrm>
            <a:off x="2371725" y="2514600"/>
            <a:ext cx="6551613" cy="1223963"/>
          </a:xfrm>
          <a:noFill/>
          <a:ln>
            <a:miter lim="800000"/>
          </a:ln>
        </p:spPr>
        <p:txBody>
          <a:bodyPr vert="horz" wrap="square" lIns="91440" tIns="45720" rIns="91440" bIns="45720" numCol="1" anchorCtr="0" compatLnSpc="1"/>
          <a:lstStyle/>
          <a:p>
            <a:pPr eaLnBrk="1" hangingPunct="1"/>
            <a:r>
              <a:rPr lang="en-US" altLang="zh-CN" dirty="0" smtClean="0">
                <a:solidFill>
                  <a:srgbClr val="A71A55"/>
                </a:solidFill>
              </a:rPr>
              <a:t>21</a:t>
            </a:r>
            <a:r>
              <a:rPr lang="en-US" altLang="zh-CN" dirty="0" smtClean="0"/>
              <a:t>   </a:t>
            </a:r>
            <a:r>
              <a:rPr lang="zh-CN" altLang="en-US" dirty="0" smtClean="0"/>
              <a:t>北冥有鱼</a:t>
            </a:r>
            <a:endParaRPr lang="zh-CN" altLang="en-US" dirty="0" smtClean="0"/>
          </a:p>
        </p:txBody>
      </p:sp>
    </p:spTree>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文本框 1"/>
          <p:cNvSpPr txBox="1">
            <a:spLocks noChangeArrowheads="1"/>
          </p:cNvSpPr>
          <p:nvPr/>
        </p:nvSpPr>
        <p:spPr bwMode="auto">
          <a:xfrm>
            <a:off x="395288" y="1052513"/>
            <a:ext cx="8280400" cy="1066800"/>
          </a:xfrm>
          <a:prstGeom prst="rect">
            <a:avLst/>
          </a:prstGeom>
          <a:noFill/>
          <a:ln w="9525">
            <a:noFill/>
            <a:miter lim="800000"/>
          </a:ln>
        </p:spPr>
        <p:txBody>
          <a:bodyPr>
            <a:spAutoFit/>
          </a:bodyPr>
          <a:lstStyle/>
          <a:p>
            <a:r>
              <a:rPr lang="zh-CN" altLang="en-US" sz="3200" b="1"/>
              <a:t>怎样理解“鹏之徙于南冥也，水击三千里，抟扶摇而上者九万里。”这句话？</a:t>
            </a:r>
            <a:endParaRPr lang="zh-CN" altLang="en-US" sz="3200"/>
          </a:p>
        </p:txBody>
      </p:sp>
      <p:sp>
        <p:nvSpPr>
          <p:cNvPr id="25602" name="文本框 2"/>
          <p:cNvSpPr txBox="1">
            <a:spLocks noChangeArrowheads="1"/>
          </p:cNvSpPr>
          <p:nvPr/>
        </p:nvSpPr>
        <p:spPr bwMode="auto">
          <a:xfrm>
            <a:off x="755650" y="2565400"/>
            <a:ext cx="7777163" cy="2528888"/>
          </a:xfrm>
          <a:prstGeom prst="rect">
            <a:avLst/>
          </a:prstGeom>
          <a:noFill/>
          <a:ln w="9525">
            <a:noFill/>
            <a:miter lim="800000"/>
          </a:ln>
        </p:spPr>
        <p:txBody>
          <a:bodyPr>
            <a:spAutoFit/>
          </a:bodyPr>
          <a:lstStyle/>
          <a:p>
            <a:r>
              <a:rPr lang="zh-CN" altLang="en-US" sz="3200" b="1">
                <a:solidFill>
                  <a:srgbClr val="FF0000"/>
                </a:solidFill>
              </a:rPr>
              <a:t>此句运用丰富的想像，奇特的夸张，描写了鲲鹏振翼拍水，盘旋飞向九万里高空的形象，这一形象能激发人的豪情壮志，具有强烈的艺术感染力。“击”“抟”等字传神、生动，让人产生丰富的想像和联想。 </a:t>
            </a:r>
            <a:endParaRPr lang="zh-CN" altLang="en-US" sz="32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602"/>
                                        </p:tgtEl>
                                        <p:attrNameLst>
                                          <p:attrName>style.visibility</p:attrName>
                                        </p:attrNameLst>
                                      </p:cBhvr>
                                      <p:to>
                                        <p:strVal val="visible"/>
                                      </p:to>
                                    </p:set>
                                    <p:anim calcmode="lin" valueType="num">
                                      <p:cBhvr additive="base">
                                        <p:cTn id="7" dur="500" fill="hold"/>
                                        <p:tgtEl>
                                          <p:spTgt spid="25602"/>
                                        </p:tgtEl>
                                        <p:attrNameLst>
                                          <p:attrName>ppt_x</p:attrName>
                                        </p:attrNameLst>
                                      </p:cBhvr>
                                      <p:tavLst>
                                        <p:tav tm="0">
                                          <p:val>
                                            <p:strVal val="#ppt_x"/>
                                          </p:val>
                                        </p:tav>
                                        <p:tav tm="100000">
                                          <p:val>
                                            <p:strVal val="#ppt_x"/>
                                          </p:val>
                                        </p:tav>
                                      </p:tavLst>
                                    </p:anim>
                                    <p:anim calcmode="lin" valueType="num">
                                      <p:cBhvr additive="base">
                                        <p:cTn id="8" dur="500" fill="hold"/>
                                        <p:tgtEl>
                                          <p:spTgt spid="256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文本框 1"/>
          <p:cNvSpPr txBox="1">
            <a:spLocks noChangeArrowheads="1"/>
          </p:cNvSpPr>
          <p:nvPr/>
        </p:nvSpPr>
        <p:spPr bwMode="auto">
          <a:xfrm>
            <a:off x="323850" y="549275"/>
            <a:ext cx="7993063" cy="641350"/>
          </a:xfrm>
          <a:prstGeom prst="rect">
            <a:avLst/>
          </a:prstGeom>
          <a:noFill/>
          <a:ln w="9525">
            <a:noFill/>
            <a:miter lim="800000"/>
          </a:ln>
        </p:spPr>
        <p:txBody>
          <a:bodyPr>
            <a:spAutoFit/>
          </a:bodyPr>
          <a:lstStyle/>
          <a:p>
            <a:r>
              <a:rPr lang="zh-CN" altLang="en-US" sz="3600" b="1"/>
              <a:t>文中引用</a:t>
            </a:r>
            <a:r>
              <a:rPr lang="en-US" altLang="zh-CN" sz="3600" b="1"/>
              <a:t>《</a:t>
            </a:r>
            <a:r>
              <a:rPr lang="zh-CN" altLang="en-US" sz="3600" b="1"/>
              <a:t>齐谐</a:t>
            </a:r>
            <a:r>
              <a:rPr lang="en-US" altLang="zh-CN" sz="3600" b="1"/>
              <a:t>》</a:t>
            </a:r>
            <a:r>
              <a:rPr lang="zh-CN" altLang="en-US" sz="3600" b="1"/>
              <a:t>的话有什么作用？</a:t>
            </a:r>
            <a:endParaRPr lang="zh-CN" altLang="en-US" sz="3600"/>
          </a:p>
        </p:txBody>
      </p:sp>
      <p:sp>
        <p:nvSpPr>
          <p:cNvPr id="26626" name="文本框 2"/>
          <p:cNvSpPr txBox="1">
            <a:spLocks noChangeArrowheads="1"/>
          </p:cNvSpPr>
          <p:nvPr/>
        </p:nvSpPr>
        <p:spPr bwMode="auto">
          <a:xfrm>
            <a:off x="395288" y="1268413"/>
            <a:ext cx="8496300" cy="1066800"/>
          </a:xfrm>
          <a:prstGeom prst="rect">
            <a:avLst/>
          </a:prstGeom>
          <a:noFill/>
          <a:ln w="9525">
            <a:noFill/>
            <a:miter lim="800000"/>
          </a:ln>
        </p:spPr>
        <p:txBody>
          <a:bodyPr>
            <a:spAutoFit/>
          </a:bodyPr>
          <a:lstStyle/>
          <a:p>
            <a:r>
              <a:rPr lang="zh-CN" altLang="en-US" sz="3200" b="1">
                <a:solidFill>
                  <a:srgbClr val="FF0000"/>
                </a:solidFill>
              </a:rPr>
              <a:t>借</a:t>
            </a:r>
            <a:r>
              <a:rPr lang="en-US" altLang="zh-CN" sz="3200" b="1">
                <a:solidFill>
                  <a:srgbClr val="FF0000"/>
                </a:solidFill>
              </a:rPr>
              <a:t>《</a:t>
            </a:r>
            <a:r>
              <a:rPr lang="zh-CN" altLang="en-US" sz="3200" b="1">
                <a:solidFill>
                  <a:srgbClr val="FF0000"/>
                </a:solidFill>
              </a:rPr>
              <a:t>齐谐</a:t>
            </a:r>
            <a:r>
              <a:rPr lang="en-US" altLang="zh-CN" sz="3200" b="1">
                <a:solidFill>
                  <a:srgbClr val="FF0000"/>
                </a:solidFill>
              </a:rPr>
              <a:t>》</a:t>
            </a:r>
            <a:r>
              <a:rPr lang="zh-CN" altLang="en-US" sz="3200" b="1">
                <a:solidFill>
                  <a:srgbClr val="FF0000"/>
                </a:solidFill>
              </a:rPr>
              <a:t>一书的话来证明对鹏的描写是真实可信的。</a:t>
            </a:r>
            <a:endParaRPr lang="zh-CN" altLang="en-US" sz="3200" b="1">
              <a:solidFill>
                <a:srgbClr val="FF0000"/>
              </a:solidFill>
            </a:endParaRPr>
          </a:p>
        </p:txBody>
      </p:sp>
      <p:sp>
        <p:nvSpPr>
          <p:cNvPr id="27651" name="文本框 3"/>
          <p:cNvSpPr txBox="1">
            <a:spLocks noChangeArrowheads="1"/>
          </p:cNvSpPr>
          <p:nvPr/>
        </p:nvSpPr>
        <p:spPr bwMode="auto">
          <a:xfrm>
            <a:off x="323850" y="2287588"/>
            <a:ext cx="8569325" cy="1190625"/>
          </a:xfrm>
          <a:prstGeom prst="rect">
            <a:avLst/>
          </a:prstGeom>
          <a:noFill/>
          <a:ln w="9525">
            <a:noFill/>
            <a:miter lim="800000"/>
          </a:ln>
        </p:spPr>
        <p:txBody>
          <a:bodyPr>
            <a:spAutoFit/>
          </a:bodyPr>
          <a:lstStyle/>
          <a:p>
            <a:r>
              <a:rPr lang="zh-CN" altLang="en-US" sz="3600" b="1"/>
              <a:t>“野马”“尘埃”的运动依靠什么？ 写它们有什么作用？</a:t>
            </a:r>
            <a:endParaRPr lang="zh-CN" altLang="en-US" sz="3600"/>
          </a:p>
        </p:txBody>
      </p:sp>
      <p:sp>
        <p:nvSpPr>
          <p:cNvPr id="26628" name="文本框 4"/>
          <p:cNvSpPr txBox="1">
            <a:spLocks noChangeArrowheads="1"/>
          </p:cNvSpPr>
          <p:nvPr/>
        </p:nvSpPr>
        <p:spPr bwMode="auto">
          <a:xfrm>
            <a:off x="395288" y="3500438"/>
            <a:ext cx="8569325" cy="3016250"/>
          </a:xfrm>
          <a:prstGeom prst="rect">
            <a:avLst/>
          </a:prstGeom>
          <a:noFill/>
          <a:ln w="9525">
            <a:noFill/>
            <a:miter lim="800000"/>
          </a:ln>
        </p:spPr>
        <p:txBody>
          <a:bodyPr>
            <a:spAutoFit/>
          </a:bodyPr>
          <a:lstStyle/>
          <a:p>
            <a:r>
              <a:rPr lang="zh-CN" altLang="en-US" sz="3200" b="1">
                <a:solidFill>
                  <a:srgbClr val="FF0000"/>
                </a:solidFill>
              </a:rPr>
              <a:t>“野马”“尘埃”的运动也必须依靠气息，“生物之以息相吹也”。这里和鹏相比，说明万物均“有所待”，有所凭借，都不是自由的。世上的万物无论大小，都受到不同的限制，处在不同的束缚之中。因此，大鹏也好，“野马”“尘埃”也好，状似逍遥，其实并没有达到真正的逍遥。</a:t>
            </a:r>
            <a:endParaRPr lang="zh-CN" altLang="en-US" sz="32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626"/>
                                        </p:tgtEl>
                                        <p:attrNameLst>
                                          <p:attrName>style.visibility</p:attrName>
                                        </p:attrNameLst>
                                      </p:cBhvr>
                                      <p:to>
                                        <p:strVal val="visible"/>
                                      </p:to>
                                    </p:set>
                                    <p:anim calcmode="lin" valueType="num">
                                      <p:cBhvr additive="base">
                                        <p:cTn id="7" dur="500" fill="hold"/>
                                        <p:tgtEl>
                                          <p:spTgt spid="26626"/>
                                        </p:tgtEl>
                                        <p:attrNameLst>
                                          <p:attrName>ppt_x</p:attrName>
                                        </p:attrNameLst>
                                      </p:cBhvr>
                                      <p:tavLst>
                                        <p:tav tm="0">
                                          <p:val>
                                            <p:strVal val="#ppt_x"/>
                                          </p:val>
                                        </p:tav>
                                        <p:tav tm="100000">
                                          <p:val>
                                            <p:strVal val="#ppt_x"/>
                                          </p:val>
                                        </p:tav>
                                      </p:tavLst>
                                    </p:anim>
                                    <p:anim calcmode="lin" valueType="num">
                                      <p:cBhvr additive="base">
                                        <p:cTn id="8" dur="500" fill="hold"/>
                                        <p:tgtEl>
                                          <p:spTgt spid="266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6628"/>
                                        </p:tgtEl>
                                        <p:attrNameLst>
                                          <p:attrName>style.visibility</p:attrName>
                                        </p:attrNameLst>
                                      </p:cBhvr>
                                      <p:to>
                                        <p:strVal val="visible"/>
                                      </p:to>
                                    </p:set>
                                    <p:anim calcmode="lin" valueType="num">
                                      <p:cBhvr additive="base">
                                        <p:cTn id="13" dur="500" fill="hold"/>
                                        <p:tgtEl>
                                          <p:spTgt spid="26628"/>
                                        </p:tgtEl>
                                        <p:attrNameLst>
                                          <p:attrName>ppt_x</p:attrName>
                                        </p:attrNameLst>
                                      </p:cBhvr>
                                      <p:tavLst>
                                        <p:tav tm="0">
                                          <p:val>
                                            <p:strVal val="#ppt_x"/>
                                          </p:val>
                                        </p:tav>
                                        <p:tav tm="100000">
                                          <p:val>
                                            <p:strVal val="#ppt_x"/>
                                          </p:val>
                                        </p:tav>
                                      </p:tavLst>
                                    </p:anim>
                                    <p:anim calcmode="lin" valueType="num">
                                      <p:cBhvr additive="base">
                                        <p:cTn id="14" dur="500" fill="hold"/>
                                        <p:tgtEl>
                                          <p:spTgt spid="266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p:bldP spid="2662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文本框 1"/>
          <p:cNvSpPr txBox="1">
            <a:spLocks noChangeArrowheads="1"/>
          </p:cNvSpPr>
          <p:nvPr/>
        </p:nvSpPr>
        <p:spPr bwMode="auto">
          <a:xfrm>
            <a:off x="323850" y="692150"/>
            <a:ext cx="8569325" cy="1190625"/>
          </a:xfrm>
          <a:prstGeom prst="rect">
            <a:avLst/>
          </a:prstGeom>
          <a:noFill/>
          <a:ln w="9525">
            <a:noFill/>
            <a:miter lim="800000"/>
          </a:ln>
        </p:spPr>
        <p:txBody>
          <a:bodyPr>
            <a:spAutoFit/>
          </a:bodyPr>
          <a:lstStyle/>
          <a:p>
            <a:r>
              <a:rPr lang="zh-CN" altLang="en-US" sz="3600" b="1"/>
              <a:t>“人视苍穹”如同“大鹏视下”，意在说明什么问题？</a:t>
            </a:r>
            <a:endParaRPr lang="zh-CN" altLang="en-US" sz="3600"/>
          </a:p>
        </p:txBody>
      </p:sp>
      <p:sp>
        <p:nvSpPr>
          <p:cNvPr id="27650" name="文本框 2"/>
          <p:cNvSpPr txBox="1">
            <a:spLocks noChangeArrowheads="1"/>
          </p:cNvSpPr>
          <p:nvPr/>
        </p:nvSpPr>
        <p:spPr bwMode="auto">
          <a:xfrm>
            <a:off x="611188" y="2276475"/>
            <a:ext cx="8064500" cy="2041525"/>
          </a:xfrm>
          <a:prstGeom prst="rect">
            <a:avLst/>
          </a:prstGeom>
          <a:noFill/>
          <a:ln w="9525">
            <a:noFill/>
            <a:miter lim="800000"/>
          </a:ln>
        </p:spPr>
        <p:txBody>
          <a:bodyPr>
            <a:spAutoFit/>
          </a:bodyPr>
          <a:lstStyle/>
          <a:p>
            <a:r>
              <a:rPr lang="zh-CN" altLang="en-US" sz="3200" b="1">
                <a:solidFill>
                  <a:srgbClr val="FF0000"/>
                </a:solidFill>
              </a:rPr>
              <a:t>大鹏在几万里高空，只见莽莽苍苍，难辨其正色，鹏鸟和人们一样，并不能弄清天的本色，作者这样写意在说明人与大鹏的视力都有限。</a:t>
            </a:r>
            <a:endParaRPr lang="zh-CN" altLang="en-US" sz="32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650"/>
                                        </p:tgtEl>
                                        <p:attrNameLst>
                                          <p:attrName>style.visibility</p:attrName>
                                        </p:attrNameLst>
                                      </p:cBhvr>
                                      <p:to>
                                        <p:strVal val="visible"/>
                                      </p:to>
                                    </p:set>
                                    <p:anim calcmode="lin" valueType="num">
                                      <p:cBhvr additive="base">
                                        <p:cTn id="7" dur="500" fill="hold"/>
                                        <p:tgtEl>
                                          <p:spTgt spid="27650"/>
                                        </p:tgtEl>
                                        <p:attrNameLst>
                                          <p:attrName>ppt_x</p:attrName>
                                        </p:attrNameLst>
                                      </p:cBhvr>
                                      <p:tavLst>
                                        <p:tav tm="0">
                                          <p:val>
                                            <p:strVal val="#ppt_x"/>
                                          </p:val>
                                        </p:tav>
                                        <p:tav tm="100000">
                                          <p:val>
                                            <p:strVal val="#ppt_x"/>
                                          </p:val>
                                        </p:tav>
                                      </p:tavLst>
                                    </p:anim>
                                    <p:anim calcmode="lin" valueType="num">
                                      <p:cBhvr additive="base">
                                        <p:cTn id="8" dur="500" fill="hold"/>
                                        <p:tgtEl>
                                          <p:spTgt spid="276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文本框 2"/>
          <p:cNvSpPr txBox="1">
            <a:spLocks noChangeArrowheads="1"/>
          </p:cNvSpPr>
          <p:nvPr/>
        </p:nvSpPr>
        <p:spPr bwMode="auto">
          <a:xfrm>
            <a:off x="1547813" y="765175"/>
            <a:ext cx="5948362" cy="762000"/>
          </a:xfrm>
          <a:prstGeom prst="rect">
            <a:avLst/>
          </a:prstGeom>
          <a:noFill/>
          <a:ln w="9525">
            <a:noFill/>
            <a:miter lim="800000"/>
          </a:ln>
        </p:spPr>
        <p:txBody>
          <a:bodyPr>
            <a:spAutoFit/>
          </a:bodyPr>
          <a:lstStyle/>
          <a:p>
            <a:pPr algn="ctr"/>
            <a:r>
              <a:rPr lang="zh-CN" altLang="en-US" sz="4400" b="1"/>
              <a:t>再读课文，深入探究</a:t>
            </a:r>
            <a:endParaRPr lang="zh-CN" altLang="en-US" sz="4400" b="1"/>
          </a:p>
        </p:txBody>
      </p:sp>
      <p:sp>
        <p:nvSpPr>
          <p:cNvPr id="29698" name="文本框 1"/>
          <p:cNvSpPr txBox="1">
            <a:spLocks noChangeArrowheads="1"/>
          </p:cNvSpPr>
          <p:nvPr/>
        </p:nvSpPr>
        <p:spPr bwMode="auto">
          <a:xfrm>
            <a:off x="539750" y="1628775"/>
            <a:ext cx="8280400" cy="1190625"/>
          </a:xfrm>
          <a:prstGeom prst="rect">
            <a:avLst/>
          </a:prstGeom>
          <a:noFill/>
          <a:ln w="9525">
            <a:noFill/>
            <a:miter lim="800000"/>
          </a:ln>
        </p:spPr>
        <p:txBody>
          <a:bodyPr>
            <a:spAutoFit/>
          </a:bodyPr>
          <a:lstStyle/>
          <a:p>
            <a:r>
              <a:rPr lang="zh-CN" altLang="en-US" sz="3600" b="1"/>
              <a:t>在庄子的作品中，往往借用寓言故事说理。文章借鲲鹏的寓言说明什么道理？</a:t>
            </a:r>
            <a:endParaRPr lang="zh-CN" altLang="en-US" sz="3600" b="1"/>
          </a:p>
        </p:txBody>
      </p:sp>
      <p:sp>
        <p:nvSpPr>
          <p:cNvPr id="28675" name="文本框 4"/>
          <p:cNvSpPr txBox="1">
            <a:spLocks noChangeArrowheads="1"/>
          </p:cNvSpPr>
          <p:nvPr/>
        </p:nvSpPr>
        <p:spPr bwMode="auto">
          <a:xfrm>
            <a:off x="611188" y="3141663"/>
            <a:ext cx="7705725" cy="3016250"/>
          </a:xfrm>
          <a:prstGeom prst="rect">
            <a:avLst/>
          </a:prstGeom>
          <a:noFill/>
          <a:ln w="9525">
            <a:noFill/>
            <a:miter lim="800000"/>
          </a:ln>
        </p:spPr>
        <p:txBody>
          <a:bodyPr>
            <a:spAutoFit/>
          </a:bodyPr>
          <a:lstStyle/>
          <a:p>
            <a:r>
              <a:rPr lang="zh-CN" altLang="en-US" sz="3200" b="1">
                <a:solidFill>
                  <a:srgbClr val="FF0000"/>
                </a:solidFill>
              </a:rPr>
              <a:t>作者在文中联系了普通人的生活经验，调动了人们的联想和想像，说大鹏在九万里高空俯视下界，也如同下界的人仰视高空，只见莽莽苍苍，难辨其“正色”。说明任何事物的存在都是依附于一定的条件，它们的活动都是有所凭借。 </a:t>
            </a:r>
            <a:endParaRPr lang="zh-CN" altLang="en-US" sz="32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675"/>
                                        </p:tgtEl>
                                        <p:attrNameLst>
                                          <p:attrName>style.visibility</p:attrName>
                                        </p:attrNameLst>
                                      </p:cBhvr>
                                      <p:to>
                                        <p:strVal val="visible"/>
                                      </p:to>
                                    </p:set>
                                    <p:anim calcmode="lin" valueType="num">
                                      <p:cBhvr additive="base">
                                        <p:cTn id="7" dur="500" fill="hold"/>
                                        <p:tgtEl>
                                          <p:spTgt spid="28675"/>
                                        </p:tgtEl>
                                        <p:attrNameLst>
                                          <p:attrName>ppt_x</p:attrName>
                                        </p:attrNameLst>
                                      </p:cBhvr>
                                      <p:tavLst>
                                        <p:tav tm="0">
                                          <p:val>
                                            <p:strVal val="#ppt_x"/>
                                          </p:val>
                                        </p:tav>
                                        <p:tav tm="100000">
                                          <p:val>
                                            <p:strVal val="#ppt_x"/>
                                          </p:val>
                                        </p:tav>
                                      </p:tavLst>
                                    </p:anim>
                                    <p:anim calcmode="lin" valueType="num">
                                      <p:cBhvr additive="base">
                                        <p:cTn id="8" dur="500" fill="hold"/>
                                        <p:tgtEl>
                                          <p:spTgt spid="286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文本框 1"/>
          <p:cNvSpPr txBox="1">
            <a:spLocks noChangeArrowheads="1"/>
          </p:cNvSpPr>
          <p:nvPr/>
        </p:nvSpPr>
        <p:spPr bwMode="auto">
          <a:xfrm>
            <a:off x="0" y="620713"/>
            <a:ext cx="9144000" cy="762000"/>
          </a:xfrm>
          <a:prstGeom prst="rect">
            <a:avLst/>
          </a:prstGeom>
          <a:noFill/>
          <a:ln w="9525">
            <a:noFill/>
            <a:miter lim="800000"/>
          </a:ln>
        </p:spPr>
        <p:txBody>
          <a:bodyPr>
            <a:spAutoFit/>
          </a:bodyPr>
          <a:lstStyle/>
          <a:p>
            <a:pPr algn="ctr"/>
            <a:r>
              <a:rPr lang="zh-CN" altLang="en-US" sz="4400" b="1"/>
              <a:t>齐读全文，归纳写作特色</a:t>
            </a:r>
            <a:endParaRPr lang="zh-CN" altLang="en-US" sz="4400" b="1"/>
          </a:p>
        </p:txBody>
      </p:sp>
      <p:sp>
        <p:nvSpPr>
          <p:cNvPr id="30722" name="文本框 1"/>
          <p:cNvSpPr txBox="1">
            <a:spLocks noChangeArrowheads="1"/>
          </p:cNvSpPr>
          <p:nvPr/>
        </p:nvSpPr>
        <p:spPr bwMode="auto">
          <a:xfrm>
            <a:off x="395288" y="1700213"/>
            <a:ext cx="8569325" cy="1190625"/>
          </a:xfrm>
          <a:prstGeom prst="rect">
            <a:avLst/>
          </a:prstGeom>
          <a:noFill/>
          <a:ln w="9525">
            <a:noFill/>
            <a:miter lim="800000"/>
          </a:ln>
        </p:spPr>
        <p:txBody>
          <a:bodyPr>
            <a:spAutoFit/>
          </a:bodyPr>
          <a:lstStyle/>
          <a:p>
            <a:r>
              <a:rPr lang="zh-CN" altLang="en-US" sz="3600" b="1"/>
              <a:t>文章充满浪漫主义色彩，那么在写作上具有什么特点呢？ </a:t>
            </a:r>
            <a:endParaRPr lang="zh-CN" altLang="en-US" sz="3600" b="1"/>
          </a:p>
        </p:txBody>
      </p:sp>
      <p:sp>
        <p:nvSpPr>
          <p:cNvPr id="29699" name="文本框 3"/>
          <p:cNvSpPr txBox="1">
            <a:spLocks noChangeArrowheads="1"/>
          </p:cNvSpPr>
          <p:nvPr/>
        </p:nvSpPr>
        <p:spPr bwMode="auto">
          <a:xfrm>
            <a:off x="395288" y="3213100"/>
            <a:ext cx="8424862" cy="2654300"/>
          </a:xfrm>
          <a:prstGeom prst="rect">
            <a:avLst/>
          </a:prstGeom>
          <a:noFill/>
          <a:ln w="9525">
            <a:noFill/>
            <a:miter lim="800000"/>
          </a:ln>
        </p:spPr>
        <p:txBody>
          <a:bodyPr>
            <a:spAutoFit/>
          </a:bodyPr>
          <a:lstStyle/>
          <a:p>
            <a:r>
              <a:rPr lang="zh-CN" altLang="en-US" sz="2800" b="1">
                <a:solidFill>
                  <a:srgbClr val="FF0000"/>
                </a:solidFill>
              </a:rPr>
              <a:t>借用寓言说理。庄子着力描写和刻划了水击三千，技扶摇羊角而上九万里，背负青天，从北冥到南冥奋发有为的鲲鹏形象。他用这一巨大有力的具有神勇神力神威的形象也须借助于“扶摇”“海运”才能达到北冥飞往南冥的目的来说明，即使是鲲鹏这样具有伟力之伟大者也是有所待而不是逍遥自由而自在的。 </a:t>
            </a:r>
            <a:endParaRPr lang="zh-CN" altLang="en-US" sz="28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9699"/>
                                        </p:tgtEl>
                                        <p:attrNameLst>
                                          <p:attrName>style.visibility</p:attrName>
                                        </p:attrNameLst>
                                      </p:cBhvr>
                                      <p:to>
                                        <p:strVal val="visible"/>
                                      </p:to>
                                    </p:set>
                                    <p:anim calcmode="lin" valueType="num">
                                      <p:cBhvr additive="base">
                                        <p:cTn id="7" dur="500" fill="hold"/>
                                        <p:tgtEl>
                                          <p:spTgt spid="29699"/>
                                        </p:tgtEl>
                                        <p:attrNameLst>
                                          <p:attrName>ppt_x</p:attrName>
                                        </p:attrNameLst>
                                      </p:cBhvr>
                                      <p:tavLst>
                                        <p:tav tm="0">
                                          <p:val>
                                            <p:strVal val="#ppt_x"/>
                                          </p:val>
                                        </p:tav>
                                        <p:tav tm="100000">
                                          <p:val>
                                            <p:strVal val="#ppt_x"/>
                                          </p:val>
                                        </p:tav>
                                      </p:tavLst>
                                    </p:anim>
                                    <p:anim calcmode="lin" valueType="num">
                                      <p:cBhvr additive="base">
                                        <p:cTn id="8" dur="500" fill="hold"/>
                                        <p:tgtEl>
                                          <p:spTgt spid="2969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文本框 1"/>
          <p:cNvSpPr txBox="1">
            <a:spLocks noChangeArrowheads="1"/>
          </p:cNvSpPr>
          <p:nvPr/>
        </p:nvSpPr>
        <p:spPr bwMode="auto">
          <a:xfrm>
            <a:off x="539750" y="981075"/>
            <a:ext cx="8353425" cy="5216525"/>
          </a:xfrm>
          <a:prstGeom prst="rect">
            <a:avLst/>
          </a:prstGeom>
          <a:noFill/>
          <a:ln w="9525">
            <a:noFill/>
            <a:miter lim="800000"/>
          </a:ln>
        </p:spPr>
        <p:txBody>
          <a:bodyPr>
            <a:spAutoFit/>
          </a:bodyPr>
          <a:lstStyle/>
          <a:p>
            <a:r>
              <a:rPr lang="zh-CN" altLang="en-US" sz="2800" b="1">
                <a:solidFill>
                  <a:srgbClr val="FF0000"/>
                </a:solidFill>
              </a:rPr>
              <a:t>想象丰富，意境开阔。</a:t>
            </a:r>
            <a:endParaRPr lang="zh-CN" altLang="en-US" sz="2800" b="1">
              <a:solidFill>
                <a:srgbClr val="FF0000"/>
              </a:solidFill>
            </a:endParaRPr>
          </a:p>
          <a:p>
            <a:endParaRPr lang="zh-CN" altLang="en-US" sz="2800" b="1">
              <a:solidFill>
                <a:srgbClr val="FF0000"/>
              </a:solidFill>
            </a:endParaRPr>
          </a:p>
          <a:p>
            <a:r>
              <a:rPr lang="zh-CN" altLang="en-US" sz="2800" b="1"/>
              <a:t>如关于鲲的神奇变化、鹏的遨游太空，丰富的想象让文章汪洋恣肆，充满浪漫主义色彩。具体如九万里高空又是怎样一番景象呢？作者先用高空中只见游气奔驰，尘埃浮动来形容，接着以人们仰视苍穹的一种经验加以比况，说鹏在碧远的高空俯视下界的时候，犹如下界的人仰视高空一样，只见茫茫苍苍，不辨正色。经过这样一番比况、形容，无形中联系了人的经验，就调动了人的想象力，把似乎难于理解和想象的高远，也变得比较容易想象和理解了。</a:t>
            </a:r>
            <a:endParaRPr lang="zh-CN" altLang="en-US" sz="28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721"/>
                                        </p:tgtEl>
                                        <p:attrNameLst>
                                          <p:attrName>style.visibility</p:attrName>
                                        </p:attrNameLst>
                                      </p:cBhvr>
                                      <p:to>
                                        <p:strVal val="visible"/>
                                      </p:to>
                                    </p:set>
                                    <p:anim calcmode="lin" valueType="num">
                                      <p:cBhvr additive="base">
                                        <p:cTn id="7" dur="500" fill="hold"/>
                                        <p:tgtEl>
                                          <p:spTgt spid="30721"/>
                                        </p:tgtEl>
                                        <p:attrNameLst>
                                          <p:attrName>ppt_x</p:attrName>
                                        </p:attrNameLst>
                                      </p:cBhvr>
                                      <p:tavLst>
                                        <p:tav tm="0">
                                          <p:val>
                                            <p:strVal val="#ppt_x"/>
                                          </p:val>
                                        </p:tav>
                                        <p:tav tm="100000">
                                          <p:val>
                                            <p:strVal val="#ppt_x"/>
                                          </p:val>
                                        </p:tav>
                                      </p:tavLst>
                                    </p:anim>
                                    <p:anim calcmode="lin" valueType="num">
                                      <p:cBhvr additive="base">
                                        <p:cTn id="8" dur="500" fill="hold"/>
                                        <p:tgtEl>
                                          <p:spTgt spid="307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1116013" y="1268413"/>
            <a:ext cx="7200900" cy="3935412"/>
          </a:xfrm>
          <a:prstGeom prst="rect">
            <a:avLst/>
          </a:prstGeom>
          <a:noFill/>
          <a:ln w="9525">
            <a:noFill/>
            <a:miter lim="800000"/>
          </a:ln>
        </p:spPr>
        <p:txBody>
          <a:bodyPr>
            <a:spAutoFit/>
          </a:bodyPr>
          <a:lstStyle/>
          <a:p>
            <a:r>
              <a:rPr lang="zh-CN" altLang="en-US" sz="2800" b="1">
                <a:solidFill>
                  <a:srgbClr val="FF0000"/>
                </a:solidFill>
              </a:rPr>
              <a:t>运用了比喻、夸张等多种修辞手法。</a:t>
            </a:r>
            <a:endParaRPr lang="zh-CN" altLang="en-US" sz="2800" b="1">
              <a:solidFill>
                <a:srgbClr val="FF0000"/>
              </a:solidFill>
            </a:endParaRPr>
          </a:p>
          <a:p>
            <a:endParaRPr lang="zh-CN" altLang="en-US" sz="2800" b="1">
              <a:solidFill>
                <a:srgbClr val="FF0000"/>
              </a:solidFill>
            </a:endParaRPr>
          </a:p>
          <a:p>
            <a:r>
              <a:rPr lang="zh-CN" altLang="en-US" sz="2800" b="1"/>
              <a:t>如“鲲之大，不知其几千里也”“鹏之背，不知其几千里也” “怒而飞，其翼若垂天之云”，又如大鹏往南冥</a:t>
            </a:r>
            <a:r>
              <a:rPr lang="en-US" altLang="zh-CN" sz="2800" b="1"/>
              <a:t>(</a:t>
            </a:r>
            <a:r>
              <a:rPr lang="zh-CN" altLang="en-US" sz="2800" b="1"/>
              <a:t>天池</a:t>
            </a:r>
            <a:r>
              <a:rPr lang="en-US" altLang="zh-CN" sz="2800" b="1"/>
              <a:t>)</a:t>
            </a:r>
            <a:r>
              <a:rPr lang="zh-CN" altLang="en-US" sz="2800" b="1"/>
              <a:t>迁徙的时候，“水击三千里”， 而后“抟扶摇而上者九万里”。但却又不排斥细节描写的真实，只有这样才能调动人们的想象，造成虽然不是事实但又不失一种真实的气氛。</a:t>
            </a:r>
            <a:endParaRPr lang="zh-CN" altLang="en-US" sz="28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文本框 1"/>
          <p:cNvSpPr txBox="1">
            <a:spLocks noChangeArrowheads="1"/>
          </p:cNvSpPr>
          <p:nvPr/>
        </p:nvSpPr>
        <p:spPr bwMode="auto">
          <a:xfrm>
            <a:off x="684213" y="1125538"/>
            <a:ext cx="7272337" cy="3387725"/>
          </a:xfrm>
          <a:prstGeom prst="rect">
            <a:avLst/>
          </a:prstGeom>
          <a:noFill/>
          <a:ln w="9525">
            <a:noFill/>
            <a:miter lim="800000"/>
          </a:ln>
        </p:spPr>
        <p:txBody>
          <a:bodyPr>
            <a:spAutoFit/>
          </a:bodyPr>
          <a:lstStyle/>
          <a:p>
            <a:r>
              <a:rPr lang="zh-CN" altLang="en-US" sz="3600" b="1"/>
              <a:t>       </a:t>
            </a:r>
            <a:r>
              <a:rPr lang="zh-CN" altLang="zh-CN" sz="3600" b="1"/>
              <a:t>文章虽短小，但却能感受到庄子文章中强烈的浪漫主义气息，从修辞方法到借用寓言说理，再到其奇特的想象，都为我们读者留下了丰富的艺术瑰宝。 </a:t>
            </a:r>
            <a:endParaRPr lang="zh-CN" altLang="zh-CN" sz="3600" b="1"/>
          </a:p>
          <a:p>
            <a:endParaRPr lang="zh-CN" altLang="en-US" sz="360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文本框 1"/>
          <p:cNvSpPr txBox="1">
            <a:spLocks noChangeArrowheads="1"/>
          </p:cNvSpPr>
          <p:nvPr/>
        </p:nvSpPr>
        <p:spPr bwMode="auto">
          <a:xfrm>
            <a:off x="1547813" y="692150"/>
            <a:ext cx="5948362" cy="762000"/>
          </a:xfrm>
          <a:prstGeom prst="rect">
            <a:avLst/>
          </a:prstGeom>
          <a:noFill/>
          <a:ln w="9525">
            <a:noFill/>
            <a:miter lim="800000"/>
          </a:ln>
        </p:spPr>
        <p:txBody>
          <a:bodyPr>
            <a:spAutoFit/>
          </a:bodyPr>
          <a:lstStyle/>
          <a:p>
            <a:pPr algn="ctr"/>
            <a:r>
              <a:rPr lang="zh-CN" altLang="en-US" sz="4400" b="1"/>
              <a:t>拓展延伸，提高认识</a:t>
            </a:r>
            <a:endParaRPr lang="zh-CN" altLang="en-US" sz="4400" b="1"/>
          </a:p>
        </p:txBody>
      </p:sp>
      <p:sp>
        <p:nvSpPr>
          <p:cNvPr id="34818" name="文本框 2"/>
          <p:cNvSpPr txBox="1">
            <a:spLocks noChangeArrowheads="1"/>
          </p:cNvSpPr>
          <p:nvPr/>
        </p:nvSpPr>
        <p:spPr bwMode="auto">
          <a:xfrm>
            <a:off x="1331913" y="2205038"/>
            <a:ext cx="6962775" cy="641350"/>
          </a:xfrm>
          <a:prstGeom prst="rect">
            <a:avLst/>
          </a:prstGeom>
          <a:noFill/>
          <a:ln w="9525">
            <a:noFill/>
            <a:miter lim="800000"/>
          </a:ln>
        </p:spPr>
        <p:txBody>
          <a:bodyPr>
            <a:spAutoFit/>
          </a:bodyPr>
          <a:lstStyle/>
          <a:p>
            <a:r>
              <a:rPr lang="zh-CN" altLang="zh-CN" sz="3600" b="1"/>
              <a:t>你敬佩鲲鹏吗？谈谈你的理由。</a:t>
            </a:r>
            <a:endParaRPr lang="zh-CN" altLang="en-US" sz="3600" b="1"/>
          </a:p>
        </p:txBody>
      </p:sp>
      <p:pic>
        <p:nvPicPr>
          <p:cNvPr id="34819" name="图片 3"/>
          <p:cNvPicPr>
            <a:picLocks noChangeAspect="1"/>
          </p:cNvPicPr>
          <p:nvPr/>
        </p:nvPicPr>
        <p:blipFill>
          <a:blip r:embed="rId1"/>
          <a:srcRect/>
          <a:stretch>
            <a:fillRect/>
          </a:stretch>
        </p:blipFill>
        <p:spPr bwMode="auto">
          <a:xfrm>
            <a:off x="1403350" y="3141663"/>
            <a:ext cx="6553200" cy="3311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文本框 1"/>
          <p:cNvSpPr txBox="1">
            <a:spLocks noChangeArrowheads="1"/>
          </p:cNvSpPr>
          <p:nvPr/>
        </p:nvSpPr>
        <p:spPr bwMode="auto">
          <a:xfrm>
            <a:off x="1692275" y="765175"/>
            <a:ext cx="5948363" cy="522288"/>
          </a:xfrm>
          <a:prstGeom prst="rect">
            <a:avLst/>
          </a:prstGeom>
          <a:noFill/>
          <a:ln w="9525">
            <a:noFill/>
            <a:miter lim="800000"/>
          </a:ln>
        </p:spPr>
        <p:txBody>
          <a:bodyPr>
            <a:spAutoFit/>
          </a:bodyPr>
          <a:lstStyle/>
          <a:p>
            <a:pPr algn="ctr"/>
            <a:r>
              <a:rPr lang="zh-CN" altLang="en-US" sz="2800" b="1"/>
              <a:t>课堂练习</a:t>
            </a:r>
            <a:endParaRPr lang="zh-CN" altLang="en-US" sz="2800" b="1"/>
          </a:p>
        </p:txBody>
      </p:sp>
      <p:sp>
        <p:nvSpPr>
          <p:cNvPr id="3" name="矩形 2"/>
          <p:cNvSpPr/>
          <p:nvPr/>
        </p:nvSpPr>
        <p:spPr>
          <a:xfrm>
            <a:off x="611188" y="1484313"/>
            <a:ext cx="7907337" cy="4402137"/>
          </a:xfrm>
          <a:prstGeom prst="rect">
            <a:avLst/>
          </a:prstGeom>
        </p:spPr>
        <p:txBody>
          <a:bodyPr>
            <a:spAutoFit/>
          </a:bodyPr>
          <a:lstStyle/>
          <a:p>
            <a:pPr>
              <a:spcAft>
                <a:spcPts val="0"/>
              </a:spcAft>
              <a:defRPr/>
            </a:pPr>
            <a:r>
              <a:rPr lang="en-US" altLang="zh-CN" sz="2800" b="1" kern="100">
                <a:latin typeface="宋体" panose="02010600030101010101" pitchFamily="2" charset="-122"/>
                <a:ea typeface="宋体" panose="02010600030101010101" pitchFamily="2" charset="-122"/>
                <a:cs typeface="宋体" panose="02010600030101010101" pitchFamily="2" charset="-122"/>
              </a:rPr>
              <a:t>1</a:t>
            </a:r>
            <a:r>
              <a:rPr lang="zh-CN" altLang="zh-CN" sz="2800" b="1" kern="100">
                <a:latin typeface="Calibri" panose="020F0502020204030204" pitchFamily="34" charset="0"/>
                <a:ea typeface="宋体" panose="02010600030101010101" pitchFamily="2" charset="-122"/>
                <a:cs typeface="宋体" panose="02010600030101010101" pitchFamily="2" charset="-122"/>
              </a:rPr>
              <a:t>．通假字</a:t>
            </a:r>
            <a:endParaRPr lang="zh-CN" altLang="zh-CN" sz="2800" b="1" kern="100">
              <a:latin typeface="Calibri" panose="020F0502020204030204" pitchFamily="34" charset="0"/>
              <a:ea typeface="宋体" panose="02010600030101010101" pitchFamily="2" charset="-122"/>
              <a:cs typeface="Times New Roman" panose="02020603050405020304" pitchFamily="18" charset="0"/>
            </a:endParaRPr>
          </a:p>
          <a:p>
            <a:pPr>
              <a:spcAft>
                <a:spcPts val="0"/>
              </a:spcAft>
              <a:defRPr/>
            </a:pPr>
            <a:r>
              <a:rPr lang="en-US" altLang="zh-CN" sz="2800" b="1" kern="100">
                <a:latin typeface="宋体" panose="02010600030101010101" pitchFamily="2" charset="-122"/>
                <a:ea typeface="宋体" panose="02010600030101010101" pitchFamily="2" charset="-122"/>
                <a:cs typeface="宋体" panose="02010600030101010101" pitchFamily="2" charset="-122"/>
              </a:rPr>
              <a:t>(1)</a:t>
            </a:r>
            <a:r>
              <a:rPr lang="zh-CN" altLang="zh-CN" sz="2800" b="1" kern="100">
                <a:latin typeface="Calibri" panose="020F0502020204030204" pitchFamily="34" charset="0"/>
                <a:ea typeface="宋体" panose="02010600030101010101" pitchFamily="2" charset="-122"/>
                <a:cs typeface="宋体" panose="02010600030101010101" pitchFamily="2" charset="-122"/>
              </a:rPr>
              <a:t>北冥有鱼</a:t>
            </a:r>
            <a:r>
              <a:rPr lang="en-US" altLang="zh-CN" sz="2800" b="1" kern="100">
                <a:latin typeface="Calibri" panose="020F0502020204030204" pitchFamily="34" charset="0"/>
                <a:ea typeface="宋体" panose="02010600030101010101" pitchFamily="2" charset="-122"/>
                <a:cs typeface="宋体" panose="02010600030101010101" pitchFamily="2" charset="-122"/>
              </a:rPr>
              <a:t> ____</a:t>
            </a:r>
            <a:r>
              <a:rPr lang="zh-CN" altLang="zh-CN" sz="2800" b="1" kern="100">
                <a:latin typeface="Calibri" panose="020F0502020204030204" pitchFamily="34" charset="0"/>
                <a:ea typeface="宋体" panose="02010600030101010101" pitchFamily="2" charset="-122"/>
                <a:cs typeface="宋体" panose="02010600030101010101" pitchFamily="2" charset="-122"/>
              </a:rPr>
              <a:t>通</a:t>
            </a:r>
            <a:r>
              <a:rPr lang="en-US" altLang="zh-CN" sz="2800" b="1" kern="100">
                <a:latin typeface="Calibri" panose="020F0502020204030204" pitchFamily="34" charset="0"/>
                <a:ea typeface="宋体" panose="02010600030101010101" pitchFamily="2" charset="-122"/>
                <a:cs typeface="宋体" panose="02010600030101010101" pitchFamily="2" charset="-122"/>
              </a:rPr>
              <a:t>____</a:t>
            </a:r>
            <a:r>
              <a:rPr lang="zh-CN" altLang="zh-CN" sz="2800" b="1" kern="100">
                <a:latin typeface="Calibri" panose="020F0502020204030204" pitchFamily="34" charset="0"/>
                <a:ea typeface="宋体" panose="02010600030101010101" pitchFamily="2" charset="-122"/>
                <a:cs typeface="宋体" panose="02010600030101010101" pitchFamily="2" charset="-122"/>
              </a:rPr>
              <a:t>，意思为：</a:t>
            </a:r>
            <a:r>
              <a:rPr lang="en-US" altLang="zh-CN" sz="2800" b="1" kern="100">
                <a:latin typeface="Calibri" panose="020F0502020204030204" pitchFamily="34" charset="0"/>
                <a:ea typeface="宋体" panose="02010600030101010101" pitchFamily="2" charset="-122"/>
                <a:cs typeface="宋体" panose="02010600030101010101" pitchFamily="2" charset="-122"/>
              </a:rPr>
              <a:t>____</a:t>
            </a:r>
            <a:r>
              <a:rPr lang="en-US" altLang="zh-CN" sz="2800" b="1" u="sng" kern="100">
                <a:latin typeface="Calibri" panose="020F0502020204030204" pitchFamily="34" charset="0"/>
                <a:ea typeface="宋体" panose="02010600030101010101" pitchFamily="2" charset="-122"/>
                <a:cs typeface="宋体" panose="02010600030101010101" pitchFamily="2" charset="-122"/>
              </a:rPr>
              <a:t>      </a:t>
            </a:r>
            <a:endParaRPr lang="zh-CN" altLang="zh-CN" sz="2800" b="1" kern="100">
              <a:latin typeface="Calibri" panose="020F0502020204030204" pitchFamily="34" charset="0"/>
              <a:ea typeface="宋体" panose="02010600030101010101" pitchFamily="2" charset="-122"/>
              <a:cs typeface="Times New Roman" panose="02020603050405020304" pitchFamily="18" charset="0"/>
            </a:endParaRPr>
          </a:p>
          <a:p>
            <a:pPr>
              <a:spcAft>
                <a:spcPts val="0"/>
              </a:spcAft>
              <a:defRPr/>
            </a:pPr>
            <a:r>
              <a:rPr lang="en-US" altLang="zh-CN" sz="2800" b="1" kern="100">
                <a:latin typeface="宋体" panose="02010600030101010101" pitchFamily="2" charset="-122"/>
                <a:ea typeface="宋体" panose="02010600030101010101" pitchFamily="2" charset="-122"/>
                <a:cs typeface="宋体" panose="02010600030101010101" pitchFamily="2" charset="-122"/>
              </a:rPr>
              <a:t>(2)</a:t>
            </a:r>
            <a:r>
              <a:rPr lang="zh-CN" altLang="zh-CN" sz="2800" b="1" kern="100">
                <a:latin typeface="Calibri" panose="020F0502020204030204" pitchFamily="34" charset="0"/>
                <a:ea typeface="宋体" panose="02010600030101010101" pitchFamily="2" charset="-122"/>
                <a:cs typeface="宋体" panose="02010600030101010101" pitchFamily="2" charset="-122"/>
              </a:rPr>
              <a:t>其翼若垂天之云</a:t>
            </a:r>
            <a:r>
              <a:rPr lang="en-US" altLang="zh-CN" sz="2800" b="1" kern="100">
                <a:latin typeface="Calibri" panose="020F0502020204030204" pitchFamily="34" charset="0"/>
                <a:ea typeface="宋体" panose="02010600030101010101" pitchFamily="2" charset="-122"/>
                <a:cs typeface="宋体" panose="02010600030101010101" pitchFamily="2" charset="-122"/>
              </a:rPr>
              <a:t> ____</a:t>
            </a:r>
            <a:r>
              <a:rPr lang="zh-CN" altLang="zh-CN" sz="2800" b="1" kern="100">
                <a:latin typeface="Calibri" panose="020F0502020204030204" pitchFamily="34" charset="0"/>
                <a:ea typeface="宋体" panose="02010600030101010101" pitchFamily="2" charset="-122"/>
                <a:cs typeface="宋体" panose="02010600030101010101" pitchFamily="2" charset="-122"/>
              </a:rPr>
              <a:t>通</a:t>
            </a:r>
            <a:r>
              <a:rPr lang="en-US" altLang="zh-CN" sz="2800" b="1" kern="100">
                <a:latin typeface="Calibri" panose="020F0502020204030204" pitchFamily="34" charset="0"/>
                <a:ea typeface="宋体" panose="02010600030101010101" pitchFamily="2" charset="-122"/>
                <a:cs typeface="宋体" panose="02010600030101010101" pitchFamily="2" charset="-122"/>
              </a:rPr>
              <a:t>____</a:t>
            </a:r>
            <a:r>
              <a:rPr lang="zh-CN" altLang="zh-CN" sz="2800" b="1" kern="100">
                <a:latin typeface="Calibri" panose="020F0502020204030204" pitchFamily="34" charset="0"/>
                <a:ea typeface="宋体" panose="02010600030101010101" pitchFamily="2" charset="-122"/>
                <a:cs typeface="宋体" panose="02010600030101010101" pitchFamily="2" charset="-122"/>
              </a:rPr>
              <a:t>，意思为：</a:t>
            </a:r>
            <a:r>
              <a:rPr lang="en-US" altLang="zh-CN" sz="2800" b="1" kern="100">
                <a:latin typeface="Calibri" panose="020F0502020204030204" pitchFamily="34" charset="0"/>
                <a:ea typeface="宋体" panose="02010600030101010101" pitchFamily="2" charset="-122"/>
                <a:cs typeface="宋体" panose="02010600030101010101" pitchFamily="2" charset="-122"/>
              </a:rPr>
              <a:t>____</a:t>
            </a:r>
            <a:r>
              <a:rPr lang="en-US" altLang="zh-CN" sz="2800" b="1" u="sng" kern="100">
                <a:latin typeface="Calibri" panose="020F0502020204030204" pitchFamily="34" charset="0"/>
                <a:ea typeface="宋体" panose="02010600030101010101" pitchFamily="2" charset="-122"/>
                <a:cs typeface="宋体" panose="02010600030101010101" pitchFamily="2" charset="-122"/>
              </a:rPr>
              <a:t>        </a:t>
            </a:r>
            <a:r>
              <a:rPr lang="en-US" altLang="zh-CN" sz="2800" b="1" kern="100">
                <a:latin typeface="Calibri" panose="020F0502020204030204" pitchFamily="34" charset="0"/>
                <a:ea typeface="宋体" panose="02010600030101010101" pitchFamily="2" charset="-122"/>
                <a:cs typeface="宋体" panose="02010600030101010101" pitchFamily="2" charset="-122"/>
              </a:rPr>
              <a:t> </a:t>
            </a:r>
            <a:endParaRPr lang="zh-CN" altLang="zh-CN" sz="2800" b="1" kern="100">
              <a:latin typeface="Calibri" panose="020F0502020204030204" pitchFamily="34" charset="0"/>
              <a:ea typeface="宋体" panose="02010600030101010101" pitchFamily="2" charset="-122"/>
              <a:cs typeface="Times New Roman" panose="02020603050405020304" pitchFamily="18" charset="0"/>
            </a:endParaRPr>
          </a:p>
          <a:p>
            <a:pPr>
              <a:spcAft>
                <a:spcPts val="0"/>
              </a:spcAft>
              <a:defRPr/>
            </a:pPr>
            <a:r>
              <a:rPr lang="en-US" altLang="zh-CN" sz="2800" b="1" kern="100">
                <a:latin typeface="宋体" panose="02010600030101010101" pitchFamily="2" charset="-122"/>
                <a:ea typeface="宋体" panose="02010600030101010101" pitchFamily="2" charset="-122"/>
                <a:cs typeface="宋体" panose="02010600030101010101" pitchFamily="2" charset="-122"/>
              </a:rPr>
              <a:t>(3)</a:t>
            </a:r>
            <a:r>
              <a:rPr lang="zh-CN" altLang="zh-CN" sz="2800" b="1" kern="100">
                <a:latin typeface="Calibri" panose="020F0502020204030204" pitchFamily="34" charset="0"/>
                <a:ea typeface="宋体" panose="02010600030101010101" pitchFamily="2" charset="-122"/>
                <a:cs typeface="宋体" panose="02010600030101010101" pitchFamily="2" charset="-122"/>
              </a:rPr>
              <a:t>其正色邪</a:t>
            </a:r>
            <a:r>
              <a:rPr lang="en-US" altLang="zh-CN" sz="2800" b="1" kern="100">
                <a:latin typeface="Calibri" panose="020F0502020204030204" pitchFamily="34" charset="0"/>
                <a:ea typeface="宋体" panose="02010600030101010101" pitchFamily="2" charset="-122"/>
                <a:cs typeface="宋体" panose="02010600030101010101" pitchFamily="2" charset="-122"/>
              </a:rPr>
              <a:t>____</a:t>
            </a:r>
            <a:r>
              <a:rPr lang="zh-CN" altLang="zh-CN" sz="2800" b="1" kern="100">
                <a:latin typeface="Calibri" panose="020F0502020204030204" pitchFamily="34" charset="0"/>
                <a:ea typeface="宋体" panose="02010600030101010101" pitchFamily="2" charset="-122"/>
                <a:cs typeface="宋体" panose="02010600030101010101" pitchFamily="2" charset="-122"/>
              </a:rPr>
              <a:t>通</a:t>
            </a:r>
            <a:r>
              <a:rPr lang="en-US" altLang="zh-CN" sz="2800" b="1" kern="100">
                <a:latin typeface="Calibri" panose="020F0502020204030204" pitchFamily="34" charset="0"/>
                <a:ea typeface="宋体" panose="02010600030101010101" pitchFamily="2" charset="-122"/>
                <a:cs typeface="宋体" panose="02010600030101010101" pitchFamily="2" charset="-122"/>
              </a:rPr>
              <a:t>____</a:t>
            </a:r>
            <a:r>
              <a:rPr lang="zh-CN" altLang="zh-CN" sz="2800" b="1" kern="100">
                <a:latin typeface="Calibri" panose="020F0502020204030204" pitchFamily="34" charset="0"/>
                <a:ea typeface="宋体" panose="02010600030101010101" pitchFamily="2" charset="-122"/>
                <a:cs typeface="宋体" panose="02010600030101010101" pitchFamily="2" charset="-122"/>
              </a:rPr>
              <a:t>，意思为：</a:t>
            </a:r>
            <a:r>
              <a:rPr lang="en-US" altLang="zh-CN" sz="2800" b="1" kern="100">
                <a:latin typeface="Calibri" panose="020F0502020204030204" pitchFamily="34" charset="0"/>
                <a:ea typeface="宋体" panose="02010600030101010101" pitchFamily="2" charset="-122"/>
                <a:cs typeface="宋体" panose="02010600030101010101" pitchFamily="2" charset="-122"/>
              </a:rPr>
              <a:t> ____</a:t>
            </a:r>
            <a:r>
              <a:rPr lang="en-US" altLang="zh-CN" sz="2800" b="1" u="sng" kern="100">
                <a:latin typeface="Calibri" panose="020F0502020204030204" pitchFamily="34" charset="0"/>
                <a:ea typeface="宋体" panose="02010600030101010101" pitchFamily="2" charset="-122"/>
                <a:cs typeface="宋体" panose="02010600030101010101" pitchFamily="2" charset="-122"/>
              </a:rPr>
              <a:t> </a:t>
            </a:r>
            <a:endParaRPr lang="en-US" altLang="zh-CN" sz="2800" b="1" u="sng" kern="100">
              <a:latin typeface="Calibri" panose="020F0502020204030204" pitchFamily="34" charset="0"/>
              <a:ea typeface="宋体" panose="02010600030101010101" pitchFamily="2" charset="-122"/>
              <a:cs typeface="宋体" panose="02010600030101010101" pitchFamily="2" charset="-122"/>
            </a:endParaRPr>
          </a:p>
          <a:p>
            <a:pPr>
              <a:spcAft>
                <a:spcPts val="0"/>
              </a:spcAft>
              <a:defRPr/>
            </a:pPr>
            <a:r>
              <a:rPr lang="zh-CN" altLang="zh-CN" sz="2800" b="1" kern="100">
                <a:latin typeface="Calibri" panose="020F0502020204030204" pitchFamily="34" charset="0"/>
                <a:ea typeface="宋体" panose="02010600030101010101" pitchFamily="2" charset="-122"/>
                <a:cs typeface="宋体" panose="02010600030101010101" pitchFamily="2" charset="-122"/>
              </a:rPr>
              <a:t>古今异义</a:t>
            </a:r>
            <a:endParaRPr lang="zh-CN" altLang="zh-CN" sz="2800" b="1" kern="100">
              <a:latin typeface="Calibri" panose="020F0502020204030204" pitchFamily="34" charset="0"/>
              <a:ea typeface="宋体" panose="02010600030101010101" pitchFamily="2" charset="-122"/>
              <a:cs typeface="Times New Roman" panose="02020603050405020304" pitchFamily="18" charset="0"/>
            </a:endParaRPr>
          </a:p>
          <a:p>
            <a:pPr marL="342900" indent="-342900">
              <a:spcAft>
                <a:spcPts val="0"/>
              </a:spcAft>
              <a:buFont typeface="+mj-lt"/>
              <a:buAutoNum type="arabicPeriod"/>
              <a:defRPr/>
            </a:pPr>
            <a:r>
              <a:rPr lang="zh-CN" altLang="zh-CN" sz="2800" b="1" kern="100">
                <a:latin typeface="Calibri" panose="020F0502020204030204" pitchFamily="34" charset="0"/>
                <a:ea typeface="宋体" panose="02010600030101010101" pitchFamily="2" charset="-122"/>
                <a:cs typeface="宋体" panose="02010600030101010101" pitchFamily="2" charset="-122"/>
              </a:rPr>
              <a:t>怒而飞</a:t>
            </a:r>
            <a:r>
              <a:rPr lang="en-US" altLang="zh-CN" sz="2800" b="1" kern="100">
                <a:latin typeface="Calibri" panose="020F0502020204030204" pitchFamily="34" charset="0"/>
                <a:ea typeface="宋体" panose="02010600030101010101" pitchFamily="2" charset="-122"/>
                <a:cs typeface="宋体" panose="02010600030101010101" pitchFamily="2" charset="-122"/>
              </a:rPr>
              <a:t>   </a:t>
            </a:r>
            <a:r>
              <a:rPr lang="zh-CN" altLang="zh-CN" sz="2800" b="1" kern="100">
                <a:latin typeface="Calibri" panose="020F0502020204030204" pitchFamily="34" charset="0"/>
                <a:ea typeface="宋体" panose="02010600030101010101" pitchFamily="2" charset="-122"/>
                <a:cs typeface="宋体" panose="02010600030101010101" pitchFamily="2" charset="-122"/>
              </a:rPr>
              <a:t>古义：</a:t>
            </a:r>
            <a:r>
              <a:rPr lang="en-US" altLang="zh-CN" sz="2800" b="1" kern="100">
                <a:latin typeface="Calibri" panose="020F0502020204030204" pitchFamily="34" charset="0"/>
                <a:ea typeface="宋体" panose="02010600030101010101" pitchFamily="2" charset="-122"/>
                <a:cs typeface="宋体" panose="02010600030101010101" pitchFamily="2" charset="-122"/>
              </a:rPr>
              <a:t> ____ </a:t>
            </a:r>
            <a:r>
              <a:rPr lang="zh-CN" altLang="zh-CN" sz="2800" b="1" kern="100">
                <a:latin typeface="Calibri" panose="020F0502020204030204" pitchFamily="34" charset="0"/>
                <a:ea typeface="宋体" panose="02010600030101010101" pitchFamily="2" charset="-122"/>
                <a:cs typeface="宋体" panose="02010600030101010101" pitchFamily="2" charset="-122"/>
              </a:rPr>
              <a:t>，今义：</a:t>
            </a:r>
            <a:r>
              <a:rPr lang="en-US" altLang="zh-CN" sz="2800" b="1" kern="100">
                <a:latin typeface="Calibri" panose="020F0502020204030204" pitchFamily="34" charset="0"/>
                <a:ea typeface="宋体" panose="02010600030101010101" pitchFamily="2" charset="-122"/>
                <a:cs typeface="宋体" panose="02010600030101010101" pitchFamily="2" charset="-122"/>
              </a:rPr>
              <a:t> ____</a:t>
            </a:r>
            <a:r>
              <a:rPr lang="en-US" altLang="zh-CN" sz="2800" b="1" u="sng" kern="100">
                <a:latin typeface="Calibri" panose="020F0502020204030204" pitchFamily="34" charset="0"/>
                <a:ea typeface="宋体" panose="02010600030101010101" pitchFamily="2" charset="-122"/>
                <a:cs typeface="宋体" panose="02010600030101010101" pitchFamily="2" charset="-122"/>
              </a:rPr>
              <a:t>         </a:t>
            </a:r>
            <a:r>
              <a:rPr lang="en-US" altLang="zh-CN" sz="2800" b="1" kern="100">
                <a:latin typeface="Calibri" panose="020F0502020204030204" pitchFamily="34" charset="0"/>
                <a:ea typeface="宋体" panose="02010600030101010101" pitchFamily="2" charset="-122"/>
                <a:cs typeface="宋体" panose="02010600030101010101" pitchFamily="2" charset="-122"/>
              </a:rPr>
              <a:t>    </a:t>
            </a:r>
            <a:endParaRPr lang="zh-CN" altLang="zh-CN" sz="2800" b="1" kern="100">
              <a:latin typeface="Calibri" panose="020F0502020204030204" pitchFamily="34" charset="0"/>
              <a:ea typeface="宋体" panose="02010600030101010101" pitchFamily="2" charset="-122"/>
              <a:cs typeface="Times New Roman" panose="02020603050405020304" pitchFamily="18" charset="0"/>
            </a:endParaRPr>
          </a:p>
          <a:p>
            <a:pPr marL="342900" indent="-342900">
              <a:spcAft>
                <a:spcPts val="0"/>
              </a:spcAft>
              <a:buFont typeface="+mj-lt"/>
              <a:buAutoNum type="arabicPeriod"/>
              <a:defRPr/>
            </a:pPr>
            <a:r>
              <a:rPr lang="zh-CN" altLang="zh-CN" sz="2800" b="1" kern="100">
                <a:latin typeface="Calibri" panose="020F0502020204030204" pitchFamily="34" charset="0"/>
                <a:ea typeface="宋体" panose="02010600030101010101" pitchFamily="2" charset="-122"/>
                <a:cs typeface="宋体" panose="02010600030101010101" pitchFamily="2" charset="-122"/>
              </a:rPr>
              <a:t>海运则将徙于南冥</a:t>
            </a:r>
            <a:r>
              <a:rPr lang="en-US" altLang="zh-CN" sz="2800" b="1" kern="100">
                <a:latin typeface="Calibri" panose="020F0502020204030204" pitchFamily="34" charset="0"/>
                <a:ea typeface="宋体" panose="02010600030101010101" pitchFamily="2" charset="-122"/>
                <a:cs typeface="宋体" panose="02010600030101010101" pitchFamily="2" charset="-122"/>
              </a:rPr>
              <a:t>   </a:t>
            </a:r>
            <a:r>
              <a:rPr lang="zh-CN" altLang="zh-CN" sz="2800" b="1" kern="100">
                <a:latin typeface="Calibri" panose="020F0502020204030204" pitchFamily="34" charset="0"/>
                <a:ea typeface="宋体" panose="02010600030101010101" pitchFamily="2" charset="-122"/>
                <a:cs typeface="宋体" panose="02010600030101010101" pitchFamily="2" charset="-122"/>
              </a:rPr>
              <a:t>古义：</a:t>
            </a:r>
            <a:r>
              <a:rPr lang="en-US" altLang="zh-CN" sz="2800" b="1" kern="100">
                <a:latin typeface="Calibri" panose="020F0502020204030204" pitchFamily="34" charset="0"/>
                <a:ea typeface="宋体" panose="02010600030101010101" pitchFamily="2" charset="-122"/>
                <a:cs typeface="宋体" panose="02010600030101010101" pitchFamily="2" charset="-122"/>
              </a:rPr>
              <a:t> ____ </a:t>
            </a:r>
            <a:r>
              <a:rPr lang="zh-CN" altLang="zh-CN" sz="2800" b="1" kern="100">
                <a:latin typeface="Calibri" panose="020F0502020204030204" pitchFamily="34" charset="0"/>
                <a:ea typeface="宋体" panose="02010600030101010101" pitchFamily="2" charset="-122"/>
                <a:cs typeface="宋体" panose="02010600030101010101" pitchFamily="2" charset="-122"/>
              </a:rPr>
              <a:t>，今义：</a:t>
            </a:r>
            <a:r>
              <a:rPr lang="en-US" altLang="zh-CN" sz="2800" b="1" kern="100">
                <a:latin typeface="Calibri" panose="020F0502020204030204" pitchFamily="34" charset="0"/>
                <a:ea typeface="宋体" panose="02010600030101010101" pitchFamily="2" charset="-122"/>
                <a:cs typeface="宋体" panose="02010600030101010101" pitchFamily="2" charset="-122"/>
              </a:rPr>
              <a:t> ____</a:t>
            </a:r>
            <a:r>
              <a:rPr lang="en-US" altLang="zh-CN" sz="2800" b="1" u="sng" kern="100">
                <a:latin typeface="Calibri" panose="020F0502020204030204" pitchFamily="34" charset="0"/>
                <a:ea typeface="宋体" panose="02010600030101010101" pitchFamily="2" charset="-122"/>
                <a:cs typeface="宋体" panose="02010600030101010101" pitchFamily="2" charset="-122"/>
              </a:rPr>
              <a:t>          </a:t>
            </a:r>
            <a:endParaRPr lang="zh-CN" altLang="zh-CN" sz="2800" b="1" kern="100">
              <a:latin typeface="Calibri" panose="020F0502020204030204" pitchFamily="34" charset="0"/>
              <a:ea typeface="宋体" panose="02010600030101010101" pitchFamily="2" charset="-122"/>
              <a:cs typeface="Times New Roman" panose="02020603050405020304" pitchFamily="18" charset="0"/>
            </a:endParaRPr>
          </a:p>
          <a:p>
            <a:pPr marL="342900" indent="-342900">
              <a:spcAft>
                <a:spcPts val="0"/>
              </a:spcAft>
              <a:buFont typeface="+mj-lt"/>
              <a:buAutoNum type="arabicPeriod"/>
              <a:defRPr/>
            </a:pPr>
            <a:r>
              <a:rPr lang="zh-CN" altLang="zh-CN" sz="2800" b="1" kern="100">
                <a:latin typeface="Calibri" panose="020F0502020204030204" pitchFamily="34" charset="0"/>
                <a:ea typeface="宋体" panose="02010600030101010101" pitchFamily="2" charset="-122"/>
                <a:cs typeface="宋体" panose="02010600030101010101" pitchFamily="2" charset="-122"/>
              </a:rPr>
              <a:t>南冥者，天池也</a:t>
            </a:r>
            <a:r>
              <a:rPr lang="en-US" altLang="zh-CN" sz="2800" b="1" kern="100">
                <a:latin typeface="Calibri" panose="020F0502020204030204" pitchFamily="34" charset="0"/>
                <a:ea typeface="宋体" panose="02010600030101010101" pitchFamily="2" charset="-122"/>
                <a:cs typeface="宋体" panose="02010600030101010101" pitchFamily="2" charset="-122"/>
              </a:rPr>
              <a:t>     </a:t>
            </a:r>
            <a:r>
              <a:rPr lang="zh-CN" altLang="zh-CN" sz="2800" b="1" kern="100">
                <a:latin typeface="Calibri" panose="020F0502020204030204" pitchFamily="34" charset="0"/>
                <a:ea typeface="宋体" panose="02010600030101010101" pitchFamily="2" charset="-122"/>
                <a:cs typeface="宋体" panose="02010600030101010101" pitchFamily="2" charset="-122"/>
              </a:rPr>
              <a:t>古义：</a:t>
            </a:r>
            <a:r>
              <a:rPr lang="en-US" altLang="zh-CN" sz="2800" b="1" kern="100">
                <a:latin typeface="Calibri" panose="020F0502020204030204" pitchFamily="34" charset="0"/>
                <a:ea typeface="宋体" panose="02010600030101010101" pitchFamily="2" charset="-122"/>
                <a:cs typeface="宋体" panose="02010600030101010101" pitchFamily="2" charset="-122"/>
              </a:rPr>
              <a:t> ____ </a:t>
            </a:r>
            <a:r>
              <a:rPr lang="zh-CN" altLang="zh-CN" sz="2800" b="1" kern="100">
                <a:latin typeface="Calibri" panose="020F0502020204030204" pitchFamily="34" charset="0"/>
                <a:ea typeface="宋体" panose="02010600030101010101" pitchFamily="2" charset="-122"/>
                <a:cs typeface="宋体" panose="02010600030101010101" pitchFamily="2" charset="-122"/>
              </a:rPr>
              <a:t>，今义：</a:t>
            </a:r>
            <a:r>
              <a:rPr lang="en-US" altLang="zh-CN" sz="2800" b="1" kern="100">
                <a:latin typeface="Calibri" panose="020F0502020204030204" pitchFamily="34" charset="0"/>
                <a:ea typeface="宋体" panose="02010600030101010101" pitchFamily="2" charset="-122"/>
                <a:cs typeface="宋体" panose="02010600030101010101" pitchFamily="2" charset="-122"/>
              </a:rPr>
              <a:t> ____</a:t>
            </a:r>
            <a:r>
              <a:rPr lang="en-US" altLang="zh-CN" sz="2800" b="1" u="sng" kern="100">
                <a:latin typeface="Calibri" panose="020F0502020204030204" pitchFamily="34" charset="0"/>
                <a:ea typeface="宋体" panose="02010600030101010101" pitchFamily="2" charset="-122"/>
                <a:cs typeface="宋体" panose="02010600030101010101" pitchFamily="2" charset="-122"/>
              </a:rPr>
              <a:t>         </a:t>
            </a:r>
            <a:r>
              <a:rPr lang="en-US" altLang="zh-CN" sz="2800" b="1" kern="100">
                <a:latin typeface="Calibri" panose="020F0502020204030204" pitchFamily="34" charset="0"/>
                <a:ea typeface="宋体" panose="02010600030101010101" pitchFamily="2" charset="-122"/>
                <a:cs typeface="宋体" panose="02010600030101010101" pitchFamily="2" charset="-122"/>
              </a:rPr>
              <a:t>  </a:t>
            </a:r>
            <a:endParaRPr lang="zh-CN" altLang="zh-CN" sz="2800" b="1" kern="100">
              <a:latin typeface="Calibri" panose="020F0502020204030204" pitchFamily="34" charset="0"/>
              <a:ea typeface="宋体" panose="02010600030101010101" pitchFamily="2" charset="-122"/>
              <a:cs typeface="Times New Roman" panose="02020603050405020304" pitchFamily="18" charset="0"/>
            </a:endParaRPr>
          </a:p>
          <a:p>
            <a:pPr marL="342900" indent="-342900">
              <a:spcAft>
                <a:spcPts val="0"/>
              </a:spcAft>
              <a:buFont typeface="+mj-lt"/>
              <a:buAutoNum type="arabicPeriod"/>
              <a:defRPr/>
            </a:pPr>
            <a:r>
              <a:rPr lang="zh-CN" altLang="zh-CN" sz="2800" b="1" kern="100">
                <a:latin typeface="Calibri" panose="020F0502020204030204" pitchFamily="34" charset="0"/>
                <a:ea typeface="宋体" panose="02010600030101010101" pitchFamily="2" charset="-122"/>
                <a:cs typeface="宋体" panose="02010600030101010101" pitchFamily="2" charset="-122"/>
              </a:rPr>
              <a:t>去以六月息者也</a:t>
            </a:r>
            <a:r>
              <a:rPr lang="en-US" altLang="zh-CN" sz="2800" b="1" kern="100">
                <a:latin typeface="Calibri" panose="020F0502020204030204" pitchFamily="34" charset="0"/>
                <a:ea typeface="宋体" panose="02010600030101010101" pitchFamily="2" charset="-122"/>
                <a:cs typeface="宋体" panose="02010600030101010101" pitchFamily="2" charset="-122"/>
              </a:rPr>
              <a:t>     </a:t>
            </a:r>
            <a:r>
              <a:rPr lang="zh-CN" altLang="zh-CN" sz="2800" b="1" kern="100">
                <a:latin typeface="Calibri" panose="020F0502020204030204" pitchFamily="34" charset="0"/>
                <a:ea typeface="宋体" panose="02010600030101010101" pitchFamily="2" charset="-122"/>
                <a:cs typeface="宋体" panose="02010600030101010101" pitchFamily="2" charset="-122"/>
              </a:rPr>
              <a:t>古义：</a:t>
            </a:r>
            <a:r>
              <a:rPr lang="en-US" altLang="zh-CN" sz="2800" b="1" kern="100">
                <a:latin typeface="Calibri" panose="020F0502020204030204" pitchFamily="34" charset="0"/>
                <a:ea typeface="宋体" panose="02010600030101010101" pitchFamily="2" charset="-122"/>
                <a:cs typeface="宋体" panose="02010600030101010101" pitchFamily="2" charset="-122"/>
              </a:rPr>
              <a:t> ____ </a:t>
            </a:r>
            <a:r>
              <a:rPr lang="zh-CN" altLang="zh-CN" sz="2800" b="1" kern="100">
                <a:latin typeface="Calibri" panose="020F0502020204030204" pitchFamily="34" charset="0"/>
                <a:ea typeface="宋体" panose="02010600030101010101" pitchFamily="2" charset="-122"/>
                <a:cs typeface="宋体" panose="02010600030101010101" pitchFamily="2" charset="-122"/>
              </a:rPr>
              <a:t>，今义：</a:t>
            </a:r>
            <a:r>
              <a:rPr lang="en-US" altLang="zh-CN" sz="2800" b="1" kern="100">
                <a:latin typeface="Calibri" panose="020F0502020204030204" pitchFamily="34" charset="0"/>
                <a:ea typeface="宋体" panose="02010600030101010101" pitchFamily="2" charset="-122"/>
                <a:cs typeface="宋体" panose="02010600030101010101" pitchFamily="2" charset="-122"/>
              </a:rPr>
              <a:t> ____</a:t>
            </a:r>
            <a:r>
              <a:rPr lang="en-US" altLang="zh-CN" sz="2800" b="1" u="sng" kern="100">
                <a:latin typeface="Calibri" panose="020F0502020204030204" pitchFamily="34" charset="0"/>
                <a:ea typeface="宋体" panose="02010600030101010101" pitchFamily="2" charset="-122"/>
                <a:cs typeface="宋体" panose="02010600030101010101" pitchFamily="2" charset="-122"/>
              </a:rPr>
              <a:t>         </a:t>
            </a:r>
            <a:endParaRPr lang="zh-CN" altLang="zh-CN" sz="2800" b="1" kern="100">
              <a:latin typeface="Calibri" panose="020F0502020204030204" pitchFamily="34" charset="0"/>
              <a:ea typeface="宋体" panose="02010600030101010101" pitchFamily="2" charset="-122"/>
              <a:cs typeface="Times New Roman" panose="02020603050405020304" pitchFamily="18" charset="0"/>
            </a:endParaRPr>
          </a:p>
          <a:p>
            <a:pPr>
              <a:spcAft>
                <a:spcPts val="0"/>
              </a:spcAft>
              <a:defRPr/>
            </a:pPr>
            <a:r>
              <a:rPr lang="en-US" altLang="zh-CN" sz="2800" b="1" kern="100">
                <a:latin typeface="Calibri" panose="020F0502020204030204" pitchFamily="34" charset="0"/>
                <a:ea typeface="宋体" panose="02010600030101010101" pitchFamily="2" charset="-122"/>
                <a:cs typeface="宋体" panose="02010600030101010101" pitchFamily="2" charset="-122"/>
              </a:rPr>
              <a:t>5.</a:t>
            </a:r>
            <a:r>
              <a:rPr lang="zh-CN" altLang="zh-CN" sz="2800" b="1" kern="100">
                <a:latin typeface="Calibri" panose="020F0502020204030204" pitchFamily="34" charset="0"/>
                <a:ea typeface="宋体" panose="02010600030101010101" pitchFamily="2" charset="-122"/>
                <a:cs typeface="宋体" panose="02010600030101010101" pitchFamily="2" charset="-122"/>
              </a:rPr>
              <a:t>野马也，尘埃也</a:t>
            </a:r>
            <a:r>
              <a:rPr lang="en-US" altLang="zh-CN" sz="2800" b="1" kern="100">
                <a:latin typeface="Calibri" panose="020F0502020204030204" pitchFamily="34" charset="0"/>
                <a:ea typeface="宋体" panose="02010600030101010101" pitchFamily="2" charset="-122"/>
                <a:cs typeface="宋体" panose="02010600030101010101" pitchFamily="2" charset="-122"/>
              </a:rPr>
              <a:t>    </a:t>
            </a:r>
            <a:r>
              <a:rPr lang="zh-CN" altLang="zh-CN" sz="2800" b="1" kern="100">
                <a:latin typeface="Calibri" panose="020F0502020204030204" pitchFamily="34" charset="0"/>
                <a:ea typeface="宋体" panose="02010600030101010101" pitchFamily="2" charset="-122"/>
                <a:cs typeface="宋体" panose="02010600030101010101" pitchFamily="2" charset="-122"/>
              </a:rPr>
              <a:t>古义：</a:t>
            </a:r>
            <a:r>
              <a:rPr lang="en-US" altLang="zh-CN" sz="2800" b="1" kern="100">
                <a:latin typeface="Calibri" panose="020F0502020204030204" pitchFamily="34" charset="0"/>
                <a:ea typeface="宋体" panose="02010600030101010101" pitchFamily="2" charset="-122"/>
                <a:cs typeface="宋体" panose="02010600030101010101" pitchFamily="2" charset="-122"/>
              </a:rPr>
              <a:t> ____ </a:t>
            </a:r>
            <a:r>
              <a:rPr lang="zh-CN" altLang="zh-CN" sz="2800" b="1" kern="100">
                <a:latin typeface="Calibri" panose="020F0502020204030204" pitchFamily="34" charset="0"/>
                <a:ea typeface="宋体" panose="02010600030101010101" pitchFamily="2" charset="-122"/>
                <a:cs typeface="宋体" panose="02010600030101010101" pitchFamily="2" charset="-122"/>
              </a:rPr>
              <a:t>，今义：</a:t>
            </a:r>
            <a:r>
              <a:rPr lang="en-US" altLang="zh-CN" sz="2800" b="1" kern="100">
                <a:latin typeface="Calibri" panose="020F0502020204030204" pitchFamily="34" charset="0"/>
                <a:ea typeface="宋体" panose="02010600030101010101" pitchFamily="2" charset="-122"/>
                <a:cs typeface="宋体" panose="02010600030101010101" pitchFamily="2" charset="-122"/>
              </a:rPr>
              <a:t> ___</a:t>
            </a:r>
            <a:r>
              <a:rPr lang="en-US" altLang="zh-CN" sz="2800" b="1" u="sng" kern="100">
                <a:latin typeface="Calibri" panose="020F0502020204030204" pitchFamily="34" charset="0"/>
                <a:ea typeface="宋体" panose="02010600030101010101" pitchFamily="2" charset="-122"/>
                <a:cs typeface="宋体" panose="02010600030101010101" pitchFamily="2" charset="-122"/>
              </a:rPr>
              <a:t>         </a:t>
            </a:r>
            <a:endParaRPr lang="zh-CN" altLang="zh-CN" sz="2800" b="1" kern="100">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文本框 2"/>
          <p:cNvSpPr txBox="1">
            <a:spLocks noChangeArrowheads="1"/>
          </p:cNvSpPr>
          <p:nvPr/>
        </p:nvSpPr>
        <p:spPr bwMode="auto">
          <a:xfrm>
            <a:off x="1476375" y="765175"/>
            <a:ext cx="6265863" cy="762000"/>
          </a:xfrm>
          <a:prstGeom prst="rect">
            <a:avLst/>
          </a:prstGeom>
          <a:solidFill>
            <a:srgbClr val="FFFF00"/>
          </a:solidFill>
          <a:ln w="9525">
            <a:noFill/>
            <a:miter lim="800000"/>
          </a:ln>
        </p:spPr>
        <p:txBody>
          <a:bodyPr>
            <a:spAutoFit/>
          </a:bodyPr>
          <a:lstStyle/>
          <a:p>
            <a:pPr algn="ctr"/>
            <a:r>
              <a:rPr lang="zh-CN" altLang="en-US" sz="4400" b="1"/>
              <a:t>初读课文，感知文义</a:t>
            </a:r>
            <a:endParaRPr lang="zh-CN" altLang="en-US" sz="4400" b="1"/>
          </a:p>
        </p:txBody>
      </p:sp>
      <p:sp>
        <p:nvSpPr>
          <p:cNvPr id="18434" name="文本框 1"/>
          <p:cNvSpPr txBox="1">
            <a:spLocks noChangeArrowheads="1"/>
          </p:cNvSpPr>
          <p:nvPr/>
        </p:nvSpPr>
        <p:spPr bwMode="auto">
          <a:xfrm>
            <a:off x="1368425" y="2420938"/>
            <a:ext cx="7451725" cy="2528887"/>
          </a:xfrm>
          <a:prstGeom prst="rect">
            <a:avLst/>
          </a:prstGeom>
          <a:noFill/>
          <a:ln w="9525">
            <a:noFill/>
            <a:miter lim="800000"/>
          </a:ln>
        </p:spPr>
        <p:txBody>
          <a:bodyPr>
            <a:spAutoFit/>
          </a:bodyPr>
          <a:lstStyle/>
          <a:p>
            <a:r>
              <a:rPr lang="zh-CN" altLang="en-US" sz="3200" b="1"/>
              <a:t>北</a:t>
            </a:r>
            <a:r>
              <a:rPr lang="zh-CN" altLang="en-US" sz="3200" b="1">
                <a:solidFill>
                  <a:srgbClr val="FF0000"/>
                </a:solidFill>
              </a:rPr>
              <a:t>冥</a:t>
            </a:r>
            <a:r>
              <a:rPr lang="zh-CN" altLang="en-US" sz="3200" b="1"/>
              <a:t>（</a:t>
            </a:r>
            <a:r>
              <a:rPr lang="en-US" altLang="zh-CN" sz="3200" b="1"/>
              <a:t>míng</a:t>
            </a:r>
            <a:r>
              <a:rPr lang="zh-CN" altLang="en-US" sz="3200" b="1"/>
              <a:t>） </a:t>
            </a:r>
            <a:r>
              <a:rPr lang="zh-CN" altLang="en-US" sz="3200" b="1">
                <a:solidFill>
                  <a:srgbClr val="FF0000"/>
                </a:solidFill>
              </a:rPr>
              <a:t>鲲</a:t>
            </a:r>
            <a:r>
              <a:rPr lang="zh-CN" altLang="en-US" sz="3200" b="1"/>
              <a:t>鹏（ </a:t>
            </a:r>
            <a:r>
              <a:rPr lang="en-US" altLang="zh-CN" sz="3200" b="1"/>
              <a:t>kūn</a:t>
            </a:r>
            <a:r>
              <a:rPr lang="zh-CN" altLang="en-US" sz="3200" b="1"/>
              <a:t>）</a:t>
            </a:r>
            <a:r>
              <a:rPr lang="zh-CN" altLang="en-US" sz="3200" b="1">
                <a:solidFill>
                  <a:srgbClr val="FF0000"/>
                </a:solidFill>
              </a:rPr>
              <a:t>抟</a:t>
            </a:r>
            <a:r>
              <a:rPr lang="zh-CN" altLang="en-US" sz="3200" b="1"/>
              <a:t>（</a:t>
            </a:r>
            <a:r>
              <a:rPr lang="en-US" altLang="zh-CN" sz="3200" b="1"/>
              <a:t>tuán</a:t>
            </a:r>
            <a:r>
              <a:rPr lang="zh-CN" altLang="en-US" sz="3200" b="1"/>
              <a:t>） </a:t>
            </a:r>
            <a:endParaRPr lang="en-US" altLang="zh-CN" sz="3200" b="1"/>
          </a:p>
          <a:p>
            <a:endParaRPr lang="en-US" altLang="zh-CN" sz="3200" b="1"/>
          </a:p>
          <a:p>
            <a:r>
              <a:rPr lang="zh-CN" altLang="en-US" sz="3200" b="1"/>
              <a:t>迁</a:t>
            </a:r>
            <a:r>
              <a:rPr lang="zh-CN" altLang="en-US" sz="3200" b="1">
                <a:solidFill>
                  <a:srgbClr val="FF0000"/>
                </a:solidFill>
              </a:rPr>
              <a:t>徙</a:t>
            </a:r>
            <a:r>
              <a:rPr lang="zh-CN" altLang="en-US" sz="3200" b="1"/>
              <a:t>（</a:t>
            </a:r>
            <a:r>
              <a:rPr lang="en-US" altLang="zh-CN" sz="3200" b="1"/>
              <a:t>xǐ</a:t>
            </a:r>
            <a:r>
              <a:rPr lang="zh-CN" altLang="en-US" sz="3200" b="1"/>
              <a:t>） 齐</a:t>
            </a:r>
            <a:r>
              <a:rPr lang="zh-CN" altLang="en-US" sz="3200" b="1">
                <a:solidFill>
                  <a:srgbClr val="FF0000"/>
                </a:solidFill>
              </a:rPr>
              <a:t>谐</a:t>
            </a:r>
            <a:r>
              <a:rPr lang="zh-CN" altLang="en-US" sz="3200" b="1"/>
              <a:t>（</a:t>
            </a:r>
            <a:r>
              <a:rPr lang="en-US" altLang="zh-CN" sz="3200" b="1"/>
              <a:t>xié</a:t>
            </a:r>
            <a:r>
              <a:rPr lang="zh-CN" altLang="en-US" sz="3200" b="1"/>
              <a:t>）  正色</a:t>
            </a:r>
            <a:r>
              <a:rPr lang="zh-CN" altLang="en-US" sz="3200" b="1">
                <a:solidFill>
                  <a:srgbClr val="FF0000"/>
                </a:solidFill>
              </a:rPr>
              <a:t>邪</a:t>
            </a:r>
            <a:r>
              <a:rPr lang="zh-CN" altLang="en-US" sz="3200" b="1"/>
              <a:t>（</a:t>
            </a:r>
            <a:r>
              <a:rPr lang="en-US" altLang="zh-CN" sz="3200" b="1"/>
              <a:t>yé</a:t>
            </a:r>
            <a:r>
              <a:rPr lang="zh-CN" altLang="en-US" sz="3200" b="1"/>
              <a:t>）</a:t>
            </a:r>
            <a:endParaRPr lang="en-US" altLang="zh-CN" sz="3200" b="1"/>
          </a:p>
          <a:p>
            <a:endParaRPr lang="en-US" altLang="zh-CN" sz="3200" b="1"/>
          </a:p>
          <a:p>
            <a:r>
              <a:rPr lang="zh-CN" altLang="en-US" sz="3200" b="1">
                <a:solidFill>
                  <a:srgbClr val="FF0000"/>
                </a:solidFill>
              </a:rPr>
              <a:t>濠</a:t>
            </a:r>
            <a:r>
              <a:rPr lang="zh-CN" altLang="en-US" sz="3200" b="1"/>
              <a:t>梁（</a:t>
            </a:r>
            <a:r>
              <a:rPr lang="en-US" altLang="zh-CN" sz="3200" b="1"/>
              <a:t>háo</a:t>
            </a:r>
            <a:r>
              <a:rPr lang="zh-CN" altLang="en-US" sz="3200" b="1"/>
              <a:t>）</a:t>
            </a:r>
            <a:r>
              <a:rPr lang="en-US" altLang="zh-CN" sz="3200" b="1"/>
              <a:t> </a:t>
            </a:r>
            <a:r>
              <a:rPr lang="zh-CN" altLang="en-US" sz="3200" b="1">
                <a:solidFill>
                  <a:srgbClr val="FF0000"/>
                </a:solidFill>
              </a:rPr>
              <a:t>鯈</a:t>
            </a:r>
            <a:r>
              <a:rPr lang="zh-CN" altLang="en-US" sz="3200" b="1"/>
              <a:t>鱼（</a:t>
            </a:r>
            <a:r>
              <a:rPr lang="en-US" altLang="zh-CN" sz="3200" b="1"/>
              <a:t>tiáo</a:t>
            </a:r>
            <a:r>
              <a:rPr lang="zh-CN" altLang="en-US" sz="3200" b="1"/>
              <a:t>）</a:t>
            </a:r>
            <a:endParaRPr lang="en-US" altLang="zh-CN" sz="3200" b="1"/>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55650" y="765175"/>
            <a:ext cx="3071813" cy="522288"/>
          </a:xfrm>
          <a:prstGeom prst="rect">
            <a:avLst/>
          </a:prstGeom>
        </p:spPr>
        <p:txBody>
          <a:bodyPr wrap="none">
            <a:spAutoFit/>
          </a:bodyPr>
          <a:lstStyle/>
          <a:p>
            <a:pPr>
              <a:defRPr/>
            </a:pPr>
            <a:r>
              <a:rPr lang="en-US" altLang="zh-CN" sz="2800" b="1">
                <a:latin typeface="+mn-ea"/>
                <a:ea typeface="+mn-ea"/>
              </a:rPr>
              <a:t>3.</a:t>
            </a:r>
            <a:r>
              <a:rPr lang="zh-CN" altLang="zh-CN" sz="2800" b="1">
                <a:latin typeface="+mn-ea"/>
                <a:ea typeface="+mn-ea"/>
              </a:rPr>
              <a:t>虚词意义及用法</a:t>
            </a:r>
            <a:endParaRPr lang="zh-CN" altLang="zh-CN" sz="2800" b="1">
              <a:latin typeface="+mn-ea"/>
              <a:ea typeface="+mn-ea"/>
            </a:endParaRPr>
          </a:p>
        </p:txBody>
      </p:sp>
      <p:sp>
        <p:nvSpPr>
          <p:cNvPr id="4" name="矩形 3"/>
          <p:cNvSpPr/>
          <p:nvPr/>
        </p:nvSpPr>
        <p:spPr>
          <a:xfrm>
            <a:off x="1042988" y="1847850"/>
            <a:ext cx="1462087" cy="522288"/>
          </a:xfrm>
          <a:prstGeom prst="rect">
            <a:avLst/>
          </a:prstGeom>
        </p:spPr>
        <p:txBody>
          <a:bodyPr wrap="none">
            <a:spAutoFit/>
          </a:bodyPr>
          <a:lstStyle/>
          <a:p>
            <a:pPr>
              <a:defRPr/>
            </a:pPr>
            <a:r>
              <a:rPr lang="zh-CN" altLang="en-US" sz="2800" b="1">
                <a:latin typeface="+mj-ea"/>
                <a:ea typeface="+mj-ea"/>
                <a:cs typeface="宋体" panose="02010600030101010101" pitchFamily="2" charset="-122"/>
              </a:rPr>
              <a:t>（</a:t>
            </a:r>
            <a:r>
              <a:rPr lang="en-US" altLang="zh-CN" sz="2800" b="1">
                <a:latin typeface="+mj-ea"/>
                <a:ea typeface="+mj-ea"/>
                <a:cs typeface="宋体" panose="02010600030101010101" pitchFamily="2" charset="-122"/>
              </a:rPr>
              <a:t>1</a:t>
            </a:r>
            <a:r>
              <a:rPr lang="zh-CN" altLang="en-US" sz="2800" b="1">
                <a:latin typeface="+mj-ea"/>
                <a:ea typeface="+mj-ea"/>
                <a:cs typeface="宋体" panose="02010600030101010101" pitchFamily="2" charset="-122"/>
              </a:rPr>
              <a:t>）</a:t>
            </a:r>
            <a:r>
              <a:rPr lang="zh-CN" altLang="zh-CN" sz="2800" b="1">
                <a:latin typeface="+mj-ea"/>
                <a:ea typeface="+mj-ea"/>
                <a:cs typeface="宋体" panose="02010600030101010101" pitchFamily="2" charset="-122"/>
              </a:rPr>
              <a:t>之</a:t>
            </a:r>
            <a:endParaRPr lang="zh-CN" altLang="en-US" sz="2800" b="1">
              <a:latin typeface="+mj-ea"/>
              <a:ea typeface="+mj-ea"/>
            </a:endParaRPr>
          </a:p>
        </p:txBody>
      </p:sp>
      <p:sp>
        <p:nvSpPr>
          <p:cNvPr id="36867" name="AutoShape 2"/>
          <p:cNvSpPr/>
          <p:nvPr/>
        </p:nvSpPr>
        <p:spPr bwMode="auto">
          <a:xfrm>
            <a:off x="2538413" y="1631950"/>
            <a:ext cx="233362" cy="941388"/>
          </a:xfrm>
          <a:prstGeom prst="leftBrace">
            <a:avLst>
              <a:gd name="adj1" fmla="val 54030"/>
              <a:gd name="adj2" fmla="val 50000"/>
            </a:avLst>
          </a:prstGeom>
          <a:noFill/>
          <a:ln w="9525">
            <a:solidFill>
              <a:srgbClr val="000000"/>
            </a:solidFill>
            <a:round/>
          </a:ln>
        </p:spPr>
        <p:txBody>
          <a:bodyPr/>
          <a:lstStyle/>
          <a:p>
            <a:endParaRPr lang="zh-CN" altLang="en-US"/>
          </a:p>
        </p:txBody>
      </p:sp>
      <p:sp>
        <p:nvSpPr>
          <p:cNvPr id="36868" name="文本框 5"/>
          <p:cNvSpPr txBox="1">
            <a:spLocks noChangeArrowheads="1"/>
          </p:cNvSpPr>
          <p:nvPr/>
        </p:nvSpPr>
        <p:spPr bwMode="auto">
          <a:xfrm>
            <a:off x="3021013" y="2805113"/>
            <a:ext cx="3963987" cy="1385887"/>
          </a:xfrm>
          <a:prstGeom prst="rect">
            <a:avLst/>
          </a:prstGeom>
          <a:noFill/>
          <a:ln w="9525">
            <a:noFill/>
            <a:miter lim="800000"/>
          </a:ln>
        </p:spPr>
        <p:txBody>
          <a:bodyPr>
            <a:spAutoFit/>
          </a:bodyPr>
          <a:lstStyle/>
          <a:p>
            <a:r>
              <a:rPr lang="zh-CN" altLang="en-US" sz="2800" b="1">
                <a:latin typeface="宋体" panose="02010600030101010101" pitchFamily="2" charset="-122"/>
              </a:rPr>
              <a:t>①其正色邪</a:t>
            </a:r>
            <a:r>
              <a:rPr lang="en-US" altLang="zh-CN" sz="2800" b="1">
                <a:latin typeface="宋体" panose="02010600030101010101" pitchFamily="2" charset="-122"/>
              </a:rPr>
              <a:t>____ </a:t>
            </a:r>
            <a:endParaRPr lang="en-US" altLang="zh-CN" sz="2800" b="1">
              <a:latin typeface="宋体" panose="02010600030101010101" pitchFamily="2" charset="-122"/>
            </a:endParaRPr>
          </a:p>
          <a:p>
            <a:r>
              <a:rPr lang="zh-CN" altLang="en-US" sz="2800" b="1">
                <a:latin typeface="宋体" panose="02010600030101010101" pitchFamily="2" charset="-122"/>
              </a:rPr>
              <a:t>②其视下也</a:t>
            </a:r>
            <a:r>
              <a:rPr lang="en-US" altLang="zh-CN" sz="2800" b="1">
                <a:latin typeface="宋体" panose="02010600030101010101" pitchFamily="2" charset="-122"/>
              </a:rPr>
              <a:t>____ </a:t>
            </a:r>
            <a:endParaRPr lang="en-US" altLang="zh-CN" sz="2800" b="1">
              <a:latin typeface="宋体" panose="02010600030101010101" pitchFamily="2" charset="-122"/>
            </a:endParaRPr>
          </a:p>
          <a:p>
            <a:r>
              <a:rPr lang="zh-CN" altLang="en-US" sz="2800" b="1">
                <a:latin typeface="宋体" panose="02010600030101010101" pitchFamily="2" charset="-122"/>
              </a:rPr>
              <a:t>③其名为鲲</a:t>
            </a:r>
            <a:r>
              <a:rPr lang="en-US" altLang="zh-CN" sz="2800" b="1">
                <a:latin typeface="宋体" panose="02010600030101010101" pitchFamily="2" charset="-122"/>
              </a:rPr>
              <a:t>____</a:t>
            </a:r>
            <a:r>
              <a:rPr lang="zh-CN" altLang="en-US" sz="2800" b="1">
                <a:latin typeface="宋体" panose="02010600030101010101" pitchFamily="2" charset="-122"/>
              </a:rPr>
              <a:t> </a:t>
            </a:r>
            <a:endParaRPr lang="zh-CN" altLang="en-US" sz="2800" b="1">
              <a:latin typeface="宋体" panose="02010600030101010101" pitchFamily="2" charset="-122"/>
            </a:endParaRPr>
          </a:p>
        </p:txBody>
      </p:sp>
      <p:sp>
        <p:nvSpPr>
          <p:cNvPr id="7" name="矩形 6"/>
          <p:cNvSpPr/>
          <p:nvPr/>
        </p:nvSpPr>
        <p:spPr>
          <a:xfrm>
            <a:off x="1042988" y="3236913"/>
            <a:ext cx="1462087" cy="522287"/>
          </a:xfrm>
          <a:prstGeom prst="rect">
            <a:avLst/>
          </a:prstGeom>
        </p:spPr>
        <p:txBody>
          <a:bodyPr wrap="none">
            <a:spAutoFit/>
          </a:bodyPr>
          <a:lstStyle/>
          <a:p>
            <a:pPr>
              <a:defRPr/>
            </a:pPr>
            <a:r>
              <a:rPr lang="zh-CN" altLang="en-US" sz="2800" b="1">
                <a:latin typeface="+mj-ea"/>
                <a:ea typeface="+mj-ea"/>
                <a:cs typeface="宋体" panose="02010600030101010101" pitchFamily="2" charset="-122"/>
              </a:rPr>
              <a:t>（</a:t>
            </a:r>
            <a:r>
              <a:rPr lang="en-US" altLang="zh-CN" sz="2800" b="1">
                <a:latin typeface="+mj-ea"/>
                <a:ea typeface="+mj-ea"/>
                <a:cs typeface="宋体" panose="02010600030101010101" pitchFamily="2" charset="-122"/>
              </a:rPr>
              <a:t>2</a:t>
            </a:r>
            <a:r>
              <a:rPr lang="zh-CN" altLang="en-US" sz="2800" b="1">
                <a:latin typeface="+mj-ea"/>
                <a:ea typeface="+mj-ea"/>
                <a:cs typeface="宋体" panose="02010600030101010101" pitchFamily="2" charset="-122"/>
              </a:rPr>
              <a:t>）其</a:t>
            </a:r>
            <a:endParaRPr lang="zh-CN" altLang="en-US" sz="2800" b="1">
              <a:latin typeface="+mj-ea"/>
              <a:ea typeface="+mj-ea"/>
            </a:endParaRPr>
          </a:p>
        </p:txBody>
      </p:sp>
      <p:sp>
        <p:nvSpPr>
          <p:cNvPr id="36870" name="AutoShape 2"/>
          <p:cNvSpPr/>
          <p:nvPr/>
        </p:nvSpPr>
        <p:spPr bwMode="auto">
          <a:xfrm>
            <a:off x="2552700" y="3027363"/>
            <a:ext cx="233363" cy="941387"/>
          </a:xfrm>
          <a:prstGeom prst="leftBrace">
            <a:avLst>
              <a:gd name="adj1" fmla="val 54029"/>
              <a:gd name="adj2" fmla="val 50000"/>
            </a:avLst>
          </a:prstGeom>
          <a:noFill/>
          <a:ln w="9525">
            <a:solidFill>
              <a:srgbClr val="000000"/>
            </a:solidFill>
            <a:round/>
          </a:ln>
        </p:spPr>
        <p:txBody>
          <a:bodyPr/>
          <a:lstStyle/>
          <a:p>
            <a:endParaRPr lang="zh-CN" altLang="en-US"/>
          </a:p>
        </p:txBody>
      </p:sp>
      <p:sp>
        <p:nvSpPr>
          <p:cNvPr id="36871" name="文本框 8"/>
          <p:cNvSpPr txBox="1">
            <a:spLocks noChangeArrowheads="1"/>
          </p:cNvSpPr>
          <p:nvPr/>
        </p:nvSpPr>
        <p:spPr bwMode="auto">
          <a:xfrm>
            <a:off x="3038475" y="1416050"/>
            <a:ext cx="3963988" cy="1385888"/>
          </a:xfrm>
          <a:prstGeom prst="rect">
            <a:avLst/>
          </a:prstGeom>
          <a:noFill/>
          <a:ln w="9525">
            <a:noFill/>
            <a:miter lim="800000"/>
          </a:ln>
        </p:spPr>
        <p:txBody>
          <a:bodyPr>
            <a:spAutoFit/>
          </a:bodyPr>
          <a:lstStyle/>
          <a:p>
            <a:r>
              <a:rPr lang="zh-CN" altLang="zh-CN" sz="2800" b="1">
                <a:latin typeface="宋体" panose="02010600030101010101" pitchFamily="2" charset="-122"/>
              </a:rPr>
              <a:t>①鹏之背</a:t>
            </a:r>
            <a:r>
              <a:rPr lang="en-US" altLang="zh-CN" sz="2800" b="1">
                <a:latin typeface="宋体" panose="02010600030101010101" pitchFamily="2" charset="-122"/>
              </a:rPr>
              <a:t>____ </a:t>
            </a:r>
            <a:endParaRPr lang="en-US" altLang="zh-CN" sz="2800" b="1">
              <a:latin typeface="宋体" panose="02010600030101010101" pitchFamily="2" charset="-122"/>
            </a:endParaRPr>
          </a:p>
          <a:p>
            <a:endParaRPr lang="en-US" altLang="zh-CN" sz="2800" b="1">
              <a:latin typeface="宋体" panose="02010600030101010101" pitchFamily="2" charset="-122"/>
            </a:endParaRPr>
          </a:p>
          <a:p>
            <a:r>
              <a:rPr lang="zh-CN" altLang="en-US" sz="2800" b="1">
                <a:latin typeface="宋体" panose="02010600030101010101" pitchFamily="2" charset="-122"/>
              </a:rPr>
              <a:t>②鹏之徙于南冥也</a:t>
            </a:r>
            <a:r>
              <a:rPr lang="en-US" altLang="zh-CN" sz="2800" b="1">
                <a:latin typeface="宋体" panose="02010600030101010101" pitchFamily="2" charset="-122"/>
              </a:rPr>
              <a:t>____</a:t>
            </a:r>
            <a:r>
              <a:rPr lang="zh-CN" altLang="en-US" sz="2800" b="1">
                <a:latin typeface="宋体" panose="02010600030101010101" pitchFamily="2" charset="-122"/>
              </a:rPr>
              <a:t> </a:t>
            </a:r>
            <a:endParaRPr lang="zh-CN" altLang="en-US" sz="2800" b="1">
              <a:latin typeface="宋体" panose="02010600030101010101" pitchFamily="2" charset="-122"/>
            </a:endParaRPr>
          </a:p>
        </p:txBody>
      </p:sp>
      <p:sp>
        <p:nvSpPr>
          <p:cNvPr id="10" name="矩形 9"/>
          <p:cNvSpPr/>
          <p:nvPr/>
        </p:nvSpPr>
        <p:spPr>
          <a:xfrm>
            <a:off x="1046163" y="4625975"/>
            <a:ext cx="1462087" cy="522288"/>
          </a:xfrm>
          <a:prstGeom prst="rect">
            <a:avLst/>
          </a:prstGeom>
        </p:spPr>
        <p:txBody>
          <a:bodyPr wrap="none">
            <a:spAutoFit/>
          </a:bodyPr>
          <a:lstStyle/>
          <a:p>
            <a:pPr>
              <a:defRPr/>
            </a:pPr>
            <a:r>
              <a:rPr lang="zh-CN" altLang="en-US" sz="2800" b="1">
                <a:latin typeface="+mj-ea"/>
                <a:ea typeface="+mj-ea"/>
                <a:cs typeface="宋体" panose="02010600030101010101" pitchFamily="2" charset="-122"/>
              </a:rPr>
              <a:t>（</a:t>
            </a:r>
            <a:r>
              <a:rPr lang="en-US" altLang="zh-CN" sz="2800" b="1">
                <a:latin typeface="+mj-ea"/>
                <a:ea typeface="+mj-ea"/>
                <a:cs typeface="宋体" panose="02010600030101010101" pitchFamily="2" charset="-122"/>
              </a:rPr>
              <a:t>3</a:t>
            </a:r>
            <a:r>
              <a:rPr lang="zh-CN" altLang="en-US" sz="2800" b="1">
                <a:latin typeface="+mj-ea"/>
                <a:ea typeface="+mj-ea"/>
                <a:cs typeface="宋体" panose="02010600030101010101" pitchFamily="2" charset="-122"/>
              </a:rPr>
              <a:t>）而</a:t>
            </a:r>
            <a:endParaRPr lang="zh-CN" altLang="en-US" sz="2800" b="1">
              <a:latin typeface="+mj-ea"/>
              <a:ea typeface="+mj-ea"/>
            </a:endParaRPr>
          </a:p>
        </p:txBody>
      </p:sp>
      <p:sp>
        <p:nvSpPr>
          <p:cNvPr id="36873" name="AutoShape 2"/>
          <p:cNvSpPr/>
          <p:nvPr/>
        </p:nvSpPr>
        <p:spPr bwMode="auto">
          <a:xfrm>
            <a:off x="2552700" y="4411663"/>
            <a:ext cx="233363" cy="942975"/>
          </a:xfrm>
          <a:prstGeom prst="leftBrace">
            <a:avLst>
              <a:gd name="adj1" fmla="val 54121"/>
              <a:gd name="adj2" fmla="val 50000"/>
            </a:avLst>
          </a:prstGeom>
          <a:noFill/>
          <a:ln w="9525">
            <a:solidFill>
              <a:srgbClr val="000000"/>
            </a:solidFill>
            <a:round/>
          </a:ln>
        </p:spPr>
        <p:txBody>
          <a:bodyPr/>
          <a:lstStyle/>
          <a:p>
            <a:endParaRPr lang="zh-CN" altLang="en-US"/>
          </a:p>
        </p:txBody>
      </p:sp>
      <p:sp>
        <p:nvSpPr>
          <p:cNvPr id="36874" name="文本框 11"/>
          <p:cNvSpPr txBox="1">
            <a:spLocks noChangeArrowheads="1"/>
          </p:cNvSpPr>
          <p:nvPr/>
        </p:nvSpPr>
        <p:spPr bwMode="auto">
          <a:xfrm>
            <a:off x="2916238" y="4191000"/>
            <a:ext cx="3963987" cy="1384300"/>
          </a:xfrm>
          <a:prstGeom prst="rect">
            <a:avLst/>
          </a:prstGeom>
          <a:noFill/>
          <a:ln w="9525">
            <a:noFill/>
            <a:miter lim="800000"/>
          </a:ln>
        </p:spPr>
        <p:txBody>
          <a:bodyPr>
            <a:spAutoFit/>
          </a:bodyPr>
          <a:lstStyle/>
          <a:p>
            <a:r>
              <a:rPr lang="zh-CN" altLang="en-US" sz="2800" b="1">
                <a:latin typeface="宋体" panose="02010600030101010101" pitchFamily="2" charset="-122"/>
              </a:rPr>
              <a:t>①怒而飞</a:t>
            </a:r>
            <a:r>
              <a:rPr lang="en-US" altLang="zh-CN" sz="2800" b="1">
                <a:latin typeface="宋体" panose="02010600030101010101" pitchFamily="2" charset="-122"/>
              </a:rPr>
              <a:t>____ </a:t>
            </a:r>
            <a:endParaRPr lang="en-US" altLang="zh-CN" sz="2800" b="1">
              <a:latin typeface="宋体" panose="02010600030101010101" pitchFamily="2" charset="-122"/>
            </a:endParaRPr>
          </a:p>
          <a:p>
            <a:endParaRPr lang="en-US" altLang="zh-CN" sz="2800" b="1">
              <a:latin typeface="宋体" panose="02010600030101010101" pitchFamily="2" charset="-122"/>
            </a:endParaRPr>
          </a:p>
          <a:p>
            <a:r>
              <a:rPr lang="zh-CN" altLang="en-US" sz="2800" b="1">
                <a:latin typeface="宋体" panose="02010600030101010101" pitchFamily="2" charset="-122"/>
              </a:rPr>
              <a:t>②化而为鸟</a:t>
            </a:r>
            <a:r>
              <a:rPr lang="en-US" altLang="zh-CN" sz="2800" b="1">
                <a:latin typeface="宋体" panose="02010600030101010101" pitchFamily="2" charset="-122"/>
              </a:rPr>
              <a:t>____</a:t>
            </a:r>
            <a:r>
              <a:rPr lang="zh-CN" altLang="en-US" sz="2800" b="1">
                <a:latin typeface="宋体" panose="02010600030101010101" pitchFamily="2" charset="-122"/>
              </a:rPr>
              <a:t> </a:t>
            </a:r>
            <a:endParaRPr lang="zh-CN" altLang="en-US" sz="2800" b="1">
              <a:latin typeface="宋体" panose="02010600030101010101" pitchFamily="2"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1188" y="1412875"/>
            <a:ext cx="7848600" cy="4400550"/>
          </a:xfrm>
          <a:prstGeom prst="rect">
            <a:avLst/>
          </a:prstGeom>
        </p:spPr>
        <p:txBody>
          <a:bodyPr>
            <a:spAutoFit/>
          </a:bodyPr>
          <a:lstStyle/>
          <a:p>
            <a:pPr indent="304800">
              <a:spcAft>
                <a:spcPts val="0"/>
              </a:spcAft>
              <a:defRPr/>
            </a:pPr>
            <a:r>
              <a:rPr lang="zh-CN" altLang="zh-CN" sz="2800" b="1" kern="100">
                <a:solidFill>
                  <a:srgbClr val="FF0000"/>
                </a:solidFill>
                <a:latin typeface="+mn-ea"/>
                <a:ea typeface="+mn-ea"/>
                <a:cs typeface="宋体" panose="02010600030101010101" pitchFamily="2" charset="-122"/>
              </a:rPr>
              <a:t>参考答案：</a:t>
            </a:r>
            <a:r>
              <a:rPr lang="en-US" altLang="zh-CN" sz="2800" b="1" kern="100">
                <a:solidFill>
                  <a:srgbClr val="FF0000"/>
                </a:solidFill>
                <a:latin typeface="+mn-ea"/>
                <a:ea typeface="+mn-ea"/>
                <a:cs typeface="宋体" panose="02010600030101010101" pitchFamily="2" charset="-122"/>
              </a:rPr>
              <a:t>1.(1)</a:t>
            </a:r>
            <a:r>
              <a:rPr lang="zh-CN" altLang="zh-CN" sz="2800" b="1" kern="100">
                <a:solidFill>
                  <a:srgbClr val="FF0000"/>
                </a:solidFill>
                <a:latin typeface="+mn-ea"/>
                <a:ea typeface="+mn-ea"/>
                <a:cs typeface="宋体" panose="02010600030101010101" pitchFamily="2" charset="-122"/>
              </a:rPr>
              <a:t>冥通溟</a:t>
            </a:r>
            <a:r>
              <a:rPr lang="en-US" altLang="zh-CN" sz="2800" b="1" kern="100">
                <a:solidFill>
                  <a:srgbClr val="FF0000"/>
                </a:solidFill>
                <a:latin typeface="+mn-ea"/>
                <a:ea typeface="+mn-ea"/>
                <a:cs typeface="宋体" panose="02010600030101010101" pitchFamily="2" charset="-122"/>
              </a:rPr>
              <a:t>,</a:t>
            </a:r>
            <a:r>
              <a:rPr lang="zh-CN" altLang="zh-CN" sz="2800" b="1" kern="100">
                <a:solidFill>
                  <a:srgbClr val="FF0000"/>
                </a:solidFill>
                <a:latin typeface="+mn-ea"/>
                <a:ea typeface="+mn-ea"/>
                <a:cs typeface="宋体" panose="02010600030101010101" pitchFamily="2" charset="-122"/>
              </a:rPr>
              <a:t>海。</a:t>
            </a:r>
            <a:r>
              <a:rPr lang="en-US" altLang="zh-CN" sz="2800" b="1" kern="100">
                <a:solidFill>
                  <a:srgbClr val="FF0000"/>
                </a:solidFill>
                <a:latin typeface="+mn-ea"/>
                <a:ea typeface="+mn-ea"/>
                <a:cs typeface="宋体" panose="02010600030101010101" pitchFamily="2" charset="-122"/>
              </a:rPr>
              <a:t>(2)</a:t>
            </a:r>
            <a:r>
              <a:rPr lang="zh-CN" altLang="zh-CN" sz="2800" b="1" kern="100">
                <a:solidFill>
                  <a:srgbClr val="FF0000"/>
                </a:solidFill>
                <a:latin typeface="+mn-ea"/>
                <a:ea typeface="+mn-ea"/>
                <a:cs typeface="宋体" panose="02010600030101010101" pitchFamily="2" charset="-122"/>
              </a:rPr>
              <a:t>邪通耶，语气词，呢，吗。</a:t>
            </a:r>
            <a:r>
              <a:rPr lang="en-US" altLang="zh-CN" sz="2800" b="1" kern="100">
                <a:solidFill>
                  <a:srgbClr val="FF0000"/>
                </a:solidFill>
                <a:latin typeface="+mn-ea"/>
                <a:ea typeface="+mn-ea"/>
                <a:cs typeface="宋体" panose="02010600030101010101" pitchFamily="2" charset="-122"/>
              </a:rPr>
              <a:t> 2.</a:t>
            </a:r>
            <a:r>
              <a:rPr lang="zh-CN" altLang="zh-CN" sz="2800" b="1" kern="100">
                <a:solidFill>
                  <a:srgbClr val="FF0000"/>
                </a:solidFill>
                <a:latin typeface="+mn-ea"/>
                <a:ea typeface="+mn-ea"/>
                <a:cs typeface="宋体" panose="02010600030101010101" pitchFamily="2" charset="-122"/>
              </a:rPr>
              <a:t>（</a:t>
            </a:r>
            <a:r>
              <a:rPr lang="en-US" altLang="zh-CN" sz="2800" b="1" kern="100">
                <a:solidFill>
                  <a:srgbClr val="FF0000"/>
                </a:solidFill>
                <a:latin typeface="+mn-ea"/>
                <a:ea typeface="+mn-ea"/>
                <a:cs typeface="宋体" panose="02010600030101010101" pitchFamily="2" charset="-122"/>
              </a:rPr>
              <a:t>1</a:t>
            </a:r>
            <a:r>
              <a:rPr lang="zh-CN" altLang="zh-CN" sz="2800" b="1" kern="100">
                <a:solidFill>
                  <a:srgbClr val="FF0000"/>
                </a:solidFill>
                <a:latin typeface="+mn-ea"/>
                <a:ea typeface="+mn-ea"/>
                <a:cs typeface="宋体" panose="02010600030101010101" pitchFamily="2" charset="-122"/>
              </a:rPr>
              <a:t>）奋起的样子</a:t>
            </a:r>
            <a:r>
              <a:rPr lang="en-US" altLang="zh-CN" sz="2800" b="1" kern="100">
                <a:solidFill>
                  <a:srgbClr val="FF0000"/>
                </a:solidFill>
                <a:latin typeface="+mn-ea"/>
                <a:ea typeface="+mn-ea"/>
                <a:cs typeface="宋体" panose="02010600030101010101" pitchFamily="2" charset="-122"/>
              </a:rPr>
              <a:t>  </a:t>
            </a:r>
            <a:r>
              <a:rPr lang="zh-CN" altLang="zh-CN" sz="2800" b="1" kern="100">
                <a:solidFill>
                  <a:srgbClr val="FF0000"/>
                </a:solidFill>
                <a:latin typeface="+mn-ea"/>
                <a:ea typeface="+mn-ea"/>
                <a:cs typeface="宋体" panose="02010600030101010101" pitchFamily="2" charset="-122"/>
              </a:rPr>
              <a:t>愤怒，恼怒：（</a:t>
            </a:r>
            <a:r>
              <a:rPr lang="en-US" altLang="zh-CN" sz="2800" b="1" kern="100">
                <a:solidFill>
                  <a:srgbClr val="FF0000"/>
                </a:solidFill>
                <a:latin typeface="+mn-ea"/>
                <a:ea typeface="+mn-ea"/>
                <a:cs typeface="宋体" panose="02010600030101010101" pitchFamily="2" charset="-122"/>
              </a:rPr>
              <a:t>2</a:t>
            </a:r>
            <a:r>
              <a:rPr lang="zh-CN" altLang="zh-CN" sz="2800" b="1" kern="100">
                <a:solidFill>
                  <a:srgbClr val="FF0000"/>
                </a:solidFill>
                <a:latin typeface="+mn-ea"/>
                <a:ea typeface="+mn-ea"/>
                <a:cs typeface="宋体" panose="02010600030101010101" pitchFamily="2" charset="-122"/>
              </a:rPr>
              <a:t>）海动</a:t>
            </a:r>
            <a:r>
              <a:rPr lang="en-US" altLang="zh-CN" sz="2800" b="1" kern="100">
                <a:solidFill>
                  <a:srgbClr val="FF0000"/>
                </a:solidFill>
                <a:latin typeface="+mn-ea"/>
                <a:ea typeface="+mn-ea"/>
                <a:cs typeface="宋体" panose="02010600030101010101" pitchFamily="2" charset="-122"/>
              </a:rPr>
              <a:t>  </a:t>
            </a:r>
            <a:r>
              <a:rPr lang="zh-CN" altLang="zh-CN" sz="2800" b="1" kern="100">
                <a:solidFill>
                  <a:srgbClr val="FF0000"/>
                </a:solidFill>
                <a:latin typeface="+mn-ea"/>
                <a:ea typeface="+mn-ea"/>
                <a:cs typeface="宋体" panose="02010600030101010101" pitchFamily="2" charset="-122"/>
              </a:rPr>
              <a:t>泛指海上运输；（</a:t>
            </a:r>
            <a:r>
              <a:rPr lang="en-US" altLang="zh-CN" sz="2800" b="1" kern="100">
                <a:solidFill>
                  <a:srgbClr val="FF0000"/>
                </a:solidFill>
                <a:latin typeface="+mn-ea"/>
                <a:ea typeface="+mn-ea"/>
                <a:cs typeface="宋体" panose="02010600030101010101" pitchFamily="2" charset="-122"/>
              </a:rPr>
              <a:t>3</a:t>
            </a:r>
            <a:r>
              <a:rPr lang="zh-CN" altLang="zh-CN" sz="2800" b="1" kern="100">
                <a:solidFill>
                  <a:srgbClr val="FF0000"/>
                </a:solidFill>
                <a:latin typeface="+mn-ea"/>
                <a:ea typeface="+mn-ea"/>
                <a:cs typeface="宋体" panose="02010600030101010101" pitchFamily="2" charset="-122"/>
              </a:rPr>
              <a:t>）天然形成的大水池</a:t>
            </a:r>
            <a:r>
              <a:rPr lang="en-US" altLang="zh-CN" sz="2800" b="1" kern="100">
                <a:solidFill>
                  <a:srgbClr val="FF0000"/>
                </a:solidFill>
                <a:latin typeface="+mn-ea"/>
                <a:ea typeface="+mn-ea"/>
                <a:cs typeface="宋体" panose="02010600030101010101" pitchFamily="2" charset="-122"/>
              </a:rPr>
              <a:t>  </a:t>
            </a:r>
            <a:r>
              <a:rPr lang="zh-CN" altLang="zh-CN" sz="2800" b="1" kern="100">
                <a:solidFill>
                  <a:srgbClr val="FF0000"/>
                </a:solidFill>
                <a:latin typeface="+mn-ea"/>
                <a:ea typeface="+mn-ea"/>
                <a:cs typeface="宋体" panose="02010600030101010101" pitchFamily="2" charset="-122"/>
              </a:rPr>
              <a:t>高手湖泊名；（</a:t>
            </a:r>
            <a:r>
              <a:rPr lang="en-US" altLang="zh-CN" sz="2800" b="1" kern="100">
                <a:solidFill>
                  <a:srgbClr val="FF0000"/>
                </a:solidFill>
                <a:latin typeface="+mn-ea"/>
                <a:ea typeface="+mn-ea"/>
                <a:cs typeface="宋体" panose="02010600030101010101" pitchFamily="2" charset="-122"/>
              </a:rPr>
              <a:t>4</a:t>
            </a:r>
            <a:r>
              <a:rPr lang="zh-CN" altLang="zh-CN" sz="2800" b="1" kern="100">
                <a:solidFill>
                  <a:srgbClr val="FF0000"/>
                </a:solidFill>
                <a:latin typeface="+mn-ea"/>
                <a:ea typeface="+mn-ea"/>
                <a:cs typeface="宋体" panose="02010600030101010101" pitchFamily="2" charset="-122"/>
              </a:rPr>
              <a:t>）离开</a:t>
            </a:r>
            <a:r>
              <a:rPr lang="en-US" altLang="zh-CN" sz="2800" b="1" kern="100">
                <a:solidFill>
                  <a:srgbClr val="FF0000"/>
                </a:solidFill>
                <a:latin typeface="+mn-ea"/>
                <a:ea typeface="+mn-ea"/>
                <a:cs typeface="宋体" panose="02010600030101010101" pitchFamily="2" charset="-122"/>
              </a:rPr>
              <a:t>  </a:t>
            </a:r>
            <a:r>
              <a:rPr lang="zh-CN" altLang="zh-CN" sz="2800" b="1" kern="100">
                <a:solidFill>
                  <a:srgbClr val="FF0000"/>
                </a:solidFill>
                <a:latin typeface="+mn-ea"/>
                <a:ea typeface="+mn-ea"/>
                <a:cs typeface="宋体" panose="02010600030101010101" pitchFamily="2" charset="-122"/>
              </a:rPr>
              <a:t>前往；（</a:t>
            </a:r>
            <a:r>
              <a:rPr lang="en-US" altLang="zh-CN" sz="2800" b="1" kern="100">
                <a:solidFill>
                  <a:srgbClr val="FF0000"/>
                </a:solidFill>
                <a:latin typeface="+mn-ea"/>
                <a:ea typeface="+mn-ea"/>
                <a:cs typeface="宋体" panose="02010600030101010101" pitchFamily="2" charset="-122"/>
              </a:rPr>
              <a:t>5</a:t>
            </a:r>
            <a:r>
              <a:rPr lang="zh-CN" altLang="zh-CN" sz="2800" b="1" kern="100">
                <a:solidFill>
                  <a:srgbClr val="FF0000"/>
                </a:solidFill>
                <a:latin typeface="+mn-ea"/>
                <a:ea typeface="+mn-ea"/>
                <a:cs typeface="宋体" panose="02010600030101010101" pitchFamily="2" charset="-122"/>
              </a:rPr>
              <a:t>）指游动的雾气</a:t>
            </a:r>
            <a:r>
              <a:rPr lang="en-US" altLang="zh-CN" sz="2800" b="1" kern="100">
                <a:solidFill>
                  <a:srgbClr val="FF0000"/>
                </a:solidFill>
                <a:latin typeface="+mn-ea"/>
                <a:ea typeface="+mn-ea"/>
                <a:cs typeface="宋体" panose="02010600030101010101" pitchFamily="2" charset="-122"/>
              </a:rPr>
              <a:t>  </a:t>
            </a:r>
            <a:r>
              <a:rPr lang="zh-CN" altLang="zh-CN" sz="2800" b="1" kern="100">
                <a:solidFill>
                  <a:srgbClr val="FF0000"/>
                </a:solidFill>
                <a:latin typeface="+mn-ea"/>
                <a:ea typeface="+mn-ea"/>
                <a:cs typeface="宋体" panose="02010600030101010101" pitchFamily="2" charset="-122"/>
              </a:rPr>
              <a:t>一种珍稀动物。</a:t>
            </a:r>
            <a:r>
              <a:rPr lang="en-US" altLang="zh-CN" sz="2800" b="1" kern="100">
                <a:solidFill>
                  <a:srgbClr val="FF0000"/>
                </a:solidFill>
                <a:latin typeface="+mn-ea"/>
                <a:ea typeface="+mn-ea"/>
                <a:cs typeface="宋体" panose="02010600030101010101" pitchFamily="2" charset="-122"/>
              </a:rPr>
              <a:t>  3.</a:t>
            </a:r>
            <a:r>
              <a:rPr lang="zh-CN" altLang="zh-CN" sz="2800" b="1" kern="100">
                <a:solidFill>
                  <a:srgbClr val="FF0000"/>
                </a:solidFill>
                <a:latin typeface="+mn-ea"/>
                <a:ea typeface="+mn-ea"/>
                <a:cs typeface="宋体" panose="02010600030101010101" pitchFamily="2" charset="-122"/>
              </a:rPr>
              <a:t>（</a:t>
            </a:r>
            <a:r>
              <a:rPr lang="en-US" altLang="zh-CN" sz="2800" b="1" kern="100">
                <a:solidFill>
                  <a:srgbClr val="FF0000"/>
                </a:solidFill>
                <a:latin typeface="+mn-ea"/>
                <a:ea typeface="+mn-ea"/>
                <a:cs typeface="宋体" panose="02010600030101010101" pitchFamily="2" charset="-122"/>
              </a:rPr>
              <a:t>1</a:t>
            </a:r>
            <a:r>
              <a:rPr lang="zh-CN" altLang="zh-CN" sz="2800" b="1" kern="100">
                <a:solidFill>
                  <a:srgbClr val="FF0000"/>
                </a:solidFill>
                <a:latin typeface="+mn-ea"/>
                <a:ea typeface="+mn-ea"/>
                <a:cs typeface="宋体" panose="02010600030101010101" pitchFamily="2" charset="-122"/>
              </a:rPr>
              <a:t>）① 结构助词，“的”；②用于主谓之间，取消句子独立性。（</a:t>
            </a:r>
            <a:r>
              <a:rPr lang="en-US" altLang="zh-CN" sz="2800" b="1" kern="100">
                <a:solidFill>
                  <a:srgbClr val="FF0000"/>
                </a:solidFill>
                <a:latin typeface="+mn-ea"/>
                <a:ea typeface="+mn-ea"/>
                <a:cs typeface="宋体" panose="02010600030101010101" pitchFamily="2" charset="-122"/>
              </a:rPr>
              <a:t>2</a:t>
            </a:r>
            <a:r>
              <a:rPr lang="zh-CN" altLang="zh-CN" sz="2800" b="1" kern="100">
                <a:solidFill>
                  <a:srgbClr val="FF0000"/>
                </a:solidFill>
                <a:latin typeface="+mn-ea"/>
                <a:ea typeface="+mn-ea"/>
                <a:cs typeface="宋体" panose="02010600030101010101" pitchFamily="2" charset="-122"/>
              </a:rPr>
              <a:t>）①其远而无所至极邪</a:t>
            </a:r>
            <a:r>
              <a:rPr lang="en-US" altLang="zh-CN" sz="2800" b="1" kern="100">
                <a:solidFill>
                  <a:srgbClr val="FF0000"/>
                </a:solidFill>
                <a:latin typeface="+mn-ea"/>
                <a:ea typeface="+mn-ea"/>
                <a:cs typeface="宋体" panose="02010600030101010101" pitchFamily="2" charset="-122"/>
              </a:rPr>
              <a:t>? </a:t>
            </a:r>
            <a:r>
              <a:rPr lang="zh-CN" altLang="zh-CN" sz="2800" b="1" kern="100">
                <a:solidFill>
                  <a:srgbClr val="FF0000"/>
                </a:solidFill>
                <a:latin typeface="+mn-ea"/>
                <a:ea typeface="+mn-ea"/>
                <a:cs typeface="宋体" panose="02010600030101010101" pitchFamily="2" charset="-122"/>
              </a:rPr>
              <a:t>用在选择句中，表示选择，是……还是……；②指代鹏；③代词，它的。（</a:t>
            </a:r>
            <a:r>
              <a:rPr lang="en-US" altLang="zh-CN" sz="2800" b="1" kern="100">
                <a:solidFill>
                  <a:srgbClr val="FF0000"/>
                </a:solidFill>
                <a:latin typeface="+mn-ea"/>
                <a:ea typeface="+mn-ea"/>
                <a:cs typeface="宋体" panose="02010600030101010101" pitchFamily="2" charset="-122"/>
              </a:rPr>
              <a:t>3</a:t>
            </a:r>
            <a:r>
              <a:rPr lang="zh-CN" altLang="zh-CN" sz="2800" b="1" kern="100">
                <a:solidFill>
                  <a:srgbClr val="FF0000"/>
                </a:solidFill>
                <a:latin typeface="+mn-ea"/>
                <a:ea typeface="+mn-ea"/>
                <a:cs typeface="宋体" panose="02010600030101010101" pitchFamily="2" charset="-122"/>
              </a:rPr>
              <a:t>）①表修饰与被修饰的连词；②表顺承关系的连词。</a:t>
            </a:r>
            <a:endParaRPr lang="zh-CN" altLang="zh-CN" sz="2800" b="1" kern="100">
              <a:solidFill>
                <a:srgbClr val="FF0000"/>
              </a:solidFill>
              <a:latin typeface="+mn-ea"/>
              <a:ea typeface="+mn-ea"/>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文本框 99"/>
          <p:cNvSpPr txBox="1">
            <a:spLocks noChangeArrowheads="1"/>
          </p:cNvSpPr>
          <p:nvPr/>
        </p:nvSpPr>
        <p:spPr bwMode="auto">
          <a:xfrm>
            <a:off x="395288" y="1268413"/>
            <a:ext cx="4824412" cy="3935412"/>
          </a:xfrm>
          <a:prstGeom prst="rect">
            <a:avLst/>
          </a:prstGeom>
          <a:noFill/>
          <a:ln w="9525">
            <a:noFill/>
            <a:miter lim="800000"/>
          </a:ln>
        </p:spPr>
        <p:txBody>
          <a:bodyPr>
            <a:spAutoFit/>
          </a:bodyPr>
          <a:lstStyle/>
          <a:p>
            <a:pPr indent="266700"/>
            <a:r>
              <a:rPr lang="zh-CN" altLang="en-US" sz="2800" b="1">
                <a:latin typeface="宋体" panose="02010600030101010101" pitchFamily="2" charset="-122"/>
              </a:rPr>
              <a:t>   鲲鹏凭借海运和强大的风力能飞到南海，到达理想的境地。老师希望你们也能凭借知识的力量和人格的魅力达到你们人生的理想境界。“长风破浪会有时，直挂云帆济沧海”，愿你们永远积极乐观，乘着长风，破万里浪，走向人生的辉煌。</a:t>
            </a:r>
            <a:endParaRPr lang="zh-CN" altLang="en-US" sz="2800" b="1">
              <a:latin typeface="宋体" panose="02010600030101010101" pitchFamily="2" charset="-122"/>
            </a:endParaRPr>
          </a:p>
        </p:txBody>
      </p:sp>
      <p:pic>
        <p:nvPicPr>
          <p:cNvPr id="38914" name="图片 3"/>
          <p:cNvPicPr>
            <a:picLocks noChangeAspect="1"/>
          </p:cNvPicPr>
          <p:nvPr/>
        </p:nvPicPr>
        <p:blipFill>
          <a:blip r:embed="rId1"/>
          <a:srcRect/>
          <a:stretch>
            <a:fillRect/>
          </a:stretch>
        </p:blipFill>
        <p:spPr bwMode="auto">
          <a:xfrm>
            <a:off x="5364163" y="1674813"/>
            <a:ext cx="3552825" cy="3444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文本框 1"/>
          <p:cNvSpPr txBox="1">
            <a:spLocks noChangeArrowheads="1"/>
          </p:cNvSpPr>
          <p:nvPr/>
        </p:nvSpPr>
        <p:spPr bwMode="auto">
          <a:xfrm>
            <a:off x="1692275" y="765175"/>
            <a:ext cx="5948363" cy="522288"/>
          </a:xfrm>
          <a:prstGeom prst="rect">
            <a:avLst/>
          </a:prstGeom>
          <a:noFill/>
          <a:ln w="9525">
            <a:noFill/>
            <a:miter lim="800000"/>
          </a:ln>
        </p:spPr>
        <p:txBody>
          <a:bodyPr>
            <a:spAutoFit/>
          </a:bodyPr>
          <a:lstStyle/>
          <a:p>
            <a:pPr algn="ctr"/>
            <a:r>
              <a:rPr lang="zh-CN" altLang="en-US" sz="2800" b="1"/>
              <a:t>布置作业</a:t>
            </a:r>
            <a:endParaRPr lang="zh-CN" altLang="en-US" sz="2800" b="1"/>
          </a:p>
        </p:txBody>
      </p:sp>
      <p:sp>
        <p:nvSpPr>
          <p:cNvPr id="3" name="文本框 2"/>
          <p:cNvSpPr txBox="1"/>
          <p:nvPr/>
        </p:nvSpPr>
        <p:spPr>
          <a:xfrm>
            <a:off x="684213" y="1412875"/>
            <a:ext cx="7775575" cy="4832350"/>
          </a:xfrm>
          <a:prstGeom prst="rect">
            <a:avLst/>
          </a:prstGeom>
          <a:noFill/>
        </p:spPr>
        <p:txBody>
          <a:bodyPr>
            <a:spAutoFit/>
          </a:bodyPr>
          <a:lstStyle/>
          <a:p>
            <a:pPr>
              <a:defRPr/>
            </a:pPr>
            <a:r>
              <a:rPr lang="en-US" altLang="zh-CN" sz="2800" b="1">
                <a:latin typeface="+mn-ea"/>
                <a:ea typeface="+mn-ea"/>
              </a:rPr>
              <a:t>1.</a:t>
            </a:r>
            <a:r>
              <a:rPr lang="zh-CN" altLang="zh-CN" sz="2800" b="1">
                <a:latin typeface="+mn-ea"/>
                <a:ea typeface="+mn-ea"/>
              </a:rPr>
              <a:t>积累庄子名言。</a:t>
            </a:r>
            <a:endParaRPr lang="zh-CN" altLang="zh-CN" sz="2800" b="1">
              <a:latin typeface="+mn-ea"/>
              <a:ea typeface="+mn-ea"/>
            </a:endParaRPr>
          </a:p>
          <a:p>
            <a:pPr>
              <a:defRPr/>
            </a:pPr>
            <a:r>
              <a:rPr lang="zh-CN" altLang="zh-CN" sz="2800" b="1">
                <a:latin typeface="+mn-ea"/>
                <a:ea typeface="+mn-ea"/>
              </a:rPr>
              <a:t>示例：</a:t>
            </a:r>
            <a:endParaRPr lang="zh-CN" altLang="zh-CN" sz="2800" b="1">
              <a:latin typeface="+mn-ea"/>
              <a:ea typeface="+mn-ea"/>
            </a:endParaRPr>
          </a:p>
          <a:p>
            <a:pPr>
              <a:defRPr/>
            </a:pPr>
            <a:r>
              <a:rPr lang="zh-CN" altLang="zh-CN" sz="2800" b="1">
                <a:latin typeface="+mn-ea"/>
                <a:ea typeface="+mn-ea"/>
              </a:rPr>
              <a:t>（</a:t>
            </a:r>
            <a:r>
              <a:rPr lang="en-US" altLang="zh-CN" sz="2800" b="1">
                <a:latin typeface="+mn-ea"/>
                <a:ea typeface="+mn-ea"/>
              </a:rPr>
              <a:t>1</a:t>
            </a:r>
            <a:r>
              <a:rPr lang="zh-CN" altLang="zh-CN" sz="2800" b="1">
                <a:latin typeface="+mn-ea"/>
                <a:ea typeface="+mn-ea"/>
              </a:rPr>
              <a:t>）鹏之徙于南冥也，水击三千里，抟扶摇而上者九万里，去以六月息者也。（参考译文：鹏鸟迁徙到南方的大海，翅膀拍击水面激起三千里的波涛，海面上急骤的狂风盘旋而上直冲九万里高空，离开北方的大海用了六个月的时间方才停歇下来</a:t>
            </a:r>
            <a:r>
              <a:rPr lang="en-US" altLang="zh-CN" sz="2800" b="1">
                <a:latin typeface="+mn-ea"/>
                <a:ea typeface="+mn-ea"/>
              </a:rPr>
              <a:t>"</a:t>
            </a:r>
            <a:r>
              <a:rPr lang="zh-CN" altLang="zh-CN" sz="2800" b="1">
                <a:latin typeface="+mn-ea"/>
                <a:ea typeface="+mn-ea"/>
              </a:rPr>
              <a:t>。）</a:t>
            </a:r>
            <a:r>
              <a:rPr lang="en-US" altLang="zh-CN" sz="2800" b="1">
                <a:latin typeface="+mn-ea"/>
                <a:ea typeface="+mn-ea"/>
              </a:rPr>
              <a:t>  </a:t>
            </a:r>
            <a:endParaRPr lang="zh-CN" altLang="zh-CN" sz="2800" b="1">
              <a:latin typeface="+mn-ea"/>
              <a:ea typeface="+mn-ea"/>
            </a:endParaRPr>
          </a:p>
          <a:p>
            <a:pPr>
              <a:defRPr/>
            </a:pPr>
            <a:r>
              <a:rPr lang="zh-CN" altLang="zh-CN" sz="2800" b="1">
                <a:latin typeface="+mn-ea"/>
                <a:ea typeface="+mn-ea"/>
              </a:rPr>
              <a:t>（</a:t>
            </a:r>
            <a:r>
              <a:rPr lang="en-US" altLang="zh-CN" sz="2800" b="1">
                <a:latin typeface="+mn-ea"/>
                <a:ea typeface="+mn-ea"/>
              </a:rPr>
              <a:t>2</a:t>
            </a:r>
            <a:r>
              <a:rPr lang="zh-CN" altLang="zh-CN" sz="2800" b="1">
                <a:latin typeface="+mn-ea"/>
                <a:ea typeface="+mn-ea"/>
              </a:rPr>
              <a:t>）吾生也有涯，而知也无涯。</a:t>
            </a:r>
            <a:r>
              <a:rPr lang="en-US" altLang="zh-CN" sz="2800" b="1">
                <a:latin typeface="+mn-ea"/>
                <a:ea typeface="+mn-ea"/>
              </a:rPr>
              <a:t>  </a:t>
            </a:r>
            <a:endParaRPr lang="zh-CN" altLang="zh-CN" sz="2800" b="1">
              <a:latin typeface="+mn-ea"/>
              <a:ea typeface="+mn-ea"/>
            </a:endParaRPr>
          </a:p>
          <a:p>
            <a:pPr>
              <a:defRPr/>
            </a:pPr>
            <a:r>
              <a:rPr lang="en-US" altLang="zh-CN" sz="2800" b="1">
                <a:latin typeface="+mn-ea"/>
                <a:ea typeface="+mn-ea"/>
              </a:rPr>
              <a:t>     </a:t>
            </a:r>
            <a:r>
              <a:rPr lang="zh-CN" altLang="zh-CN" sz="2800" b="1">
                <a:latin typeface="+mn-ea"/>
                <a:ea typeface="+mn-ea"/>
              </a:rPr>
              <a:t>（参考译文：人生是有限的，但知识是无限的没有边界的。）</a:t>
            </a:r>
            <a:endParaRPr lang="zh-CN" altLang="en-US" sz="2800" b="1">
              <a:latin typeface="+mn-ea"/>
              <a:ea typeface="+mn-ea"/>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84213" y="1412875"/>
            <a:ext cx="7775575" cy="4832350"/>
          </a:xfrm>
          <a:prstGeom prst="rect">
            <a:avLst/>
          </a:prstGeom>
          <a:noFill/>
        </p:spPr>
        <p:txBody>
          <a:bodyPr>
            <a:spAutoFit/>
          </a:bodyPr>
          <a:lstStyle/>
          <a:p>
            <a:pPr>
              <a:defRPr/>
            </a:pPr>
            <a:r>
              <a:rPr lang="en-US" altLang="zh-CN" sz="2800" b="1">
                <a:latin typeface="+mn-ea"/>
                <a:ea typeface="+mn-ea"/>
              </a:rPr>
              <a:t>2. </a:t>
            </a:r>
            <a:r>
              <a:rPr lang="zh-CN" altLang="en-US" sz="2800" b="1">
                <a:latin typeface="+mn-ea"/>
                <a:ea typeface="+mn-ea"/>
              </a:rPr>
              <a:t>阅读下面的文段，回答问题。</a:t>
            </a:r>
            <a:endParaRPr lang="zh-CN" altLang="en-US" sz="2800" b="1">
              <a:latin typeface="+mn-ea"/>
              <a:ea typeface="+mn-ea"/>
            </a:endParaRPr>
          </a:p>
          <a:p>
            <a:pPr>
              <a:defRPr/>
            </a:pPr>
            <a:r>
              <a:rPr lang="zh-CN" altLang="en-US" sz="2800" b="1">
                <a:latin typeface="+mn-ea"/>
                <a:ea typeface="+mn-ea"/>
              </a:rPr>
              <a:t>楚庄王欲伐越①。庄子谏日：“王之伐越，何也？”日：“政乱兵弱。”庄子日：“臣愚患之，智之如目也，能见百步之外，而不能自见其睫②。王之兵自败于秦晋，丧地数百里，此兵之弱也；庄蹻③为盗于境内，而吏不能禁，此政之乱也。王之弱乱，非越之下也。而欲伐越，此智之如目也。”王乃止。故知之难，不在见人，在自见，故日：自见之谓明。                                                       </a:t>
            </a:r>
            <a:endParaRPr lang="zh-CN" altLang="en-US" sz="2800" b="1">
              <a:latin typeface="+mn-ea"/>
              <a:ea typeface="+mn-ea"/>
            </a:endParaRPr>
          </a:p>
          <a:p>
            <a:pPr>
              <a:defRPr/>
            </a:pPr>
            <a:r>
              <a:rPr lang="en-US" altLang="zh-CN" sz="2800" b="1">
                <a:latin typeface="+mn-ea"/>
                <a:ea typeface="+mn-ea"/>
              </a:rPr>
              <a:t>【</a:t>
            </a:r>
            <a:r>
              <a:rPr lang="zh-CN" altLang="en-US" sz="2800" b="1">
                <a:latin typeface="+mn-ea"/>
                <a:ea typeface="+mn-ea"/>
              </a:rPr>
              <a:t>注释</a:t>
            </a:r>
            <a:r>
              <a:rPr lang="en-US" altLang="zh-CN" sz="2800" b="1">
                <a:latin typeface="+mn-ea"/>
                <a:ea typeface="+mn-ea"/>
              </a:rPr>
              <a:t>】①</a:t>
            </a:r>
            <a:r>
              <a:rPr lang="zh-CN" altLang="en-US" sz="2800" b="1">
                <a:latin typeface="+mn-ea"/>
                <a:ea typeface="+mn-ea"/>
              </a:rPr>
              <a:t>越：越国。 ②睫：眼睫毛。 ③庄蹻（ </a:t>
            </a:r>
            <a:r>
              <a:rPr lang="en-US" altLang="zh-CN" sz="2800" b="1">
                <a:latin typeface="+mn-ea"/>
                <a:ea typeface="+mn-ea"/>
              </a:rPr>
              <a:t>qiāo</a:t>
            </a:r>
            <a:r>
              <a:rPr lang="zh-CN" altLang="en-US" sz="2800" b="1">
                <a:latin typeface="+mn-ea"/>
                <a:ea typeface="+mn-ea"/>
              </a:rPr>
              <a:t>）：当时民间反对派首领。</a:t>
            </a:r>
            <a:endParaRPr lang="zh-CN" altLang="en-US" sz="2800" b="1">
              <a:latin typeface="+mn-ea"/>
              <a:ea typeface="+mn-ea"/>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84213" y="1052513"/>
            <a:ext cx="7775575" cy="5262562"/>
          </a:xfrm>
          <a:prstGeom prst="rect">
            <a:avLst/>
          </a:prstGeom>
          <a:noFill/>
        </p:spPr>
        <p:txBody>
          <a:bodyPr>
            <a:spAutoFit/>
          </a:bodyPr>
          <a:lstStyle/>
          <a:p>
            <a:pPr>
              <a:defRPr/>
            </a:pPr>
            <a:r>
              <a:rPr lang="zh-CN" altLang="en-US" sz="2800" b="1">
                <a:latin typeface="+mn-ea"/>
                <a:ea typeface="+mn-ea"/>
              </a:rPr>
              <a:t>（</a:t>
            </a:r>
            <a:r>
              <a:rPr lang="en-US" altLang="zh-CN" sz="2800" b="1">
                <a:latin typeface="+mn-ea"/>
                <a:ea typeface="+mn-ea"/>
              </a:rPr>
              <a:t>1</a:t>
            </a:r>
            <a:r>
              <a:rPr lang="zh-CN" altLang="en-US" sz="2800" b="1">
                <a:latin typeface="+mn-ea"/>
                <a:ea typeface="+mn-ea"/>
              </a:rPr>
              <a:t>）下面对句子朗读节奏的划分正确的一项是（     ）</a:t>
            </a:r>
            <a:endParaRPr lang="zh-CN" altLang="en-US" sz="2800" b="1">
              <a:latin typeface="+mn-ea"/>
              <a:ea typeface="+mn-ea"/>
            </a:endParaRPr>
          </a:p>
          <a:p>
            <a:pPr>
              <a:defRPr/>
            </a:pPr>
            <a:r>
              <a:rPr lang="zh-CN" altLang="en-US" sz="2800" b="1">
                <a:latin typeface="+mn-ea"/>
                <a:ea typeface="+mn-ea"/>
              </a:rPr>
              <a:t>    </a:t>
            </a:r>
            <a:r>
              <a:rPr lang="en-US" altLang="zh-CN" sz="2800" b="1">
                <a:latin typeface="+mn-ea"/>
                <a:ea typeface="+mn-ea"/>
              </a:rPr>
              <a:t>A</a:t>
            </a:r>
            <a:r>
              <a:rPr lang="zh-CN" altLang="en-US" sz="2800" b="1">
                <a:latin typeface="+mn-ea"/>
                <a:ea typeface="+mn-ea"/>
              </a:rPr>
              <a:t>．王之兵自败于／秦晋                                 </a:t>
            </a:r>
            <a:endParaRPr lang="zh-CN" altLang="en-US" sz="2800" b="1">
              <a:latin typeface="+mn-ea"/>
              <a:ea typeface="+mn-ea"/>
            </a:endParaRPr>
          </a:p>
          <a:p>
            <a:pPr>
              <a:defRPr/>
            </a:pPr>
            <a:r>
              <a:rPr lang="en-US" altLang="zh-CN" sz="2800" b="1">
                <a:latin typeface="+mn-ea"/>
                <a:ea typeface="+mn-ea"/>
              </a:rPr>
              <a:t>B</a:t>
            </a:r>
            <a:r>
              <a:rPr lang="zh-CN" altLang="en-US" sz="2800" b="1">
                <a:latin typeface="+mn-ea"/>
                <a:ea typeface="+mn-ea"/>
              </a:rPr>
              <a:t>．王之兵／自败于秦晋</a:t>
            </a:r>
            <a:endParaRPr lang="zh-CN" altLang="en-US" sz="2800" b="1">
              <a:latin typeface="+mn-ea"/>
              <a:ea typeface="+mn-ea"/>
            </a:endParaRPr>
          </a:p>
          <a:p>
            <a:pPr>
              <a:defRPr/>
            </a:pPr>
            <a:r>
              <a:rPr lang="en-US" altLang="zh-CN" sz="2800" b="1">
                <a:latin typeface="+mn-ea"/>
                <a:ea typeface="+mn-ea"/>
              </a:rPr>
              <a:t>C</a:t>
            </a:r>
            <a:r>
              <a:rPr lang="zh-CN" altLang="en-US" sz="2800" b="1">
                <a:latin typeface="+mn-ea"/>
                <a:ea typeface="+mn-ea"/>
              </a:rPr>
              <a:t>．王之兵自败／于秦晋</a:t>
            </a:r>
            <a:endParaRPr lang="zh-CN" altLang="en-US" sz="2800" b="1">
              <a:latin typeface="+mn-ea"/>
              <a:ea typeface="+mn-ea"/>
            </a:endParaRPr>
          </a:p>
          <a:p>
            <a:pPr>
              <a:defRPr/>
            </a:pPr>
            <a:r>
              <a:rPr lang="en-US" altLang="zh-CN" sz="2800" b="1">
                <a:latin typeface="+mn-ea"/>
                <a:ea typeface="+mn-ea"/>
              </a:rPr>
              <a:t>D</a:t>
            </a:r>
            <a:r>
              <a:rPr lang="zh-CN" altLang="en-US" sz="2800" b="1">
                <a:latin typeface="+mn-ea"/>
                <a:ea typeface="+mn-ea"/>
              </a:rPr>
              <a:t>．王／之兵自败于秦晋</a:t>
            </a:r>
            <a:endParaRPr lang="zh-CN" altLang="en-US" sz="2800" b="1">
              <a:latin typeface="+mn-ea"/>
              <a:ea typeface="+mn-ea"/>
            </a:endParaRPr>
          </a:p>
          <a:p>
            <a:pPr>
              <a:defRPr/>
            </a:pPr>
            <a:r>
              <a:rPr lang="zh-CN" altLang="en-US" sz="2800" b="1">
                <a:latin typeface="+mn-ea"/>
                <a:ea typeface="+mn-ea"/>
              </a:rPr>
              <a:t>（</a:t>
            </a:r>
            <a:r>
              <a:rPr lang="en-US" altLang="zh-CN" sz="2800" b="1">
                <a:latin typeface="+mn-ea"/>
                <a:ea typeface="+mn-ea"/>
              </a:rPr>
              <a:t>2</a:t>
            </a:r>
            <a:r>
              <a:rPr lang="zh-CN" altLang="en-US" sz="2800" b="1">
                <a:latin typeface="+mn-ea"/>
                <a:ea typeface="+mn-ea"/>
              </a:rPr>
              <a:t>）解释文中加点词语的意思。</a:t>
            </a:r>
            <a:endParaRPr lang="zh-CN" altLang="en-US" sz="2800" b="1">
              <a:latin typeface="+mn-ea"/>
              <a:ea typeface="+mn-ea"/>
            </a:endParaRPr>
          </a:p>
          <a:p>
            <a:pPr>
              <a:defRPr/>
            </a:pPr>
            <a:r>
              <a:rPr lang="zh-CN" altLang="en-US" sz="2800" b="1">
                <a:latin typeface="+mn-ea"/>
                <a:ea typeface="+mn-ea"/>
              </a:rPr>
              <a:t>①丧（         ）      ②明（         ）</a:t>
            </a:r>
            <a:endParaRPr lang="zh-CN" altLang="en-US" sz="2800" b="1">
              <a:latin typeface="+mn-ea"/>
              <a:ea typeface="+mn-ea"/>
            </a:endParaRPr>
          </a:p>
          <a:p>
            <a:pPr>
              <a:defRPr/>
            </a:pPr>
            <a:r>
              <a:rPr lang="zh-CN" altLang="en-US" sz="2800" b="1">
                <a:latin typeface="+mn-ea"/>
                <a:ea typeface="+mn-ea"/>
              </a:rPr>
              <a:t>（</a:t>
            </a:r>
            <a:r>
              <a:rPr lang="en-US" altLang="zh-CN" sz="2800" b="1">
                <a:latin typeface="+mn-ea"/>
                <a:ea typeface="+mn-ea"/>
              </a:rPr>
              <a:t>3</a:t>
            </a:r>
            <a:r>
              <a:rPr lang="zh-CN" altLang="en-US" sz="2800" b="1">
                <a:latin typeface="+mn-ea"/>
                <a:ea typeface="+mn-ea"/>
              </a:rPr>
              <a:t>）翻译句子。 </a:t>
            </a:r>
            <a:endParaRPr lang="zh-CN" altLang="en-US" sz="2800" b="1">
              <a:latin typeface="+mn-ea"/>
              <a:ea typeface="+mn-ea"/>
            </a:endParaRPr>
          </a:p>
          <a:p>
            <a:pPr>
              <a:defRPr/>
            </a:pPr>
            <a:r>
              <a:rPr lang="zh-CN" altLang="en-US" sz="2800" b="1">
                <a:latin typeface="+mn-ea"/>
                <a:ea typeface="+mn-ea"/>
              </a:rPr>
              <a:t>王之弱乱，非越之下也。</a:t>
            </a:r>
            <a:endParaRPr lang="zh-CN" altLang="en-US" sz="2800" b="1">
              <a:latin typeface="+mn-ea"/>
              <a:ea typeface="+mn-ea"/>
            </a:endParaRPr>
          </a:p>
          <a:p>
            <a:pPr>
              <a:defRPr/>
            </a:pPr>
            <a:r>
              <a:rPr lang="zh-CN" altLang="en-US" sz="2800" b="1">
                <a:latin typeface="+mn-ea"/>
                <a:ea typeface="+mn-ea"/>
              </a:rPr>
              <a:t> 译文</a:t>
            </a:r>
            <a:r>
              <a:rPr lang="en-US" altLang="zh-CN" sz="2800" b="1">
                <a:latin typeface="+mn-ea"/>
                <a:ea typeface="宋体" panose="02010600030101010101" pitchFamily="2" charset="-122"/>
              </a:rPr>
              <a:t>_____________________________________</a:t>
            </a:r>
            <a:r>
              <a:rPr lang="zh-CN" altLang="en-US" sz="2800" b="1" u="sng">
                <a:latin typeface="+mn-ea"/>
                <a:ea typeface="+mn-ea"/>
              </a:rPr>
              <a:t>                                   </a:t>
            </a:r>
            <a:r>
              <a:rPr lang="zh-CN" altLang="en-US" sz="2800" b="1">
                <a:latin typeface="+mn-ea"/>
                <a:ea typeface="+mn-ea"/>
              </a:rPr>
              <a:t>                                          </a:t>
            </a:r>
            <a:endParaRPr lang="zh-CN" altLang="en-US" sz="2800" b="1">
              <a:latin typeface="+mn-ea"/>
              <a:ea typeface="+mn-ea"/>
            </a:endParaRPr>
          </a:p>
          <a:p>
            <a:pPr>
              <a:defRPr/>
            </a:pPr>
            <a:endParaRPr lang="zh-CN" altLang="en-US" sz="2800" b="1">
              <a:latin typeface="+mn-ea"/>
              <a:ea typeface="+mn-ea"/>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矩形 1"/>
          <p:cNvSpPr>
            <a:spLocks noChangeArrowheads="1"/>
          </p:cNvSpPr>
          <p:nvPr/>
        </p:nvSpPr>
        <p:spPr bwMode="auto">
          <a:xfrm>
            <a:off x="611188" y="1341438"/>
            <a:ext cx="7848600" cy="3081337"/>
          </a:xfrm>
          <a:prstGeom prst="rect">
            <a:avLst/>
          </a:prstGeom>
          <a:noFill/>
          <a:ln w="9525">
            <a:noFill/>
            <a:miter lim="800000"/>
          </a:ln>
        </p:spPr>
        <p:txBody>
          <a:bodyPr>
            <a:spAutoFit/>
          </a:bodyPr>
          <a:lstStyle/>
          <a:p>
            <a:r>
              <a:rPr lang="zh-CN" altLang="en-US" sz="2800" b="1">
                <a:latin typeface="宋体" panose="02010600030101010101" pitchFamily="2" charset="-122"/>
              </a:rPr>
              <a:t>（</a:t>
            </a:r>
            <a:r>
              <a:rPr lang="en-US" altLang="zh-CN" sz="2800" b="1">
                <a:latin typeface="宋体" panose="02010600030101010101" pitchFamily="2" charset="-122"/>
              </a:rPr>
              <a:t>4</a:t>
            </a:r>
            <a:r>
              <a:rPr lang="zh-CN" altLang="en-US" sz="2800" b="1">
                <a:latin typeface="宋体" panose="02010600030101010101" pitchFamily="2" charset="-122"/>
              </a:rPr>
              <a:t>）庄子劝谏楚庄王放弃伐越的故事说明了什么道理？用自己的话概括。 </a:t>
            </a:r>
            <a:endParaRPr lang="zh-CN" altLang="en-US" sz="2800" b="1">
              <a:latin typeface="宋体" panose="02010600030101010101" pitchFamily="2" charset="-122"/>
            </a:endParaRPr>
          </a:p>
          <a:p>
            <a:r>
              <a:rPr lang="en-US" altLang="zh-CN" sz="2800" b="1">
                <a:latin typeface="宋体" panose="02010600030101010101" pitchFamily="2" charset="-122"/>
              </a:rPr>
              <a:t>                                                                 </a:t>
            </a:r>
            <a:endParaRPr lang="en-US" altLang="zh-CN" sz="2800" b="1">
              <a:latin typeface="宋体" panose="02010600030101010101" pitchFamily="2" charset="-122"/>
            </a:endParaRPr>
          </a:p>
          <a:p>
            <a:endParaRPr lang="zh-CN" altLang="en-US" sz="2800" b="1">
              <a:latin typeface="宋体" panose="02010600030101010101" pitchFamily="2" charset="-122"/>
            </a:endParaRPr>
          </a:p>
          <a:p>
            <a:endParaRPr lang="zh-CN" altLang="en-US" sz="2800" b="1">
              <a:latin typeface="宋体" panose="02010600030101010101" pitchFamily="2" charset="-122"/>
            </a:endParaRPr>
          </a:p>
          <a:p>
            <a:r>
              <a:rPr lang="zh-CN" altLang="en-US" sz="2800" b="1">
                <a:latin typeface="宋体" panose="02010600030101010101" pitchFamily="2" charset="-122"/>
              </a:rPr>
              <a:t>（</a:t>
            </a:r>
            <a:r>
              <a:rPr lang="en-US" altLang="zh-CN" sz="2800" b="1">
                <a:latin typeface="宋体" panose="02010600030101010101" pitchFamily="2" charset="-122"/>
              </a:rPr>
              <a:t>5</a:t>
            </a:r>
            <a:r>
              <a:rPr lang="zh-CN" altLang="en-US" sz="2800" b="1">
                <a:latin typeface="宋体" panose="02010600030101010101" pitchFamily="2" charset="-122"/>
              </a:rPr>
              <a:t>）结合文意，简要说说楚庄王是个怎样的人。 </a:t>
            </a:r>
            <a:endParaRPr lang="zh-CN" altLang="en-US" sz="2800" b="1">
              <a:latin typeface="宋体" panose="02010600030101010101" pitchFamily="2" charset="-122"/>
            </a:endParaRPr>
          </a:p>
          <a:p>
            <a:endParaRPr lang="en-US" altLang="zh-CN" sz="2800" b="1">
              <a:latin typeface="宋体" panose="02010600030101010101" pitchFamily="2"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84213" y="1484313"/>
            <a:ext cx="7704137" cy="4248150"/>
          </a:xfrm>
          <a:prstGeom prst="rect">
            <a:avLst/>
          </a:prstGeom>
          <a:noFill/>
        </p:spPr>
        <p:txBody>
          <a:bodyPr>
            <a:spAutoFit/>
          </a:bodyPr>
          <a:lstStyle/>
          <a:p>
            <a:pPr>
              <a:defRPr/>
            </a:pPr>
            <a:r>
              <a:rPr lang="zh-CN" altLang="zh-CN" sz="2800" b="1">
                <a:solidFill>
                  <a:srgbClr val="FF0000"/>
                </a:solidFill>
                <a:latin typeface="+mn-ea"/>
                <a:ea typeface="+mn-ea"/>
              </a:rPr>
              <a:t>参考答案：</a:t>
            </a:r>
            <a:endParaRPr lang="zh-CN" altLang="zh-CN" sz="2800" b="1">
              <a:solidFill>
                <a:srgbClr val="FF0000"/>
              </a:solidFill>
              <a:latin typeface="+mn-ea"/>
              <a:ea typeface="+mn-ea"/>
            </a:endParaRPr>
          </a:p>
          <a:p>
            <a:pPr>
              <a:defRPr/>
            </a:pPr>
            <a:r>
              <a:rPr lang="en-US" altLang="zh-CN" sz="2800" b="1">
                <a:solidFill>
                  <a:srgbClr val="FF0000"/>
                </a:solidFill>
                <a:latin typeface="+mn-ea"/>
                <a:ea typeface="+mn-ea"/>
              </a:rPr>
              <a:t>B  </a:t>
            </a:r>
            <a:r>
              <a:rPr lang="zh-CN" altLang="zh-CN" sz="2800" b="1">
                <a:solidFill>
                  <a:srgbClr val="FF0000"/>
                </a:solidFill>
                <a:latin typeface="+mn-ea"/>
                <a:ea typeface="+mn-ea"/>
              </a:rPr>
              <a:t>（</a:t>
            </a:r>
            <a:r>
              <a:rPr lang="en-US" altLang="zh-CN" sz="2800" b="1">
                <a:solidFill>
                  <a:srgbClr val="FF0000"/>
                </a:solidFill>
                <a:latin typeface="+mn-ea"/>
                <a:ea typeface="+mn-ea"/>
              </a:rPr>
              <a:t>2</a:t>
            </a:r>
            <a:r>
              <a:rPr lang="zh-CN" altLang="zh-CN" sz="2800" b="1">
                <a:solidFill>
                  <a:srgbClr val="FF0000"/>
                </a:solidFill>
                <a:latin typeface="+mn-ea"/>
                <a:ea typeface="+mn-ea"/>
              </a:rPr>
              <a:t>）①丧失</a:t>
            </a:r>
            <a:r>
              <a:rPr lang="en-US" altLang="zh-CN" sz="2800" b="1">
                <a:solidFill>
                  <a:srgbClr val="FF0000"/>
                </a:solidFill>
                <a:latin typeface="+mn-ea"/>
                <a:ea typeface="+mn-ea"/>
              </a:rPr>
              <a:t>  </a:t>
            </a:r>
            <a:r>
              <a:rPr lang="zh-CN" altLang="zh-CN" sz="2800" b="1">
                <a:solidFill>
                  <a:srgbClr val="FF0000"/>
                </a:solidFill>
                <a:latin typeface="+mn-ea"/>
                <a:ea typeface="+mn-ea"/>
              </a:rPr>
              <a:t>②明智</a:t>
            </a:r>
            <a:r>
              <a:rPr lang="en-US" altLang="zh-CN" sz="2800" b="1">
                <a:solidFill>
                  <a:srgbClr val="FF0000"/>
                </a:solidFill>
                <a:latin typeface="+mn-ea"/>
                <a:ea typeface="+mn-ea"/>
              </a:rPr>
              <a:t>  </a:t>
            </a:r>
            <a:r>
              <a:rPr lang="zh-CN" altLang="zh-CN" sz="2800" b="1">
                <a:solidFill>
                  <a:srgbClr val="FF0000"/>
                </a:solidFill>
                <a:latin typeface="+mn-ea"/>
                <a:ea typeface="+mn-ea"/>
              </a:rPr>
              <a:t>（</a:t>
            </a:r>
            <a:r>
              <a:rPr lang="en-US" altLang="zh-CN" sz="2800" b="1">
                <a:solidFill>
                  <a:srgbClr val="FF0000"/>
                </a:solidFill>
                <a:latin typeface="+mn-ea"/>
                <a:ea typeface="+mn-ea"/>
              </a:rPr>
              <a:t>3</a:t>
            </a:r>
            <a:r>
              <a:rPr lang="zh-CN" altLang="zh-CN" sz="2800" b="1">
                <a:solidFill>
                  <a:srgbClr val="FF0000"/>
                </a:solidFill>
                <a:latin typeface="+mn-ea"/>
                <a:ea typeface="+mn-ea"/>
              </a:rPr>
              <a:t>）大王（楚庄王）的国家里军队弱小、政局不稳 ，问题不比越国少 。（</a:t>
            </a:r>
            <a:r>
              <a:rPr lang="en-US" altLang="zh-CN" sz="2800" b="1">
                <a:solidFill>
                  <a:srgbClr val="FF0000"/>
                </a:solidFill>
                <a:latin typeface="+mn-ea"/>
                <a:ea typeface="+mn-ea"/>
              </a:rPr>
              <a:t>4</a:t>
            </a:r>
            <a:r>
              <a:rPr lang="zh-CN" altLang="zh-CN" sz="2800" b="1">
                <a:solidFill>
                  <a:srgbClr val="FF0000"/>
                </a:solidFill>
                <a:latin typeface="+mn-ea"/>
                <a:ea typeface="+mn-ea"/>
              </a:rPr>
              <a:t>）人要有自知之明，才能够避免失误，立于不败之地。（</a:t>
            </a:r>
            <a:r>
              <a:rPr lang="en-US" altLang="zh-CN" sz="2800" b="1">
                <a:solidFill>
                  <a:srgbClr val="FF0000"/>
                </a:solidFill>
                <a:latin typeface="+mn-ea"/>
                <a:ea typeface="+mn-ea"/>
              </a:rPr>
              <a:t>5</a:t>
            </a:r>
            <a:r>
              <a:rPr lang="zh-CN" altLang="zh-CN" sz="2800" b="1">
                <a:solidFill>
                  <a:srgbClr val="FF0000"/>
                </a:solidFill>
                <a:latin typeface="+mn-ea"/>
                <a:ea typeface="+mn-ea"/>
              </a:rPr>
              <a:t>）①楚庄王只看见越国的问题，却不能发现自身的问题，可见他目光短浅，考虑问题不周全。②听了庄子的劝谏之后，楚庄王打消了伐越的念头，可见他善于纳谏，勇于改正缺点。</a:t>
            </a:r>
            <a:endParaRPr lang="zh-CN" altLang="zh-CN" sz="2800" b="1">
              <a:solidFill>
                <a:srgbClr val="FF0000"/>
              </a:solidFill>
              <a:latin typeface="+mn-ea"/>
              <a:ea typeface="+mn-ea"/>
            </a:endParaRPr>
          </a:p>
          <a:p>
            <a:pPr>
              <a:defRPr/>
            </a:pPr>
            <a:endParaRPr lang="zh-CN" altLang="en-US">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矩形 1"/>
          <p:cNvSpPr>
            <a:spLocks noChangeArrowheads="1"/>
          </p:cNvSpPr>
          <p:nvPr/>
        </p:nvSpPr>
        <p:spPr bwMode="auto">
          <a:xfrm>
            <a:off x="395288" y="836613"/>
            <a:ext cx="8137525" cy="5643562"/>
          </a:xfrm>
          <a:prstGeom prst="rect">
            <a:avLst/>
          </a:prstGeom>
          <a:noFill/>
          <a:ln w="9525">
            <a:noFill/>
            <a:miter lim="800000"/>
          </a:ln>
        </p:spPr>
        <p:txBody>
          <a:bodyPr>
            <a:spAutoFit/>
          </a:bodyPr>
          <a:lstStyle/>
          <a:p>
            <a:pPr algn="just"/>
            <a:r>
              <a:rPr lang="zh-CN" altLang="zh-CN" sz="2800" b="1">
                <a:latin typeface="宋体" panose="02010600030101010101" pitchFamily="2" charset="-122"/>
              </a:rPr>
              <a:t>【参考译文】</a:t>
            </a:r>
            <a:r>
              <a:rPr lang="en-US" altLang="zh-CN" sz="2800" b="1">
                <a:solidFill>
                  <a:srgbClr val="000000"/>
                </a:solidFill>
                <a:latin typeface="宋体" panose="02010600030101010101" pitchFamily="2" charset="-122"/>
                <a:cs typeface="Times New Roman" panose="02020603050405020304" pitchFamily="18" charset="0"/>
              </a:rPr>
              <a:t>楚庄王</a:t>
            </a:r>
            <a:r>
              <a:rPr lang="zh-CN" altLang="zh-CN" sz="2800" b="1">
                <a:solidFill>
                  <a:srgbClr val="000000"/>
                </a:solidFill>
                <a:latin typeface="宋体" panose="02010600030101010101" pitchFamily="2" charset="-122"/>
                <a:cs typeface="Times New Roman" panose="02020603050405020304" pitchFamily="18" charset="0"/>
              </a:rPr>
              <a:t>想攻打越国，</a:t>
            </a:r>
            <a:r>
              <a:rPr lang="en-US" altLang="zh-CN" sz="2800" b="1">
                <a:solidFill>
                  <a:srgbClr val="000000"/>
                </a:solidFill>
                <a:latin typeface="宋体" panose="02010600030101010101" pitchFamily="2" charset="-122"/>
                <a:cs typeface="Times New Roman" panose="02020603050405020304" pitchFamily="18" charset="0"/>
              </a:rPr>
              <a:t>庄子</a:t>
            </a:r>
            <a:r>
              <a:rPr lang="zh-CN" altLang="zh-CN" sz="2800" b="1">
                <a:solidFill>
                  <a:srgbClr val="000000"/>
                </a:solidFill>
                <a:latin typeface="宋体" panose="02010600030101010101" pitchFamily="2" charset="-122"/>
                <a:cs typeface="Times New Roman" panose="02020603050405020304" pitchFamily="18" charset="0"/>
              </a:rPr>
              <a:t>劝谏道</a:t>
            </a:r>
            <a:r>
              <a:rPr lang="en-US" altLang="zh-CN" sz="2800" b="1">
                <a:solidFill>
                  <a:srgbClr val="000000"/>
                </a:solidFill>
                <a:latin typeface="宋体" panose="02010600030101010101" pitchFamily="2" charset="-122"/>
                <a:cs typeface="Times New Roman" panose="02020603050405020304" pitchFamily="18" charset="0"/>
              </a:rPr>
              <a:t>:"</a:t>
            </a:r>
            <a:r>
              <a:rPr lang="zh-CN" altLang="zh-CN" sz="2800" b="1">
                <a:solidFill>
                  <a:srgbClr val="000000"/>
                </a:solidFill>
                <a:latin typeface="宋体" panose="02010600030101010101" pitchFamily="2" charset="-122"/>
                <a:cs typeface="Times New Roman" panose="02020603050405020304" pitchFamily="18" charset="0"/>
              </a:rPr>
              <a:t>大王为什么要攻打</a:t>
            </a:r>
            <a:r>
              <a:rPr lang="en-US" altLang="zh-CN" sz="2800" b="1">
                <a:solidFill>
                  <a:srgbClr val="000000"/>
                </a:solidFill>
                <a:latin typeface="宋体" panose="02010600030101010101" pitchFamily="2" charset="-122"/>
                <a:cs typeface="Times New Roman" panose="02020603050405020304" pitchFamily="18" charset="0"/>
              </a:rPr>
              <a:t>越国</a:t>
            </a:r>
            <a:r>
              <a:rPr lang="zh-CN" altLang="zh-CN" sz="2800" b="1">
                <a:solidFill>
                  <a:srgbClr val="000000"/>
                </a:solidFill>
                <a:latin typeface="宋体" panose="02010600030101010101" pitchFamily="2" charset="-122"/>
                <a:cs typeface="Times New Roman" panose="02020603050405020304" pitchFamily="18" charset="0"/>
              </a:rPr>
              <a:t>呢</a:t>
            </a:r>
            <a:r>
              <a:rPr lang="en-US" altLang="zh-CN" sz="2800" b="1">
                <a:solidFill>
                  <a:srgbClr val="000000"/>
                </a:solidFill>
                <a:latin typeface="宋体" panose="02010600030101010101" pitchFamily="2" charset="-122"/>
                <a:cs typeface="Times New Roman" panose="02020603050405020304" pitchFamily="18" charset="0"/>
              </a:rPr>
              <a:t>?"</a:t>
            </a:r>
            <a:r>
              <a:rPr lang="zh-CN" altLang="zh-CN" sz="2800" b="1">
                <a:solidFill>
                  <a:srgbClr val="000000"/>
                </a:solidFill>
                <a:latin typeface="宋体" panose="02010600030101010101" pitchFamily="2" charset="-122"/>
                <a:cs typeface="Times New Roman" panose="02020603050405020304" pitchFamily="18" charset="0"/>
              </a:rPr>
              <a:t>楚庄王说</a:t>
            </a:r>
            <a:r>
              <a:rPr lang="en-US" altLang="zh-CN" sz="2800" b="1">
                <a:solidFill>
                  <a:srgbClr val="000000"/>
                </a:solidFill>
                <a:latin typeface="宋体" panose="02010600030101010101" pitchFamily="2" charset="-122"/>
                <a:cs typeface="Times New Roman" panose="02020603050405020304" pitchFamily="18" charset="0"/>
              </a:rPr>
              <a:t>:"</a:t>
            </a:r>
            <a:r>
              <a:rPr lang="zh-CN" altLang="zh-CN" sz="2800" b="1">
                <a:solidFill>
                  <a:srgbClr val="000000"/>
                </a:solidFill>
                <a:latin typeface="宋体" panose="02010600030101010101" pitchFamily="2" charset="-122"/>
                <a:cs typeface="Times New Roman" panose="02020603050405020304" pitchFamily="18" charset="0"/>
              </a:rPr>
              <a:t>因为越国政事混乱，军队软弱。</a:t>
            </a:r>
            <a:r>
              <a:rPr lang="en-US" altLang="zh-CN" sz="2800" b="1">
                <a:solidFill>
                  <a:srgbClr val="000000"/>
                </a:solidFill>
                <a:latin typeface="宋体" panose="02010600030101010101" pitchFamily="2" charset="-122"/>
                <a:cs typeface="Times New Roman" panose="02020603050405020304" pitchFamily="18" charset="0"/>
              </a:rPr>
              <a:t>"</a:t>
            </a:r>
            <a:r>
              <a:rPr lang="zh-CN" altLang="zh-CN" sz="2800" b="1">
                <a:solidFill>
                  <a:srgbClr val="000000"/>
                </a:solidFill>
                <a:latin typeface="宋体" panose="02010600030101010101" pitchFamily="2" charset="-122"/>
                <a:cs typeface="Times New Roman" panose="02020603050405020304" pitchFamily="18" charset="0"/>
              </a:rPr>
              <a:t>庄子说</a:t>
            </a:r>
            <a:r>
              <a:rPr lang="en-US" altLang="zh-CN" sz="2800" b="1">
                <a:solidFill>
                  <a:srgbClr val="000000"/>
                </a:solidFill>
                <a:latin typeface="宋体" panose="02010600030101010101" pitchFamily="2" charset="-122"/>
                <a:cs typeface="Times New Roman" panose="02020603050405020304" pitchFamily="18" charset="0"/>
              </a:rPr>
              <a:t>:"</a:t>
            </a:r>
            <a:r>
              <a:rPr lang="zh-CN" altLang="zh-CN" sz="2800" b="1">
                <a:solidFill>
                  <a:srgbClr val="000000"/>
                </a:solidFill>
                <a:latin typeface="宋体" panose="02010600030101010101" pitchFamily="2" charset="-122"/>
                <a:cs typeface="Times New Roman" panose="02020603050405020304" pitchFamily="18" charset="0"/>
              </a:rPr>
              <a:t>我担忧智力和见识就像眼睛一样，能看到百步之外，却看不到自己的睫毛。大王的军队被秦、晋打败后，丧失土地数百里，这说明楚国军队软弱</a:t>
            </a:r>
            <a:r>
              <a:rPr lang="en-US" altLang="zh-CN" sz="2800" b="1">
                <a:solidFill>
                  <a:srgbClr val="000000"/>
                </a:solidFill>
                <a:latin typeface="宋体" panose="02010600030101010101" pitchFamily="2" charset="-122"/>
                <a:cs typeface="Times New Roman" panose="02020603050405020304" pitchFamily="18" charset="0"/>
              </a:rPr>
              <a:t>;</a:t>
            </a:r>
            <a:r>
              <a:rPr lang="zh-CN" altLang="zh-CN" sz="2800" b="1">
                <a:solidFill>
                  <a:srgbClr val="000000"/>
                </a:solidFill>
                <a:latin typeface="宋体" panose="02010600030101010101" pitchFamily="2" charset="-122"/>
                <a:cs typeface="Times New Roman" panose="02020603050405020304" pitchFamily="18" charset="0"/>
              </a:rPr>
              <a:t>楚国的大盗在境内偷盗，官吏无能为力，这说明楚国政事混乱。可见楚国在兵弱政乱方面，并不在越国之下。您却要攻打越国。这样的智慧就如同眼睛看不见眼睫毛一样。</a:t>
            </a:r>
            <a:r>
              <a:rPr lang="en-US" altLang="zh-CN" sz="2800" b="1">
                <a:solidFill>
                  <a:srgbClr val="000000"/>
                </a:solidFill>
                <a:latin typeface="宋体" panose="02010600030101010101" pitchFamily="2" charset="-122"/>
                <a:cs typeface="Times New Roman" panose="02020603050405020304" pitchFamily="18" charset="0"/>
              </a:rPr>
              <a:t>"</a:t>
            </a:r>
            <a:r>
              <a:rPr lang="zh-CN" altLang="zh-CN" sz="2800" b="1">
                <a:solidFill>
                  <a:srgbClr val="000000"/>
                </a:solidFill>
                <a:latin typeface="宋体" panose="02010600030101010101" pitchFamily="2" charset="-122"/>
                <a:cs typeface="Times New Roman" panose="02020603050405020304" pitchFamily="18" charset="0"/>
              </a:rPr>
              <a:t>楚庄王便打消了攻打越国的念头。</a:t>
            </a:r>
            <a:endParaRPr lang="zh-CN" altLang="zh-CN" sz="2800" b="1">
              <a:latin typeface="宋体" panose="02010600030101010101" pitchFamily="2" charset="-122"/>
              <a:cs typeface="Times New Roman" panose="02020603050405020304" pitchFamily="18" charset="0"/>
            </a:endParaRPr>
          </a:p>
          <a:p>
            <a:pPr algn="just"/>
            <a:r>
              <a:rPr lang="zh-CN" altLang="en-US" sz="2800" b="1">
                <a:solidFill>
                  <a:srgbClr val="000000"/>
                </a:solidFill>
                <a:latin typeface="宋体" panose="02010600030101010101" pitchFamily="2" charset="-122"/>
                <a:cs typeface="Times New Roman" panose="02020603050405020304" pitchFamily="18" charset="0"/>
              </a:rPr>
              <a:t>     </a:t>
            </a:r>
            <a:r>
              <a:rPr lang="zh-CN" altLang="zh-CN" sz="2800" b="1">
                <a:solidFill>
                  <a:srgbClr val="000000"/>
                </a:solidFill>
                <a:latin typeface="宋体" panose="02010600030101010101" pitchFamily="2" charset="-122"/>
                <a:cs typeface="Times New Roman" panose="02020603050405020304" pitchFamily="18" charset="0"/>
              </a:rPr>
              <a:t>因此要想认识事物的困难，不在于能否看清别人，而在于能否看清自己。所以说</a:t>
            </a:r>
            <a:r>
              <a:rPr lang="en-US" altLang="zh-CN" sz="2800" b="1">
                <a:solidFill>
                  <a:srgbClr val="000000"/>
                </a:solidFill>
                <a:latin typeface="宋体" panose="02010600030101010101" pitchFamily="2" charset="-122"/>
                <a:cs typeface="Times New Roman" panose="02020603050405020304" pitchFamily="18" charset="0"/>
              </a:rPr>
              <a:t>:"</a:t>
            </a:r>
            <a:r>
              <a:rPr lang="zh-CN" altLang="zh-CN" sz="2800" b="1">
                <a:solidFill>
                  <a:srgbClr val="000000"/>
                </a:solidFill>
                <a:latin typeface="宋体" panose="02010600030101010101" pitchFamily="2" charset="-122"/>
                <a:cs typeface="Times New Roman" panose="02020603050405020304" pitchFamily="18" charset="0"/>
              </a:rPr>
              <a:t>自己认识到自己才叫做明智</a:t>
            </a:r>
            <a:r>
              <a:rPr lang="zh-CN" altLang="zh-CN" sz="2800" b="1">
                <a:latin typeface="宋体" panose="02010600030101010101" pitchFamily="2" charset="-122"/>
                <a:cs typeface="Times New Roman" panose="02020603050405020304" pitchFamily="18" charset="0"/>
              </a:rPr>
              <a:t>。</a:t>
            </a:r>
            <a:r>
              <a:rPr lang="en-US" altLang="zh-CN" sz="2800" b="1">
                <a:latin typeface="宋体" panose="02010600030101010101" pitchFamily="2" charset="-122"/>
                <a:cs typeface="Times New Roman" panose="02020603050405020304" pitchFamily="18" charset="0"/>
              </a:rPr>
              <a:t>"</a:t>
            </a:r>
            <a:endParaRPr lang="zh-CN" altLang="zh-CN" sz="2800" b="1">
              <a:latin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a:spLocks noChangeArrowheads="1"/>
          </p:cNvSpPr>
          <p:nvPr/>
        </p:nvSpPr>
        <p:spPr bwMode="auto">
          <a:xfrm>
            <a:off x="2338388" y="1027113"/>
            <a:ext cx="4467225" cy="523875"/>
          </a:xfrm>
          <a:prstGeom prst="rect">
            <a:avLst/>
          </a:prstGeom>
          <a:noFill/>
          <a:ln w="9525">
            <a:noFill/>
            <a:miter lim="800000"/>
          </a:ln>
        </p:spPr>
        <p:txBody>
          <a:bodyPr>
            <a:spAutoFit/>
          </a:bodyPr>
          <a:lstStyle/>
          <a:p>
            <a:pPr algn="ctr"/>
            <a:r>
              <a:rPr lang="zh-CN" altLang="en-US" sz="2800" b="1"/>
              <a:t>北冥有鱼</a:t>
            </a:r>
            <a:endParaRPr lang="zh-CN" altLang="en-US" sz="2800" b="1"/>
          </a:p>
        </p:txBody>
      </p:sp>
      <p:sp>
        <p:nvSpPr>
          <p:cNvPr id="8" name="圆角矩形 7"/>
          <p:cNvSpPr/>
          <p:nvPr/>
        </p:nvSpPr>
        <p:spPr>
          <a:xfrm>
            <a:off x="827088" y="3429000"/>
            <a:ext cx="1728787" cy="504825"/>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zh-CN" altLang="en-US" sz="2800" b="1"/>
              <a:t>北冥有鱼</a:t>
            </a:r>
            <a:endParaRPr lang="zh-CN" altLang="en-US" sz="2800" b="1"/>
          </a:p>
        </p:txBody>
      </p:sp>
      <p:sp>
        <p:nvSpPr>
          <p:cNvPr id="9" name="左大括号 8"/>
          <p:cNvSpPr/>
          <p:nvPr/>
        </p:nvSpPr>
        <p:spPr>
          <a:xfrm>
            <a:off x="2700338" y="2600325"/>
            <a:ext cx="358775" cy="2160588"/>
          </a:xfrm>
          <a:prstGeom prst="leftBrace">
            <a:avLst/>
          </a:prstGeom>
        </p:spPr>
        <p:style>
          <a:lnRef idx="2">
            <a:schemeClr val="dk1"/>
          </a:lnRef>
          <a:fillRef idx="0">
            <a:schemeClr val="dk1"/>
          </a:fillRef>
          <a:effectRef idx="1">
            <a:schemeClr val="dk1"/>
          </a:effectRef>
          <a:fontRef idx="minor">
            <a:schemeClr val="tx1"/>
          </a:fontRef>
        </p:style>
        <p:txBody>
          <a:bodyPr anchor="ctr"/>
          <a:lstStyle/>
          <a:p>
            <a:pPr algn="ctr">
              <a:defRPr/>
            </a:pPr>
            <a:endParaRPr lang="zh-CN" altLang="en-US"/>
          </a:p>
        </p:txBody>
      </p:sp>
      <p:sp>
        <p:nvSpPr>
          <p:cNvPr id="10" name="圆角矩形 9"/>
          <p:cNvSpPr/>
          <p:nvPr/>
        </p:nvSpPr>
        <p:spPr>
          <a:xfrm>
            <a:off x="3276600" y="2349500"/>
            <a:ext cx="1727200" cy="503238"/>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zh-CN" altLang="en-US" sz="2800" b="1"/>
              <a:t>鲲鹏形象</a:t>
            </a:r>
            <a:endParaRPr lang="zh-CN" altLang="en-US" sz="2800" b="1"/>
          </a:p>
        </p:txBody>
      </p:sp>
      <p:sp>
        <p:nvSpPr>
          <p:cNvPr id="11" name="圆角矩形 10"/>
          <p:cNvSpPr/>
          <p:nvPr/>
        </p:nvSpPr>
        <p:spPr>
          <a:xfrm>
            <a:off x="3276600" y="4508500"/>
            <a:ext cx="5399088" cy="504825"/>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zh-CN" altLang="en-US" sz="2800" b="1"/>
              <a:t>鹏鸟南飞有所待：万物皆有所待</a:t>
            </a:r>
            <a:endParaRPr lang="zh-CN" altLang="en-US" sz="2800" b="1"/>
          </a:p>
        </p:txBody>
      </p:sp>
      <p:sp>
        <p:nvSpPr>
          <p:cNvPr id="12" name="左大括号 11"/>
          <p:cNvSpPr/>
          <p:nvPr/>
        </p:nvSpPr>
        <p:spPr>
          <a:xfrm>
            <a:off x="5219700" y="1754188"/>
            <a:ext cx="360363" cy="1692275"/>
          </a:xfrm>
          <a:prstGeom prst="leftBrace">
            <a:avLst/>
          </a:prstGeom>
        </p:spPr>
        <p:style>
          <a:lnRef idx="2">
            <a:schemeClr val="dk1"/>
          </a:lnRef>
          <a:fillRef idx="0">
            <a:schemeClr val="dk1"/>
          </a:fillRef>
          <a:effectRef idx="1">
            <a:schemeClr val="dk1"/>
          </a:effectRef>
          <a:fontRef idx="minor">
            <a:schemeClr val="tx1"/>
          </a:fontRef>
        </p:style>
        <p:txBody>
          <a:bodyPr anchor="ctr"/>
          <a:lstStyle/>
          <a:p>
            <a:pPr algn="ctr">
              <a:defRPr/>
            </a:pPr>
            <a:endParaRPr lang="zh-CN" altLang="en-US"/>
          </a:p>
        </p:txBody>
      </p:sp>
      <p:sp>
        <p:nvSpPr>
          <p:cNvPr id="13" name="圆角矩形 12"/>
          <p:cNvSpPr/>
          <p:nvPr/>
        </p:nvSpPr>
        <p:spPr>
          <a:xfrm>
            <a:off x="5773738" y="1503363"/>
            <a:ext cx="2543175" cy="503237"/>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zh-CN" altLang="en-US" sz="2800" b="1"/>
              <a:t>形体硕大无比</a:t>
            </a:r>
            <a:endParaRPr lang="zh-CN" altLang="en-US" sz="2800" b="1"/>
          </a:p>
        </p:txBody>
      </p:sp>
      <p:sp>
        <p:nvSpPr>
          <p:cNvPr id="14" name="圆角矩形 13"/>
          <p:cNvSpPr/>
          <p:nvPr/>
        </p:nvSpPr>
        <p:spPr>
          <a:xfrm>
            <a:off x="5773738" y="2349500"/>
            <a:ext cx="2543175" cy="503238"/>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zh-CN" altLang="en-US" sz="2800" b="1"/>
              <a:t>变化神奇莫测</a:t>
            </a:r>
            <a:endParaRPr lang="zh-CN" altLang="en-US" sz="2800" b="1"/>
          </a:p>
        </p:txBody>
      </p:sp>
      <p:sp>
        <p:nvSpPr>
          <p:cNvPr id="15" name="圆角矩形 14"/>
          <p:cNvSpPr/>
          <p:nvPr/>
        </p:nvSpPr>
        <p:spPr>
          <a:xfrm>
            <a:off x="5810250" y="3195638"/>
            <a:ext cx="2543175" cy="503237"/>
          </a:xfrm>
          <a:prstGeom prst="roundRect">
            <a:avLst/>
          </a:prstGeom>
        </p:spPr>
        <p:style>
          <a:lnRef idx="1">
            <a:schemeClr val="accent2"/>
          </a:lnRef>
          <a:fillRef idx="2">
            <a:schemeClr val="accent2"/>
          </a:fillRef>
          <a:effectRef idx="1">
            <a:schemeClr val="accent2"/>
          </a:effectRef>
          <a:fontRef idx="minor">
            <a:schemeClr val="dk1"/>
          </a:fontRef>
        </p:style>
        <p:txBody>
          <a:bodyPr anchor="ctr"/>
          <a:lstStyle/>
          <a:p>
            <a:pPr algn="ctr">
              <a:defRPr/>
            </a:pPr>
            <a:r>
              <a:rPr lang="zh-CN" altLang="en-US" sz="2800" b="1"/>
              <a:t>奋飞气势壮美</a:t>
            </a:r>
            <a:endParaRPr lang="zh-CN" altLang="en-US" sz="28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文本框 1"/>
          <p:cNvSpPr txBox="1">
            <a:spLocks noChangeArrowheads="1"/>
          </p:cNvSpPr>
          <p:nvPr/>
        </p:nvSpPr>
        <p:spPr bwMode="auto">
          <a:xfrm>
            <a:off x="468313" y="765175"/>
            <a:ext cx="7372350" cy="4965700"/>
          </a:xfrm>
          <a:prstGeom prst="rect">
            <a:avLst/>
          </a:prstGeom>
          <a:noFill/>
          <a:ln w="9525">
            <a:noFill/>
            <a:miter lim="800000"/>
          </a:ln>
        </p:spPr>
        <p:txBody>
          <a:bodyPr>
            <a:spAutoFit/>
          </a:bodyPr>
          <a:lstStyle/>
          <a:p>
            <a:r>
              <a:rPr lang="zh-CN" altLang="en-US" sz="3200" b="1"/>
              <a:t>北冥：       </a:t>
            </a:r>
            <a:r>
              <a:rPr lang="zh-CN" altLang="en-US" sz="3200" b="1">
                <a:solidFill>
                  <a:srgbClr val="FF0000"/>
                </a:solidFill>
              </a:rPr>
              <a:t> </a:t>
            </a:r>
            <a:r>
              <a:rPr lang="zh-CN" altLang="en-US" sz="3200" b="1"/>
              <a:t>   </a:t>
            </a:r>
            <a:endParaRPr lang="en-US" altLang="zh-CN" sz="3200" b="1"/>
          </a:p>
          <a:p>
            <a:r>
              <a:rPr lang="zh-CN" altLang="en-US" sz="3200" b="1"/>
              <a:t>海运：</a:t>
            </a:r>
            <a:r>
              <a:rPr lang="zh-CN" altLang="en-US" sz="3200" b="1">
                <a:solidFill>
                  <a:srgbClr val="FF0000"/>
                </a:solidFill>
              </a:rPr>
              <a:t> </a:t>
            </a:r>
            <a:r>
              <a:rPr lang="zh-CN" altLang="en-US" sz="3200" b="1"/>
              <a:t>  </a:t>
            </a:r>
            <a:endParaRPr lang="en-US" altLang="zh-CN" sz="3200" b="1"/>
          </a:p>
          <a:p>
            <a:r>
              <a:rPr lang="zh-CN" altLang="en-US" sz="3200" b="1"/>
              <a:t>怒：</a:t>
            </a:r>
            <a:r>
              <a:rPr lang="zh-CN" altLang="en-US" sz="3200" b="1">
                <a:solidFill>
                  <a:srgbClr val="FF0000"/>
                </a:solidFill>
              </a:rPr>
              <a:t> </a:t>
            </a:r>
            <a:endParaRPr lang="en-US" altLang="zh-CN" sz="3200" b="1">
              <a:solidFill>
                <a:srgbClr val="FF0000"/>
              </a:solidFill>
            </a:endParaRPr>
          </a:p>
          <a:p>
            <a:r>
              <a:rPr lang="zh-CN" altLang="en-US" sz="3200" b="1"/>
              <a:t>志怪：</a:t>
            </a:r>
            <a:r>
              <a:rPr lang="zh-CN" altLang="en-US" sz="3200" b="1">
                <a:solidFill>
                  <a:srgbClr val="FF0000"/>
                </a:solidFill>
              </a:rPr>
              <a:t> </a:t>
            </a:r>
            <a:r>
              <a:rPr lang="zh-CN" altLang="en-US" sz="3200" b="1"/>
              <a:t>  </a:t>
            </a:r>
            <a:endParaRPr lang="en-US" altLang="zh-CN" sz="3200" b="1"/>
          </a:p>
          <a:p>
            <a:r>
              <a:rPr lang="zh-CN" altLang="en-US" sz="3200" b="1"/>
              <a:t>水击：</a:t>
            </a:r>
            <a:r>
              <a:rPr lang="zh-CN" altLang="en-US" sz="3200" b="1">
                <a:solidFill>
                  <a:srgbClr val="FF0000"/>
                </a:solidFill>
              </a:rPr>
              <a:t> </a:t>
            </a:r>
            <a:endParaRPr lang="en-US" altLang="zh-CN" sz="3200" b="1"/>
          </a:p>
          <a:p>
            <a:r>
              <a:rPr lang="zh-CN" altLang="en-US" sz="3200" b="1"/>
              <a:t>息：</a:t>
            </a:r>
            <a:r>
              <a:rPr lang="zh-CN" altLang="en-US" sz="3200" b="1">
                <a:solidFill>
                  <a:srgbClr val="FF0000"/>
                </a:solidFill>
              </a:rPr>
              <a:t> </a:t>
            </a:r>
            <a:endParaRPr lang="en-US" altLang="zh-CN" sz="3200" b="1"/>
          </a:p>
          <a:p>
            <a:r>
              <a:rPr lang="zh-CN" altLang="en-US" sz="3200" b="1"/>
              <a:t>抟：</a:t>
            </a:r>
            <a:r>
              <a:rPr lang="zh-CN" altLang="en-US" sz="3200" b="1">
                <a:solidFill>
                  <a:srgbClr val="FF0000"/>
                </a:solidFill>
              </a:rPr>
              <a:t> </a:t>
            </a:r>
            <a:endParaRPr lang="en-US" altLang="zh-CN" sz="3200" b="1">
              <a:solidFill>
                <a:srgbClr val="FF0000"/>
              </a:solidFill>
            </a:endParaRPr>
          </a:p>
          <a:p>
            <a:r>
              <a:rPr lang="zh-CN" altLang="en-US" sz="3200" b="1"/>
              <a:t>垂：</a:t>
            </a:r>
            <a:r>
              <a:rPr lang="zh-CN" altLang="en-US" sz="3200" b="1">
                <a:solidFill>
                  <a:srgbClr val="FF0000"/>
                </a:solidFill>
              </a:rPr>
              <a:t> </a:t>
            </a:r>
            <a:endParaRPr lang="en-US" altLang="zh-CN" sz="3200" b="1"/>
          </a:p>
          <a:p>
            <a:r>
              <a:rPr lang="zh-CN" altLang="en-US" sz="3200" b="1"/>
              <a:t>天池：</a:t>
            </a:r>
            <a:r>
              <a:rPr lang="zh-CN" altLang="en-US" sz="3200" b="1">
                <a:solidFill>
                  <a:srgbClr val="FF0000"/>
                </a:solidFill>
              </a:rPr>
              <a:t> </a:t>
            </a:r>
            <a:endParaRPr lang="en-US" altLang="zh-CN" sz="3200" b="1"/>
          </a:p>
          <a:p>
            <a:r>
              <a:rPr lang="zh-CN" altLang="en-US" sz="3200" b="1"/>
              <a:t>苍苍：</a:t>
            </a:r>
            <a:r>
              <a:rPr lang="zh-CN" altLang="en-US" sz="3200" b="1">
                <a:solidFill>
                  <a:srgbClr val="FF0000"/>
                </a:solidFill>
              </a:rPr>
              <a:t> </a:t>
            </a:r>
            <a:endParaRPr lang="zh-CN" altLang="en-US" sz="3200" b="1"/>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文本框 1"/>
          <p:cNvSpPr txBox="1">
            <a:spLocks noChangeArrowheads="1"/>
          </p:cNvSpPr>
          <p:nvPr/>
        </p:nvSpPr>
        <p:spPr bwMode="auto">
          <a:xfrm>
            <a:off x="468313" y="765175"/>
            <a:ext cx="7372350" cy="4965700"/>
          </a:xfrm>
          <a:prstGeom prst="rect">
            <a:avLst/>
          </a:prstGeom>
          <a:noFill/>
          <a:ln w="9525">
            <a:noFill/>
            <a:miter lim="800000"/>
          </a:ln>
        </p:spPr>
        <p:txBody>
          <a:bodyPr>
            <a:spAutoFit/>
          </a:bodyPr>
          <a:lstStyle/>
          <a:p>
            <a:r>
              <a:rPr lang="zh-CN" altLang="en-US" sz="3200" b="1"/>
              <a:t>北冥：</a:t>
            </a:r>
            <a:r>
              <a:rPr lang="zh-CN" altLang="en-US" sz="3200" b="1">
                <a:solidFill>
                  <a:srgbClr val="FF0000"/>
                </a:solidFill>
              </a:rPr>
              <a:t>北海。</a:t>
            </a:r>
            <a:r>
              <a:rPr lang="zh-CN" altLang="en-US" sz="3200" b="1"/>
              <a:t>   </a:t>
            </a:r>
            <a:endParaRPr lang="en-US" altLang="zh-CN" sz="3200" b="1"/>
          </a:p>
          <a:p>
            <a:r>
              <a:rPr lang="zh-CN" altLang="en-US" sz="3200" b="1"/>
              <a:t>海运：</a:t>
            </a:r>
            <a:r>
              <a:rPr lang="zh-CN" altLang="en-US" sz="3200" b="1">
                <a:solidFill>
                  <a:srgbClr val="FF0000"/>
                </a:solidFill>
              </a:rPr>
              <a:t>海水 。</a:t>
            </a:r>
            <a:r>
              <a:rPr lang="zh-CN" altLang="en-US" sz="3200" b="1"/>
              <a:t>  </a:t>
            </a:r>
            <a:endParaRPr lang="en-US" altLang="zh-CN" sz="3200" b="1"/>
          </a:p>
          <a:p>
            <a:r>
              <a:rPr lang="zh-CN" altLang="en-US" sz="3200" b="1"/>
              <a:t>怒：</a:t>
            </a:r>
            <a:r>
              <a:rPr lang="zh-CN" altLang="en-US" sz="3200" b="1">
                <a:solidFill>
                  <a:srgbClr val="FF0000"/>
                </a:solidFill>
              </a:rPr>
              <a:t>振奋，这里指用力鼓动翅膀  。</a:t>
            </a:r>
            <a:endParaRPr lang="en-US" altLang="zh-CN" sz="3200" b="1">
              <a:solidFill>
                <a:srgbClr val="FF0000"/>
              </a:solidFill>
            </a:endParaRPr>
          </a:p>
          <a:p>
            <a:r>
              <a:rPr lang="zh-CN" altLang="en-US" sz="3200" b="1"/>
              <a:t>志怪：</a:t>
            </a:r>
            <a:r>
              <a:rPr lang="zh-CN" altLang="en-US" sz="3200" b="1">
                <a:solidFill>
                  <a:srgbClr val="FF0000"/>
                </a:solidFill>
              </a:rPr>
              <a:t>记载怪异的事物 。</a:t>
            </a:r>
            <a:r>
              <a:rPr lang="zh-CN" altLang="en-US" sz="3200" b="1"/>
              <a:t>  </a:t>
            </a:r>
            <a:endParaRPr lang="en-US" altLang="zh-CN" sz="3200" b="1"/>
          </a:p>
          <a:p>
            <a:r>
              <a:rPr lang="zh-CN" altLang="en-US" sz="3200" b="1"/>
              <a:t>水击：</a:t>
            </a:r>
            <a:r>
              <a:rPr lang="zh-CN" altLang="en-US" sz="3200" b="1">
                <a:solidFill>
                  <a:srgbClr val="FF0000"/>
                </a:solidFill>
              </a:rPr>
              <a:t>击水，拍打水面 。</a:t>
            </a:r>
            <a:r>
              <a:rPr lang="zh-CN" altLang="en-US" sz="3200" b="1"/>
              <a:t>  </a:t>
            </a:r>
            <a:endParaRPr lang="en-US" altLang="zh-CN" sz="3200" b="1"/>
          </a:p>
          <a:p>
            <a:r>
              <a:rPr lang="zh-CN" altLang="en-US" sz="3200" b="1"/>
              <a:t>息：</a:t>
            </a:r>
            <a:r>
              <a:rPr lang="zh-CN" altLang="en-US" sz="3200" b="1">
                <a:solidFill>
                  <a:srgbClr val="FF0000"/>
                </a:solidFill>
              </a:rPr>
              <a:t>气息，这里指风。</a:t>
            </a:r>
            <a:r>
              <a:rPr lang="zh-CN" altLang="en-US" sz="3200" b="1"/>
              <a:t>   </a:t>
            </a:r>
            <a:endParaRPr lang="en-US" altLang="zh-CN" sz="3200" b="1"/>
          </a:p>
          <a:p>
            <a:r>
              <a:rPr lang="zh-CN" altLang="en-US" sz="3200" b="1"/>
              <a:t>抟：</a:t>
            </a:r>
            <a:r>
              <a:rPr lang="zh-CN" altLang="en-US" sz="3200" b="1">
                <a:solidFill>
                  <a:srgbClr val="FF0000"/>
                </a:solidFill>
              </a:rPr>
              <a:t>盘旋着往上飞。</a:t>
            </a:r>
            <a:endParaRPr lang="en-US" altLang="zh-CN" sz="3200" b="1">
              <a:solidFill>
                <a:srgbClr val="FF0000"/>
              </a:solidFill>
            </a:endParaRPr>
          </a:p>
          <a:p>
            <a:r>
              <a:rPr lang="zh-CN" altLang="en-US" sz="3200" b="1"/>
              <a:t>垂：</a:t>
            </a:r>
            <a:r>
              <a:rPr lang="zh-CN" altLang="en-US" sz="3200" b="1">
                <a:solidFill>
                  <a:srgbClr val="FF0000"/>
                </a:solidFill>
              </a:rPr>
              <a:t>垂挂 。</a:t>
            </a:r>
            <a:r>
              <a:rPr lang="zh-CN" altLang="en-US" sz="3200" b="1"/>
              <a:t>　</a:t>
            </a:r>
            <a:endParaRPr lang="en-US" altLang="zh-CN" sz="3200" b="1"/>
          </a:p>
          <a:p>
            <a:r>
              <a:rPr lang="zh-CN" altLang="en-US" sz="3200" b="1"/>
              <a:t>天池：</a:t>
            </a:r>
            <a:r>
              <a:rPr lang="zh-CN" altLang="en-US" sz="3200" b="1">
                <a:solidFill>
                  <a:srgbClr val="FF0000"/>
                </a:solidFill>
              </a:rPr>
              <a:t>天然的大池。</a:t>
            </a:r>
            <a:r>
              <a:rPr lang="zh-CN" altLang="en-US" sz="3200" b="1"/>
              <a:t> 　</a:t>
            </a:r>
            <a:endParaRPr lang="en-US" altLang="zh-CN" sz="3200" b="1"/>
          </a:p>
          <a:p>
            <a:r>
              <a:rPr lang="zh-CN" altLang="en-US" sz="3200" b="1"/>
              <a:t>苍苍：</a:t>
            </a:r>
            <a:r>
              <a:rPr lang="zh-CN" altLang="en-US" sz="3200" b="1">
                <a:solidFill>
                  <a:srgbClr val="FF0000"/>
                </a:solidFill>
              </a:rPr>
              <a:t>深蓝色。</a:t>
            </a:r>
            <a:r>
              <a:rPr lang="zh-CN" altLang="en-US" sz="3200" b="1"/>
              <a:t> </a:t>
            </a:r>
            <a:endParaRPr lang="zh-CN" altLang="en-US" sz="3200" b="1"/>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文本框 1"/>
          <p:cNvSpPr txBox="1">
            <a:spLocks noChangeArrowheads="1"/>
          </p:cNvSpPr>
          <p:nvPr/>
        </p:nvSpPr>
        <p:spPr bwMode="auto">
          <a:xfrm>
            <a:off x="2338388" y="949325"/>
            <a:ext cx="4467225" cy="522288"/>
          </a:xfrm>
          <a:prstGeom prst="rect">
            <a:avLst/>
          </a:prstGeom>
          <a:noFill/>
          <a:ln w="9525">
            <a:noFill/>
            <a:miter lim="800000"/>
          </a:ln>
        </p:spPr>
        <p:txBody>
          <a:bodyPr>
            <a:spAutoFit/>
          </a:bodyPr>
          <a:lstStyle/>
          <a:p>
            <a:pPr algn="ctr"/>
            <a:r>
              <a:rPr lang="zh-CN" altLang="en-US" sz="2800" b="1"/>
              <a:t>句子翻译</a:t>
            </a:r>
            <a:endParaRPr lang="zh-CN" altLang="en-US" sz="2800" b="1"/>
          </a:p>
        </p:txBody>
      </p:sp>
      <p:sp>
        <p:nvSpPr>
          <p:cNvPr id="21506" name="文本框 2"/>
          <p:cNvSpPr txBox="1">
            <a:spLocks noChangeArrowheads="1"/>
          </p:cNvSpPr>
          <p:nvPr/>
        </p:nvSpPr>
        <p:spPr bwMode="auto">
          <a:xfrm>
            <a:off x="468313" y="1628775"/>
            <a:ext cx="8207375" cy="4789488"/>
          </a:xfrm>
          <a:prstGeom prst="rect">
            <a:avLst/>
          </a:prstGeom>
          <a:noFill/>
          <a:ln w="9525">
            <a:noFill/>
            <a:miter lim="800000"/>
          </a:ln>
        </p:spPr>
        <p:txBody>
          <a:bodyPr>
            <a:spAutoFit/>
          </a:bodyPr>
          <a:lstStyle/>
          <a:p>
            <a:r>
              <a:rPr lang="zh-CN" altLang="en-US" sz="2800" b="1">
                <a:latin typeface="宋体" panose="02010600030101010101" pitchFamily="2" charset="-122"/>
              </a:rPr>
              <a:t>1</a:t>
            </a:r>
            <a:r>
              <a:rPr lang="en-US" altLang="zh-CN" sz="2800" b="1">
                <a:latin typeface="宋体" panose="02010600030101010101" pitchFamily="2" charset="-122"/>
              </a:rPr>
              <a:t>.</a:t>
            </a:r>
            <a:r>
              <a:rPr lang="zh-CN" altLang="zh-CN" sz="2800" b="1">
                <a:latin typeface="宋体" panose="02010600030101010101" pitchFamily="2" charset="-122"/>
              </a:rPr>
              <a:t>怒而飞，其翼若垂天之云：奋起而飞，它的翅膀就像天边的云彩。</a:t>
            </a:r>
            <a:endParaRPr lang="zh-CN" altLang="zh-CN" sz="2800" b="1">
              <a:latin typeface="宋体" panose="02010600030101010101" pitchFamily="2" charset="-122"/>
            </a:endParaRPr>
          </a:p>
          <a:p>
            <a:endParaRPr lang="en-US" altLang="zh-CN" sz="2800" b="1">
              <a:latin typeface="宋体" panose="02010600030101010101" pitchFamily="2" charset="-122"/>
            </a:endParaRPr>
          </a:p>
          <a:p>
            <a:r>
              <a:rPr lang="zh-CN" altLang="en-US" sz="2800" b="1">
                <a:latin typeface="宋体" panose="02010600030101010101" pitchFamily="2" charset="-122"/>
              </a:rPr>
              <a:t>2</a:t>
            </a:r>
            <a:r>
              <a:rPr lang="en-US" altLang="zh-CN" sz="2800" b="1">
                <a:latin typeface="宋体" panose="02010600030101010101" pitchFamily="2" charset="-122"/>
              </a:rPr>
              <a:t>.</a:t>
            </a:r>
            <a:r>
              <a:rPr lang="zh-CN" altLang="zh-CN" sz="2800" b="1">
                <a:latin typeface="宋体" panose="02010600030101010101" pitchFamily="2" charset="-122"/>
              </a:rPr>
              <a:t>南冥者，天池也：南海就是大自然的水池</a:t>
            </a:r>
            <a:r>
              <a:rPr lang="en-US" altLang="zh-CN" sz="2800" b="1">
                <a:latin typeface="宋体" panose="02010600030101010101" pitchFamily="2" charset="-122"/>
              </a:rPr>
              <a:t> </a:t>
            </a:r>
            <a:endParaRPr lang="zh-CN" altLang="zh-CN" sz="2800" b="1">
              <a:latin typeface="宋体" panose="02010600030101010101" pitchFamily="2" charset="-122"/>
            </a:endParaRPr>
          </a:p>
          <a:p>
            <a:endParaRPr lang="en-US" altLang="zh-CN" sz="2800" b="1">
              <a:latin typeface="宋体" panose="02010600030101010101" pitchFamily="2" charset="-122"/>
            </a:endParaRPr>
          </a:p>
          <a:p>
            <a:r>
              <a:rPr lang="zh-CN" altLang="en-US" sz="2800" b="1">
                <a:latin typeface="宋体" panose="02010600030101010101" pitchFamily="2" charset="-122"/>
              </a:rPr>
              <a:t>3</a:t>
            </a:r>
            <a:r>
              <a:rPr lang="en-US" altLang="zh-CN" sz="2800" b="1">
                <a:latin typeface="宋体" panose="02010600030101010101" pitchFamily="2" charset="-122"/>
              </a:rPr>
              <a:t>.</a:t>
            </a:r>
            <a:r>
              <a:rPr lang="zh-CN" altLang="zh-CN" sz="2800" b="1">
                <a:latin typeface="宋体" panose="02010600030101010101" pitchFamily="2" charset="-122"/>
              </a:rPr>
              <a:t>抟扶摇而上者九万里，去以六月息者也：它乘着旋风环旋而上几万里的高空，凭借着六月的大风离开了北海。</a:t>
            </a:r>
            <a:endParaRPr lang="zh-CN" altLang="zh-CN" sz="2800" b="1">
              <a:latin typeface="宋体" panose="02010600030101010101" pitchFamily="2" charset="-122"/>
            </a:endParaRPr>
          </a:p>
          <a:p>
            <a:endParaRPr lang="en-US" altLang="zh-CN" sz="2800" b="1">
              <a:latin typeface="宋体" panose="02010600030101010101" pitchFamily="2" charset="-122"/>
            </a:endParaRPr>
          </a:p>
          <a:p>
            <a:r>
              <a:rPr lang="zh-CN" altLang="en-US" sz="2800" b="1">
                <a:latin typeface="宋体" panose="02010600030101010101" pitchFamily="2" charset="-122"/>
              </a:rPr>
              <a:t>4</a:t>
            </a:r>
            <a:r>
              <a:rPr lang="en-US" altLang="zh-CN" sz="2800" b="1">
                <a:latin typeface="宋体" panose="02010600030101010101" pitchFamily="2" charset="-122"/>
              </a:rPr>
              <a:t>.</a:t>
            </a:r>
            <a:r>
              <a:rPr lang="zh-CN" altLang="zh-CN" sz="2800" b="1">
                <a:latin typeface="宋体" panose="02010600030101010101" pitchFamily="2" charset="-122"/>
              </a:rPr>
              <a:t>生物之以息相吹也：都是生物用气息吹拂的结果</a:t>
            </a:r>
            <a:r>
              <a:rPr lang="zh-CN" altLang="zh-CN"/>
              <a:t>。</a:t>
            </a:r>
            <a:r>
              <a:rPr lang="en-US" altLang="zh-CN"/>
              <a:t> </a:t>
            </a:r>
            <a:endParaRPr lang="zh-CN" alt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文本框 1"/>
          <p:cNvSpPr txBox="1">
            <a:spLocks noChangeArrowheads="1"/>
          </p:cNvSpPr>
          <p:nvPr/>
        </p:nvSpPr>
        <p:spPr bwMode="auto">
          <a:xfrm>
            <a:off x="398463" y="657225"/>
            <a:ext cx="5902325" cy="5251450"/>
          </a:xfrm>
          <a:prstGeom prst="rect">
            <a:avLst/>
          </a:prstGeom>
          <a:noFill/>
          <a:ln w="9525">
            <a:noFill/>
            <a:miter lim="800000"/>
          </a:ln>
        </p:spPr>
        <p:txBody>
          <a:bodyPr>
            <a:spAutoFit/>
          </a:bodyPr>
          <a:lstStyle/>
          <a:p>
            <a:r>
              <a:rPr lang="zh-CN" altLang="en-US" sz="2600" b="1"/>
              <a:t>庄子，名周，战国时宋国人，著名的思想家，文学家。道家学派的重要代表，与老子并称为“老庄”。道家的主要精神是崇尚自然，庄子对待生活的态度是：一切顺其自然，“安时而处顺”、“知其无可奈何而安之若命”、“清静无为”。政治上主张“无为而治”。庄子一生著书十余万言，书名</a:t>
            </a:r>
            <a:r>
              <a:rPr lang="en-US" altLang="zh-CN" sz="2600" b="1"/>
              <a:t>《</a:t>
            </a:r>
            <a:r>
              <a:rPr lang="zh-CN" altLang="en-US" sz="2600" b="1"/>
              <a:t>庄子</a:t>
            </a:r>
            <a:r>
              <a:rPr lang="en-US" altLang="zh-CN" sz="2600" b="1"/>
              <a:t>》</a:t>
            </a:r>
            <a:r>
              <a:rPr lang="zh-CN" altLang="en-US" sz="2600" b="1"/>
              <a:t>。</a:t>
            </a:r>
            <a:endParaRPr lang="zh-CN" altLang="en-US" sz="2600" b="1"/>
          </a:p>
          <a:p>
            <a:r>
              <a:rPr lang="zh-CN" altLang="en-US" sz="2600" b="1"/>
              <a:t>  </a:t>
            </a:r>
            <a:r>
              <a:rPr lang="en-US" altLang="zh-CN" sz="2600" b="1"/>
              <a:t>《</a:t>
            </a:r>
            <a:r>
              <a:rPr lang="zh-CN" altLang="en-US" sz="2600" b="1"/>
              <a:t>庄子</a:t>
            </a:r>
            <a:r>
              <a:rPr lang="en-US" altLang="zh-CN" sz="2600" b="1"/>
              <a:t>》</a:t>
            </a:r>
            <a:r>
              <a:rPr lang="zh-CN" altLang="en-US" sz="2600" b="1"/>
              <a:t>的文章，想像奇幻，构思巧妙，善用寓言和比喻，文笔汪洋恣肆，具有浪漫主义的艺术风格。它不仅有很高的哲学成就，对后世文学的发展也有着深远的影响。 </a:t>
            </a:r>
            <a:endParaRPr lang="zh-CN" altLang="en-US" sz="2600" b="1"/>
          </a:p>
        </p:txBody>
      </p:sp>
      <p:pic>
        <p:nvPicPr>
          <p:cNvPr id="22530" name="图片 2"/>
          <p:cNvPicPr>
            <a:picLocks noChangeAspect="1"/>
          </p:cNvPicPr>
          <p:nvPr/>
        </p:nvPicPr>
        <p:blipFill>
          <a:blip r:embed="rId1"/>
          <a:srcRect/>
          <a:stretch>
            <a:fillRect/>
          </a:stretch>
        </p:blipFill>
        <p:spPr bwMode="auto">
          <a:xfrm>
            <a:off x="6372225" y="1084263"/>
            <a:ext cx="2495550" cy="44402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文本框 1"/>
          <p:cNvSpPr txBox="1">
            <a:spLocks noChangeArrowheads="1"/>
          </p:cNvSpPr>
          <p:nvPr/>
        </p:nvSpPr>
        <p:spPr bwMode="auto">
          <a:xfrm>
            <a:off x="1692275" y="620713"/>
            <a:ext cx="6049963" cy="762000"/>
          </a:xfrm>
          <a:prstGeom prst="rect">
            <a:avLst/>
          </a:prstGeom>
          <a:noFill/>
          <a:ln w="9525">
            <a:noFill/>
            <a:miter lim="800000"/>
          </a:ln>
        </p:spPr>
        <p:txBody>
          <a:bodyPr>
            <a:spAutoFit/>
          </a:bodyPr>
          <a:lstStyle/>
          <a:p>
            <a:pPr algn="ctr"/>
            <a:r>
              <a:rPr lang="zh-CN" altLang="en-US" sz="4400" b="1"/>
              <a:t>熟读课文，理解文意</a:t>
            </a:r>
            <a:endParaRPr lang="zh-CN" altLang="en-US" sz="4400" b="1"/>
          </a:p>
        </p:txBody>
      </p:sp>
      <p:sp>
        <p:nvSpPr>
          <p:cNvPr id="23554" name="文本框 3"/>
          <p:cNvSpPr txBox="1">
            <a:spLocks noChangeArrowheads="1"/>
          </p:cNvSpPr>
          <p:nvPr/>
        </p:nvSpPr>
        <p:spPr bwMode="auto">
          <a:xfrm>
            <a:off x="1042988" y="1619250"/>
            <a:ext cx="7200900" cy="1220788"/>
          </a:xfrm>
          <a:prstGeom prst="rect">
            <a:avLst/>
          </a:prstGeom>
          <a:noFill/>
          <a:ln w="9525">
            <a:noFill/>
            <a:miter lim="800000"/>
          </a:ln>
        </p:spPr>
        <p:txBody>
          <a:bodyPr>
            <a:spAutoFit/>
          </a:bodyPr>
          <a:lstStyle/>
          <a:p>
            <a:r>
              <a:rPr lang="zh-CN" altLang="zh-CN" sz="2800" b="1"/>
              <a:t>作者在介绍鲲时运用了</a:t>
            </a:r>
            <a:r>
              <a:rPr lang="zh-CN" altLang="en-US" sz="2800" b="1"/>
              <a:t>哪些</a:t>
            </a:r>
            <a:r>
              <a:rPr lang="zh-CN" altLang="zh-CN" sz="2800" b="1"/>
              <a:t>修辞手法？有什么作用？</a:t>
            </a:r>
            <a:endParaRPr lang="zh-CN" altLang="zh-CN" sz="2800" b="1"/>
          </a:p>
          <a:p>
            <a:endParaRPr lang="zh-CN" altLang="en-US"/>
          </a:p>
        </p:txBody>
      </p:sp>
      <p:sp>
        <p:nvSpPr>
          <p:cNvPr id="5" name="文本框 4"/>
          <p:cNvSpPr txBox="1">
            <a:spLocks noChangeArrowheads="1"/>
          </p:cNvSpPr>
          <p:nvPr/>
        </p:nvSpPr>
        <p:spPr bwMode="auto">
          <a:xfrm>
            <a:off x="1042988" y="2997200"/>
            <a:ext cx="7200900" cy="954088"/>
          </a:xfrm>
          <a:prstGeom prst="rect">
            <a:avLst/>
          </a:prstGeom>
          <a:noFill/>
          <a:ln w="9525">
            <a:noFill/>
            <a:miter lim="800000"/>
          </a:ln>
        </p:spPr>
        <p:txBody>
          <a:bodyPr>
            <a:spAutoFit/>
          </a:bodyPr>
          <a:lstStyle/>
          <a:p>
            <a:r>
              <a:rPr lang="zh-CN" altLang="zh-CN" sz="2800" b="1">
                <a:solidFill>
                  <a:srgbClr val="FF0000"/>
                </a:solidFill>
              </a:rPr>
              <a:t>运用夸张的手法，写出鲲的形体之大，体现了庄子丰富的想像力。</a:t>
            </a:r>
            <a:endParaRPr lang="zh-CN" altLang="en-US" sz="28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文本框 1"/>
          <p:cNvSpPr txBox="1">
            <a:spLocks noChangeArrowheads="1"/>
          </p:cNvSpPr>
          <p:nvPr/>
        </p:nvSpPr>
        <p:spPr bwMode="auto">
          <a:xfrm>
            <a:off x="1187450" y="1196975"/>
            <a:ext cx="7200900" cy="1066800"/>
          </a:xfrm>
          <a:prstGeom prst="rect">
            <a:avLst/>
          </a:prstGeom>
          <a:noFill/>
          <a:ln w="9525">
            <a:noFill/>
            <a:miter lim="800000"/>
          </a:ln>
        </p:spPr>
        <p:txBody>
          <a:bodyPr>
            <a:spAutoFit/>
          </a:bodyPr>
          <a:lstStyle/>
          <a:p>
            <a:r>
              <a:rPr lang="zh-CN" altLang="en-US" sz="3200" b="1"/>
              <a:t>大鹏的形象如何呢？作者又是怎样描写这一形象的呢</a:t>
            </a:r>
            <a:r>
              <a:rPr lang="en-US" altLang="zh-CN" sz="3200" b="1"/>
              <a:t>? </a:t>
            </a:r>
            <a:endParaRPr lang="zh-CN" altLang="en-US" sz="3200"/>
          </a:p>
        </p:txBody>
      </p:sp>
      <p:sp>
        <p:nvSpPr>
          <p:cNvPr id="3" name="文本框 2"/>
          <p:cNvSpPr txBox="1">
            <a:spLocks noChangeArrowheads="1"/>
          </p:cNvSpPr>
          <p:nvPr/>
        </p:nvSpPr>
        <p:spPr bwMode="auto">
          <a:xfrm>
            <a:off x="1187450" y="2420938"/>
            <a:ext cx="7200900" cy="3108325"/>
          </a:xfrm>
          <a:prstGeom prst="rect">
            <a:avLst/>
          </a:prstGeom>
          <a:noFill/>
          <a:ln w="9525">
            <a:noFill/>
            <a:miter lim="800000"/>
          </a:ln>
        </p:spPr>
        <p:txBody>
          <a:bodyPr>
            <a:spAutoFit/>
          </a:bodyPr>
          <a:lstStyle/>
          <a:p>
            <a:r>
              <a:rPr lang="zh-CN" altLang="en-US" sz="2800" b="1">
                <a:solidFill>
                  <a:srgbClr val="FF0000"/>
                </a:solidFill>
              </a:rPr>
              <a:t>从体大、背大、翼大以及活动范围大四个方面极写鲲鹏形象磅礴壮观。用夸张、比喻的手法描述鲲鹏，“不知其几千里也”言其形，“若垂天之云”言其翼，“北冥”“南冥”言其活动天地，极言鲲鹏形体之大、变化之神奇、飞腾时气势之壮观，一开头就向我们展示了一幅雄奇壮丽的画卷。</a:t>
            </a:r>
            <a:endParaRPr lang="zh-CN" altLang="en-US" sz="28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文本框 1"/>
          <p:cNvSpPr txBox="1">
            <a:spLocks noChangeArrowheads="1"/>
          </p:cNvSpPr>
          <p:nvPr/>
        </p:nvSpPr>
        <p:spPr bwMode="auto">
          <a:xfrm>
            <a:off x="611188" y="1052513"/>
            <a:ext cx="7777162" cy="579437"/>
          </a:xfrm>
          <a:prstGeom prst="rect">
            <a:avLst/>
          </a:prstGeom>
          <a:noFill/>
          <a:ln w="9525">
            <a:noFill/>
            <a:miter lim="800000"/>
          </a:ln>
        </p:spPr>
        <p:txBody>
          <a:bodyPr>
            <a:spAutoFit/>
          </a:bodyPr>
          <a:lstStyle/>
          <a:p>
            <a:r>
              <a:rPr lang="zh-CN" altLang="en-US" sz="3200" b="1"/>
              <a:t>鸟为什么要迁徙到南冥？ </a:t>
            </a:r>
            <a:endParaRPr lang="zh-CN" altLang="en-US" sz="3200"/>
          </a:p>
        </p:txBody>
      </p:sp>
      <p:sp>
        <p:nvSpPr>
          <p:cNvPr id="3" name="文本框 2"/>
          <p:cNvSpPr txBox="1">
            <a:spLocks noChangeArrowheads="1"/>
          </p:cNvSpPr>
          <p:nvPr/>
        </p:nvSpPr>
        <p:spPr bwMode="auto">
          <a:xfrm>
            <a:off x="1187450" y="1916113"/>
            <a:ext cx="7200900" cy="954087"/>
          </a:xfrm>
          <a:prstGeom prst="rect">
            <a:avLst/>
          </a:prstGeom>
          <a:noFill/>
          <a:ln w="9525">
            <a:noFill/>
            <a:miter lim="800000"/>
          </a:ln>
        </p:spPr>
        <p:txBody>
          <a:bodyPr>
            <a:spAutoFit/>
          </a:bodyPr>
          <a:lstStyle/>
          <a:p>
            <a:r>
              <a:rPr lang="zh-CN" altLang="en-US" sz="2800" b="1">
                <a:solidFill>
                  <a:srgbClr val="FF0000"/>
                </a:solidFill>
              </a:rPr>
              <a:t>南冥是天然的大池，是鸟心目中的理想境地，是要追求一种精神的自由。 </a:t>
            </a:r>
            <a:endParaRPr lang="zh-CN" altLang="en-US" sz="2800" b="1">
              <a:solidFill>
                <a:srgbClr val="FF0000"/>
              </a:solidFill>
            </a:endParaRPr>
          </a:p>
        </p:txBody>
      </p:sp>
      <p:sp>
        <p:nvSpPr>
          <p:cNvPr id="25603" name="文本框 3"/>
          <p:cNvSpPr txBox="1">
            <a:spLocks noChangeArrowheads="1"/>
          </p:cNvSpPr>
          <p:nvPr/>
        </p:nvSpPr>
        <p:spPr bwMode="auto">
          <a:xfrm>
            <a:off x="611188" y="3213100"/>
            <a:ext cx="7777162" cy="579438"/>
          </a:xfrm>
          <a:prstGeom prst="rect">
            <a:avLst/>
          </a:prstGeom>
          <a:noFill/>
          <a:ln w="9525">
            <a:noFill/>
            <a:miter lim="800000"/>
          </a:ln>
        </p:spPr>
        <p:txBody>
          <a:bodyPr>
            <a:spAutoFit/>
          </a:bodyPr>
          <a:lstStyle/>
          <a:p>
            <a:r>
              <a:rPr lang="zh-CN" altLang="en-US" sz="3200" b="1"/>
              <a:t>鲲鹏由北海飞到南海</a:t>
            </a:r>
            <a:r>
              <a:rPr lang="en-US" altLang="zh-CN" sz="3200" b="1"/>
              <a:t>,</a:t>
            </a:r>
            <a:r>
              <a:rPr lang="zh-CN" altLang="en-US" sz="3200" b="1"/>
              <a:t>需要借助什么条件</a:t>
            </a:r>
            <a:r>
              <a:rPr lang="en-US" altLang="zh-CN" sz="3200" b="1"/>
              <a:t>? </a:t>
            </a:r>
            <a:endParaRPr lang="zh-CN" altLang="en-US" sz="3200"/>
          </a:p>
        </p:txBody>
      </p:sp>
      <p:sp>
        <p:nvSpPr>
          <p:cNvPr id="5" name="文本框 4"/>
          <p:cNvSpPr txBox="1">
            <a:spLocks noChangeArrowheads="1"/>
          </p:cNvSpPr>
          <p:nvPr/>
        </p:nvSpPr>
        <p:spPr bwMode="auto">
          <a:xfrm>
            <a:off x="1187450" y="4076700"/>
            <a:ext cx="7200900" cy="954088"/>
          </a:xfrm>
          <a:prstGeom prst="rect">
            <a:avLst/>
          </a:prstGeom>
          <a:noFill/>
          <a:ln w="9525">
            <a:noFill/>
            <a:miter lim="800000"/>
          </a:ln>
        </p:spPr>
        <p:txBody>
          <a:bodyPr>
            <a:spAutoFit/>
          </a:bodyPr>
          <a:lstStyle/>
          <a:p>
            <a:r>
              <a:rPr lang="zh-CN" altLang="en-US" sz="2800" b="1">
                <a:solidFill>
                  <a:srgbClr val="FF0000"/>
                </a:solidFill>
              </a:rPr>
              <a:t>“海运则将徙于南冥” “抟扶摇而上者九万里，去以六月息者也” 。 </a:t>
            </a:r>
            <a:endParaRPr lang="zh-CN" altLang="en-US" sz="28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优秀教案模板(课时)低版本</Template>
  <TotalTime>0</TotalTime>
  <Words>4133</Words>
  <Application>WPS 演示</Application>
  <PresentationFormat>全屏显示(4:3)</PresentationFormat>
  <Paragraphs>196</Paragraphs>
  <Slides>29</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29</vt:i4>
      </vt:variant>
    </vt:vector>
  </HeadingPairs>
  <TitlesOfParts>
    <vt:vector size="41" baseType="lpstr">
      <vt:lpstr>Arial</vt:lpstr>
      <vt:lpstr>宋体</vt:lpstr>
      <vt:lpstr>Wingdings</vt:lpstr>
      <vt:lpstr>Calibri</vt:lpstr>
      <vt:lpstr>黑体</vt:lpstr>
      <vt:lpstr>微软雅黑</vt:lpstr>
      <vt:lpstr>Century Gothic</vt:lpstr>
      <vt:lpstr>Arial Unicode MS</vt:lpstr>
      <vt:lpstr>Times New Roman</vt:lpstr>
      <vt:lpstr>Calibri Light</vt:lpstr>
      <vt:lpstr>MingLiU</vt:lpstr>
      <vt:lpstr>自定义设计方案</vt:lpstr>
      <vt:lpstr>21   北冥有鱼</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Lenovo (Beijing) Limited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   散 步</dc:title>
  <dc:creator>Lenovo User</dc:creator>
  <cp:lastModifiedBy>编辑资料 李倩倩</cp:lastModifiedBy>
  <cp:revision>37</cp:revision>
  <dcterms:created xsi:type="dcterms:W3CDTF">2014-04-05T06:19:00Z</dcterms:created>
  <dcterms:modified xsi:type="dcterms:W3CDTF">2018-04-17T01:46:59Z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