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646" r:id="rId3"/>
    <p:sldId id="648" r:id="rId4"/>
    <p:sldId id="649" r:id="rId5"/>
    <p:sldId id="677" r:id="rId6"/>
    <p:sldId id="679" r:id="rId7"/>
    <p:sldId id="650" r:id="rId8"/>
    <p:sldId id="651" r:id="rId9"/>
    <p:sldId id="652" r:id="rId10"/>
    <p:sldId id="653" r:id="rId11"/>
    <p:sldId id="675" r:id="rId12"/>
    <p:sldId id="654" r:id="rId13"/>
    <p:sldId id="655" r:id="rId14"/>
    <p:sldId id="656" r:id="rId15"/>
    <p:sldId id="657" r:id="rId16"/>
    <p:sldId id="658" r:id="rId17"/>
    <p:sldId id="659" r:id="rId18"/>
    <p:sldId id="660" r:id="rId19"/>
    <p:sldId id="661" r:id="rId20"/>
    <p:sldId id="662" r:id="rId21"/>
    <p:sldId id="664" r:id="rId22"/>
    <p:sldId id="665" r:id="rId23"/>
    <p:sldId id="667" r:id="rId24"/>
    <p:sldId id="680" r:id="rId25"/>
    <p:sldId id="668" r:id="rId26"/>
    <p:sldId id="706" r:id="rId27"/>
    <p:sldId id="669" r:id="rId28"/>
    <p:sldId id="670" r:id="rId29"/>
    <p:sldId id="671" r:id="rId30"/>
    <p:sldId id="672" r:id="rId31"/>
    <p:sldId id="678" r:id="rId32"/>
    <p:sldId id="673" r:id="rId33"/>
    <p:sldId id="674" r:id="rId34"/>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p:scale>
          <a:sx n="50" d="100"/>
          <a:sy n="50" d="100"/>
        </p:scale>
        <p:origin x="-1536" y="-870"/>
      </p:cViewPr>
      <p:guideLst>
        <p:guide orient="horz" pos="2112"/>
        <p:guide pos="380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descr="中国教育出版网"/>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descr="中国教育出版网"/>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264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3"/>
          <p:cNvSpPr>
            <a:spLocks noGrp="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3"/>
          <p:cNvSpPr>
            <a:spLocks noGrp="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4"/>
          <p:cNvSpPr>
            <a:spLocks noGrp="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2"/>
          <p:cNvSpPr>
            <a:spLocks noGrp="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7" name="日期占位符 4"/>
          <p:cNvSpPr>
            <a:spLocks noGrp="1"/>
          </p:cNvSpPr>
          <p:nvPr>
            <p:ph type="dt" sz="half" idx="1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descr="中国教育出版网"/>
          <p:cNvSpPr>
            <a:spLocks noGrp="1"/>
          </p:cNvSpPr>
          <p:nvPr>
            <p:ph type="title"/>
          </p:nvPr>
        </p:nvSpPr>
        <p:spPr>
          <a:xfrm>
            <a:off x="609600" y="274638"/>
            <a:ext cx="109728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descr="中国教育出版网"/>
          <p:cNvSpPr>
            <a:spLocks noGrp="1"/>
          </p:cNvSpPr>
          <p:nvPr>
            <p:ph type="body"/>
          </p:nvPr>
        </p:nvSpPr>
        <p:spPr>
          <a:xfrm>
            <a:off x="609600" y="1600200"/>
            <a:ext cx="109728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91140" name="Rectangle 4" descr="中国教育出版网"/>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141" name="Rectangle 5" descr="中国教育出版网"/>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1142" name="Rectangle 6" descr="中国教育出版网"/>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5.pn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emf"/></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microsoft.com/office/2007/relationships/media" Target="file:///C:\Users\asus\Desktop\&#26032;&#19977;&#22269;&#19977;&#39038;&#33541;&#24208;&#29255;&#27573;_&#26631;&#28165;.flv" TargetMode="External"/><Relationship Id="rId1" Type="http://schemas.openxmlformats.org/officeDocument/2006/relationships/video" Target="file:///C:\Users\asus\Desktop\&#26032;&#19977;&#22269;&#19977;&#39038;&#33541;&#24208;&#29255;&#27573;_&#26631;&#28165;.flv"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29" name="Picture 2" descr="中国教育出版网"/>
          <p:cNvPicPr/>
          <p:nvPr/>
        </p:nvPicPr>
        <p:blipFill>
          <a:blip r:embed="rId1"/>
          <a:srcRect t="14763" b="4015"/>
          <a:stretch>
            <a:fillRect/>
          </a:stretch>
        </p:blipFill>
        <p:spPr>
          <a:xfrm>
            <a:off x="0" y="-1143000"/>
            <a:ext cx="12192000" cy="9144000"/>
          </a:xfrm>
          <a:prstGeom prst="rect">
            <a:avLst/>
          </a:prstGeom>
          <a:noFill/>
          <a:ln w="9525">
            <a:noFill/>
          </a:ln>
        </p:spPr>
      </p:pic>
      <p:sp>
        <p:nvSpPr>
          <p:cNvPr id="22530" name="Text Box 3" descr="中国教育出版网"/>
          <p:cNvSpPr txBox="1"/>
          <p:nvPr/>
        </p:nvSpPr>
        <p:spPr>
          <a:xfrm>
            <a:off x="2713143" y="585682"/>
            <a:ext cx="9478433" cy="1477010"/>
          </a:xfrm>
          <a:prstGeom prst="rect">
            <a:avLst/>
          </a:prstGeom>
          <a:noFill/>
          <a:ln w="9525">
            <a:noFill/>
          </a:ln>
        </p:spPr>
        <p:txBody>
          <a:bodyPr lIns="0" tIns="0" rIns="0" bIns="0" anchor="t">
            <a:spAutoFit/>
          </a:bodyPr>
          <a:p>
            <a:pPr marL="344805" indent="-344805"/>
            <a:r>
              <a:rPr lang="en-US" altLang="zh-CN" sz="9600" b="1" dirty="0">
                <a:solidFill>
                  <a:srgbClr val="FF0000"/>
                </a:solidFill>
                <a:latin typeface="隶书" panose="02010509060101010101" pitchFamily="49" charset="-122"/>
                <a:ea typeface="隶书" panose="02010509060101010101" pitchFamily="49" charset="-122"/>
                <a:cs typeface="隶书" panose="02010509060101010101" pitchFamily="49" charset="-122"/>
              </a:rPr>
              <a:t>23 </a:t>
            </a:r>
            <a:r>
              <a:rPr lang="zh-CN" altLang="en-US" sz="9600" b="1" dirty="0">
                <a:solidFill>
                  <a:srgbClr val="FF0000"/>
                </a:solidFill>
                <a:latin typeface="隶书" panose="02010509060101010101" pitchFamily="49" charset="-122"/>
                <a:ea typeface="隶书" panose="02010509060101010101" pitchFamily="49" charset="-122"/>
                <a:cs typeface="隶书" panose="02010509060101010101" pitchFamily="49" charset="-122"/>
              </a:rPr>
              <a:t>三顾茅庐</a:t>
            </a:r>
            <a:endParaRPr lang="zh-CN" altLang="en-US" sz="9600" b="1" dirty="0">
              <a:solidFill>
                <a:srgbClr val="FF0000"/>
              </a:solidFill>
              <a:latin typeface="隶书" panose="02010509060101010101" pitchFamily="49" charset="-122"/>
              <a:ea typeface="隶书" panose="02010509060101010101" pitchFamily="49" charset="-122"/>
              <a:cs typeface="隶书" panose="02010509060101010101" pitchFamily="49" charset="-122"/>
            </a:endParaRPr>
          </a:p>
        </p:txBody>
      </p:sp>
      <p:sp>
        <p:nvSpPr>
          <p:cNvPr id="2" name="文本框 1"/>
          <p:cNvSpPr txBox="1"/>
          <p:nvPr/>
        </p:nvSpPr>
        <p:spPr>
          <a:xfrm>
            <a:off x="7720965" y="1930400"/>
            <a:ext cx="3731260" cy="922020"/>
          </a:xfrm>
          <a:prstGeom prst="rect">
            <a:avLst/>
          </a:prstGeom>
          <a:noFill/>
        </p:spPr>
        <p:txBody>
          <a:bodyPr wrap="square" rtlCol="0">
            <a:spAutoFit/>
          </a:bodyPr>
          <a:p>
            <a:r>
              <a:rPr lang="zh-CN" altLang="en-US" sz="5400" b="1">
                <a:solidFill>
                  <a:schemeClr val="tx2">
                    <a:lumMod val="95000"/>
                    <a:lumOff val="5000"/>
                  </a:schemeClr>
                </a:solidFill>
                <a:latin typeface="黑体" panose="02010609060101010101" pitchFamily="49" charset="-122"/>
                <a:ea typeface="黑体" panose="02010609060101010101" pitchFamily="49" charset="-122"/>
              </a:rPr>
              <a:t>罗贯中</a:t>
            </a:r>
            <a:endParaRPr lang="zh-CN" altLang="en-US" sz="5400" b="1">
              <a:solidFill>
                <a:schemeClr val="tx2">
                  <a:lumMod val="95000"/>
                  <a:lumOff val="5000"/>
                </a:schemeClr>
              </a:solidFill>
              <a:latin typeface="黑体" panose="02010609060101010101" pitchFamily="49" charset="-122"/>
              <a:ea typeface="黑体" panose="020106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Rectangle 3"/>
          <p:cNvSpPr>
            <a:spLocks noGrp="1"/>
          </p:cNvSpPr>
          <p:nvPr>
            <p:ph idx="1"/>
          </p:nvPr>
        </p:nvSpPr>
        <p:spPr>
          <a:xfrm>
            <a:off x="201930" y="831850"/>
            <a:ext cx="8730615" cy="2675255"/>
          </a:xfrm>
        </p:spPr>
        <p:txBody>
          <a:bodyPr vert="horz" wrap="square" lIns="91440" tIns="45720" rIns="91440" bIns="45720" anchor="t"/>
          <a:p>
            <a:pPr marL="0" indent="0">
              <a:lnSpc>
                <a:spcPct val="120000"/>
              </a:lnSpc>
              <a:buNone/>
            </a:pPr>
            <a:r>
              <a:rPr lang="en-US" altLang="zh-CN" dirty="0">
                <a:solidFill>
                  <a:srgbClr val="000000"/>
                </a:solidFill>
              </a:rPr>
              <a:t>       </a:t>
            </a:r>
            <a:r>
              <a:rPr lang="zh-CN" altLang="en-US" sz="2400" b="1" dirty="0">
                <a:solidFill>
                  <a:srgbClr val="FF0000"/>
                </a:solidFill>
                <a:latin typeface="黑体" panose="02010609060101010101" pitchFamily="49" charset="-122"/>
                <a:ea typeface="黑体" panose="02010609060101010101" pitchFamily="49" charset="-122"/>
                <a:cs typeface="黑体" panose="02010609060101010101" pitchFamily="49" charset="-122"/>
              </a:rPr>
              <a:t>罗贯中</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1330</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1440</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？）元末明初小说家、戏曲家。名本，字贯中。杭州人，祖籍太原。关于他的生平，明王圻</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稗史汇编</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说罗贯中是“有志图王者”，后来朱元璋这样的“真主”一统天下，他的政治抱负落空，而致力于小说创作。</a:t>
            </a:r>
            <a:endPar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3077" name="图片 2"/>
          <p:cNvPicPr>
            <a:picLocks noChangeAspect="1"/>
          </p:cNvPicPr>
          <p:nvPr/>
        </p:nvPicPr>
        <p:blipFill>
          <a:blip r:embed="rId1"/>
          <a:stretch>
            <a:fillRect/>
          </a:stretch>
        </p:blipFill>
        <p:spPr>
          <a:xfrm>
            <a:off x="9040495" y="3175"/>
            <a:ext cx="3135630" cy="6833235"/>
          </a:xfrm>
          <a:prstGeom prst="rect">
            <a:avLst/>
          </a:prstGeom>
          <a:noFill/>
          <a:ln w="9525">
            <a:noFill/>
          </a:ln>
        </p:spPr>
      </p:pic>
      <p:sp>
        <p:nvSpPr>
          <p:cNvPr id="33796" name="WordArt 5" descr="中国教育出版网"/>
          <p:cNvSpPr/>
          <p:nvPr/>
        </p:nvSpPr>
        <p:spPr>
          <a:xfrm>
            <a:off x="201930" y="120650"/>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走近作者</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
        <p:nvSpPr>
          <p:cNvPr id="4097" name="Rectangle 3"/>
          <p:cNvSpPr>
            <a:spLocks noGrp="1"/>
          </p:cNvSpPr>
          <p:nvPr/>
        </p:nvSpPr>
        <p:spPr>
          <a:xfrm>
            <a:off x="201930" y="3021330"/>
            <a:ext cx="8730615" cy="3604895"/>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nSpc>
                <a:spcPct val="120000"/>
              </a:lnSpc>
              <a:buNone/>
            </a:pPr>
            <a:r>
              <a:rPr lang="en-US" altLang="zh-CN" sz="2400" b="1" dirty="0"/>
              <a:t>        </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罗贯中的创作才能是多方面的。他写过乐府隐语和戏曲，但以小说成就为主。今存署名罗贯中的主要作品</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三国志通俗演义</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隋唐志传</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残唐五代史演义传</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和</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三遂平妖传</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。这些作品中</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三国志通俗演义</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的成就最高。</a:t>
            </a:r>
            <a:endPar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0" indent="0">
              <a:lnSpc>
                <a:spcPct val="120000"/>
              </a:lnSpc>
              <a:buNone/>
            </a:pP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三国演义</a:t>
            </a:r>
            <a:r>
              <a:rPr lang="en-US" altLang="zh-CN"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rPr>
              <a:t>以宏大的结构描绘了三国时期复杂的政治军事斗争，起自黄巾起义，终于西晋统一。作品谴责了统治者的残暴和丑恶，反映了动乱时代人民的痛苦和对清明政治、对仁君的向往，体现了鲜明的“拥刘反曹”倾向。     </a:t>
            </a:r>
            <a:endPar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Text Box 2" descr="中国教育出版网"/>
          <p:cNvSpPr txBox="1"/>
          <p:nvPr/>
        </p:nvSpPr>
        <p:spPr>
          <a:xfrm>
            <a:off x="318135" y="452755"/>
            <a:ext cx="11266170" cy="4605020"/>
          </a:xfrm>
          <a:prstGeom prst="rect">
            <a:avLst/>
          </a:prstGeom>
          <a:noFill/>
          <a:ln w="9525">
            <a:noFill/>
          </a:ln>
        </p:spPr>
        <p:txBody>
          <a:bodyPr wrap="square" anchor="t">
            <a:spAutoFit/>
          </a:bodyPr>
          <a:p>
            <a:pPr>
              <a:spcBef>
                <a:spcPct val="50000"/>
              </a:spcBef>
            </a:pPr>
            <a:endParaRPr lang="zh-CN" altLang="en-US" sz="5865" dirty="0">
              <a:latin typeface="黑体" panose="02010609060101010101" pitchFamily="49" charset="-122"/>
              <a:ea typeface="黑体" panose="02010609060101010101" pitchFamily="49" charset="-122"/>
            </a:endParaRPr>
          </a:p>
          <a:p>
            <a:pPr>
              <a:spcBef>
                <a:spcPct val="50000"/>
              </a:spcBef>
            </a:pPr>
            <a:r>
              <a:rPr lang="en-US" altLang="zh-CN" sz="5865" dirty="0">
                <a:solidFill>
                  <a:schemeClr val="bg1"/>
                </a:solidFill>
                <a:latin typeface="黑体" panose="02010609060101010101" pitchFamily="49" charset="-122"/>
                <a:ea typeface="黑体" panose="02010609060101010101" pitchFamily="49" charset="-122"/>
              </a:rPr>
              <a:t>   </a:t>
            </a:r>
            <a:r>
              <a:rPr lang="en-US" altLang="zh-CN" sz="5865" dirty="0">
                <a:solidFill>
                  <a:schemeClr val="tx1">
                    <a:lumMod val="75000"/>
                    <a:lumOff val="25000"/>
                  </a:schemeClr>
                </a:solidFill>
                <a:latin typeface="黑体" panose="02010609060101010101" pitchFamily="49" charset="-122"/>
                <a:ea typeface="黑体" panose="02010609060101010101" pitchFamily="49" charset="-122"/>
              </a:rPr>
              <a:t>1.</a:t>
            </a:r>
            <a:r>
              <a:rPr lang="zh-CN" altLang="en-US" sz="5865" dirty="0">
                <a:solidFill>
                  <a:schemeClr val="tx1">
                    <a:lumMod val="75000"/>
                    <a:lumOff val="25000"/>
                  </a:schemeClr>
                </a:solidFill>
                <a:latin typeface="黑体" panose="02010609060101010101" pitchFamily="49" charset="-122"/>
                <a:ea typeface="黑体" panose="02010609060101010101" pitchFamily="49" charset="-122"/>
              </a:rPr>
              <a:t>注意读准字音、语气、情感。</a:t>
            </a:r>
            <a:endParaRPr lang="zh-CN" altLang="en-US" sz="5865" dirty="0">
              <a:solidFill>
                <a:schemeClr val="tx1">
                  <a:lumMod val="75000"/>
                  <a:lumOff val="25000"/>
                </a:schemeClr>
              </a:solidFill>
              <a:latin typeface="黑体" panose="02010609060101010101" pitchFamily="49" charset="-122"/>
              <a:ea typeface="黑体" panose="02010609060101010101" pitchFamily="49" charset="-122"/>
            </a:endParaRPr>
          </a:p>
          <a:p>
            <a:pPr>
              <a:spcBef>
                <a:spcPct val="50000"/>
              </a:spcBef>
            </a:pPr>
            <a:r>
              <a:rPr lang="en-US" altLang="zh-CN" sz="5865" dirty="0">
                <a:solidFill>
                  <a:schemeClr val="tx1">
                    <a:lumMod val="75000"/>
                    <a:lumOff val="25000"/>
                  </a:schemeClr>
                </a:solidFill>
                <a:latin typeface="黑体" panose="02010609060101010101" pitchFamily="49" charset="-122"/>
                <a:ea typeface="黑体" panose="02010609060101010101" pitchFamily="49" charset="-122"/>
              </a:rPr>
              <a:t>   2.</a:t>
            </a:r>
            <a:r>
              <a:rPr lang="zh-CN" altLang="en-US" sz="5865" dirty="0">
                <a:solidFill>
                  <a:schemeClr val="tx1">
                    <a:lumMod val="75000"/>
                    <a:lumOff val="25000"/>
                  </a:schemeClr>
                </a:solidFill>
                <a:latin typeface="黑体" panose="02010609060101010101" pitchFamily="49" charset="-122"/>
                <a:ea typeface="黑体" panose="02010609060101010101" pitchFamily="49" charset="-122"/>
              </a:rPr>
              <a:t>想一想：</a:t>
            </a:r>
            <a:r>
              <a:rPr lang="en-US" altLang="zh-CN" sz="5865" dirty="0">
                <a:solidFill>
                  <a:schemeClr val="tx1">
                    <a:lumMod val="75000"/>
                    <a:lumOff val="25000"/>
                  </a:schemeClr>
                </a:solidFill>
                <a:latin typeface="黑体" panose="02010609060101010101" pitchFamily="49" charset="-122"/>
                <a:ea typeface="黑体" panose="02010609060101010101" pitchFamily="49" charset="-122"/>
              </a:rPr>
              <a:t>《</a:t>
            </a:r>
            <a:r>
              <a:rPr lang="zh-CN" altLang="en-US" sz="5865" dirty="0">
                <a:solidFill>
                  <a:schemeClr val="tx1">
                    <a:lumMod val="75000"/>
                    <a:lumOff val="25000"/>
                  </a:schemeClr>
                </a:solidFill>
                <a:latin typeface="黑体" panose="02010609060101010101" pitchFamily="49" charset="-122"/>
                <a:ea typeface="黑体" panose="02010609060101010101" pitchFamily="49" charset="-122"/>
              </a:rPr>
              <a:t>三顾茅庐</a:t>
            </a:r>
            <a:r>
              <a:rPr lang="en-US" altLang="zh-CN" sz="5865" dirty="0">
                <a:solidFill>
                  <a:schemeClr val="tx1">
                    <a:lumMod val="75000"/>
                    <a:lumOff val="25000"/>
                  </a:schemeClr>
                </a:solidFill>
                <a:latin typeface="黑体" panose="02010609060101010101" pitchFamily="49" charset="-122"/>
                <a:ea typeface="黑体" panose="02010609060101010101" pitchFamily="49" charset="-122"/>
              </a:rPr>
              <a:t>》</a:t>
            </a:r>
            <a:r>
              <a:rPr lang="zh-CN" altLang="en-US" sz="5865" dirty="0">
                <a:solidFill>
                  <a:schemeClr val="tx1">
                    <a:lumMod val="75000"/>
                    <a:lumOff val="25000"/>
                  </a:schemeClr>
                </a:solidFill>
                <a:latin typeface="黑体" panose="02010609060101010101" pitchFamily="49" charset="-122"/>
                <a:ea typeface="黑体" panose="02010609060101010101" pitchFamily="49" charset="-122"/>
              </a:rPr>
              <a:t>写的是一件什么事情？</a:t>
            </a:r>
            <a:endParaRPr lang="zh-CN" altLang="en-US" sz="5865"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3796" name="WordArt 5" descr="中国教育出版网"/>
          <p:cNvSpPr/>
          <p:nvPr/>
        </p:nvSpPr>
        <p:spPr>
          <a:xfrm>
            <a:off x="569595" y="647065"/>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自由朗读</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additive="base">
                                        <p:cTn id="7" dur="500" fill="hold"/>
                                        <p:tgtEl>
                                          <p:spTgt spid="28674"/>
                                        </p:tgtEl>
                                        <p:attrNameLst>
                                          <p:attrName>ppt_x</p:attrName>
                                        </p:attrNameLst>
                                      </p:cBhvr>
                                      <p:tavLst>
                                        <p:tav tm="0">
                                          <p:val>
                                            <p:strVal val="#ppt_x"/>
                                          </p:val>
                                        </p:tav>
                                        <p:tav tm="100000">
                                          <p:val>
                                            <p:strVal val="#ppt_x"/>
                                          </p:val>
                                        </p:tav>
                                      </p:tavLst>
                                    </p:anim>
                                    <p:anim calcmode="lin" valueType="num">
                                      <p:cBhvr additive="base">
                                        <p:cTn id="8"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8955" y="918845"/>
            <a:ext cx="11423650" cy="5077460"/>
          </a:xfrm>
          <a:prstGeom prst="rect">
            <a:avLst/>
          </a:prstGeom>
          <a:noFill/>
        </p:spPr>
        <p:txBody>
          <a:bodyPr wrap="square" rtlCol="0" anchor="t">
            <a:spAutoFit/>
          </a:bodyPr>
          <a:p>
            <a:r>
              <a:rPr lang="zh-CN" altLang="en-US" sz="3600" b="1">
                <a:latin typeface="黑体" panose="02010609060101010101" pitchFamily="49" charset="-122"/>
                <a:ea typeface="黑体" panose="02010609060101010101" pitchFamily="49" charset="-122"/>
                <a:cs typeface="黑体" panose="02010609060101010101" pitchFamily="49" charset="-122"/>
              </a:rPr>
              <a:t>拜谒     　侥幸     　   拱立       半晌  </a:t>
            </a:r>
            <a:endParaRPr lang="zh-CN" altLang="en-US" sz="3600" b="1">
              <a:latin typeface="黑体" panose="02010609060101010101" pitchFamily="49" charset="-122"/>
              <a:ea typeface="黑体" panose="02010609060101010101" pitchFamily="49" charset="-122"/>
              <a:cs typeface="黑体" panose="02010609060101010101" pitchFamily="49" charset="-122"/>
            </a:endParaRPr>
          </a:p>
          <a:p>
            <a:endParaRPr lang="zh-CN" altLang="en-US" sz="3600" b="1">
              <a:latin typeface="黑体" panose="02010609060101010101" pitchFamily="49" charset="-122"/>
              <a:ea typeface="黑体" panose="02010609060101010101" pitchFamily="49" charset="-122"/>
              <a:cs typeface="黑体" panose="02010609060101010101" pitchFamily="49" charset="-122"/>
            </a:endParaRPr>
          </a:p>
          <a:p>
            <a:r>
              <a:rPr lang="zh-CN" altLang="en-US" sz="3600" b="1">
                <a:latin typeface="黑体" panose="02010609060101010101" pitchFamily="49" charset="-122"/>
                <a:ea typeface="黑体" panose="02010609060101010101" pitchFamily="49" charset="-122"/>
                <a:cs typeface="黑体" panose="02010609060101010101" pitchFamily="49" charset="-122"/>
              </a:rPr>
              <a:t>纶巾       鹤氅          末胄       愧赧</a:t>
            </a:r>
            <a:endParaRPr lang="zh-CN" altLang="en-US" sz="3600" b="1">
              <a:latin typeface="黑体" panose="02010609060101010101" pitchFamily="49" charset="-122"/>
              <a:ea typeface="黑体" panose="02010609060101010101" pitchFamily="49" charset="-122"/>
              <a:cs typeface="黑体" panose="02010609060101010101" pitchFamily="49" charset="-122"/>
            </a:endParaRPr>
          </a:p>
          <a:p>
            <a:endParaRPr lang="zh-CN" altLang="en-US" sz="3600" b="1">
              <a:latin typeface="黑体" panose="02010609060101010101" pitchFamily="49" charset="-122"/>
              <a:ea typeface="黑体" panose="02010609060101010101" pitchFamily="49" charset="-122"/>
              <a:cs typeface="黑体" panose="02010609060101010101" pitchFamily="49" charset="-122"/>
            </a:endParaRPr>
          </a:p>
          <a:p>
            <a:r>
              <a:rPr lang="zh-CN" altLang="en-US" sz="3600" b="1">
                <a:latin typeface="黑体" panose="02010609060101010101" pitchFamily="49" charset="-122"/>
                <a:ea typeface="黑体" panose="02010609060101010101" pitchFamily="49" charset="-122"/>
                <a:cs typeface="黑体" panose="02010609060101010101" pitchFamily="49" charset="-122"/>
              </a:rPr>
              <a:t>谬举       迄无所就      箪食壶浆 </a:t>
            </a:r>
            <a:endParaRPr lang="zh-CN" altLang="en-US" sz="3600" b="1">
              <a:latin typeface="黑体" panose="02010609060101010101" pitchFamily="49" charset="-122"/>
              <a:ea typeface="黑体" panose="02010609060101010101" pitchFamily="49" charset="-122"/>
              <a:cs typeface="黑体" panose="02010609060101010101" pitchFamily="49" charset="-122"/>
            </a:endParaRPr>
          </a:p>
          <a:p>
            <a:endParaRPr lang="zh-CN" altLang="en-US" sz="3600" b="1">
              <a:latin typeface="黑体" panose="02010609060101010101" pitchFamily="49" charset="-122"/>
              <a:ea typeface="黑体" panose="02010609060101010101" pitchFamily="49" charset="-122"/>
              <a:cs typeface="黑体" panose="02010609060101010101" pitchFamily="49" charset="-122"/>
            </a:endParaRPr>
          </a:p>
          <a:p>
            <a:r>
              <a:rPr lang="zh-CN" altLang="en-US" sz="3600" b="1">
                <a:latin typeface="黑体" panose="02010609060101010101" pitchFamily="49" charset="-122"/>
                <a:ea typeface="黑体" panose="02010609060101010101" pitchFamily="49" charset="-122"/>
                <a:cs typeface="黑体" panose="02010609060101010101" pitchFamily="49" charset="-122"/>
              </a:rPr>
              <a:t>倾颓       存恤          殆尽       疏懒  </a:t>
            </a:r>
            <a:endParaRPr lang="zh-CN" altLang="en-US" sz="3600" b="1">
              <a:latin typeface="黑体" panose="02010609060101010101" pitchFamily="49" charset="-122"/>
              <a:ea typeface="黑体" panose="02010609060101010101" pitchFamily="49" charset="-122"/>
              <a:cs typeface="黑体" panose="02010609060101010101" pitchFamily="49" charset="-122"/>
            </a:endParaRPr>
          </a:p>
          <a:p>
            <a:endParaRPr lang="zh-CN" altLang="en-US" sz="3600" b="1">
              <a:latin typeface="黑体" panose="02010609060101010101" pitchFamily="49" charset="-122"/>
              <a:ea typeface="黑体" panose="02010609060101010101" pitchFamily="49" charset="-122"/>
              <a:cs typeface="黑体" panose="02010609060101010101" pitchFamily="49" charset="-122"/>
            </a:endParaRPr>
          </a:p>
          <a:p>
            <a:r>
              <a:rPr lang="zh-CN" altLang="en-US" sz="3600" b="1">
                <a:latin typeface="黑体" panose="02010609060101010101" pitchFamily="49" charset="-122"/>
                <a:ea typeface="黑体" panose="02010609060101010101" pitchFamily="49" charset="-122"/>
                <a:cs typeface="黑体" panose="02010609060101010101" pitchFamily="49" charset="-122"/>
              </a:rPr>
              <a:t>鄙贱       如雷贯耳    　顿开茅塞</a:t>
            </a:r>
            <a:endParaRPr lang="zh-CN" altLang="en-US" sz="3600" b="1">
              <a:latin typeface="黑体" panose="02010609060101010101" pitchFamily="49" charset="-122"/>
              <a:ea typeface="黑体" panose="02010609060101010101" pitchFamily="49" charset="-122"/>
              <a:cs typeface="黑体" panose="02010609060101010101" pitchFamily="49" charset="-122"/>
            </a:endParaRPr>
          </a:p>
        </p:txBody>
      </p:sp>
      <p:sp>
        <p:nvSpPr>
          <p:cNvPr id="33796" name="WordArt 5" descr="中国教育出版网"/>
          <p:cNvSpPr/>
          <p:nvPr/>
        </p:nvSpPr>
        <p:spPr>
          <a:xfrm>
            <a:off x="678180" y="207645"/>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读一读</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
        <p:nvSpPr>
          <p:cNvPr id="3" name="文本框 2"/>
          <p:cNvSpPr txBox="1"/>
          <p:nvPr/>
        </p:nvSpPr>
        <p:spPr>
          <a:xfrm>
            <a:off x="1671320" y="918845"/>
            <a:ext cx="1601470"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(yè)</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文本框 3"/>
          <p:cNvSpPr txBox="1"/>
          <p:nvPr/>
        </p:nvSpPr>
        <p:spPr>
          <a:xfrm>
            <a:off x="4202430" y="918845"/>
            <a:ext cx="1663065"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(jiǎo)</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 name="文本框 4"/>
          <p:cNvSpPr txBox="1"/>
          <p:nvPr/>
        </p:nvSpPr>
        <p:spPr>
          <a:xfrm>
            <a:off x="7319010" y="918845"/>
            <a:ext cx="1873250"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(ɡǒnɡ)</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文本框 5"/>
          <p:cNvSpPr txBox="1"/>
          <p:nvPr/>
        </p:nvSpPr>
        <p:spPr>
          <a:xfrm>
            <a:off x="10001250" y="918845"/>
            <a:ext cx="1694815"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(shǎnɡ)</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 name="文本框 6"/>
          <p:cNvSpPr txBox="1"/>
          <p:nvPr/>
        </p:nvSpPr>
        <p:spPr>
          <a:xfrm>
            <a:off x="1553210" y="2029460"/>
            <a:ext cx="1484630"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(ɡuān)</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文本框 7"/>
          <p:cNvSpPr txBox="1"/>
          <p:nvPr/>
        </p:nvSpPr>
        <p:spPr>
          <a:xfrm>
            <a:off x="4008755" y="2029460"/>
            <a:ext cx="2050415"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(chǎnɡ)</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9" name="文本框 8"/>
          <p:cNvSpPr txBox="1"/>
          <p:nvPr/>
        </p:nvSpPr>
        <p:spPr>
          <a:xfrm>
            <a:off x="7319010" y="2029460"/>
            <a:ext cx="1377315"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(zhòu)</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0" name="文本框 9"/>
          <p:cNvSpPr txBox="1"/>
          <p:nvPr/>
        </p:nvSpPr>
        <p:spPr>
          <a:xfrm>
            <a:off x="10001250" y="2029460"/>
            <a:ext cx="1624965"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(nǎn)</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文本框 10"/>
          <p:cNvSpPr txBox="1"/>
          <p:nvPr/>
        </p:nvSpPr>
        <p:spPr>
          <a:xfrm>
            <a:off x="1642745" y="3106420"/>
            <a:ext cx="1659255"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(miù)</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2" name="文本框 11"/>
          <p:cNvSpPr txBox="1"/>
          <p:nvPr/>
        </p:nvSpPr>
        <p:spPr>
          <a:xfrm>
            <a:off x="5100320" y="3134995"/>
            <a:ext cx="1283335"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(qì) </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文本框 12"/>
          <p:cNvSpPr txBox="1"/>
          <p:nvPr/>
        </p:nvSpPr>
        <p:spPr>
          <a:xfrm>
            <a:off x="8696325" y="3106420"/>
            <a:ext cx="2299335"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(dān) </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4" name="文本框 13"/>
          <p:cNvSpPr txBox="1"/>
          <p:nvPr/>
        </p:nvSpPr>
        <p:spPr>
          <a:xfrm>
            <a:off x="1642745" y="4194175"/>
            <a:ext cx="1367790"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(tuí) </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5" name="文本框 14"/>
          <p:cNvSpPr txBox="1"/>
          <p:nvPr/>
        </p:nvSpPr>
        <p:spPr>
          <a:xfrm>
            <a:off x="4265295" y="4194175"/>
            <a:ext cx="1600200"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(xù)</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6" name="文本框 15"/>
          <p:cNvSpPr txBox="1"/>
          <p:nvPr/>
        </p:nvSpPr>
        <p:spPr>
          <a:xfrm>
            <a:off x="7319010" y="4194175"/>
            <a:ext cx="1321435"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(dài)</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7" name="文本框 16"/>
          <p:cNvSpPr txBox="1"/>
          <p:nvPr/>
        </p:nvSpPr>
        <p:spPr>
          <a:xfrm>
            <a:off x="9897745" y="4194175"/>
            <a:ext cx="1537970"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(lǎn)   </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文本框 17"/>
          <p:cNvSpPr txBox="1"/>
          <p:nvPr/>
        </p:nvSpPr>
        <p:spPr>
          <a:xfrm>
            <a:off x="1553210" y="5351145"/>
            <a:ext cx="1269365"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(bǐ) </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9" name="文本框 18"/>
          <p:cNvSpPr txBox="1"/>
          <p:nvPr/>
        </p:nvSpPr>
        <p:spPr>
          <a:xfrm>
            <a:off x="4894580" y="5351145"/>
            <a:ext cx="1695450"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(guàn)</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0" name="文本框 19"/>
          <p:cNvSpPr txBox="1"/>
          <p:nvPr/>
        </p:nvSpPr>
        <p:spPr>
          <a:xfrm>
            <a:off x="8382000" y="5262245"/>
            <a:ext cx="2291715" cy="645160"/>
          </a:xfrm>
          <a:prstGeom prst="rect">
            <a:avLst/>
          </a:prstGeom>
          <a:noFill/>
        </p:spPr>
        <p:txBody>
          <a:bodyPr wrap="square" rtlCol="0">
            <a:spAutoFit/>
          </a:bodyPr>
          <a:p>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t>
            </a:r>
            <a:r>
              <a:rPr lang="en-US" altLang="zh-CN"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s</a:t>
            </a:r>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è</a:t>
            </a:r>
            <a:r>
              <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36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ppt_x"/>
                                          </p:val>
                                        </p:tav>
                                        <p:tav tm="100000">
                                          <p:val>
                                            <p:strVal val="#ppt_x"/>
                                          </p:val>
                                        </p:tav>
                                      </p:tavLst>
                                    </p:anim>
                                    <p:anim calcmode="lin" valueType="num">
                                      <p:cBhvr additive="base">
                                        <p:cTn id="8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ppt_x"/>
                                          </p:val>
                                        </p:tav>
                                        <p:tav tm="100000">
                                          <p:val>
                                            <p:strVal val="#ppt_x"/>
                                          </p:val>
                                        </p:tav>
                                      </p:tavLst>
                                    </p:anim>
                                    <p:anim calcmode="lin" valueType="num">
                                      <p:cBhvr additive="base">
                                        <p:cTn id="8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additive="base">
                                        <p:cTn id="91" dur="500" fill="hold"/>
                                        <p:tgtEl>
                                          <p:spTgt spid="17"/>
                                        </p:tgtEl>
                                        <p:attrNameLst>
                                          <p:attrName>ppt_x</p:attrName>
                                        </p:attrNameLst>
                                      </p:cBhvr>
                                      <p:tavLst>
                                        <p:tav tm="0">
                                          <p:val>
                                            <p:strVal val="#ppt_x"/>
                                          </p:val>
                                        </p:tav>
                                        <p:tav tm="100000">
                                          <p:val>
                                            <p:strVal val="#ppt_x"/>
                                          </p:val>
                                        </p:tav>
                                      </p:tavLst>
                                    </p:anim>
                                    <p:anim calcmode="lin" valueType="num">
                                      <p:cBhvr additive="base">
                                        <p:cTn id="9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additive="base">
                                        <p:cTn id="97" dur="500" fill="hold"/>
                                        <p:tgtEl>
                                          <p:spTgt spid="18"/>
                                        </p:tgtEl>
                                        <p:attrNameLst>
                                          <p:attrName>ppt_x</p:attrName>
                                        </p:attrNameLst>
                                      </p:cBhvr>
                                      <p:tavLst>
                                        <p:tav tm="0">
                                          <p:val>
                                            <p:strVal val="#ppt_x"/>
                                          </p:val>
                                        </p:tav>
                                        <p:tav tm="100000">
                                          <p:val>
                                            <p:strVal val="#ppt_x"/>
                                          </p:val>
                                        </p:tav>
                                      </p:tavLst>
                                    </p:anim>
                                    <p:anim calcmode="lin" valueType="num">
                                      <p:cBhvr additive="base">
                                        <p:cTn id="9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9"/>
                                        </p:tgtEl>
                                        <p:attrNameLst>
                                          <p:attrName>style.visibility</p:attrName>
                                        </p:attrNameLst>
                                      </p:cBhvr>
                                      <p:to>
                                        <p:strVal val="visible"/>
                                      </p:to>
                                    </p:set>
                                    <p:anim calcmode="lin" valueType="num">
                                      <p:cBhvr additive="base">
                                        <p:cTn id="103" dur="500" fill="hold"/>
                                        <p:tgtEl>
                                          <p:spTgt spid="19"/>
                                        </p:tgtEl>
                                        <p:attrNameLst>
                                          <p:attrName>ppt_x</p:attrName>
                                        </p:attrNameLst>
                                      </p:cBhvr>
                                      <p:tavLst>
                                        <p:tav tm="0">
                                          <p:val>
                                            <p:strVal val="#ppt_x"/>
                                          </p:val>
                                        </p:tav>
                                        <p:tav tm="100000">
                                          <p:val>
                                            <p:strVal val="#ppt_x"/>
                                          </p:val>
                                        </p:tav>
                                      </p:tavLst>
                                    </p:anim>
                                    <p:anim calcmode="lin" valueType="num">
                                      <p:cBhvr additive="base">
                                        <p:cTn id="10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ppt_x"/>
                                          </p:val>
                                        </p:tav>
                                        <p:tav tm="100000">
                                          <p:val>
                                            <p:strVal val="#ppt_x"/>
                                          </p:val>
                                        </p:tav>
                                      </p:tavLst>
                                    </p:anim>
                                    <p:anim calcmode="lin" valueType="num">
                                      <p:cBhvr additive="base">
                                        <p:cTn id="11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9260" y="700193"/>
            <a:ext cx="10979573" cy="6000750"/>
          </a:xfrm>
          <a:prstGeom prst="rect">
            <a:avLst/>
          </a:prstGeom>
          <a:noFill/>
        </p:spPr>
        <p:txBody>
          <a:bodyPr wrap="square" rtlCol="0" anchor="t">
            <a:spAutoFit/>
          </a:bodyPr>
          <a:p>
            <a:r>
              <a:rPr lang="zh-CN" altLang="en-US" sz="3200" b="1">
                <a:latin typeface="黑体" panose="02010609060101010101" pitchFamily="49" charset="-122"/>
                <a:ea typeface="黑体" panose="02010609060101010101" pitchFamily="49" charset="-122"/>
                <a:cs typeface="黑体" panose="02010609060101010101" pitchFamily="49" charset="-122"/>
              </a:rPr>
              <a:t>如雷贯耳：</a:t>
            </a:r>
            <a:endParaRPr lang="zh-CN" altLang="en-US" sz="3200" b="1">
              <a:latin typeface="黑体" panose="02010609060101010101" pitchFamily="49" charset="-122"/>
              <a:ea typeface="黑体" panose="02010609060101010101" pitchFamily="49" charset="-122"/>
              <a:cs typeface="黑体" panose="02010609060101010101" pitchFamily="49" charset="-122"/>
            </a:endParaRPr>
          </a:p>
          <a:p>
            <a:endParaRPr lang="zh-CN" altLang="en-US" sz="3200" b="1">
              <a:latin typeface="黑体" panose="02010609060101010101" pitchFamily="49" charset="-122"/>
              <a:ea typeface="黑体" panose="02010609060101010101" pitchFamily="49" charset="-122"/>
              <a:cs typeface="黑体" panose="02010609060101010101" pitchFamily="49" charset="-122"/>
            </a:endParaRPr>
          </a:p>
          <a:p>
            <a:r>
              <a:rPr lang="zh-CN" altLang="en-US" sz="3200" b="1">
                <a:latin typeface="黑体" panose="02010609060101010101" pitchFamily="49" charset="-122"/>
                <a:ea typeface="黑体" panose="02010609060101010101" pitchFamily="49" charset="-122"/>
                <a:cs typeface="黑体" panose="02010609060101010101" pitchFamily="49" charset="-122"/>
              </a:rPr>
              <a:t>思贤如渴：</a:t>
            </a:r>
            <a:endParaRPr lang="zh-CN" altLang="en-US" sz="3200" b="1">
              <a:latin typeface="黑体" panose="02010609060101010101" pitchFamily="49" charset="-122"/>
              <a:ea typeface="黑体" panose="02010609060101010101" pitchFamily="49" charset="-122"/>
              <a:cs typeface="黑体" panose="02010609060101010101" pitchFamily="49" charset="-122"/>
            </a:endParaRPr>
          </a:p>
          <a:p>
            <a:r>
              <a:rPr lang="zh-CN" altLang="en-US" sz="3200" b="1">
                <a:latin typeface="黑体" panose="02010609060101010101" pitchFamily="49" charset="-122"/>
                <a:ea typeface="黑体" panose="02010609060101010101" pitchFamily="49" charset="-122"/>
                <a:cs typeface="黑体" panose="02010609060101010101" pitchFamily="49" charset="-122"/>
              </a:rPr>
              <a:t>箪食壶浆：</a:t>
            </a:r>
            <a:endParaRPr lang="zh-CN" altLang="en-US" sz="3200" b="1">
              <a:latin typeface="黑体" panose="02010609060101010101" pitchFamily="49" charset="-122"/>
              <a:ea typeface="黑体" panose="02010609060101010101" pitchFamily="49" charset="-122"/>
              <a:cs typeface="黑体" panose="02010609060101010101" pitchFamily="49" charset="-122"/>
            </a:endParaRPr>
          </a:p>
          <a:p>
            <a:endParaRPr lang="zh-CN" altLang="en-US" sz="3200" b="1">
              <a:latin typeface="黑体" panose="02010609060101010101" pitchFamily="49" charset="-122"/>
              <a:ea typeface="黑体" panose="02010609060101010101" pitchFamily="49" charset="-122"/>
              <a:cs typeface="黑体" panose="02010609060101010101" pitchFamily="49" charset="-122"/>
            </a:endParaRPr>
          </a:p>
          <a:p>
            <a:r>
              <a:rPr lang="zh-CN" altLang="en-US" sz="3200" b="1">
                <a:latin typeface="黑体" panose="02010609060101010101" pitchFamily="49" charset="-122"/>
                <a:ea typeface="黑体" panose="02010609060101010101" pitchFamily="49" charset="-122"/>
                <a:cs typeface="黑体" panose="02010609060101010101" pitchFamily="49" charset="-122"/>
              </a:rPr>
              <a:t>顿开茅塞：</a:t>
            </a:r>
            <a:endParaRPr lang="zh-CN" altLang="en-US" sz="3200" b="1">
              <a:latin typeface="黑体" panose="02010609060101010101" pitchFamily="49" charset="-122"/>
              <a:ea typeface="黑体" panose="02010609060101010101" pitchFamily="49" charset="-122"/>
              <a:cs typeface="黑体" panose="02010609060101010101" pitchFamily="49" charset="-122"/>
            </a:endParaRPr>
          </a:p>
          <a:p>
            <a:endParaRPr lang="zh-CN" altLang="en-US" sz="3200" b="1">
              <a:latin typeface="黑体" panose="02010609060101010101" pitchFamily="49" charset="-122"/>
              <a:ea typeface="黑体" panose="02010609060101010101" pitchFamily="49" charset="-122"/>
              <a:cs typeface="黑体" panose="02010609060101010101" pitchFamily="49" charset="-122"/>
            </a:endParaRPr>
          </a:p>
          <a:p>
            <a:r>
              <a:rPr lang="zh-CN" altLang="en-US" sz="3200" b="1">
                <a:latin typeface="黑体" panose="02010609060101010101" pitchFamily="49" charset="-122"/>
                <a:ea typeface="黑体" panose="02010609060101010101" pitchFamily="49" charset="-122"/>
                <a:cs typeface="黑体" panose="02010609060101010101" pitchFamily="49" charset="-122"/>
              </a:rPr>
              <a:t>不胜愧赧：</a:t>
            </a:r>
            <a:endParaRPr lang="zh-CN" altLang="en-US" sz="3200" b="1">
              <a:latin typeface="黑体" panose="02010609060101010101" pitchFamily="49" charset="-122"/>
              <a:ea typeface="黑体" panose="02010609060101010101" pitchFamily="49" charset="-122"/>
              <a:cs typeface="黑体" panose="02010609060101010101" pitchFamily="49" charset="-122"/>
            </a:endParaRPr>
          </a:p>
          <a:p>
            <a:r>
              <a:rPr lang="zh-CN" altLang="en-US" sz="3200" b="1">
                <a:latin typeface="黑体" panose="02010609060101010101" pitchFamily="49" charset="-122"/>
                <a:ea typeface="黑体" panose="02010609060101010101" pitchFamily="49" charset="-122"/>
                <a:cs typeface="黑体" panose="02010609060101010101" pitchFamily="49" charset="-122"/>
              </a:rPr>
              <a:t>屏人</a:t>
            </a:r>
            <a:r>
              <a:rPr lang="zh-CN" altLang="en-US" sz="3200" b="1" u="sng">
                <a:latin typeface="黑体" panose="02010609060101010101" pitchFamily="49" charset="-122"/>
                <a:ea typeface="黑体" panose="02010609060101010101" pitchFamily="49" charset="-122"/>
                <a:cs typeface="黑体" panose="02010609060101010101" pitchFamily="49" charset="-122"/>
              </a:rPr>
              <a:t>促席</a:t>
            </a:r>
            <a:r>
              <a:rPr lang="zh-CN" altLang="en-US" sz="3200" b="1">
                <a:latin typeface="黑体" panose="02010609060101010101" pitchFamily="49" charset="-122"/>
                <a:ea typeface="黑体" panose="02010609060101010101" pitchFamily="49" charset="-122"/>
                <a:cs typeface="黑体" panose="02010609060101010101" pitchFamily="49" charset="-122"/>
              </a:rPr>
              <a:t>：</a:t>
            </a:r>
            <a:endParaRPr lang="zh-CN" altLang="en-US" sz="3200" b="1">
              <a:latin typeface="黑体" panose="02010609060101010101" pitchFamily="49" charset="-122"/>
              <a:ea typeface="黑体" panose="02010609060101010101" pitchFamily="49" charset="-122"/>
              <a:cs typeface="黑体" panose="02010609060101010101" pitchFamily="49" charset="-122"/>
            </a:endParaRPr>
          </a:p>
          <a:p>
            <a:r>
              <a:rPr lang="zh-CN" altLang="en-US" sz="3200" b="1">
                <a:latin typeface="黑体" panose="02010609060101010101" pitchFamily="49" charset="-122"/>
                <a:ea typeface="黑体" panose="02010609060101010101" pitchFamily="49" charset="-122"/>
                <a:cs typeface="黑体" panose="02010609060101010101" pitchFamily="49" charset="-122"/>
              </a:rPr>
              <a:t>奸臣窃命： </a:t>
            </a:r>
            <a:endParaRPr lang="zh-CN" altLang="en-US" sz="3200" b="1">
              <a:latin typeface="黑体" panose="02010609060101010101" pitchFamily="49" charset="-122"/>
              <a:ea typeface="黑体" panose="02010609060101010101" pitchFamily="49" charset="-122"/>
              <a:cs typeface="黑体" panose="02010609060101010101" pitchFamily="49" charset="-122"/>
            </a:endParaRPr>
          </a:p>
          <a:p>
            <a:r>
              <a:rPr lang="zh-CN" altLang="en-US" sz="3200" b="1">
                <a:latin typeface="黑体" panose="02010609060101010101" pitchFamily="49" charset="-122"/>
                <a:ea typeface="黑体" panose="02010609060101010101" pitchFamily="49" charset="-122"/>
                <a:cs typeface="黑体" panose="02010609060101010101" pitchFamily="49" charset="-122"/>
              </a:rPr>
              <a:t>而不知</a:t>
            </a:r>
            <a:r>
              <a:rPr lang="zh-CN" altLang="en-US" sz="3200" b="1" u="sng">
                <a:latin typeface="黑体" panose="02010609060101010101" pitchFamily="49" charset="-122"/>
                <a:ea typeface="黑体" panose="02010609060101010101" pitchFamily="49" charset="-122"/>
                <a:cs typeface="黑体" panose="02010609060101010101" pitchFamily="49" charset="-122"/>
              </a:rPr>
              <a:t>存恤</a:t>
            </a:r>
            <a:r>
              <a:rPr lang="zh-CN" altLang="en-US" sz="3200" b="1">
                <a:latin typeface="黑体" panose="02010609060101010101" pitchFamily="49" charset="-122"/>
                <a:ea typeface="黑体" panose="02010609060101010101" pitchFamily="49" charset="-122"/>
                <a:cs typeface="黑体" panose="02010609060101010101" pitchFamily="49" charset="-122"/>
              </a:rPr>
              <a:t>：</a:t>
            </a:r>
            <a:endParaRPr lang="zh-CN" altLang="en-US" sz="3200" b="1">
              <a:latin typeface="黑体" panose="02010609060101010101" pitchFamily="49" charset="-122"/>
              <a:ea typeface="黑体" panose="02010609060101010101" pitchFamily="49" charset="-122"/>
              <a:cs typeface="黑体" panose="02010609060101010101" pitchFamily="49" charset="-122"/>
            </a:endParaRPr>
          </a:p>
          <a:p>
            <a:r>
              <a:rPr lang="zh-CN" altLang="en-US" sz="3200" b="1" u="sng">
                <a:latin typeface="黑体" panose="02010609060101010101" pitchFamily="49" charset="-122"/>
                <a:ea typeface="黑体" panose="02010609060101010101" pitchFamily="49" charset="-122"/>
                <a:cs typeface="黑体" panose="02010609060101010101" pitchFamily="49" charset="-122"/>
              </a:rPr>
              <a:t>总揽</a:t>
            </a:r>
            <a:r>
              <a:rPr lang="zh-CN" altLang="en-US" sz="3200" b="1">
                <a:latin typeface="黑体" panose="02010609060101010101" pitchFamily="49" charset="-122"/>
                <a:ea typeface="黑体" panose="02010609060101010101" pitchFamily="49" charset="-122"/>
                <a:cs typeface="黑体" panose="02010609060101010101" pitchFamily="49" charset="-122"/>
              </a:rPr>
              <a:t>英雄：            惟将军</a:t>
            </a:r>
            <a:r>
              <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rPr>
              <a:t>图</a:t>
            </a:r>
            <a:r>
              <a:rPr lang="zh-CN" altLang="en-US" sz="3200" b="1">
                <a:latin typeface="黑体" panose="02010609060101010101" pitchFamily="49" charset="-122"/>
                <a:ea typeface="黑体" panose="02010609060101010101" pitchFamily="49" charset="-122"/>
                <a:cs typeface="黑体" panose="02010609060101010101" pitchFamily="49" charset="-122"/>
              </a:rPr>
              <a:t>之：</a:t>
            </a:r>
            <a:endParaRPr lang="zh-CN" altLang="en-US" sz="3200" b="1">
              <a:latin typeface="黑体" panose="02010609060101010101" pitchFamily="49" charset="-122"/>
              <a:ea typeface="黑体" panose="02010609060101010101" pitchFamily="49" charset="-122"/>
              <a:cs typeface="黑体" panose="02010609060101010101" pitchFamily="49" charset="-122"/>
            </a:endParaRPr>
          </a:p>
        </p:txBody>
      </p:sp>
      <p:sp>
        <p:nvSpPr>
          <p:cNvPr id="33796" name="WordArt 5" descr="中国教育出版网"/>
          <p:cNvSpPr/>
          <p:nvPr/>
        </p:nvSpPr>
        <p:spPr>
          <a:xfrm>
            <a:off x="295910" y="90170"/>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记一记</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
        <p:nvSpPr>
          <p:cNvPr id="3" name="文本框 2"/>
          <p:cNvSpPr txBox="1"/>
          <p:nvPr/>
        </p:nvSpPr>
        <p:spPr>
          <a:xfrm>
            <a:off x="2586355" y="801370"/>
            <a:ext cx="9533890" cy="953135"/>
          </a:xfrm>
          <a:prstGeom prst="rect">
            <a:avLst/>
          </a:prstGeom>
          <a:noFill/>
        </p:spPr>
        <p:txBody>
          <a:bodyPr wrap="square" rtlCol="0">
            <a:spAutoFit/>
          </a:bodyPr>
          <a:p>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意思是响亮得像雷声传进耳朵里。形容人的名声大，也形容声音巨大。</a:t>
            </a:r>
            <a:endPar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文本框 3"/>
          <p:cNvSpPr txBox="1"/>
          <p:nvPr/>
        </p:nvSpPr>
        <p:spPr>
          <a:xfrm>
            <a:off x="2586355" y="1651635"/>
            <a:ext cx="8614410" cy="521970"/>
          </a:xfrm>
          <a:prstGeom prst="rect">
            <a:avLst/>
          </a:prstGeom>
          <a:noFill/>
        </p:spPr>
        <p:txBody>
          <a:bodyPr wrap="square" rtlCol="0">
            <a:spAutoFit/>
          </a:bodyPr>
          <a:p>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比喻迫切地想寻求有才德的人。 </a:t>
            </a:r>
            <a:endPar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 name="文本框 4"/>
          <p:cNvSpPr txBox="1"/>
          <p:nvPr/>
        </p:nvSpPr>
        <p:spPr>
          <a:xfrm>
            <a:off x="2461260" y="2173605"/>
            <a:ext cx="9499600" cy="953135"/>
          </a:xfrm>
          <a:prstGeom prst="rect">
            <a:avLst/>
          </a:prstGeom>
          <a:noFill/>
        </p:spPr>
        <p:txBody>
          <a:bodyPr wrap="square" rtlCol="0">
            <a:spAutoFit/>
          </a:bodyPr>
          <a:p>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百姓用箪盛饭，用壶盛汤来欢迎他们爱戴的军队。形容军队受到群众热烈拥护和欢迎的情况。</a:t>
            </a:r>
            <a:endPar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 name="文本框 5"/>
          <p:cNvSpPr txBox="1"/>
          <p:nvPr/>
        </p:nvSpPr>
        <p:spPr>
          <a:xfrm>
            <a:off x="2586355" y="3126740"/>
            <a:ext cx="9533890" cy="953135"/>
          </a:xfrm>
          <a:prstGeom prst="rect">
            <a:avLst/>
          </a:prstGeom>
          <a:noFill/>
        </p:spPr>
        <p:txBody>
          <a:bodyPr wrap="square" rtlCol="0">
            <a:spAutoFit/>
          </a:bodyPr>
          <a:p>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原来心里好像有茅草堵塞着，现在忽然被打开了。形容思想忽然开窍，立刻明白了某个道理。</a:t>
            </a:r>
            <a:endPar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 name="文本框 6"/>
          <p:cNvSpPr txBox="1"/>
          <p:nvPr/>
        </p:nvSpPr>
        <p:spPr>
          <a:xfrm>
            <a:off x="2586355" y="4178935"/>
            <a:ext cx="3872230" cy="521970"/>
          </a:xfrm>
          <a:prstGeom prst="rect">
            <a:avLst/>
          </a:prstGeom>
          <a:noFill/>
        </p:spPr>
        <p:txBody>
          <a:bodyPr wrap="square" rtlCol="0">
            <a:spAutoFit/>
          </a:bodyPr>
          <a:p>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因羞惭而脸红。</a:t>
            </a:r>
            <a:endPar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文本框 7"/>
          <p:cNvSpPr txBox="1"/>
          <p:nvPr/>
        </p:nvSpPr>
        <p:spPr>
          <a:xfrm>
            <a:off x="2586355" y="4612640"/>
            <a:ext cx="3282315" cy="521970"/>
          </a:xfrm>
          <a:prstGeom prst="rect">
            <a:avLst/>
          </a:prstGeom>
          <a:noFill/>
        </p:spPr>
        <p:txBody>
          <a:bodyPr wrap="square" rtlCol="0">
            <a:spAutoFit/>
          </a:bodyPr>
          <a:p>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靠近。</a:t>
            </a:r>
            <a:endPar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9" name="文本框 8"/>
          <p:cNvSpPr txBox="1"/>
          <p:nvPr/>
        </p:nvSpPr>
        <p:spPr>
          <a:xfrm>
            <a:off x="2586355" y="5134610"/>
            <a:ext cx="4145280" cy="521970"/>
          </a:xfrm>
          <a:prstGeom prst="rect">
            <a:avLst/>
          </a:prstGeom>
          <a:noFill/>
        </p:spPr>
        <p:txBody>
          <a:bodyPr wrap="square" rtlCol="0">
            <a:spAutoFit/>
          </a:bodyPr>
          <a:p>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篡夺国家权力。 </a:t>
            </a:r>
            <a:endPar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0" name="文本框 9"/>
          <p:cNvSpPr txBox="1"/>
          <p:nvPr/>
        </p:nvSpPr>
        <p:spPr>
          <a:xfrm>
            <a:off x="2688590" y="5561965"/>
            <a:ext cx="3667760" cy="521970"/>
          </a:xfrm>
          <a:prstGeom prst="rect">
            <a:avLst/>
          </a:prstGeom>
          <a:noFill/>
        </p:spPr>
        <p:txBody>
          <a:bodyPr wrap="square" rtlCol="0">
            <a:spAutoFit/>
          </a:bodyPr>
          <a:p>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爱惜，体恤。</a:t>
            </a:r>
            <a:endPar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1" name="文本框 10"/>
          <p:cNvSpPr txBox="1"/>
          <p:nvPr/>
        </p:nvSpPr>
        <p:spPr>
          <a:xfrm>
            <a:off x="2688590" y="6083935"/>
            <a:ext cx="2261870" cy="521970"/>
          </a:xfrm>
          <a:prstGeom prst="rect">
            <a:avLst/>
          </a:prstGeom>
          <a:noFill/>
        </p:spPr>
        <p:txBody>
          <a:bodyPr wrap="square" rtlCol="0">
            <a:spAutoFit/>
          </a:bodyPr>
          <a:p>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广为延揽。 </a:t>
            </a:r>
            <a:endPar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2" name="文本框 11"/>
          <p:cNvSpPr txBox="1"/>
          <p:nvPr/>
        </p:nvSpPr>
        <p:spPr>
          <a:xfrm>
            <a:off x="7420610" y="6083935"/>
            <a:ext cx="2524760" cy="521970"/>
          </a:xfrm>
          <a:prstGeom prst="rect">
            <a:avLst/>
          </a:prstGeom>
          <a:noFill/>
        </p:spPr>
        <p:txBody>
          <a:bodyPr wrap="square" rtlCol="0">
            <a:spAutoFit/>
          </a:bodyPr>
          <a:p>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考虑。</a:t>
            </a:r>
            <a:endPar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Text Box 2" descr="中国教育出版网"/>
          <p:cNvSpPr txBox="1"/>
          <p:nvPr/>
        </p:nvSpPr>
        <p:spPr>
          <a:xfrm>
            <a:off x="139065" y="108585"/>
            <a:ext cx="11759565" cy="823595"/>
          </a:xfrm>
          <a:prstGeom prst="rect">
            <a:avLst/>
          </a:prstGeom>
          <a:noFill/>
          <a:ln w="9525">
            <a:noFill/>
          </a:ln>
        </p:spPr>
        <p:txBody>
          <a:bodyPr wrap="square" anchor="t">
            <a:spAutoFit/>
          </a:bodyPr>
          <a:p>
            <a:pPr marL="457200" indent="-457200" algn="just">
              <a:lnSpc>
                <a:spcPct val="85000"/>
              </a:lnSpc>
            </a:pPr>
            <a:r>
              <a:rPr lang="zh-CN" altLang="en-US" sz="2800" b="1" dirty="0">
                <a:latin typeface="楷体_GB2312" pitchFamily="49" charset="-122"/>
                <a:ea typeface="楷体_GB2312" pitchFamily="49" charset="-122"/>
              </a:rPr>
              <a:t>刘备</a:t>
            </a:r>
            <a:r>
              <a:rPr lang="zh-CN" altLang="en-US" sz="2800" b="1" dirty="0">
                <a:solidFill>
                  <a:schemeClr val="accent2"/>
                </a:solidFill>
                <a:latin typeface="楷体_GB2312" pitchFamily="49" charset="-122"/>
                <a:ea typeface="楷体_GB2312" pitchFamily="49" charset="-122"/>
              </a:rPr>
              <a:t>两次</a:t>
            </a:r>
            <a:r>
              <a:rPr lang="zh-CN" altLang="en-US" sz="2800" b="1" dirty="0">
                <a:latin typeface="楷体_GB2312" pitchFamily="49" charset="-122"/>
                <a:ea typeface="楷体_GB2312" pitchFamily="49" charset="-122"/>
              </a:rPr>
              <a:t>前往隆中拜访诸葛亮，</a:t>
            </a:r>
            <a:r>
              <a:rPr lang="zh-CN" altLang="en-US" sz="2800" b="1" dirty="0">
                <a:solidFill>
                  <a:srgbClr val="FF0000"/>
                </a:solidFill>
                <a:latin typeface="楷体_GB2312" pitchFamily="49" charset="-122"/>
                <a:ea typeface="楷体_GB2312" pitchFamily="49" charset="-122"/>
              </a:rPr>
              <a:t>诚心诚意</a:t>
            </a:r>
            <a:r>
              <a:rPr lang="zh-CN" altLang="en-US" sz="2800" b="1" dirty="0">
                <a:latin typeface="楷体_GB2312" pitchFamily="49" charset="-122"/>
                <a:ea typeface="楷体_GB2312" pitchFamily="49" charset="-122"/>
              </a:rPr>
              <a:t>地邀请他出山，辅助自己实现统一中国的大业，但都没有见着。</a:t>
            </a:r>
            <a:endParaRPr lang="zh-CN" altLang="en-US" sz="2800" b="1" dirty="0">
              <a:latin typeface="楷体_GB2312" pitchFamily="49" charset="-122"/>
              <a:ea typeface="楷体_GB2312" pitchFamily="49" charset="-122"/>
            </a:endParaRPr>
          </a:p>
        </p:txBody>
      </p:sp>
      <p:pic>
        <p:nvPicPr>
          <p:cNvPr id="33795" name="Picture 3" descr="中国教育出版网"/>
          <p:cNvPicPr>
            <a:picLocks noChangeAspect="1"/>
          </p:cNvPicPr>
          <p:nvPr/>
        </p:nvPicPr>
        <p:blipFill>
          <a:blip r:embed="rId1"/>
          <a:stretch>
            <a:fillRect/>
          </a:stretch>
        </p:blipFill>
        <p:spPr>
          <a:xfrm>
            <a:off x="1082675" y="932180"/>
            <a:ext cx="9591040" cy="5911215"/>
          </a:xfrm>
          <a:prstGeom prst="rect">
            <a:avLst/>
          </a:prstGeom>
          <a:noFill/>
          <a:ln w="9525">
            <a:noFill/>
          </a:ln>
        </p:spPr>
      </p:pic>
      <p:sp>
        <p:nvSpPr>
          <p:cNvPr id="33796" name="Text Box 4" descr="中国教育出版网"/>
          <p:cNvSpPr txBox="1"/>
          <p:nvPr/>
        </p:nvSpPr>
        <p:spPr>
          <a:xfrm>
            <a:off x="11006879" y="1171152"/>
            <a:ext cx="716280" cy="2526665"/>
          </a:xfrm>
          <a:prstGeom prst="rect">
            <a:avLst/>
          </a:prstGeom>
          <a:noFill/>
          <a:ln w="9525">
            <a:noFill/>
          </a:ln>
        </p:spPr>
        <p:txBody>
          <a:bodyPr vert="eaVert" wrap="none" anchor="t">
            <a:spAutoFit/>
          </a:bodyPr>
          <a:p>
            <a:r>
              <a:rPr lang="zh-CN" altLang="en-US" sz="3465" b="1" dirty="0">
                <a:latin typeface="楷体_GB2312" pitchFamily="49" charset="-122"/>
                <a:ea typeface="楷体_GB2312" pitchFamily="49" charset="-122"/>
              </a:rPr>
              <a:t>三国形势图 </a:t>
            </a:r>
            <a:endParaRPr lang="zh-CN" altLang="en-US" sz="3465" b="1" dirty="0">
              <a:latin typeface="楷体_GB2312" pitchFamily="49" charset="-122"/>
              <a:ea typeface="楷体_GB2312"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wipe(left)">
                                      <p:cBhvr>
                                        <p:cTn id="7" dur="500"/>
                                        <p:tgtEl>
                                          <p:spTgt spid="3379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3795"/>
                                        </p:tgtEl>
                                        <p:attrNameLst>
                                          <p:attrName>style.visibility</p:attrName>
                                        </p:attrNameLst>
                                      </p:cBhvr>
                                      <p:to>
                                        <p:strVal val="visible"/>
                                      </p:to>
                                    </p:set>
                                    <p:animEffect transition="in" filter="dissolve">
                                      <p:cBhvr>
                                        <p:cTn id="12" dur="500"/>
                                        <p:tgtEl>
                                          <p:spTgt spid="33795"/>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33796"/>
                                        </p:tgtEl>
                                        <p:attrNameLst>
                                          <p:attrName>style.visibility</p:attrName>
                                        </p:attrNameLst>
                                      </p:cBhvr>
                                      <p:to>
                                        <p:strVal val="visible"/>
                                      </p:to>
                                    </p:set>
                                    <p:animEffect transition="in" filter="wipe(up)">
                                      <p:cBhvr>
                                        <p:cTn id="16"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Text Box 2" descr="中国教育出版网"/>
          <p:cNvSpPr txBox="1"/>
          <p:nvPr/>
        </p:nvSpPr>
        <p:spPr>
          <a:xfrm>
            <a:off x="1864784" y="960967"/>
            <a:ext cx="9002183" cy="1568450"/>
          </a:xfrm>
          <a:prstGeom prst="rect">
            <a:avLst/>
          </a:prstGeom>
          <a:noFill/>
          <a:ln w="9525">
            <a:noFill/>
          </a:ln>
        </p:spPr>
        <p:txBody>
          <a:bodyPr anchor="t">
            <a:spAutoFit/>
          </a:bodyPr>
          <a:p>
            <a:pPr algn="ctr">
              <a:spcBef>
                <a:spcPct val="50000"/>
              </a:spcBef>
            </a:pPr>
            <a:r>
              <a:rPr lang="zh-CN" altLang="en-US" sz="9600" b="1" dirty="0">
                <a:solidFill>
                  <a:srgbClr val="000000"/>
                </a:solidFill>
                <a:latin typeface="Arial" panose="020B0604020202020204" pitchFamily="34" charset="0"/>
                <a:ea typeface="楷体" panose="02010609060101010101" pitchFamily="49" charset="-122"/>
              </a:rPr>
              <a:t>三   顾   茅  庐</a:t>
            </a:r>
            <a:endParaRPr lang="zh-CN" altLang="en-US" sz="9600" b="1" dirty="0">
              <a:solidFill>
                <a:srgbClr val="FF0000"/>
              </a:solidFill>
              <a:latin typeface="Arial" panose="020B0604020202020204" pitchFamily="34" charset="0"/>
              <a:ea typeface="楷体" panose="02010609060101010101" pitchFamily="49" charset="-122"/>
            </a:endParaRPr>
          </a:p>
        </p:txBody>
      </p:sp>
      <p:sp>
        <p:nvSpPr>
          <p:cNvPr id="28675" name="Oval 3" descr="中国教育出版网"/>
          <p:cNvSpPr/>
          <p:nvPr/>
        </p:nvSpPr>
        <p:spPr>
          <a:xfrm>
            <a:off x="5438775" y="2258060"/>
            <a:ext cx="233045" cy="271145"/>
          </a:xfrm>
          <a:prstGeom prst="ellipse">
            <a:avLst/>
          </a:prstGeom>
          <a:solidFill>
            <a:srgbClr val="FF0000"/>
          </a:solidFill>
          <a:ln w="9525" cap="flat" cmpd="sng">
            <a:solidFill>
              <a:schemeClr val="tx1"/>
            </a:solidFill>
            <a:prstDash val="solid"/>
            <a:round/>
            <a:headEnd type="none" w="med" len="med"/>
            <a:tailEnd type="none" w="med" len="med"/>
          </a:ln>
        </p:spPr>
        <p:txBody>
          <a:bodyPr wrap="none" anchor="ctr"/>
          <a:p>
            <a:endParaRPr lang="zh-CN" altLang="en-US" sz="100" dirty="0">
              <a:latin typeface="Arial" panose="020B0604020202020204" pitchFamily="34" charset="0"/>
              <a:ea typeface="宋体" panose="02010600030101010101" pitchFamily="2" charset="-122"/>
            </a:endParaRPr>
          </a:p>
        </p:txBody>
      </p:sp>
      <p:sp>
        <p:nvSpPr>
          <p:cNvPr id="28676" name="Text Box 4" descr="中国教育出版网"/>
          <p:cNvSpPr txBox="1"/>
          <p:nvPr/>
        </p:nvSpPr>
        <p:spPr>
          <a:xfrm>
            <a:off x="4431877" y="2563072"/>
            <a:ext cx="2247900" cy="1099185"/>
          </a:xfrm>
          <a:prstGeom prst="rect">
            <a:avLst/>
          </a:prstGeom>
          <a:noFill/>
          <a:ln w="9525">
            <a:noFill/>
          </a:ln>
        </p:spPr>
        <p:txBody>
          <a:bodyPr anchor="t">
            <a:spAutoFit/>
          </a:bodyPr>
          <a:p>
            <a:pPr>
              <a:spcBef>
                <a:spcPct val="50000"/>
              </a:spcBef>
            </a:pPr>
            <a:r>
              <a:rPr lang="zh-CN" altLang="en-US" sz="6400" b="1" dirty="0">
                <a:solidFill>
                  <a:srgbClr val="FF0000"/>
                </a:solidFill>
                <a:latin typeface="Arial" panose="020B0604020202020204" pitchFamily="34" charset="0"/>
                <a:ea typeface="黑体" panose="02010609060101010101" pitchFamily="49" charset="-122"/>
              </a:rPr>
              <a:t>拜访</a:t>
            </a:r>
            <a:endParaRPr lang="zh-CN" altLang="en-US" sz="6400" b="1" dirty="0">
              <a:solidFill>
                <a:srgbClr val="FF0000"/>
              </a:solidFill>
              <a:latin typeface="Arial" panose="020B0604020202020204" pitchFamily="34" charset="0"/>
              <a:ea typeface="黑体" panose="02010609060101010101" pitchFamily="49" charset="-122"/>
            </a:endParaRPr>
          </a:p>
          <a:p>
            <a:pPr>
              <a:spcBef>
                <a:spcPct val="50000"/>
              </a:spcBef>
            </a:pPr>
            <a:endParaRPr lang="zh-CN" altLang="zh-CN" sz="100" dirty="0">
              <a:latin typeface="Arial" panose="020B0604020202020204" pitchFamily="34" charset="0"/>
              <a:ea typeface="宋体" panose="02010600030101010101" pitchFamily="2" charset="-122"/>
            </a:endParaRPr>
          </a:p>
        </p:txBody>
      </p:sp>
      <p:sp>
        <p:nvSpPr>
          <p:cNvPr id="28677" name="Oval 5" descr="中国教育出版网"/>
          <p:cNvSpPr/>
          <p:nvPr/>
        </p:nvSpPr>
        <p:spPr>
          <a:xfrm>
            <a:off x="7446433" y="2291715"/>
            <a:ext cx="359833" cy="270933"/>
          </a:xfrm>
          <a:prstGeom prst="ellipse">
            <a:avLst/>
          </a:prstGeom>
          <a:solidFill>
            <a:srgbClr val="FF0000"/>
          </a:solidFill>
          <a:ln w="9525" cap="flat" cmpd="sng">
            <a:solidFill>
              <a:schemeClr val="tx1"/>
            </a:solidFill>
            <a:prstDash val="solid"/>
            <a:round/>
            <a:headEnd type="none" w="med" len="med"/>
            <a:tailEnd type="none" w="med" len="med"/>
          </a:ln>
        </p:spPr>
        <p:txBody>
          <a:bodyPr wrap="none" anchor="ctr"/>
          <a:p>
            <a:endParaRPr lang="zh-CN" altLang="en-US" sz="100" dirty="0">
              <a:latin typeface="Arial" panose="020B0604020202020204" pitchFamily="34" charset="0"/>
              <a:ea typeface="宋体" panose="02010600030101010101" pitchFamily="2" charset="-122"/>
            </a:endParaRPr>
          </a:p>
        </p:txBody>
      </p:sp>
      <p:sp>
        <p:nvSpPr>
          <p:cNvPr id="28678" name="Oval 6" descr="中国教育出版网"/>
          <p:cNvSpPr/>
          <p:nvPr/>
        </p:nvSpPr>
        <p:spPr>
          <a:xfrm>
            <a:off x="9488170" y="2299335"/>
            <a:ext cx="360045" cy="189230"/>
          </a:xfrm>
          <a:prstGeom prst="ellipse">
            <a:avLst/>
          </a:prstGeom>
          <a:solidFill>
            <a:srgbClr val="FF0000"/>
          </a:solidFill>
          <a:ln w="9525" cap="flat" cmpd="sng">
            <a:solidFill>
              <a:schemeClr val="tx1"/>
            </a:solidFill>
            <a:prstDash val="solid"/>
            <a:round/>
            <a:headEnd type="none" w="med" len="med"/>
            <a:tailEnd type="none" w="med" len="med"/>
          </a:ln>
        </p:spPr>
        <p:txBody>
          <a:bodyPr wrap="none" anchor="ctr"/>
          <a:p>
            <a:endParaRPr lang="zh-CN" altLang="en-US" sz="100" dirty="0">
              <a:latin typeface="Arial" panose="020B0604020202020204" pitchFamily="34" charset="0"/>
              <a:ea typeface="宋体" panose="02010600030101010101" pitchFamily="2" charset="-122"/>
            </a:endParaRPr>
          </a:p>
        </p:txBody>
      </p:sp>
      <p:sp>
        <p:nvSpPr>
          <p:cNvPr id="28679" name="Text Box 7" descr="中国教育出版网"/>
          <p:cNvSpPr txBox="1"/>
          <p:nvPr/>
        </p:nvSpPr>
        <p:spPr>
          <a:xfrm>
            <a:off x="7806902" y="2563072"/>
            <a:ext cx="3380317" cy="1099185"/>
          </a:xfrm>
          <a:prstGeom prst="rect">
            <a:avLst/>
          </a:prstGeom>
          <a:noFill/>
          <a:ln w="9525">
            <a:noFill/>
          </a:ln>
        </p:spPr>
        <p:txBody>
          <a:bodyPr anchor="t">
            <a:spAutoFit/>
          </a:bodyPr>
          <a:p>
            <a:pPr>
              <a:spcBef>
                <a:spcPct val="50000"/>
              </a:spcBef>
            </a:pPr>
            <a:r>
              <a:rPr lang="zh-CN" altLang="en-US" sz="6400" b="1" dirty="0">
                <a:solidFill>
                  <a:srgbClr val="FF0000"/>
                </a:solidFill>
                <a:latin typeface="Arial" panose="020B0604020202020204" pitchFamily="34" charset="0"/>
                <a:ea typeface="黑体" panose="02010609060101010101" pitchFamily="49" charset="-122"/>
              </a:rPr>
              <a:t>茅草屋</a:t>
            </a:r>
            <a:endParaRPr lang="zh-CN" altLang="en-US" sz="6400" b="1" dirty="0">
              <a:solidFill>
                <a:srgbClr val="FF0000"/>
              </a:solidFill>
              <a:latin typeface="Arial" panose="020B0604020202020204" pitchFamily="34" charset="0"/>
              <a:ea typeface="黑体" panose="02010609060101010101" pitchFamily="49" charset="-122"/>
            </a:endParaRPr>
          </a:p>
          <a:p>
            <a:pPr>
              <a:spcBef>
                <a:spcPct val="50000"/>
              </a:spcBef>
            </a:pPr>
            <a:endParaRPr lang="zh-CN" altLang="en-US" sz="100" dirty="0">
              <a:latin typeface="Arial" panose="020B0604020202020204" pitchFamily="34" charset="0"/>
              <a:ea typeface="宋体" panose="02010600030101010101" pitchFamily="2" charset="-122"/>
            </a:endParaRPr>
          </a:p>
        </p:txBody>
      </p:sp>
      <p:sp>
        <p:nvSpPr>
          <p:cNvPr id="33796" name="WordArt 5" descr="中国教育出版网"/>
          <p:cNvSpPr/>
          <p:nvPr/>
        </p:nvSpPr>
        <p:spPr>
          <a:xfrm>
            <a:off x="201930" y="249555"/>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整体感知</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
        <p:nvSpPr>
          <p:cNvPr id="2" name="文本框 1"/>
          <p:cNvSpPr txBox="1"/>
          <p:nvPr/>
        </p:nvSpPr>
        <p:spPr>
          <a:xfrm>
            <a:off x="830580" y="3789045"/>
            <a:ext cx="10666095" cy="2122805"/>
          </a:xfrm>
          <a:prstGeom prst="rect">
            <a:avLst/>
          </a:prstGeom>
          <a:noFill/>
        </p:spPr>
        <p:txBody>
          <a:bodyPr wrap="square" rtlCol="0">
            <a:spAutoFit/>
          </a:bodyPr>
          <a:p>
            <a:r>
              <a:rPr lang="zh-CN" altLang="en-US" sz="4400" b="1"/>
              <a:t>文题直截了当地交代了故事的主要内容。</a:t>
            </a:r>
            <a:r>
              <a:rPr lang="en-US" altLang="zh-CN" sz="4400" b="1"/>
              <a:t>“</a:t>
            </a:r>
            <a:r>
              <a:rPr lang="zh-CN" altLang="en-US" sz="4400" b="1"/>
              <a:t>顾</a:t>
            </a:r>
            <a:r>
              <a:rPr lang="en-US" altLang="zh-CN" sz="4400" b="1"/>
              <a:t>”</a:t>
            </a:r>
            <a:r>
              <a:rPr lang="zh-CN" altLang="en-US" sz="4400" b="1"/>
              <a:t>即</a:t>
            </a:r>
            <a:r>
              <a:rPr lang="en-US" altLang="zh-CN" sz="4400" b="1"/>
              <a:t>“</a:t>
            </a:r>
            <a:r>
              <a:rPr lang="zh-CN" altLang="en-US" sz="4400" b="1"/>
              <a:t>拜访</a:t>
            </a:r>
            <a:r>
              <a:rPr lang="en-US" altLang="zh-CN" sz="4400" b="1"/>
              <a:t>”</a:t>
            </a:r>
            <a:r>
              <a:rPr lang="zh-CN" altLang="en-US" sz="4400" b="1"/>
              <a:t>，茅庐</a:t>
            </a:r>
            <a:r>
              <a:rPr lang="en-US" altLang="zh-CN" sz="4400" b="1"/>
              <a:t>“</a:t>
            </a:r>
            <a:r>
              <a:rPr lang="zh-CN" altLang="en-US" sz="4400" b="1"/>
              <a:t>指</a:t>
            </a:r>
            <a:r>
              <a:rPr lang="en-US" altLang="zh-CN" sz="4400" b="1"/>
              <a:t>”</a:t>
            </a:r>
            <a:r>
              <a:rPr lang="zh-CN" altLang="en-US" sz="4400" b="1"/>
              <a:t>草庐</a:t>
            </a:r>
            <a:r>
              <a:rPr lang="en-US" altLang="zh-CN" sz="4400" b="1"/>
              <a:t>“</a:t>
            </a:r>
            <a:r>
              <a:rPr lang="zh-CN" altLang="en-US" sz="4400" b="1"/>
              <a:t>。描述的是汉末刘备访聘诸葛亮的故事。</a:t>
            </a:r>
            <a:endParaRPr lang="zh-CN" altLang="en-US" sz="4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blinds(horizontal)">
                                      <p:cBhvr>
                                        <p:cTn id="7" dur="500"/>
                                        <p:tgtEl>
                                          <p:spTgt spid="2867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676"/>
                                        </p:tgtEl>
                                        <p:attrNameLst>
                                          <p:attrName>style.visibility</p:attrName>
                                        </p:attrNameLst>
                                      </p:cBhvr>
                                      <p:to>
                                        <p:strVal val="visible"/>
                                      </p:to>
                                    </p:set>
                                    <p:animEffect transition="in" filter="blinds(horizontal)">
                                      <p:cBhvr>
                                        <p:cTn id="12" dur="500"/>
                                        <p:tgtEl>
                                          <p:spTgt spid="2867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677"/>
                                        </p:tgtEl>
                                        <p:attrNameLst>
                                          <p:attrName>style.visibility</p:attrName>
                                        </p:attrNameLst>
                                      </p:cBhvr>
                                      <p:to>
                                        <p:strVal val="visible"/>
                                      </p:to>
                                    </p:set>
                                    <p:animEffect transition="in" filter="blinds(horizontal)">
                                      <p:cBhvr>
                                        <p:cTn id="17" dur="500"/>
                                        <p:tgtEl>
                                          <p:spTgt spid="2867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678"/>
                                        </p:tgtEl>
                                        <p:attrNameLst>
                                          <p:attrName>style.visibility</p:attrName>
                                        </p:attrNameLst>
                                      </p:cBhvr>
                                      <p:to>
                                        <p:strVal val="visible"/>
                                      </p:to>
                                    </p:set>
                                    <p:animEffect transition="in" filter="blinds(horizontal)">
                                      <p:cBhvr>
                                        <p:cTn id="22" dur="500"/>
                                        <p:tgtEl>
                                          <p:spTgt spid="2867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8679"/>
                                        </p:tgtEl>
                                        <p:attrNameLst>
                                          <p:attrName>style.visibility</p:attrName>
                                        </p:attrNameLst>
                                      </p:cBhvr>
                                      <p:to>
                                        <p:strVal val="visible"/>
                                      </p:to>
                                    </p:set>
                                    <p:animEffect transition="in" filter="blinds(horizontal)">
                                      <p:cBhvr>
                                        <p:cTn id="27" dur="500"/>
                                        <p:tgtEl>
                                          <p:spTgt spid="28679"/>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ldLvl="0" animBg="1"/>
      <p:bldP spid="28676" grpId="0"/>
      <p:bldP spid="28677" grpId="0" bldLvl="0" animBg="1"/>
      <p:bldP spid="28678" grpId="0" bldLvl="0" animBg="1"/>
      <p:bldP spid="28679"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17805" y="2625725"/>
            <a:ext cx="11756390" cy="706755"/>
          </a:xfrm>
          <a:prstGeom prst="rect">
            <a:avLst/>
          </a:prstGeom>
          <a:noFill/>
          <a:ln w="9525">
            <a:noFill/>
          </a:ln>
        </p:spPr>
        <p:txBody>
          <a:bodyPr wrap="square">
            <a:spAutoFit/>
          </a:bodyPr>
          <a:p>
            <a:pPr indent="266700"/>
            <a:r>
              <a:rPr lang="en-US" altLang="zh-CN" sz="4000" b="1">
                <a:solidFill>
                  <a:srgbClr val="0000FF"/>
                </a:solidFill>
                <a:latin typeface="黑体" panose="02010609060101010101" pitchFamily="49" charset="-122"/>
                <a:ea typeface="黑体" panose="02010609060101010101" pitchFamily="49" charset="-122"/>
                <a:cs typeface="黑体" panose="02010609060101010101" pitchFamily="49" charset="-122"/>
              </a:rPr>
              <a:t>1.</a:t>
            </a:r>
            <a:r>
              <a:rPr lang="zh-CN" sz="4000" b="1">
                <a:solidFill>
                  <a:srgbClr val="0000FF"/>
                </a:solidFill>
                <a:latin typeface="黑体" panose="02010609060101010101" pitchFamily="49" charset="-122"/>
                <a:ea typeface="黑体" panose="02010609060101010101" pitchFamily="49" charset="-122"/>
                <a:cs typeface="黑体" panose="02010609060101010101" pitchFamily="49" charset="-122"/>
              </a:rPr>
              <a:t>快读课文，理清文章脉络。</a:t>
            </a:r>
            <a:endParaRPr lang="zh-CN" altLang="en-US" sz="4000" b="1">
              <a:solidFill>
                <a:srgbClr val="0000FF"/>
              </a:solidFill>
              <a:latin typeface="黑体" panose="02010609060101010101" pitchFamily="49" charset="-122"/>
              <a:ea typeface="黑体" panose="02010609060101010101" pitchFamily="49" charset="-122"/>
              <a:cs typeface="黑体" panose="02010609060101010101" pitchFamily="49" charset="-122"/>
            </a:endParaRPr>
          </a:p>
        </p:txBody>
      </p:sp>
      <p:sp>
        <p:nvSpPr>
          <p:cNvPr id="33796" name="WordArt 5" descr="中国教育出版网"/>
          <p:cNvSpPr/>
          <p:nvPr/>
        </p:nvSpPr>
        <p:spPr>
          <a:xfrm>
            <a:off x="201930" y="249555"/>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整体感知</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
        <p:nvSpPr>
          <p:cNvPr id="31748" name="Text Box 4" descr="中国教育出版网"/>
          <p:cNvSpPr txBox="1"/>
          <p:nvPr/>
        </p:nvSpPr>
        <p:spPr>
          <a:xfrm>
            <a:off x="367877" y="774701"/>
            <a:ext cx="11430000" cy="1851025"/>
          </a:xfrm>
          <a:prstGeom prst="rect">
            <a:avLst/>
          </a:prstGeom>
          <a:noFill/>
          <a:ln w="9525">
            <a:noFill/>
          </a:ln>
        </p:spPr>
        <p:txBody>
          <a:bodyPr anchor="t">
            <a:spAutoFit/>
          </a:bodyPr>
          <a:p>
            <a:pPr>
              <a:lnSpc>
                <a:spcPct val="110000"/>
              </a:lnSpc>
              <a:spcBef>
                <a:spcPct val="50000"/>
              </a:spcBef>
            </a:pPr>
            <a:r>
              <a:rPr lang="zh-CN" altLang="zh-CN" sz="6400" b="1" dirty="0">
                <a:solidFill>
                  <a:srgbClr val="000000"/>
                </a:solidFill>
                <a:latin typeface="Arial" panose="020B0604020202020204" pitchFamily="34" charset="0"/>
                <a:ea typeface="宋体" panose="02010600030101010101" pitchFamily="2" charset="-122"/>
              </a:rPr>
              <a:t> </a:t>
            </a:r>
            <a:r>
              <a:rPr lang="zh-CN" altLang="en-US" sz="4000" b="1" dirty="0">
                <a:solidFill>
                  <a:srgbClr val="FF0000"/>
                </a:solidFill>
                <a:latin typeface="黑体" panose="02010609060101010101" pitchFamily="49" charset="-122"/>
                <a:ea typeface="黑体" panose="02010609060101010101" pitchFamily="49" charset="-122"/>
              </a:rPr>
              <a:t>课文讲了</a:t>
            </a:r>
            <a:r>
              <a:rPr lang="zh-CN" altLang="en-US" sz="4000" b="1" u="sng" dirty="0">
                <a:solidFill>
                  <a:srgbClr val="FF0000"/>
                </a:solidFill>
                <a:latin typeface="黑体" panose="02010609060101010101" pitchFamily="49" charset="-122"/>
                <a:ea typeface="黑体" panose="02010609060101010101" pitchFamily="49" charset="-122"/>
              </a:rPr>
              <a:t>刘备</a:t>
            </a:r>
            <a:r>
              <a:rPr lang="zh-CN" altLang="en-US" sz="4000" b="1" dirty="0">
                <a:solidFill>
                  <a:srgbClr val="FF0000"/>
                </a:solidFill>
                <a:latin typeface="黑体" panose="02010609060101010101" pitchFamily="49" charset="-122"/>
                <a:ea typeface="黑体" panose="02010609060101010101" pitchFamily="49" charset="-122"/>
              </a:rPr>
              <a:t>三次</a:t>
            </a:r>
            <a:r>
              <a:rPr lang="zh-CN" altLang="en-US" sz="4000" b="1" u="sng" dirty="0">
                <a:solidFill>
                  <a:srgbClr val="FF0000"/>
                </a:solidFill>
                <a:latin typeface="黑体" panose="02010609060101010101" pitchFamily="49" charset="-122"/>
                <a:ea typeface="黑体" panose="02010609060101010101" pitchFamily="49" charset="-122"/>
              </a:rPr>
              <a:t>亲自</a:t>
            </a:r>
            <a:r>
              <a:rPr lang="zh-CN" altLang="en-US" sz="4000" b="1" dirty="0">
                <a:solidFill>
                  <a:srgbClr val="FF0000"/>
                </a:solidFill>
                <a:latin typeface="黑体" panose="02010609060101010101" pitchFamily="49" charset="-122"/>
                <a:ea typeface="黑体" panose="02010609060101010101" pitchFamily="49" charset="-122"/>
              </a:rPr>
              <a:t>到</a:t>
            </a:r>
            <a:r>
              <a:rPr lang="zh-CN" altLang="en-US" sz="4000" b="1" u="sng" dirty="0">
                <a:solidFill>
                  <a:srgbClr val="FF0000"/>
                </a:solidFill>
                <a:latin typeface="黑体" panose="02010609060101010101" pitchFamily="49" charset="-122"/>
                <a:ea typeface="黑体" panose="02010609060101010101" pitchFamily="49" charset="-122"/>
              </a:rPr>
              <a:t>隆中草堂</a:t>
            </a:r>
            <a:r>
              <a:rPr lang="zh-CN" altLang="en-US" sz="4000" b="1" dirty="0">
                <a:solidFill>
                  <a:srgbClr val="FF0000"/>
                </a:solidFill>
                <a:latin typeface="黑体" panose="02010609060101010101" pitchFamily="49" charset="-122"/>
                <a:ea typeface="黑体" panose="02010609060101010101" pitchFamily="49" charset="-122"/>
              </a:rPr>
              <a:t>拜访</a:t>
            </a:r>
            <a:r>
              <a:rPr lang="zh-CN" altLang="en-US" sz="4000" b="1" u="sng" dirty="0">
                <a:solidFill>
                  <a:srgbClr val="FF0000"/>
                </a:solidFill>
                <a:latin typeface="黑体" panose="02010609060101010101" pitchFamily="49" charset="-122"/>
                <a:ea typeface="黑体" panose="02010609060101010101" pitchFamily="49" charset="-122"/>
              </a:rPr>
              <a:t>诸葛亮</a:t>
            </a:r>
            <a:r>
              <a:rPr lang="zh-CN" altLang="en-US" sz="4000" b="1" dirty="0">
                <a:solidFill>
                  <a:srgbClr val="FF0000"/>
                </a:solidFill>
                <a:latin typeface="黑体" panose="02010609060101010101" pitchFamily="49" charset="-122"/>
                <a:ea typeface="黑体" panose="02010609060101010101" pitchFamily="49" charset="-122"/>
              </a:rPr>
              <a:t>，邀请他</a:t>
            </a:r>
            <a:r>
              <a:rPr lang="zh-CN" altLang="en-US" sz="4000" b="1" u="sng" dirty="0">
                <a:solidFill>
                  <a:srgbClr val="FF0000"/>
                </a:solidFill>
                <a:latin typeface="黑体" panose="02010609060101010101" pitchFamily="49" charset="-122"/>
                <a:ea typeface="黑体" panose="02010609060101010101" pitchFamily="49" charset="-122"/>
              </a:rPr>
              <a:t>出山</a:t>
            </a:r>
            <a:r>
              <a:rPr lang="zh-CN" altLang="en-US" sz="4000" b="1" dirty="0">
                <a:solidFill>
                  <a:srgbClr val="FF0000"/>
                </a:solidFill>
                <a:latin typeface="黑体" panose="02010609060101010101" pitchFamily="49" charset="-122"/>
                <a:ea typeface="黑体" panose="02010609060101010101" pitchFamily="49" charset="-122"/>
              </a:rPr>
              <a:t>，</a:t>
            </a:r>
            <a:r>
              <a:rPr lang="zh-CN" altLang="en-US" sz="4000" b="1" u="sng" dirty="0">
                <a:solidFill>
                  <a:srgbClr val="FF0000"/>
                </a:solidFill>
                <a:latin typeface="黑体" panose="02010609060101010101" pitchFamily="49" charset="-122"/>
                <a:ea typeface="黑体" panose="02010609060101010101" pitchFamily="49" charset="-122"/>
              </a:rPr>
              <a:t>辅助自己实现统一中国大业的故事</a:t>
            </a:r>
            <a:r>
              <a:rPr lang="zh-CN" altLang="en-US" sz="4000" b="1" dirty="0">
                <a:solidFill>
                  <a:srgbClr val="FF0000"/>
                </a:solidFill>
                <a:latin typeface="黑体" panose="02010609060101010101" pitchFamily="49" charset="-122"/>
                <a:ea typeface="黑体" panose="02010609060101010101" pitchFamily="49" charset="-122"/>
              </a:rPr>
              <a:t>。</a:t>
            </a:r>
            <a:endParaRPr lang="zh-CN" altLang="en-US" sz="4000" b="1" dirty="0">
              <a:solidFill>
                <a:srgbClr val="FF0000"/>
              </a:solidFill>
              <a:latin typeface="黑体" panose="02010609060101010101" pitchFamily="49" charset="-122"/>
              <a:ea typeface="黑体" panose="02010609060101010101" pitchFamily="49" charset="-122"/>
            </a:endParaRPr>
          </a:p>
        </p:txBody>
      </p:sp>
      <p:sp>
        <p:nvSpPr>
          <p:cNvPr id="2" name="文本框 1"/>
          <p:cNvSpPr txBox="1"/>
          <p:nvPr/>
        </p:nvSpPr>
        <p:spPr>
          <a:xfrm>
            <a:off x="367665" y="5356860"/>
            <a:ext cx="8962390" cy="706755"/>
          </a:xfrm>
          <a:prstGeom prst="rect">
            <a:avLst/>
          </a:prstGeom>
          <a:noFill/>
        </p:spPr>
        <p:txBody>
          <a:bodyPr wrap="square" rtlCol="0">
            <a:spAutoFit/>
          </a:bodyPr>
          <a:p>
            <a:r>
              <a:rPr lang="zh-CN" sz="4000" b="1">
                <a:latin typeface="黑体" panose="02010609060101010101" pitchFamily="49" charset="-122"/>
                <a:ea typeface="黑体" panose="02010609060101010101" pitchFamily="49" charset="-122"/>
                <a:cs typeface="黑体" panose="02010609060101010101" pitchFamily="49" charset="-122"/>
                <a:sym typeface="+mn-ea"/>
              </a:rPr>
              <a:t>第三部分</a:t>
            </a:r>
            <a:r>
              <a:rPr lang="en-US" sz="4000" b="1">
                <a:latin typeface="黑体" panose="02010609060101010101" pitchFamily="49" charset="-122"/>
                <a:ea typeface="黑体" panose="02010609060101010101" pitchFamily="49" charset="-122"/>
                <a:cs typeface="黑体" panose="02010609060101010101" pitchFamily="49" charset="-122"/>
                <a:sym typeface="+mn-ea"/>
              </a:rPr>
              <a:t>(4)</a:t>
            </a:r>
            <a:r>
              <a:rPr lang="zh-CN" sz="4000" b="1">
                <a:latin typeface="黑体" panose="02010609060101010101" pitchFamily="49" charset="-122"/>
                <a:ea typeface="黑体" panose="02010609060101010101" pitchFamily="49" charset="-122"/>
                <a:cs typeface="黑体" panose="02010609060101010101" pitchFamily="49" charset="-122"/>
                <a:sym typeface="+mn-ea"/>
              </a:rPr>
              <a:t>：诸葛亮随刘备出山。</a:t>
            </a:r>
            <a:endParaRPr lang="zh-CN" altLang="en-US" sz="4000"/>
          </a:p>
        </p:txBody>
      </p:sp>
      <p:sp>
        <p:nvSpPr>
          <p:cNvPr id="3" name="文本框 2"/>
          <p:cNvSpPr txBox="1"/>
          <p:nvPr/>
        </p:nvSpPr>
        <p:spPr>
          <a:xfrm>
            <a:off x="367665" y="4385310"/>
            <a:ext cx="10885170" cy="706755"/>
          </a:xfrm>
          <a:prstGeom prst="rect">
            <a:avLst/>
          </a:prstGeom>
          <a:noFill/>
        </p:spPr>
        <p:txBody>
          <a:bodyPr wrap="square" rtlCol="0">
            <a:spAutoFit/>
          </a:bodyPr>
          <a:p>
            <a:r>
              <a:rPr lang="zh-CN" sz="4000" b="1">
                <a:latin typeface="黑体" panose="02010609060101010101" pitchFamily="49" charset="-122"/>
                <a:ea typeface="黑体" panose="02010609060101010101" pitchFamily="49" charset="-122"/>
                <a:cs typeface="黑体" panose="02010609060101010101" pitchFamily="49" charset="-122"/>
                <a:sym typeface="+mn-ea"/>
              </a:rPr>
              <a:t>第二部分</a:t>
            </a:r>
            <a:r>
              <a:rPr lang="en-US" sz="4000" b="1">
                <a:latin typeface="黑体" panose="02010609060101010101" pitchFamily="49" charset="-122"/>
                <a:ea typeface="黑体" panose="02010609060101010101" pitchFamily="49" charset="-122"/>
                <a:cs typeface="黑体" panose="02010609060101010101" pitchFamily="49" charset="-122"/>
                <a:sym typeface="+mn-ea"/>
              </a:rPr>
              <a:t>(2</a:t>
            </a:r>
            <a:r>
              <a:rPr lang="zh-CN" sz="4000" b="1">
                <a:latin typeface="黑体" panose="02010609060101010101" pitchFamily="49" charset="-122"/>
                <a:ea typeface="黑体" panose="02010609060101010101" pitchFamily="49" charset="-122"/>
                <a:cs typeface="黑体" panose="02010609060101010101" pitchFamily="49" charset="-122"/>
                <a:sym typeface="+mn-ea"/>
              </a:rPr>
              <a:t>－</a:t>
            </a:r>
            <a:r>
              <a:rPr lang="en-US" sz="4000" b="1">
                <a:latin typeface="黑体" panose="02010609060101010101" pitchFamily="49" charset="-122"/>
                <a:ea typeface="黑体" panose="02010609060101010101" pitchFamily="49" charset="-122"/>
                <a:cs typeface="黑体" panose="02010609060101010101" pitchFamily="49" charset="-122"/>
                <a:sym typeface="+mn-ea"/>
              </a:rPr>
              <a:t>3)</a:t>
            </a:r>
            <a:r>
              <a:rPr lang="zh-CN" sz="4000" b="1">
                <a:latin typeface="黑体" panose="02010609060101010101" pitchFamily="49" charset="-122"/>
                <a:ea typeface="黑体" panose="02010609060101010101" pitchFamily="49" charset="-122"/>
                <a:cs typeface="黑体" panose="02010609060101010101" pitchFamily="49" charset="-122"/>
                <a:sym typeface="+mn-ea"/>
              </a:rPr>
              <a:t>：刘备与诸葛亮见面的情形。</a:t>
            </a:r>
            <a:endParaRPr lang="zh-CN" altLang="en-US" sz="4000"/>
          </a:p>
        </p:txBody>
      </p:sp>
      <p:sp>
        <p:nvSpPr>
          <p:cNvPr id="4" name="文本框 3"/>
          <p:cNvSpPr txBox="1"/>
          <p:nvPr/>
        </p:nvSpPr>
        <p:spPr>
          <a:xfrm>
            <a:off x="367665" y="3502025"/>
            <a:ext cx="11430000" cy="706755"/>
          </a:xfrm>
          <a:prstGeom prst="rect">
            <a:avLst/>
          </a:prstGeom>
          <a:noFill/>
        </p:spPr>
        <p:txBody>
          <a:bodyPr wrap="square" rtlCol="0">
            <a:spAutoFit/>
          </a:bodyPr>
          <a:p>
            <a:r>
              <a:rPr lang="zh-CN" sz="4000" b="1">
                <a:latin typeface="黑体" panose="02010609060101010101" pitchFamily="49" charset="-122"/>
                <a:ea typeface="黑体" panose="02010609060101010101" pitchFamily="49" charset="-122"/>
                <a:cs typeface="黑体" panose="02010609060101010101" pitchFamily="49" charset="-122"/>
                <a:sym typeface="+mn-ea"/>
              </a:rPr>
              <a:t>第一部分</a:t>
            </a:r>
            <a:r>
              <a:rPr lang="en-US" sz="4000" b="1">
                <a:latin typeface="黑体" panose="02010609060101010101" pitchFamily="49" charset="-122"/>
                <a:ea typeface="黑体" panose="02010609060101010101" pitchFamily="49" charset="-122"/>
                <a:cs typeface="黑体" panose="02010609060101010101" pitchFamily="49" charset="-122"/>
                <a:sym typeface="+mn-ea"/>
              </a:rPr>
              <a:t>(1)</a:t>
            </a:r>
            <a:r>
              <a:rPr lang="zh-CN" sz="4000" b="1">
                <a:latin typeface="黑体" panose="02010609060101010101" pitchFamily="49" charset="-122"/>
                <a:ea typeface="黑体" panose="02010609060101010101" pitchFamily="49" charset="-122"/>
                <a:cs typeface="黑体" panose="02010609060101010101" pitchFamily="49" charset="-122"/>
                <a:sym typeface="+mn-ea"/>
              </a:rPr>
              <a:t>：刘备准备第三次去拜见诸葛亮。</a:t>
            </a: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48">
                                            <p:txEl>
                                              <p:charRg st="0" end="49"/>
                                            </p:txEl>
                                          </p:spTgt>
                                        </p:tgtEl>
                                        <p:attrNameLst>
                                          <p:attrName>style.visibility</p:attrName>
                                        </p:attrNameLst>
                                      </p:cBhvr>
                                      <p:to>
                                        <p:strVal val="visible"/>
                                      </p:to>
                                    </p:set>
                                    <p:animEffect transition="in" filter="blinds(horizontal)">
                                      <p:cBhvr>
                                        <p:cTn id="7" dur="500"/>
                                        <p:tgtEl>
                                          <p:spTgt spid="31748">
                                            <p:txEl>
                                              <p:charRg st="0" end="4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1748">
                                            <p:txEl>
                                              <p:pRg st="0" end="0"/>
                                            </p:txEl>
                                          </p:spTgt>
                                        </p:tgtEl>
                                        <p:attrNameLst>
                                          <p:attrName>style.visibility</p:attrName>
                                        </p:attrNameLst>
                                      </p:cBhvr>
                                      <p:to>
                                        <p:strVal val="visible"/>
                                      </p:to>
                                    </p:set>
                                    <p:anim calcmode="lin" valueType="num">
                                      <p:cBhvr additive="base">
                                        <p:cTn id="12" dur="500" fill="hold"/>
                                        <p:tgtEl>
                                          <p:spTgt spid="31748">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17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additive="base">
                                        <p:cTn id="18" dur="500" fill="hold"/>
                                        <p:tgtEl>
                                          <p:spTgt spid="100"/>
                                        </p:tgtEl>
                                        <p:attrNameLst>
                                          <p:attrName>ppt_x</p:attrName>
                                        </p:attrNameLst>
                                      </p:cBhvr>
                                      <p:tavLst>
                                        <p:tav tm="0">
                                          <p:val>
                                            <p:strVal val="#ppt_x"/>
                                          </p:val>
                                        </p:tav>
                                        <p:tav tm="100000">
                                          <p:val>
                                            <p:strVal val="#ppt_x"/>
                                          </p:val>
                                        </p:tav>
                                      </p:tavLst>
                                    </p:anim>
                                    <p:anim calcmode="lin" valueType="num">
                                      <p:cBhvr additive="base">
                                        <p:cTn id="19"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ldLvl="0" build="allAtOnce"/>
      <p:bldP spid="100" grpId="0"/>
      <p:bldP spid="4" grpId="0"/>
      <p:bldP spid="3"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42315" y="322580"/>
            <a:ext cx="8950325" cy="645160"/>
          </a:xfrm>
          <a:prstGeom prst="rect">
            <a:avLst/>
          </a:prstGeom>
          <a:noFill/>
        </p:spPr>
        <p:txBody>
          <a:bodyPr wrap="square" rtlCol="0">
            <a:spAutoFit/>
          </a:bodyPr>
          <a:p>
            <a:r>
              <a:rPr lang="en-US" altLang="zh-CN" sz="3600" b="1"/>
              <a:t>2.</a:t>
            </a:r>
            <a:r>
              <a:rPr lang="zh-CN" altLang="en-US" sz="3600" b="1"/>
              <a:t>开头写关羽和张飞的反对意见有什么作用？</a:t>
            </a:r>
            <a:endParaRPr lang="zh-CN" altLang="en-US" sz="3600" b="1"/>
          </a:p>
        </p:txBody>
      </p:sp>
      <p:sp>
        <p:nvSpPr>
          <p:cNvPr id="3" name="文本框 2"/>
          <p:cNvSpPr txBox="1"/>
          <p:nvPr/>
        </p:nvSpPr>
        <p:spPr>
          <a:xfrm>
            <a:off x="466090" y="906145"/>
            <a:ext cx="11273155" cy="1076325"/>
          </a:xfrm>
          <a:prstGeom prst="rect">
            <a:avLst/>
          </a:prstGeom>
          <a:noFill/>
        </p:spPr>
        <p:txBody>
          <a:bodyPr wrap="square" rtlCol="0">
            <a:spAutoFit/>
          </a:bodyPr>
          <a:p>
            <a:r>
              <a:rPr lang="zh-CN" altLang="en-US" sz="3200" b="1">
                <a:solidFill>
                  <a:srgbClr val="FF0000"/>
                </a:solidFill>
              </a:rPr>
              <a:t>二人的反对语言反衬出刘备的有远见、有诚意及求贤若渴的急切心情和虔诚态度。</a:t>
            </a:r>
            <a:endParaRPr lang="zh-CN" altLang="en-US" sz="3200" b="1">
              <a:solidFill>
                <a:srgbClr val="FF0000"/>
              </a:solidFill>
            </a:endParaRPr>
          </a:p>
        </p:txBody>
      </p:sp>
      <p:sp>
        <p:nvSpPr>
          <p:cNvPr id="4" name="文本框 3"/>
          <p:cNvSpPr txBox="1"/>
          <p:nvPr/>
        </p:nvSpPr>
        <p:spPr>
          <a:xfrm>
            <a:off x="466090" y="2124075"/>
            <a:ext cx="10212070" cy="645160"/>
          </a:xfrm>
          <a:prstGeom prst="rect">
            <a:avLst/>
          </a:prstGeom>
          <a:noFill/>
        </p:spPr>
        <p:txBody>
          <a:bodyPr wrap="square" rtlCol="0">
            <a:spAutoFit/>
          </a:bodyPr>
          <a:p>
            <a:r>
              <a:rPr lang="en-US" altLang="zh-CN" sz="3600" b="1"/>
              <a:t>3.</a:t>
            </a:r>
            <a:r>
              <a:rPr lang="zh-CN" altLang="en-US" sz="3600" b="1"/>
              <a:t>刘备为什么力排众议，坚持要第三次拜访诸葛亮？</a:t>
            </a:r>
            <a:endParaRPr lang="zh-CN" altLang="en-US" sz="3600" b="1"/>
          </a:p>
        </p:txBody>
      </p:sp>
      <p:sp>
        <p:nvSpPr>
          <p:cNvPr id="5" name="文本框 4"/>
          <p:cNvSpPr txBox="1"/>
          <p:nvPr/>
        </p:nvSpPr>
        <p:spPr>
          <a:xfrm>
            <a:off x="466090" y="2769235"/>
            <a:ext cx="11065510" cy="1076325"/>
          </a:xfrm>
          <a:prstGeom prst="rect">
            <a:avLst/>
          </a:prstGeom>
          <a:noFill/>
        </p:spPr>
        <p:txBody>
          <a:bodyPr wrap="square" rtlCol="0">
            <a:spAutoFit/>
          </a:bodyPr>
          <a:p>
            <a:r>
              <a:rPr lang="zh-CN" altLang="en-US" sz="3200" b="1">
                <a:solidFill>
                  <a:srgbClr val="FF0000"/>
                </a:solidFill>
              </a:rPr>
              <a:t>刘备两次前往隆中拜访诸葛亮，都没有见着。第三次力排众议执意三顾茅庐，体现了刘备求才的急切心情和虔诚态度。</a:t>
            </a:r>
            <a:endParaRPr lang="zh-CN" altLang="en-US" sz="3200" b="1">
              <a:solidFill>
                <a:srgbClr val="FF0000"/>
              </a:solidFill>
            </a:endParaRPr>
          </a:p>
        </p:txBody>
      </p:sp>
      <p:sp>
        <p:nvSpPr>
          <p:cNvPr id="6" name="文本框 5"/>
          <p:cNvSpPr txBox="1"/>
          <p:nvPr/>
        </p:nvSpPr>
        <p:spPr>
          <a:xfrm>
            <a:off x="466090" y="4337685"/>
            <a:ext cx="11066145" cy="1198880"/>
          </a:xfrm>
          <a:prstGeom prst="rect">
            <a:avLst/>
          </a:prstGeom>
          <a:noFill/>
        </p:spPr>
        <p:txBody>
          <a:bodyPr wrap="square" rtlCol="0">
            <a:spAutoFit/>
          </a:bodyPr>
          <a:p>
            <a:r>
              <a:rPr lang="en-US" altLang="zh-CN" sz="3600" b="1"/>
              <a:t>4.</a:t>
            </a:r>
            <a:r>
              <a:rPr lang="zh-CN" altLang="en-US" sz="3600" b="1"/>
              <a:t>刘备第三次去拜访诸葛亮，离草庐半里之外就下马，表现了他什么样的特点？</a:t>
            </a:r>
            <a:endParaRPr lang="zh-CN" altLang="en-US" sz="3600" b="1"/>
          </a:p>
        </p:txBody>
      </p:sp>
      <p:sp>
        <p:nvSpPr>
          <p:cNvPr id="7" name="文本框 6"/>
          <p:cNvSpPr txBox="1"/>
          <p:nvPr/>
        </p:nvSpPr>
        <p:spPr>
          <a:xfrm>
            <a:off x="720725" y="5536565"/>
            <a:ext cx="10555605" cy="1076325"/>
          </a:xfrm>
          <a:prstGeom prst="rect">
            <a:avLst/>
          </a:prstGeom>
          <a:noFill/>
        </p:spPr>
        <p:txBody>
          <a:bodyPr wrap="square" rtlCol="0">
            <a:spAutoFit/>
          </a:bodyPr>
          <a:p>
            <a:r>
              <a:rPr lang="zh-CN" altLang="en-US" sz="3200" b="1">
                <a:solidFill>
                  <a:srgbClr val="FF0000"/>
                </a:solidFill>
                <a:sym typeface="+mn-ea"/>
              </a:rPr>
              <a:t>礼贤下士、求贤若渴。离草庐半里之外就下马步行，可见刘备的诚意。</a:t>
            </a:r>
            <a:endParaRPr lang="zh-CN" altLang="en-US" sz="32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7030" y="196215"/>
            <a:ext cx="10697845" cy="1076325"/>
          </a:xfrm>
          <a:prstGeom prst="rect">
            <a:avLst/>
          </a:prstGeom>
          <a:noFill/>
        </p:spPr>
        <p:txBody>
          <a:bodyPr wrap="square" rtlCol="0">
            <a:spAutoFit/>
          </a:bodyPr>
          <a:p>
            <a:r>
              <a:rPr lang="en-US" altLang="zh-CN" sz="3200" b="1"/>
              <a:t>5.“</a:t>
            </a:r>
            <a:r>
              <a:rPr lang="zh-CN" altLang="en-US" sz="3200" b="1"/>
              <a:t>张飞大怒</a:t>
            </a:r>
            <a:r>
              <a:rPr lang="en-US" altLang="zh-CN" sz="3200" b="1"/>
              <a:t>......</a:t>
            </a:r>
            <a:r>
              <a:rPr lang="zh-CN" altLang="en-US" sz="3200" b="1"/>
              <a:t>看他起不起</a:t>
            </a:r>
            <a:r>
              <a:rPr lang="en-US" altLang="zh-CN" sz="3200" b="1"/>
              <a:t>”</a:t>
            </a:r>
            <a:r>
              <a:rPr lang="zh-CN" altLang="en-US" sz="3200" b="1"/>
              <a:t>表现了张飞怎样的性格特点？有什么作用？</a:t>
            </a:r>
            <a:endParaRPr lang="zh-CN" altLang="en-US" sz="3200" b="1"/>
          </a:p>
        </p:txBody>
      </p:sp>
      <p:sp>
        <p:nvSpPr>
          <p:cNvPr id="3" name="文本框 2"/>
          <p:cNvSpPr txBox="1"/>
          <p:nvPr/>
        </p:nvSpPr>
        <p:spPr>
          <a:xfrm>
            <a:off x="217805" y="1121410"/>
            <a:ext cx="11551920" cy="1568450"/>
          </a:xfrm>
          <a:prstGeom prst="rect">
            <a:avLst/>
          </a:prstGeom>
          <a:noFill/>
        </p:spPr>
        <p:txBody>
          <a:bodyPr wrap="square" rtlCol="0">
            <a:spAutoFit/>
          </a:bodyPr>
          <a:p>
            <a:r>
              <a:rPr lang="zh-CN" altLang="en-US" sz="3200" b="1">
                <a:solidFill>
                  <a:srgbClr val="FF0000"/>
                </a:solidFill>
              </a:rPr>
              <a:t>张飞的话表现了他鲁莽、暴躁、不计后果的特点，也写出了对刘备的忠心。这里通过张飞的激烈反应，反衬出刘备的真诚、宽容、与大度。</a:t>
            </a:r>
            <a:endParaRPr lang="zh-CN" altLang="en-US" sz="3200" b="1">
              <a:solidFill>
                <a:srgbClr val="FF0000"/>
              </a:solidFill>
            </a:endParaRPr>
          </a:p>
        </p:txBody>
      </p:sp>
      <p:sp>
        <p:nvSpPr>
          <p:cNvPr id="4" name="文本框 3"/>
          <p:cNvSpPr txBox="1"/>
          <p:nvPr/>
        </p:nvSpPr>
        <p:spPr>
          <a:xfrm>
            <a:off x="367030" y="2689860"/>
            <a:ext cx="10128250" cy="583565"/>
          </a:xfrm>
          <a:prstGeom prst="rect">
            <a:avLst/>
          </a:prstGeom>
          <a:noFill/>
        </p:spPr>
        <p:txBody>
          <a:bodyPr wrap="square" rtlCol="0">
            <a:spAutoFit/>
          </a:bodyPr>
          <a:p>
            <a:r>
              <a:rPr lang="en-US" altLang="zh-CN" sz="3200" b="1"/>
              <a:t>6.</a:t>
            </a:r>
            <a:r>
              <a:rPr lang="zh-CN" altLang="en-US" sz="3200" b="1"/>
              <a:t>诸葛亮所吟的诗，刻画出他是个什么样的人？</a:t>
            </a:r>
            <a:endParaRPr lang="zh-CN" altLang="en-US" sz="3200" b="1"/>
          </a:p>
        </p:txBody>
      </p:sp>
      <p:sp>
        <p:nvSpPr>
          <p:cNvPr id="5" name="文本框 4"/>
          <p:cNvSpPr txBox="1"/>
          <p:nvPr/>
        </p:nvSpPr>
        <p:spPr>
          <a:xfrm>
            <a:off x="633095" y="3273425"/>
            <a:ext cx="10883900" cy="583565"/>
          </a:xfrm>
          <a:prstGeom prst="rect">
            <a:avLst/>
          </a:prstGeom>
          <a:noFill/>
        </p:spPr>
        <p:txBody>
          <a:bodyPr wrap="square" rtlCol="0">
            <a:spAutoFit/>
          </a:bodyPr>
          <a:p>
            <a:r>
              <a:rPr lang="zh-CN" altLang="en-US" sz="3200" b="1">
                <a:solidFill>
                  <a:srgbClr val="FF0000"/>
                </a:solidFill>
              </a:rPr>
              <a:t>此诗刻画出诸葛亮淡泊明志、宁静致远的大智大勇的形象。</a:t>
            </a:r>
            <a:endParaRPr lang="zh-CN" altLang="en-US" sz="3200" b="1">
              <a:solidFill>
                <a:srgbClr val="FF0000"/>
              </a:solidFill>
            </a:endParaRPr>
          </a:p>
        </p:txBody>
      </p:sp>
      <p:sp>
        <p:nvSpPr>
          <p:cNvPr id="6" name="文本框 5"/>
          <p:cNvSpPr txBox="1"/>
          <p:nvPr/>
        </p:nvSpPr>
        <p:spPr>
          <a:xfrm>
            <a:off x="196850" y="3856990"/>
            <a:ext cx="11756390" cy="583565"/>
          </a:xfrm>
          <a:prstGeom prst="rect">
            <a:avLst/>
          </a:prstGeom>
          <a:noFill/>
        </p:spPr>
        <p:txBody>
          <a:bodyPr wrap="square" rtlCol="0">
            <a:spAutoFit/>
          </a:bodyPr>
          <a:p>
            <a:r>
              <a:rPr lang="en-US" altLang="zh-CN" sz="3200" b="1"/>
              <a:t>7.</a:t>
            </a:r>
            <a:r>
              <a:rPr lang="zh-CN" altLang="en-US" sz="3200" b="1"/>
              <a:t>找出文中对诸葛亮的外貌描写，这些表现了人物的什么特点？</a:t>
            </a:r>
            <a:endParaRPr lang="zh-CN" altLang="en-US" sz="3200" b="1"/>
          </a:p>
        </p:txBody>
      </p:sp>
      <p:sp>
        <p:nvSpPr>
          <p:cNvPr id="7" name="文本框 6"/>
          <p:cNvSpPr txBox="1"/>
          <p:nvPr/>
        </p:nvSpPr>
        <p:spPr>
          <a:xfrm>
            <a:off x="217170" y="4305300"/>
            <a:ext cx="11757660" cy="1076325"/>
          </a:xfrm>
          <a:prstGeom prst="rect">
            <a:avLst/>
          </a:prstGeom>
          <a:noFill/>
        </p:spPr>
        <p:txBody>
          <a:bodyPr wrap="square" rtlCol="0">
            <a:spAutoFit/>
          </a:bodyPr>
          <a:p>
            <a:r>
              <a:rPr lang="zh-CN" altLang="en-US" sz="3200" b="1">
                <a:solidFill>
                  <a:srgbClr val="FF0000"/>
                </a:solidFill>
              </a:rPr>
              <a:t>短短数语，描绘了诸葛亮的外貌、表现了他超凡脱俗、飘飘然如同神仙的非凡气质。</a:t>
            </a:r>
            <a:endParaRPr lang="zh-CN" altLang="en-US" sz="3200" b="1">
              <a:solidFill>
                <a:srgbClr val="FF0000"/>
              </a:solidFill>
            </a:endParaRPr>
          </a:p>
        </p:txBody>
      </p:sp>
      <p:sp>
        <p:nvSpPr>
          <p:cNvPr id="8" name="文本框 7"/>
          <p:cNvSpPr txBox="1"/>
          <p:nvPr/>
        </p:nvSpPr>
        <p:spPr>
          <a:xfrm>
            <a:off x="217805" y="5270500"/>
            <a:ext cx="11757025" cy="583565"/>
          </a:xfrm>
          <a:prstGeom prst="rect">
            <a:avLst/>
          </a:prstGeom>
          <a:noFill/>
        </p:spPr>
        <p:txBody>
          <a:bodyPr wrap="square" rtlCol="0">
            <a:spAutoFit/>
          </a:bodyPr>
          <a:p>
            <a:r>
              <a:rPr lang="en-US" altLang="zh-CN" sz="3200" b="1"/>
              <a:t>8.“</a:t>
            </a:r>
            <a:r>
              <a:rPr lang="zh-CN" altLang="en-US" sz="3200" b="1"/>
              <a:t>将军奈何舍美玉而求顽石乎</a:t>
            </a:r>
            <a:r>
              <a:rPr lang="en-US" altLang="zh-CN" sz="3200" b="1"/>
              <a:t>”</a:t>
            </a:r>
            <a:r>
              <a:rPr lang="zh-CN" altLang="en-US" sz="3200" b="1"/>
              <a:t>中的</a:t>
            </a:r>
            <a:r>
              <a:rPr lang="en-US" altLang="zh-CN" sz="3200" b="1"/>
              <a:t>”</a:t>
            </a:r>
            <a:r>
              <a:rPr lang="zh-CN" altLang="en-US" sz="3200" b="1"/>
              <a:t>美玉</a:t>
            </a:r>
            <a:r>
              <a:rPr lang="en-US" altLang="zh-CN" sz="3200" b="1"/>
              <a:t>“</a:t>
            </a:r>
            <a:r>
              <a:rPr lang="zh-CN" altLang="en-US" sz="3200" b="1"/>
              <a:t>和</a:t>
            </a:r>
            <a:r>
              <a:rPr lang="en-US" altLang="zh-CN" sz="3200" b="1"/>
              <a:t>”</a:t>
            </a:r>
            <a:r>
              <a:rPr lang="zh-CN" altLang="en-US" sz="3200" b="1"/>
              <a:t>顽石</a:t>
            </a:r>
            <a:r>
              <a:rPr lang="en-US" altLang="zh-CN" sz="3200" b="1"/>
              <a:t>“</a:t>
            </a:r>
            <a:r>
              <a:rPr lang="zh-CN" altLang="en-US" sz="3200" b="1"/>
              <a:t>分别指谁？</a:t>
            </a:r>
            <a:endParaRPr lang="zh-CN" altLang="en-US" sz="3200" b="1"/>
          </a:p>
        </p:txBody>
      </p:sp>
      <p:sp>
        <p:nvSpPr>
          <p:cNvPr id="9" name="文本框 8"/>
          <p:cNvSpPr txBox="1"/>
          <p:nvPr/>
        </p:nvSpPr>
        <p:spPr>
          <a:xfrm>
            <a:off x="281305" y="5718175"/>
            <a:ext cx="11488420" cy="1076325"/>
          </a:xfrm>
          <a:prstGeom prst="rect">
            <a:avLst/>
          </a:prstGeom>
          <a:noFill/>
        </p:spPr>
        <p:txBody>
          <a:bodyPr wrap="square" rtlCol="0">
            <a:spAutoFit/>
          </a:bodyPr>
          <a:p>
            <a:r>
              <a:rPr lang="en-US" altLang="zh-CN" sz="3200" b="1">
                <a:solidFill>
                  <a:srgbClr val="FF0000"/>
                </a:solidFill>
              </a:rPr>
              <a:t>“</a:t>
            </a:r>
            <a:r>
              <a:rPr lang="zh-CN" altLang="en-US" sz="3200" b="1">
                <a:solidFill>
                  <a:srgbClr val="FF0000"/>
                </a:solidFill>
              </a:rPr>
              <a:t>美玉</a:t>
            </a:r>
            <a:r>
              <a:rPr lang="en-US" altLang="zh-CN" sz="3200" b="1">
                <a:solidFill>
                  <a:srgbClr val="FF0000"/>
                </a:solidFill>
              </a:rPr>
              <a:t>”</a:t>
            </a:r>
            <a:r>
              <a:rPr lang="zh-CN" altLang="en-US" sz="3200" b="1">
                <a:solidFill>
                  <a:srgbClr val="FF0000"/>
                </a:solidFill>
              </a:rPr>
              <a:t>指司马德操和徐元直，</a:t>
            </a:r>
            <a:r>
              <a:rPr lang="en-US" altLang="zh-CN" sz="3200" b="1">
                <a:solidFill>
                  <a:srgbClr val="FF0000"/>
                </a:solidFill>
              </a:rPr>
              <a:t>“</a:t>
            </a:r>
            <a:r>
              <a:rPr lang="zh-CN" altLang="en-US" sz="3200" b="1">
                <a:solidFill>
                  <a:srgbClr val="FF0000"/>
                </a:solidFill>
              </a:rPr>
              <a:t>顽石</a:t>
            </a:r>
            <a:r>
              <a:rPr lang="en-US" altLang="zh-CN" sz="3200" b="1">
                <a:solidFill>
                  <a:srgbClr val="FF0000"/>
                </a:solidFill>
              </a:rPr>
              <a:t>”</a:t>
            </a:r>
            <a:r>
              <a:rPr lang="zh-CN" altLang="en-US" sz="3200" b="1">
                <a:solidFill>
                  <a:srgbClr val="FF0000"/>
                </a:solidFill>
              </a:rPr>
              <a:t>指诸葛亮自己，这表现了诸葛亮谦虚的特点。</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4495" y="174625"/>
            <a:ext cx="10009505" cy="583565"/>
          </a:xfrm>
          <a:prstGeom prst="rect">
            <a:avLst/>
          </a:prstGeom>
          <a:noFill/>
        </p:spPr>
        <p:txBody>
          <a:bodyPr wrap="square" rtlCol="0">
            <a:spAutoFit/>
          </a:bodyPr>
          <a:p>
            <a:r>
              <a:rPr lang="en-US" altLang="zh-CN" sz="3200" b="1"/>
              <a:t>9.</a:t>
            </a:r>
            <a:r>
              <a:rPr lang="zh-CN" altLang="en-US" sz="3200" b="1"/>
              <a:t>诸葛亮向刘备分析荆州地势的用意是什么？</a:t>
            </a:r>
            <a:endParaRPr lang="zh-CN" altLang="en-US" sz="3200" b="1"/>
          </a:p>
        </p:txBody>
      </p:sp>
      <p:sp>
        <p:nvSpPr>
          <p:cNvPr id="3" name="文本框 2"/>
          <p:cNvSpPr txBox="1"/>
          <p:nvPr/>
        </p:nvSpPr>
        <p:spPr>
          <a:xfrm>
            <a:off x="404495" y="758190"/>
            <a:ext cx="11247755" cy="1076325"/>
          </a:xfrm>
          <a:prstGeom prst="rect">
            <a:avLst/>
          </a:prstGeom>
          <a:noFill/>
        </p:spPr>
        <p:txBody>
          <a:bodyPr wrap="square" rtlCol="0">
            <a:spAutoFit/>
          </a:bodyPr>
          <a:p>
            <a:r>
              <a:rPr lang="zh-CN" altLang="en-US" sz="3200" b="1">
                <a:solidFill>
                  <a:srgbClr val="FF0000"/>
                </a:solidFill>
              </a:rPr>
              <a:t>明确荆州的有利条件：物产丰富、战略地位重要、刘表无能。意在暗示刘备，荆州可取，勿失良机。</a:t>
            </a:r>
            <a:endParaRPr lang="zh-CN" altLang="en-US" sz="3200" b="1">
              <a:solidFill>
                <a:srgbClr val="FF0000"/>
              </a:solidFill>
            </a:endParaRPr>
          </a:p>
        </p:txBody>
      </p:sp>
      <p:sp>
        <p:nvSpPr>
          <p:cNvPr id="4" name="文本框 3"/>
          <p:cNvSpPr txBox="1"/>
          <p:nvPr/>
        </p:nvSpPr>
        <p:spPr>
          <a:xfrm>
            <a:off x="388620" y="2054860"/>
            <a:ext cx="11609705" cy="1076325"/>
          </a:xfrm>
          <a:prstGeom prst="rect">
            <a:avLst/>
          </a:prstGeom>
          <a:noFill/>
        </p:spPr>
        <p:txBody>
          <a:bodyPr wrap="square" rtlCol="0">
            <a:spAutoFit/>
          </a:bodyPr>
          <a:p>
            <a:r>
              <a:rPr lang="en-US" altLang="zh-CN" sz="3200" b="1"/>
              <a:t>10.</a:t>
            </a:r>
            <a:r>
              <a:rPr lang="zh-CN" altLang="en-US" sz="3200" b="1"/>
              <a:t>诸葛亮为什么在分析荆州的基础上又要分析益州？益州有哪些优越条件？</a:t>
            </a:r>
            <a:endParaRPr lang="zh-CN" altLang="en-US" sz="3200" b="1"/>
          </a:p>
        </p:txBody>
      </p:sp>
      <p:sp>
        <p:nvSpPr>
          <p:cNvPr id="5" name="文本框 4"/>
          <p:cNvSpPr txBox="1"/>
          <p:nvPr/>
        </p:nvSpPr>
        <p:spPr>
          <a:xfrm>
            <a:off x="453390" y="3220085"/>
            <a:ext cx="11480800" cy="1814830"/>
          </a:xfrm>
          <a:prstGeom prst="rect">
            <a:avLst/>
          </a:prstGeom>
          <a:noFill/>
        </p:spPr>
        <p:txBody>
          <a:bodyPr wrap="square" rtlCol="0">
            <a:spAutoFit/>
          </a:bodyPr>
          <a:p>
            <a:r>
              <a:rPr lang="zh-CN" altLang="en-US" sz="2800" b="1">
                <a:solidFill>
                  <a:srgbClr val="FF0000"/>
                </a:solidFill>
              </a:rPr>
              <a:t>由于荆州四通八达，为兵家必争之地，只能做外围，不能做主要的根据地，所以又分析了益州。益州的有利条件是：地势险要，易守难攻；天然粮仓，条件优越；政权动摇，民思良主。因此有机可乘，可将益州作为可靠的根据地。</a:t>
            </a:r>
            <a:endParaRPr lang="zh-CN" altLang="en-US" sz="2800" b="1">
              <a:solidFill>
                <a:srgbClr val="FF0000"/>
              </a:solidFill>
            </a:endParaRPr>
          </a:p>
        </p:txBody>
      </p:sp>
      <p:sp>
        <p:nvSpPr>
          <p:cNvPr id="6" name="文本框 5"/>
          <p:cNvSpPr txBox="1"/>
          <p:nvPr/>
        </p:nvSpPr>
        <p:spPr>
          <a:xfrm>
            <a:off x="388620" y="5344160"/>
            <a:ext cx="11496040" cy="1076325"/>
          </a:xfrm>
          <a:prstGeom prst="rect">
            <a:avLst/>
          </a:prstGeom>
          <a:noFill/>
        </p:spPr>
        <p:txBody>
          <a:bodyPr wrap="square" rtlCol="0">
            <a:spAutoFit/>
          </a:bodyPr>
          <a:p>
            <a:r>
              <a:rPr lang="en-US" altLang="zh-CN" sz="3200" b="1"/>
              <a:t>11.</a:t>
            </a:r>
            <a:r>
              <a:rPr lang="zh-CN" altLang="en-US" sz="3200" b="1"/>
              <a:t>第三段诸葛亮是怎样分析天下形势的？提出了怎样的战略方针？（用文中的原句回答）</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633" name="Picture 2" descr="中国教育出版网"/>
          <p:cNvPicPr/>
          <p:nvPr/>
        </p:nvPicPr>
        <p:blipFill>
          <a:blip r:embed="rId1"/>
          <a:stretch>
            <a:fillRect/>
          </a:stretch>
        </p:blipFill>
        <p:spPr>
          <a:xfrm>
            <a:off x="0" y="-5080"/>
            <a:ext cx="12244705" cy="681736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Text Box 2" descr="中国教育出版网"/>
          <p:cNvSpPr txBox="1"/>
          <p:nvPr/>
        </p:nvSpPr>
        <p:spPr>
          <a:xfrm>
            <a:off x="333375" y="1249680"/>
            <a:ext cx="10995025" cy="4359275"/>
          </a:xfrm>
          <a:prstGeom prst="rect">
            <a:avLst/>
          </a:prstGeom>
          <a:noFill/>
          <a:ln w="9525">
            <a:noFill/>
          </a:ln>
        </p:spPr>
        <p:txBody>
          <a:bodyPr wrap="square" anchor="t">
            <a:spAutoFit/>
          </a:bodyPr>
          <a:p>
            <a:r>
              <a:rPr lang="zh-CN" altLang="en-US" sz="5865" b="1" dirty="0">
                <a:solidFill>
                  <a:srgbClr val="6600CC"/>
                </a:solidFill>
                <a:latin typeface="楷体_GB2312" pitchFamily="49" charset="-122"/>
                <a:ea typeface="楷体_GB2312" pitchFamily="49" charset="-122"/>
              </a:rPr>
              <a:t>　 </a:t>
            </a:r>
            <a:r>
              <a:rPr lang="zh-CN" altLang="en-US" sz="4000" b="1" dirty="0">
                <a:solidFill>
                  <a:srgbClr val="FF0000"/>
                </a:solidFill>
                <a:latin typeface="楷体_GB2312" pitchFamily="49" charset="-122"/>
                <a:ea typeface="楷体_GB2312" pitchFamily="49" charset="-122"/>
              </a:rPr>
              <a:t>曹操</a:t>
            </a:r>
            <a:r>
              <a:rPr lang="zh-CN" altLang="en-US" sz="4000" b="1" dirty="0">
                <a:solidFill>
                  <a:srgbClr val="6600CC"/>
                </a:solidFill>
                <a:latin typeface="楷体_GB2312" pitchFamily="49" charset="-122"/>
                <a:ea typeface="楷体_GB2312" pitchFamily="49" charset="-122"/>
              </a:rPr>
              <a:t>战胜了袁绍，从弱小变为强大。现在曹操已拥有百万大军，挟制皇帝来号令诸侯，这的确不能与他较量。</a:t>
            </a:r>
            <a:endParaRPr lang="zh-CN" altLang="en-US" sz="4000" b="1" dirty="0">
              <a:solidFill>
                <a:srgbClr val="6600CC"/>
              </a:solidFill>
              <a:latin typeface="楷体_GB2312" pitchFamily="49" charset="-122"/>
              <a:ea typeface="楷体_GB2312" pitchFamily="49" charset="-122"/>
            </a:endParaRPr>
          </a:p>
          <a:p>
            <a:r>
              <a:rPr lang="zh-CN" altLang="en-US" sz="4000" b="1" dirty="0">
                <a:solidFill>
                  <a:srgbClr val="6600CC"/>
                </a:solidFill>
                <a:latin typeface="楷体_GB2312" pitchFamily="49" charset="-122"/>
                <a:ea typeface="楷体_GB2312" pitchFamily="49" charset="-122"/>
              </a:rPr>
              <a:t>    </a:t>
            </a:r>
            <a:r>
              <a:rPr lang="zh-CN" altLang="en-US" sz="4000" b="1" dirty="0">
                <a:solidFill>
                  <a:srgbClr val="FF0000"/>
                </a:solidFill>
                <a:latin typeface="楷体_GB2312" pitchFamily="49" charset="-122"/>
                <a:ea typeface="楷体_GB2312" pitchFamily="49" charset="-122"/>
              </a:rPr>
              <a:t>孙权</a:t>
            </a:r>
            <a:r>
              <a:rPr lang="zh-CN" altLang="en-US" sz="4000" b="1" dirty="0">
                <a:solidFill>
                  <a:srgbClr val="6600CC"/>
                </a:solidFill>
                <a:latin typeface="楷体_GB2312" pitchFamily="49" charset="-122"/>
                <a:ea typeface="楷体_GB2312" pitchFamily="49" charset="-122"/>
              </a:rPr>
              <a:t>占据江东，已经历了三代。江东地势险要，民众归附，有才能的人被他重用，孙权这方面可以以他为外援，而不可谋取他。 </a:t>
            </a:r>
            <a:r>
              <a:rPr lang="zh-CN" altLang="en-US" sz="4000" dirty="0">
                <a:solidFill>
                  <a:srgbClr val="6600CC"/>
                </a:solidFill>
                <a:latin typeface="黑体" panose="02010609060101010101" pitchFamily="49" charset="-122"/>
                <a:ea typeface="黑体" panose="02010609060101010101" pitchFamily="49" charset="-122"/>
              </a:rPr>
              <a:t>　</a:t>
            </a:r>
            <a:r>
              <a:rPr lang="zh-CN" altLang="en-US" sz="5335" dirty="0">
                <a:solidFill>
                  <a:srgbClr val="6600CC"/>
                </a:solidFill>
                <a:latin typeface="黑体" panose="02010609060101010101" pitchFamily="49" charset="-122"/>
                <a:ea typeface="黑体" panose="02010609060101010101" pitchFamily="49" charset="-122"/>
              </a:rPr>
              <a:t>　　</a:t>
            </a:r>
            <a:r>
              <a:rPr lang="zh-CN" altLang="en-US" sz="5865" dirty="0">
                <a:solidFill>
                  <a:srgbClr val="6600CC"/>
                </a:solidFill>
                <a:latin typeface="黑体" panose="02010609060101010101" pitchFamily="49" charset="-122"/>
                <a:ea typeface="黑体" panose="02010609060101010101" pitchFamily="49" charset="-122"/>
              </a:rPr>
              <a:t>　　　</a:t>
            </a:r>
            <a:endParaRPr lang="zh-CN" altLang="en-US" sz="5865" dirty="0">
              <a:solidFill>
                <a:srgbClr val="6600CC"/>
              </a:solidFill>
              <a:latin typeface="黑体" panose="02010609060101010101" pitchFamily="49" charset="-122"/>
              <a:ea typeface="黑体" panose="02010609060101010101" pitchFamily="49" charset="-122"/>
            </a:endParaRPr>
          </a:p>
        </p:txBody>
      </p:sp>
      <p:sp>
        <p:nvSpPr>
          <p:cNvPr id="33796" name="WordArt 5" descr="中国教育出版网"/>
          <p:cNvSpPr/>
          <p:nvPr/>
        </p:nvSpPr>
        <p:spPr>
          <a:xfrm>
            <a:off x="511175" y="538480"/>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补充译文</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Text Box 2" descr="中国教育出版网"/>
          <p:cNvSpPr txBox="1"/>
          <p:nvPr/>
        </p:nvSpPr>
        <p:spPr>
          <a:xfrm>
            <a:off x="330835" y="84455"/>
            <a:ext cx="11581765" cy="3427095"/>
          </a:xfrm>
          <a:prstGeom prst="rect">
            <a:avLst/>
          </a:prstGeom>
          <a:noFill/>
          <a:ln w="9525">
            <a:noFill/>
          </a:ln>
        </p:spPr>
        <p:txBody>
          <a:bodyPr wrap="square" anchor="t">
            <a:spAutoFit/>
          </a:bodyPr>
          <a:p>
            <a:pPr>
              <a:lnSpc>
                <a:spcPct val="100000"/>
              </a:lnSpc>
            </a:pPr>
            <a:r>
              <a:rPr lang="zh-CN" altLang="en-US" sz="5335" b="1" dirty="0">
                <a:solidFill>
                  <a:srgbClr val="6600CC"/>
                </a:solidFill>
                <a:latin typeface="楷体_GB2312" pitchFamily="49" charset="-122"/>
                <a:ea typeface="楷体_GB2312" pitchFamily="49" charset="-122"/>
              </a:rPr>
              <a:t>   </a:t>
            </a:r>
            <a:r>
              <a:rPr lang="zh-CN" altLang="en-US" sz="3600" b="1" dirty="0">
                <a:solidFill>
                  <a:srgbClr val="6600CC"/>
                </a:solidFill>
                <a:latin typeface="楷体_GB2312" pitchFamily="49" charset="-122"/>
                <a:ea typeface="楷体_GB2312" pitchFamily="49" charset="-122"/>
              </a:rPr>
              <a:t>荆州是兵家必争的地方，但是他的主人刘表不能守住，这地方大概是老天用来资助将军的，将军难道没有占领的意思吗？</a:t>
            </a:r>
            <a:endParaRPr lang="zh-CN" altLang="en-US" sz="3600" b="1" dirty="0">
              <a:solidFill>
                <a:srgbClr val="6600CC"/>
              </a:solidFill>
              <a:latin typeface="楷体_GB2312" pitchFamily="49" charset="-122"/>
              <a:ea typeface="楷体_GB2312" pitchFamily="49" charset="-122"/>
            </a:endParaRPr>
          </a:p>
          <a:p>
            <a:pPr>
              <a:lnSpc>
                <a:spcPct val="70000"/>
              </a:lnSpc>
            </a:pPr>
            <a:r>
              <a:rPr lang="zh-CN" altLang="en-US" sz="3600" b="1" dirty="0">
                <a:solidFill>
                  <a:srgbClr val="6600CC"/>
                </a:solidFill>
                <a:latin typeface="楷体_GB2312" pitchFamily="49" charset="-122"/>
                <a:ea typeface="楷体_GB2312" pitchFamily="49" charset="-122"/>
              </a:rPr>
              <a:t>    </a:t>
            </a:r>
            <a:endParaRPr lang="zh-CN" altLang="en-US" sz="3600" b="1" dirty="0">
              <a:solidFill>
                <a:srgbClr val="6600CC"/>
              </a:solidFill>
              <a:latin typeface="楷体_GB2312" pitchFamily="49" charset="-122"/>
              <a:ea typeface="楷体_GB2312" pitchFamily="49" charset="-122"/>
            </a:endParaRPr>
          </a:p>
          <a:p>
            <a:pPr>
              <a:lnSpc>
                <a:spcPct val="70000"/>
              </a:lnSpc>
            </a:pPr>
            <a:r>
              <a:rPr lang="zh-CN" altLang="en-US" sz="3600" b="1" dirty="0">
                <a:solidFill>
                  <a:srgbClr val="6600CC"/>
                </a:solidFill>
                <a:latin typeface="楷体_GB2312" pitchFamily="49" charset="-122"/>
                <a:ea typeface="楷体_GB2312" pitchFamily="49" charset="-122"/>
              </a:rPr>
              <a:t>    益州有险要的关塞，有广阔肥沃的土地，是自然条件优越，物产丰饶，形势险固的地方，但君主昏庸。 </a:t>
            </a:r>
            <a:r>
              <a:rPr lang="zh-CN" altLang="en-US" sz="3600" dirty="0">
                <a:solidFill>
                  <a:srgbClr val="6600CC"/>
                </a:solidFill>
                <a:latin typeface="黑体" panose="02010609060101010101" pitchFamily="49" charset="-122"/>
                <a:ea typeface="黑体" panose="02010609060101010101" pitchFamily="49" charset="-122"/>
              </a:rPr>
              <a:t>　　　　</a:t>
            </a:r>
            <a:r>
              <a:rPr lang="zh-CN" altLang="en-US" sz="5865" dirty="0">
                <a:solidFill>
                  <a:srgbClr val="6600CC"/>
                </a:solidFill>
                <a:latin typeface="黑体" panose="02010609060101010101" pitchFamily="49" charset="-122"/>
                <a:ea typeface="黑体" panose="02010609060101010101" pitchFamily="49" charset="-122"/>
              </a:rPr>
              <a:t>　　</a:t>
            </a:r>
            <a:endParaRPr lang="zh-CN" altLang="en-US" sz="5865" dirty="0">
              <a:solidFill>
                <a:srgbClr val="6600CC"/>
              </a:solidFill>
              <a:latin typeface="黑体" panose="02010609060101010101" pitchFamily="49" charset="-122"/>
              <a:ea typeface="黑体" panose="02010609060101010101" pitchFamily="49" charset="-122"/>
            </a:endParaRPr>
          </a:p>
        </p:txBody>
      </p:sp>
      <p:sp>
        <p:nvSpPr>
          <p:cNvPr id="71681" name="Text Box 2" descr="中国教育出版网"/>
          <p:cNvSpPr txBox="1"/>
          <p:nvPr/>
        </p:nvSpPr>
        <p:spPr>
          <a:xfrm>
            <a:off x="304800" y="3511550"/>
            <a:ext cx="11581765" cy="2574290"/>
          </a:xfrm>
          <a:prstGeom prst="rect">
            <a:avLst/>
          </a:prstGeom>
          <a:noFill/>
          <a:ln w="9525">
            <a:noFill/>
          </a:ln>
        </p:spPr>
        <p:txBody>
          <a:bodyPr wrap="square" anchor="t">
            <a:spAutoFit/>
          </a:bodyPr>
          <a:p>
            <a:pPr>
              <a:spcBef>
                <a:spcPct val="50000"/>
              </a:spcBef>
            </a:pPr>
            <a:r>
              <a:rPr lang="zh-CN" altLang="en-US" sz="5335" b="1" dirty="0">
                <a:solidFill>
                  <a:srgbClr val="6600CC"/>
                </a:solidFill>
                <a:latin typeface="楷体_GB2312" pitchFamily="49" charset="-122"/>
                <a:ea typeface="楷体_GB2312" pitchFamily="49" charset="-122"/>
              </a:rPr>
              <a:t>  </a:t>
            </a:r>
            <a:r>
              <a:rPr lang="zh-CN" altLang="en-US" sz="3600" b="1" dirty="0">
                <a:solidFill>
                  <a:srgbClr val="6600CC"/>
                </a:solidFill>
                <a:latin typeface="楷体_GB2312" pitchFamily="49" charset="-122"/>
                <a:ea typeface="楷体_GB2312" pitchFamily="49" charset="-122"/>
              </a:rPr>
              <a:t>将军您是汉朝皇帝的后代，威信和义气闻名于天下，如果占据了荆州、益州，凭借两州险要的地势，西面和各族和好，南面安抚各族；对外跟孙权结成联盟，对内改善国家政治，那么汉朝的政权就可以复兴了。 </a:t>
            </a:r>
            <a:r>
              <a:rPr lang="zh-CN" altLang="en-US" sz="3600" dirty="0">
                <a:solidFill>
                  <a:srgbClr val="6600CC"/>
                </a:solidFill>
                <a:latin typeface="黑体" panose="02010609060101010101" pitchFamily="49" charset="-122"/>
                <a:ea typeface="黑体" panose="02010609060101010101" pitchFamily="49" charset="-122"/>
              </a:rPr>
              <a:t>　　　　　　</a:t>
            </a:r>
            <a:endParaRPr lang="zh-CN" altLang="en-US" sz="3600" dirty="0">
              <a:solidFill>
                <a:srgbClr val="6600CC"/>
              </a:solidFill>
              <a:latin typeface="黑体" panose="02010609060101010101" pitchFamily="49" charset="-122"/>
              <a:ea typeface="黑体" panose="02010609060101010101"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3729" name="Picture 2" descr="中国教育出版网"/>
          <p:cNvPicPr/>
          <p:nvPr/>
        </p:nvPicPr>
        <p:blipFill>
          <a:blip r:embed="rId1"/>
          <a:stretch>
            <a:fillRect/>
          </a:stretch>
        </p:blipFill>
        <p:spPr>
          <a:xfrm>
            <a:off x="0" y="-4445"/>
            <a:ext cx="12225655" cy="6174740"/>
          </a:xfrm>
          <a:prstGeom prst="rect">
            <a:avLst/>
          </a:prstGeom>
          <a:noFill/>
          <a:ln w="9525">
            <a:noFill/>
          </a:ln>
        </p:spPr>
      </p:pic>
      <p:sp>
        <p:nvSpPr>
          <p:cNvPr id="73730" name="Text Box 3" descr="中国教育出版网"/>
          <p:cNvSpPr txBox="1"/>
          <p:nvPr/>
        </p:nvSpPr>
        <p:spPr>
          <a:xfrm>
            <a:off x="359833" y="6170084"/>
            <a:ext cx="11506200" cy="676910"/>
          </a:xfrm>
          <a:prstGeom prst="rect">
            <a:avLst/>
          </a:prstGeom>
          <a:noFill/>
          <a:ln w="9525">
            <a:noFill/>
          </a:ln>
        </p:spPr>
        <p:txBody>
          <a:bodyPr wrap="square" lIns="0" tIns="0" rIns="0" bIns="0" anchor="t">
            <a:spAutoFit/>
          </a:bodyPr>
          <a:p>
            <a:pPr marL="342900" indent="-342900"/>
            <a:r>
              <a:rPr lang="zh-CN" altLang="en-US" sz="4400" b="1" dirty="0">
                <a:solidFill>
                  <a:srgbClr val="3366FF"/>
                </a:solidFill>
                <a:latin typeface="Arial" panose="020B0604020202020204" pitchFamily="34" charset="0"/>
                <a:ea typeface="宋体" panose="02010600030101010101" pitchFamily="2" charset="-122"/>
              </a:rPr>
              <a:t>刘备听了茅塞顿开，像拨开云雾</a:t>
            </a:r>
            <a:r>
              <a:rPr lang="zh-CN" altLang="en-US" sz="4400" b="1" dirty="0">
                <a:solidFill>
                  <a:srgbClr val="3366FF"/>
                </a:solidFill>
                <a:latin typeface="Arial" panose="020B0604020202020204" pitchFamily="34" charset="0"/>
                <a:ea typeface="楷体_GB2312" pitchFamily="49" charset="-122"/>
              </a:rPr>
              <a:t>见到了青天。</a:t>
            </a:r>
            <a:endParaRPr lang="zh-CN" altLang="en-US" sz="4400" b="1" dirty="0">
              <a:solidFill>
                <a:srgbClr val="3366FF"/>
              </a:solidFill>
              <a:latin typeface="Arial" panose="020B0604020202020204" pitchFamily="34" charset="0"/>
              <a:ea typeface="楷体_GB2312"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69" name="Rectangle 17"/>
          <p:cNvSpPr>
            <a:spLocks noChangeArrowheads="1"/>
          </p:cNvSpPr>
          <p:nvPr/>
        </p:nvSpPr>
        <p:spPr bwMode="auto">
          <a:xfrm>
            <a:off x="160020" y="431800"/>
            <a:ext cx="11392535" cy="1918335"/>
          </a:xfrm>
          <a:prstGeom prst="rect">
            <a:avLst/>
          </a:prstGeom>
          <a:noFill/>
          <a:ln w="9525">
            <a:noFill/>
            <a:miter lim="800000"/>
          </a:ln>
          <a:effectLst/>
        </p:spPr>
        <p:txBody>
          <a:bodyPr wrap="square" anchor="t">
            <a:spAutoFit/>
          </a:bodyPr>
          <a:lstStyle/>
          <a:p>
            <a:pPr marL="0" marR="0" lvl="0" indent="0" algn="l" defTabSz="457200" rtl="0" eaLnBrk="0" fontAlgn="base" latinLnBrk="0" hangingPunct="0">
              <a:lnSpc>
                <a:spcPct val="11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12.</a:t>
            </a:r>
            <a:r>
              <a:rPr kumimoji="0" lang="zh-CN" altLang="en-US" sz="36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rPr>
              <a:t>“先生之言，顿开茅塞，使备如拨云雾而见青天。”这句话用了什么修辞手法？作者把什么比作什么？这句话用一个词语怎么形容？</a:t>
            </a:r>
            <a:endParaRPr kumimoji="0" lang="zh-CN" altLang="en-US" sz="3600" b="1" i="0" u="none" strike="noStrike" kern="1200" cap="none" spc="0" normalizeH="0" baseline="0" noProof="0" dirty="0">
              <a:ln>
                <a:noFill/>
              </a:ln>
              <a:solidFill>
                <a:srgbClr val="0000FF"/>
              </a:solidFill>
              <a:effectLst/>
              <a:uLnTx/>
              <a:uFillTx/>
              <a:latin typeface="+mn-ea"/>
              <a:ea typeface="+mn-ea"/>
              <a:cs typeface="宋体" panose="02010600030101010101" pitchFamily="2" charset="-122"/>
            </a:endParaRPr>
          </a:p>
        </p:txBody>
      </p:sp>
      <p:sp>
        <p:nvSpPr>
          <p:cNvPr id="9" name="文本框 8"/>
          <p:cNvSpPr txBox="1"/>
          <p:nvPr/>
        </p:nvSpPr>
        <p:spPr>
          <a:xfrm>
            <a:off x="355600" y="5076825"/>
            <a:ext cx="11481435" cy="1076325"/>
          </a:xfrm>
          <a:prstGeom prst="rect">
            <a:avLst/>
          </a:prstGeom>
          <a:noFill/>
        </p:spPr>
        <p:txBody>
          <a:bodyPr wrap="square" rtlCol="0">
            <a:spAutoFit/>
          </a:bodyPr>
          <a:p>
            <a:r>
              <a:rPr lang="zh-CN" altLang="en-US" sz="3200" b="1">
                <a:solidFill>
                  <a:srgbClr val="FF0000"/>
                </a:solidFill>
              </a:rPr>
              <a:t>诸葛亮对弟弟的嘱咐包含了对日后的打算，进一步表现了诸葛亮淡泊名利的性格特点。</a:t>
            </a:r>
            <a:endParaRPr lang="zh-CN" altLang="en-US" sz="3200" b="1">
              <a:solidFill>
                <a:srgbClr val="FF0000"/>
              </a:solidFill>
            </a:endParaRPr>
          </a:p>
        </p:txBody>
      </p:sp>
      <p:sp>
        <p:nvSpPr>
          <p:cNvPr id="8" name="文本框 7"/>
          <p:cNvSpPr txBox="1"/>
          <p:nvPr/>
        </p:nvSpPr>
        <p:spPr>
          <a:xfrm>
            <a:off x="476885" y="4243070"/>
            <a:ext cx="10273665" cy="645160"/>
          </a:xfrm>
          <a:prstGeom prst="rect">
            <a:avLst/>
          </a:prstGeom>
          <a:noFill/>
        </p:spPr>
        <p:txBody>
          <a:bodyPr wrap="square" rtlCol="0">
            <a:spAutoFit/>
          </a:bodyPr>
          <a:p>
            <a:r>
              <a:rPr lang="en-US" altLang="zh-CN" sz="3600" b="1"/>
              <a:t>13.</a:t>
            </a:r>
            <a:r>
              <a:rPr lang="zh-CN" altLang="en-US" sz="3600" b="1"/>
              <a:t>诸葛亮对弟弟的嘱咐体现了他怎样的性格特点？</a:t>
            </a:r>
            <a:endParaRPr lang="zh-CN" altLang="en-US" sz="3600" b="1"/>
          </a:p>
        </p:txBody>
      </p:sp>
      <p:sp>
        <p:nvSpPr>
          <p:cNvPr id="2" name="文本框 1"/>
          <p:cNvSpPr txBox="1"/>
          <p:nvPr/>
        </p:nvSpPr>
        <p:spPr>
          <a:xfrm>
            <a:off x="355600" y="2350135"/>
            <a:ext cx="11481435" cy="1568450"/>
          </a:xfrm>
          <a:prstGeom prst="rect">
            <a:avLst/>
          </a:prstGeom>
          <a:noFill/>
        </p:spPr>
        <p:txBody>
          <a:bodyPr wrap="square" rtlCol="0">
            <a:spAutoFit/>
          </a:bodyPr>
          <a:p>
            <a:pPr marL="0" marR="0" lvl="0" indent="0" algn="l" defTabSz="457200" rtl="0" eaLnBrk="0" fontAlgn="base" latinLnBrk="0" hangingPunct="0">
              <a:lnSpc>
                <a:spcPct val="150000"/>
              </a:lnSpc>
              <a:spcBef>
                <a:spcPct val="0"/>
              </a:spcBef>
              <a:spcAft>
                <a:spcPct val="0"/>
              </a:spcAft>
              <a:buClrTx/>
              <a:buSzTx/>
              <a:buFontTx/>
              <a:buNone/>
              <a:defRPr/>
            </a:pPr>
            <a:r>
              <a:rPr lang="zh-CN" altLang="en-US" sz="3200" b="1" noProof="0" dirty="0">
                <a:ln>
                  <a:noFill/>
                </a:ln>
                <a:solidFill>
                  <a:srgbClr val="FF0000"/>
                </a:solidFill>
                <a:effectLst/>
                <a:uLnTx/>
                <a:uFillTx/>
                <a:latin typeface="+mn-ea"/>
                <a:ea typeface="+mn-ea"/>
                <a:cs typeface="宋体" panose="02010600030101010101" pitchFamily="2" charset="-122"/>
                <a:sym typeface="+mn-ea"/>
              </a:rPr>
              <a:t>运用比喻的修辞，把刘备听到诸葛亮的分析后茅塞顿开的感觉比喻成拨开云雾见到了青天。(拨云见日)</a:t>
            </a:r>
            <a:endParaRPr lang="zh-CN" altLang="en-US" sz="3200" b="1" noProof="0" dirty="0">
              <a:ln>
                <a:noFill/>
              </a:ln>
              <a:solidFill>
                <a:srgbClr val="FF0000"/>
              </a:solidFill>
              <a:effectLst/>
              <a:uLnTx/>
              <a:uFillTx/>
              <a:latin typeface="+mn-ea"/>
              <a:ea typeface="+mn-ea"/>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6225" y="817880"/>
            <a:ext cx="11639973" cy="583565"/>
          </a:xfrm>
          <a:prstGeom prst="rect">
            <a:avLst/>
          </a:prstGeom>
          <a:noFill/>
          <a:ln w="9525">
            <a:noFill/>
          </a:ln>
        </p:spPr>
        <p:txBody>
          <a:bodyPr wrap="square">
            <a:spAutoFit/>
          </a:bodyPr>
          <a:p>
            <a:pPr indent="267970"/>
            <a:r>
              <a:rPr lang="en-US" sz="3200" b="1">
                <a:solidFill>
                  <a:srgbClr val="FF0000"/>
                </a:solidFill>
                <a:latin typeface="黑体" panose="02010609060101010101" pitchFamily="49" charset="-122"/>
                <a:ea typeface="黑体" panose="02010609060101010101" pitchFamily="49" charset="-122"/>
                <a:cs typeface="黑体" panose="02010609060101010101" pitchFamily="49" charset="-122"/>
              </a:rPr>
              <a:t>1.</a:t>
            </a:r>
            <a:r>
              <a:rPr lang="zh-CN" sz="3200" b="1">
                <a:solidFill>
                  <a:srgbClr val="FF0000"/>
                </a:solidFill>
                <a:latin typeface="黑体" panose="02010609060101010101" pitchFamily="49" charset="-122"/>
                <a:ea typeface="黑体" panose="02010609060101010101" pitchFamily="49" charset="-122"/>
                <a:cs typeface="黑体" panose="02010609060101010101" pitchFamily="49" charset="-122"/>
              </a:rPr>
              <a:t>从文中哪些地方可以看出刘备对诸葛亮的敬重？</a:t>
            </a:r>
            <a:endPar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3796" name="WordArt 5" descr="中国教育出版网"/>
          <p:cNvSpPr/>
          <p:nvPr/>
        </p:nvSpPr>
        <p:spPr>
          <a:xfrm>
            <a:off x="551180" y="106680"/>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深入探究</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
        <p:nvSpPr>
          <p:cNvPr id="2" name="文本框 1"/>
          <p:cNvSpPr txBox="1"/>
          <p:nvPr/>
        </p:nvSpPr>
        <p:spPr>
          <a:xfrm>
            <a:off x="276225" y="1306195"/>
            <a:ext cx="11873230" cy="1568450"/>
          </a:xfrm>
          <a:prstGeom prst="rect">
            <a:avLst/>
          </a:prstGeom>
          <a:noFill/>
        </p:spPr>
        <p:txBody>
          <a:bodyPr wrap="square" rtlCol="0">
            <a:spAutoFit/>
          </a:bodyPr>
          <a:p>
            <a:r>
              <a:rPr lang="zh-CN" sz="3200" b="1">
                <a:latin typeface="黑体" panose="02010609060101010101" pitchFamily="49" charset="-122"/>
                <a:ea typeface="黑体" panose="02010609060101010101" pitchFamily="49" charset="-122"/>
                <a:cs typeface="黑体" panose="02010609060101010101" pitchFamily="49" charset="-122"/>
                <a:sym typeface="+mn-ea"/>
              </a:rPr>
              <a:t>第二段中张飞、刘备的对话以及</a:t>
            </a:r>
            <a:r>
              <a:rPr lang="en-US" sz="3200" b="1">
                <a:latin typeface="黑体" panose="02010609060101010101" pitchFamily="49" charset="-122"/>
                <a:ea typeface="黑体" panose="02010609060101010101" pitchFamily="49" charset="-122"/>
                <a:cs typeface="黑体" panose="02010609060101010101" pitchFamily="49" charset="-122"/>
                <a:sym typeface="+mn-ea"/>
              </a:rPr>
              <a:t>“</a:t>
            </a:r>
            <a:r>
              <a:rPr lang="zh-CN" sz="3200" b="1">
                <a:latin typeface="黑体" panose="02010609060101010101" pitchFamily="49" charset="-122"/>
                <a:ea typeface="黑体" panose="02010609060101010101" pitchFamily="49" charset="-122"/>
                <a:cs typeface="黑体" panose="02010609060101010101" pitchFamily="49" charset="-122"/>
                <a:sym typeface="+mn-ea"/>
              </a:rPr>
              <a:t>下马步行、徐步而入、拱立阶下、等了半晌、又立了一个时辰</a:t>
            </a:r>
            <a:r>
              <a:rPr lang="en-US" sz="3200" b="1">
                <a:latin typeface="黑体" panose="02010609060101010101" pitchFamily="49" charset="-122"/>
                <a:ea typeface="黑体" panose="02010609060101010101" pitchFamily="49" charset="-122"/>
                <a:cs typeface="黑体" panose="02010609060101010101" pitchFamily="49" charset="-122"/>
                <a:sym typeface="+mn-ea"/>
              </a:rPr>
              <a:t>”</a:t>
            </a:r>
            <a:r>
              <a:rPr lang="zh-CN" sz="3200" b="1">
                <a:latin typeface="黑体" panose="02010609060101010101" pitchFamily="49" charset="-122"/>
                <a:ea typeface="黑体" panose="02010609060101010101" pitchFamily="49" charset="-122"/>
                <a:cs typeface="黑体" panose="02010609060101010101" pitchFamily="49" charset="-122"/>
                <a:sym typeface="+mn-ea"/>
              </a:rPr>
              <a:t>等细节描写；第四段中</a:t>
            </a:r>
            <a:r>
              <a:rPr lang="en-US" sz="3200" b="1">
                <a:latin typeface="黑体" panose="02010609060101010101" pitchFamily="49" charset="-122"/>
                <a:ea typeface="黑体" panose="02010609060101010101" pitchFamily="49" charset="-122"/>
                <a:cs typeface="黑体" panose="02010609060101010101" pitchFamily="49" charset="-122"/>
                <a:sym typeface="+mn-ea"/>
              </a:rPr>
              <a:t>“</a:t>
            </a:r>
            <a:r>
              <a:rPr lang="zh-CN" sz="3200" b="1">
                <a:latin typeface="黑体" panose="02010609060101010101" pitchFamily="49" charset="-122"/>
                <a:ea typeface="黑体" panose="02010609060101010101" pitchFamily="49" charset="-122"/>
                <a:cs typeface="黑体" panose="02010609060101010101" pitchFamily="49" charset="-122"/>
                <a:sym typeface="+mn-ea"/>
              </a:rPr>
              <a:t>在庄中共宿一宵</a:t>
            </a:r>
            <a:r>
              <a:rPr lang="en-US" sz="3200" b="1">
                <a:latin typeface="黑体" panose="02010609060101010101" pitchFamily="49" charset="-122"/>
                <a:ea typeface="黑体" panose="02010609060101010101" pitchFamily="49" charset="-122"/>
                <a:cs typeface="黑体" panose="02010609060101010101" pitchFamily="49" charset="-122"/>
                <a:sym typeface="+mn-ea"/>
              </a:rPr>
              <a:t>”</a:t>
            </a:r>
            <a:r>
              <a:rPr lang="zh-CN" sz="3200" b="1">
                <a:latin typeface="黑体" panose="02010609060101010101" pitchFamily="49" charset="-122"/>
                <a:ea typeface="黑体" panose="02010609060101010101" pitchFamily="49" charset="-122"/>
                <a:cs typeface="黑体" panose="02010609060101010101" pitchFamily="49" charset="-122"/>
                <a:sym typeface="+mn-ea"/>
              </a:rPr>
              <a:t>等情节。</a:t>
            </a:r>
            <a:endParaRPr lang="zh-CN" altLang="en-US" sz="3200" b="1">
              <a:latin typeface="黑体" panose="02010609060101010101" pitchFamily="49" charset="-122"/>
              <a:ea typeface="黑体" panose="02010609060101010101" pitchFamily="49" charset="-122"/>
              <a:cs typeface="黑体" panose="02010609060101010101" pitchFamily="49" charset="-122"/>
            </a:endParaRPr>
          </a:p>
        </p:txBody>
      </p:sp>
      <p:sp>
        <p:nvSpPr>
          <p:cNvPr id="3" name="文本框 2"/>
          <p:cNvSpPr txBox="1"/>
          <p:nvPr/>
        </p:nvSpPr>
        <p:spPr>
          <a:xfrm>
            <a:off x="372745" y="2874645"/>
            <a:ext cx="10842625" cy="583565"/>
          </a:xfrm>
          <a:prstGeom prst="rect">
            <a:avLst/>
          </a:prstGeom>
          <a:noFill/>
        </p:spPr>
        <p:txBody>
          <a:bodyPr wrap="square" rtlCol="0" anchor="t">
            <a:spAutoFit/>
          </a:bodyPr>
          <a:p>
            <a:r>
              <a:rPr lang="en-US"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2</a:t>
            </a:r>
            <a:r>
              <a:rPr lang="zh-CN" sz="32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．刘备的诚心诚意表现在哪些方面？</a:t>
            </a:r>
            <a:endPar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文本框 3"/>
          <p:cNvSpPr txBox="1"/>
          <p:nvPr/>
        </p:nvSpPr>
        <p:spPr>
          <a:xfrm>
            <a:off x="276225" y="3331210"/>
            <a:ext cx="11873230" cy="3538220"/>
          </a:xfrm>
          <a:prstGeom prst="rect">
            <a:avLst/>
          </a:prstGeom>
          <a:noFill/>
        </p:spPr>
        <p:txBody>
          <a:bodyPr wrap="square" rtlCol="0">
            <a:spAutoFit/>
          </a:bodyPr>
          <a:p>
            <a:r>
              <a:rPr lang="zh-CN" sz="3200" b="1">
                <a:latin typeface="Times New Roman" panose="02020603050405020304" pitchFamily="18" charset="0"/>
                <a:sym typeface="+mn-ea"/>
              </a:rPr>
              <a:t>明确：</a:t>
            </a:r>
            <a:r>
              <a:rPr lang="en-US" sz="3200" b="1">
                <a:solidFill>
                  <a:srgbClr val="FF0000"/>
                </a:solidFill>
                <a:latin typeface="Times New Roman" panose="02020603050405020304" pitchFamily="18" charset="0"/>
                <a:cs typeface="Times New Roman" panose="02020603050405020304" pitchFamily="18" charset="0"/>
                <a:sym typeface="+mn-ea"/>
              </a:rPr>
              <a:t>(</a:t>
            </a:r>
            <a:r>
              <a:rPr lang="en-US" sz="3200" b="1">
                <a:solidFill>
                  <a:srgbClr val="FF0000"/>
                </a:solidFill>
                <a:latin typeface="Times New Roman" panose="02020603050405020304" pitchFamily="18" charset="0"/>
                <a:sym typeface="+mn-ea"/>
              </a:rPr>
              <a:t>1)</a:t>
            </a:r>
            <a:r>
              <a:rPr lang="zh-CN" sz="3200" b="1">
                <a:solidFill>
                  <a:srgbClr val="FF0000"/>
                </a:solidFill>
                <a:sym typeface="+mn-ea"/>
              </a:rPr>
              <a:t>体现在语言上：</a:t>
            </a:r>
            <a:endParaRPr lang="zh-CN" sz="3200" b="1">
              <a:solidFill>
                <a:srgbClr val="FF0000"/>
              </a:solidFill>
              <a:sym typeface="+mn-ea"/>
            </a:endParaRPr>
          </a:p>
          <a:p>
            <a:r>
              <a:rPr lang="zh-CN" sz="3200" b="1">
                <a:sym typeface="+mn-ea"/>
              </a:rPr>
              <a:t>　　</a:t>
            </a:r>
            <a:r>
              <a:rPr lang="en-US" sz="3200" b="1">
                <a:latin typeface="Times New Roman" panose="02020603050405020304" pitchFamily="18" charset="0"/>
                <a:sym typeface="+mn-ea"/>
              </a:rPr>
              <a:t>   </a:t>
            </a:r>
            <a:r>
              <a:rPr lang="zh-CN" sz="3200" b="1">
                <a:ea typeface="楷体" panose="02010609060101010101" pitchFamily="49" charset="-122"/>
                <a:sym typeface="+mn-ea"/>
              </a:rPr>
              <a:t>张飞嚷道：量此村夫，何足为大贤！今番不须哥哥去；他如不来，我只用一条麻绳缚将来！”刘备生气地说：“……汝何太无礼！今番汝休去，我自与云长去。”</a:t>
            </a:r>
            <a:r>
              <a:rPr lang="zh-CN" sz="3200" b="1">
                <a:sym typeface="+mn-ea"/>
              </a:rPr>
              <a:t>       </a:t>
            </a:r>
            <a:r>
              <a:rPr lang="zh-CN" sz="3200" b="1">
                <a:solidFill>
                  <a:srgbClr val="0000FF"/>
                </a:solidFill>
                <a:sym typeface="+mn-ea"/>
              </a:rPr>
              <a:t>从刘备的话中可以</a:t>
            </a:r>
            <a:r>
              <a:rPr lang="zh-CN" sz="3200" b="1">
                <a:solidFill>
                  <a:srgbClr val="0000FF"/>
                </a:solidFill>
                <a:latin typeface="Times New Roman" panose="02020603050405020304" pitchFamily="18" charset="0"/>
                <a:sym typeface="+mn-ea"/>
              </a:rPr>
              <a:t>看出他的诚心诚意。刘备和张飞是结拜弟兄，现在，刘备竟然为了诸葛亮去批评张飞，说明他对诸葛亮很有诚心。</a:t>
            </a:r>
            <a:endParaRPr lang="zh-CN" altLang="en-US" sz="3200" b="1">
              <a:solidFill>
                <a:srgbClr val="0000FF"/>
              </a:solidFill>
              <a:latin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3969" name="Picture 2" descr="中国教育出版网"/>
          <p:cNvPicPr>
            <a:picLocks noChangeAspect="1"/>
          </p:cNvPicPr>
          <p:nvPr/>
        </p:nvPicPr>
        <p:blipFill>
          <a:blip r:embed="rId1"/>
          <a:stretch>
            <a:fillRect/>
          </a:stretch>
        </p:blipFill>
        <p:spPr>
          <a:xfrm>
            <a:off x="0" y="-34925"/>
            <a:ext cx="12192000" cy="6897370"/>
          </a:xfrm>
          <a:prstGeom prst="rect">
            <a:avLst/>
          </a:prstGeom>
          <a:noFill/>
          <a:ln w="9525">
            <a:noFill/>
          </a:ln>
        </p:spPr>
      </p:pic>
      <p:sp>
        <p:nvSpPr>
          <p:cNvPr id="83970" name="Text Box 3" descr="中国教育出版网"/>
          <p:cNvSpPr txBox="1"/>
          <p:nvPr/>
        </p:nvSpPr>
        <p:spPr>
          <a:xfrm>
            <a:off x="3845984" y="5499100"/>
            <a:ext cx="5488516" cy="1198880"/>
          </a:xfrm>
          <a:prstGeom prst="rect">
            <a:avLst/>
          </a:prstGeom>
          <a:noFill/>
          <a:ln w="9525">
            <a:noFill/>
          </a:ln>
        </p:spPr>
        <p:txBody>
          <a:bodyPr anchor="t">
            <a:spAutoFit/>
          </a:bodyPr>
          <a:p>
            <a:pPr>
              <a:spcBef>
                <a:spcPct val="50000"/>
              </a:spcBef>
            </a:pPr>
            <a:r>
              <a:rPr lang="zh-CN" altLang="en-US" sz="7200" b="1" dirty="0">
                <a:solidFill>
                  <a:srgbClr val="FF0000"/>
                </a:solidFill>
                <a:latin typeface="Arial" panose="020B0604020202020204" pitchFamily="34" charset="0"/>
                <a:ea typeface="黑体" panose="02010609060101010101" pitchFamily="49" charset="-122"/>
              </a:rPr>
              <a:t>桃园三结义</a:t>
            </a:r>
            <a:endParaRPr lang="zh-CN" altLang="en-US" sz="7200" b="1" dirty="0">
              <a:solidFill>
                <a:srgbClr val="FF0000"/>
              </a:solidFill>
              <a:latin typeface="Arial" panose="020B0604020202020204" pitchFamily="34" charset="0"/>
              <a:ea typeface="黑体" panose="0201060906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7790" y="262255"/>
            <a:ext cx="11997690" cy="4030980"/>
          </a:xfrm>
          <a:prstGeom prst="rect">
            <a:avLst/>
          </a:prstGeom>
          <a:noFill/>
          <a:ln w="9525">
            <a:noFill/>
          </a:ln>
        </p:spPr>
        <p:txBody>
          <a:bodyPr wrap="square">
            <a:spAutoFit/>
          </a:bodyPr>
          <a:p>
            <a:pPr indent="267970"/>
            <a:r>
              <a:rPr lang="en-US" sz="3200">
                <a:solidFill>
                  <a:srgbClr val="FF0000"/>
                </a:solidFill>
                <a:latin typeface="Times New Roman" panose="02020603050405020304" pitchFamily="18" charset="0"/>
                <a:ea typeface="宋体" panose="02010600030101010101" pitchFamily="2" charset="-122"/>
              </a:rPr>
              <a:t> </a:t>
            </a:r>
            <a:r>
              <a:rPr lang="en-US" sz="3200" b="1">
                <a:solidFill>
                  <a:srgbClr val="FF0000"/>
                </a:solidFill>
                <a:latin typeface="Times New Roman" panose="02020603050405020304" pitchFamily="18" charset="0"/>
                <a:ea typeface="宋体" panose="02010600030101010101" pitchFamily="2" charset="-122"/>
              </a:rPr>
              <a:t> (2)</a:t>
            </a:r>
            <a:r>
              <a:rPr lang="zh-CN" sz="3200" b="1">
                <a:solidFill>
                  <a:srgbClr val="FF0000"/>
                </a:solidFill>
                <a:ea typeface="宋体" panose="02010600030101010101" pitchFamily="2" charset="-122"/>
              </a:rPr>
              <a:t>体现在动作态度上：  </a:t>
            </a:r>
            <a:endParaRPr lang="en-US" sz="3200" b="1">
              <a:solidFill>
                <a:srgbClr val="FF0000"/>
              </a:solidFill>
              <a:latin typeface="Times New Roman" panose="02020603050405020304" pitchFamily="18" charset="0"/>
              <a:ea typeface="宋体" panose="02010600030101010101" pitchFamily="2" charset="-122"/>
            </a:endParaRPr>
          </a:p>
          <a:p>
            <a:pPr indent="267970"/>
            <a:r>
              <a:rPr lang="en-US" sz="2800" b="1">
                <a:latin typeface="Times New Roman" panose="02020603050405020304" pitchFamily="18" charset="0"/>
                <a:ea typeface="宋体" panose="02010600030101010101" pitchFamily="2" charset="-122"/>
              </a:rPr>
              <a:t>  </a:t>
            </a:r>
            <a:r>
              <a:rPr lang="zh-CN" sz="2800" b="1">
                <a:ea typeface="楷体" panose="02010609060101010101" pitchFamily="49" charset="-122"/>
              </a:rPr>
              <a:t> </a:t>
            </a:r>
            <a:r>
              <a:rPr lang="zh-CN" sz="3200" b="1">
                <a:ea typeface="楷体" panose="02010609060101010101" pitchFamily="49" charset="-122"/>
              </a:rPr>
              <a:t>“离草庐半里之外，玄德便下马步行。”</a:t>
            </a:r>
            <a:r>
              <a:rPr lang="zh-CN" sz="3200" b="1">
                <a:ea typeface="宋体" panose="02010600030101010101" pitchFamily="2" charset="-122"/>
              </a:rPr>
              <a:t>       </a:t>
            </a:r>
            <a:r>
              <a:rPr lang="zh-CN" sz="3200" b="1">
                <a:solidFill>
                  <a:srgbClr val="0000FF"/>
                </a:solidFill>
                <a:ea typeface="宋体" panose="02010600030101010101" pitchFamily="2" charset="-122"/>
              </a:rPr>
              <a:t>刘备在离诸葛亮的草屋还有半里多地的地方就下马步行，也可以说明他的诚心诚意。</a:t>
            </a:r>
            <a:r>
              <a:rPr lang="en-US" sz="3200" b="1">
                <a:solidFill>
                  <a:srgbClr val="0000FF"/>
                </a:solidFill>
                <a:latin typeface="Times New Roman" panose="02020603050405020304" pitchFamily="18" charset="0"/>
                <a:ea typeface="宋体" panose="02010600030101010101" pitchFamily="2" charset="-122"/>
              </a:rPr>
              <a:t></a:t>
            </a:r>
            <a:r>
              <a:rPr lang="en-US" sz="3200" b="1">
                <a:latin typeface="Times New Roman" panose="02020603050405020304" pitchFamily="18" charset="0"/>
                <a:ea typeface="宋体" panose="02010600030101010101" pitchFamily="2" charset="-122"/>
              </a:rPr>
              <a:t>  </a:t>
            </a:r>
            <a:r>
              <a:rPr lang="zh-CN" sz="3200" b="1">
                <a:ea typeface="楷体" panose="02010609060101010101" pitchFamily="49" charset="-122"/>
              </a:rPr>
              <a:t>“玄德徐步而入，见先生仰卧于草堂几席之上。玄德拱立阶下。”</a:t>
            </a:r>
            <a:r>
              <a:rPr lang="en-US" sz="3200" b="1">
                <a:latin typeface="Times New Roman" panose="02020603050405020304" pitchFamily="18" charset="0"/>
                <a:ea typeface="宋体" panose="02010600030101010101" pitchFamily="2" charset="-122"/>
              </a:rPr>
              <a:t>       </a:t>
            </a:r>
            <a:r>
              <a:rPr lang="zh-CN" sz="3200" b="1">
                <a:solidFill>
                  <a:srgbClr val="0000FF"/>
                </a:solidFill>
                <a:ea typeface="宋体" panose="02010600030101010101" pitchFamily="2" charset="-122"/>
              </a:rPr>
              <a:t>刘备知道诸葛亮正在睡觉，所以尽量放轻脚步，缓缓地走进去，防止惊醒先生。并恭恭敬敬地侍立在房门台阶下等诸葛亮醒来，说明刘备很有诚意。</a:t>
            </a:r>
            <a:endParaRPr lang="zh-CN" altLang="en-US" sz="3200" b="1">
              <a:solidFill>
                <a:srgbClr val="0000FF"/>
              </a:solidFill>
              <a:ea typeface="宋体" panose="02010600030101010101" pitchFamily="2" charset="-122"/>
            </a:endParaRPr>
          </a:p>
        </p:txBody>
      </p:sp>
      <p:sp>
        <p:nvSpPr>
          <p:cNvPr id="2" name="文本框 1"/>
          <p:cNvSpPr txBox="1"/>
          <p:nvPr/>
        </p:nvSpPr>
        <p:spPr>
          <a:xfrm>
            <a:off x="96520" y="5349875"/>
            <a:ext cx="11998960" cy="1383665"/>
          </a:xfrm>
          <a:prstGeom prst="rect">
            <a:avLst/>
          </a:prstGeom>
          <a:noFill/>
        </p:spPr>
        <p:txBody>
          <a:bodyPr wrap="square" rtlCol="0">
            <a:spAutoFit/>
          </a:bodyPr>
          <a:p>
            <a:pPr indent="267970"/>
            <a:r>
              <a:rPr lang="zh-CN" sz="2800" b="1">
                <a:sym typeface="+mn-ea"/>
              </a:rPr>
              <a:t>明确：</a:t>
            </a:r>
            <a:r>
              <a:rPr lang="zh-CN" sz="2800" b="1">
                <a:solidFill>
                  <a:srgbClr val="0000FF"/>
                </a:solidFill>
                <a:sym typeface="+mn-ea"/>
              </a:rPr>
              <a:t>诸葛亮分析了群雄纷争的形势，提出了三分天下，最后取胜的策略。</a:t>
            </a:r>
            <a:r>
              <a:rPr lang="zh-CN" sz="2800" b="1">
                <a:ea typeface="楷体" panose="02010609060101010101" pitchFamily="49" charset="-122"/>
                <a:sym typeface="+mn-ea"/>
              </a:rPr>
              <a:t>玄德闻言，避席拱手谢曰：“先生之言，顿开茅塞，使备如拨云雾而睹青天。”</a:t>
            </a:r>
            <a:endParaRPr lang="zh-CN" altLang="en-US" sz="2800"/>
          </a:p>
        </p:txBody>
      </p:sp>
      <p:sp>
        <p:nvSpPr>
          <p:cNvPr id="3" name="文本框 2"/>
          <p:cNvSpPr txBox="1"/>
          <p:nvPr/>
        </p:nvSpPr>
        <p:spPr>
          <a:xfrm>
            <a:off x="336550" y="4293235"/>
            <a:ext cx="11623040" cy="1076325"/>
          </a:xfrm>
          <a:prstGeom prst="rect">
            <a:avLst/>
          </a:prstGeom>
          <a:noFill/>
        </p:spPr>
        <p:txBody>
          <a:bodyPr wrap="square" rtlCol="0">
            <a:spAutoFit/>
          </a:bodyPr>
          <a:p>
            <a:pPr indent="267970"/>
            <a:r>
              <a:rPr lang="en-US" altLang="zh-CN" sz="3200" b="1">
                <a:solidFill>
                  <a:srgbClr val="FF0000"/>
                </a:solidFill>
                <a:sym typeface="+mn-ea"/>
              </a:rPr>
              <a:t>3</a:t>
            </a:r>
            <a:r>
              <a:rPr lang="zh-CN" sz="3200" b="1">
                <a:solidFill>
                  <a:srgbClr val="FF0000"/>
                </a:solidFill>
                <a:sym typeface="+mn-ea"/>
              </a:rPr>
              <a:t>．刘备三顾茅庐请出了诸葛亮</a:t>
            </a:r>
            <a:r>
              <a:rPr lang="zh-CN" sz="3200" b="1">
                <a:solidFill>
                  <a:srgbClr val="FF0000"/>
                </a:solidFill>
                <a:latin typeface="Times New Roman" panose="02020603050405020304" pitchFamily="18" charset="0"/>
                <a:sym typeface="+mn-ea"/>
              </a:rPr>
              <a:t>，他得到诸葛亮的辅助了吗？你从文中哪些地方看出来的？</a:t>
            </a:r>
            <a:endParaRPr lang="zh-CN" altLang="en-US" sz="3200" b="1">
              <a:solidFill>
                <a:srgbClr val="FF0000"/>
              </a:solidFill>
              <a:latin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a:stretch>
            <a:fillRect/>
          </a:stretch>
        </p:blipFill>
        <p:spPr>
          <a:xfrm>
            <a:off x="3556000" y="3062288"/>
            <a:ext cx="19050" cy="28575"/>
          </a:xfrm>
          <a:prstGeom prst="rect">
            <a:avLst/>
          </a:prstGeom>
          <a:noFill/>
          <a:ln w="9525">
            <a:noFill/>
          </a:ln>
        </p:spPr>
      </p:pic>
      <p:pic>
        <p:nvPicPr>
          <p:cNvPr id="3" name="图片 2"/>
          <p:cNvPicPr/>
          <p:nvPr/>
        </p:nvPicPr>
        <p:blipFill>
          <a:blip r:embed="rId2"/>
          <a:stretch>
            <a:fillRect/>
          </a:stretch>
        </p:blipFill>
        <p:spPr>
          <a:xfrm>
            <a:off x="3556000" y="3343592"/>
            <a:ext cx="19050" cy="19050"/>
          </a:xfrm>
          <a:prstGeom prst="rect">
            <a:avLst/>
          </a:prstGeom>
          <a:noFill/>
          <a:ln w="9525">
            <a:noFill/>
          </a:ln>
        </p:spPr>
      </p:pic>
      <p:pic>
        <p:nvPicPr>
          <p:cNvPr id="4" name="图片 3"/>
          <p:cNvPicPr/>
          <p:nvPr/>
        </p:nvPicPr>
        <p:blipFill>
          <a:blip r:embed="rId3"/>
          <a:stretch>
            <a:fillRect/>
          </a:stretch>
        </p:blipFill>
        <p:spPr>
          <a:xfrm>
            <a:off x="3556000" y="3776663"/>
            <a:ext cx="28575" cy="19050"/>
          </a:xfrm>
          <a:prstGeom prst="rect">
            <a:avLst/>
          </a:prstGeom>
          <a:noFill/>
          <a:ln w="9525">
            <a:noFill/>
          </a:ln>
        </p:spPr>
      </p:pic>
      <p:sp>
        <p:nvSpPr>
          <p:cNvPr id="6" name="文本框 5"/>
          <p:cNvSpPr txBox="1"/>
          <p:nvPr/>
        </p:nvSpPr>
        <p:spPr>
          <a:xfrm>
            <a:off x="277495" y="3644900"/>
            <a:ext cx="11637010" cy="645160"/>
          </a:xfrm>
          <a:prstGeom prst="rect">
            <a:avLst/>
          </a:prstGeom>
          <a:noFill/>
        </p:spPr>
        <p:txBody>
          <a:bodyPr wrap="square" rtlCol="0" anchor="t">
            <a:spAutoFit/>
          </a:bodyPr>
          <a:p>
            <a:r>
              <a:rPr lang="zh-CN" altLang="en-US" sz="3600" b="1">
                <a:solidFill>
                  <a:srgbClr val="0000FF"/>
                </a:solidFill>
                <a:latin typeface="黑体" panose="02010609060101010101" pitchFamily="49" charset="-122"/>
                <a:ea typeface="黑体" panose="02010609060101010101" pitchFamily="49" charset="-122"/>
              </a:rPr>
              <a:t>学了《三顾茅庐》后，你有什么收获和启发呢？</a:t>
            </a:r>
            <a:endParaRPr lang="zh-CN" altLang="en-US" sz="3600" b="1">
              <a:solidFill>
                <a:srgbClr val="0000FF"/>
              </a:solidFill>
              <a:latin typeface="黑体" panose="02010609060101010101" pitchFamily="49" charset="-122"/>
              <a:ea typeface="黑体" panose="02010609060101010101" pitchFamily="49" charset="-122"/>
            </a:endParaRPr>
          </a:p>
        </p:txBody>
      </p:sp>
      <p:sp>
        <p:nvSpPr>
          <p:cNvPr id="33796" name="WordArt 5" descr="中国教育出版网"/>
          <p:cNvSpPr/>
          <p:nvPr/>
        </p:nvSpPr>
        <p:spPr>
          <a:xfrm>
            <a:off x="352425" y="201930"/>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拓展延伸</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
        <p:nvSpPr>
          <p:cNvPr id="74754" name="Text Box 2" descr="中国教育出版网"/>
          <p:cNvSpPr txBox="1"/>
          <p:nvPr/>
        </p:nvSpPr>
        <p:spPr>
          <a:xfrm>
            <a:off x="717550" y="1055370"/>
            <a:ext cx="8879205" cy="866140"/>
          </a:xfrm>
          <a:prstGeom prst="rect">
            <a:avLst/>
          </a:prstGeom>
          <a:noFill/>
          <a:ln w="9525">
            <a:noFill/>
          </a:ln>
        </p:spPr>
        <p:txBody>
          <a:bodyPr wrap="square" anchor="t">
            <a:spAutoFit/>
          </a:bodyPr>
          <a:p>
            <a:pPr algn="just">
              <a:lnSpc>
                <a:spcPct val="140000"/>
              </a:lnSpc>
            </a:pPr>
            <a:r>
              <a:rPr lang="zh-CN" altLang="en-US" sz="3600" b="1" dirty="0">
                <a:solidFill>
                  <a:srgbClr val="FF0000"/>
                </a:solidFill>
                <a:latin typeface="楷体_GB2312" pitchFamily="49" charset="-122"/>
                <a:ea typeface="楷体_GB2312" pitchFamily="49" charset="-122"/>
              </a:rPr>
              <a:t>刘备哪一点吸引了诸葛亮？打动了诸葛亮？</a:t>
            </a:r>
            <a:endParaRPr lang="zh-CN" altLang="en-US" sz="3600" b="1" dirty="0">
              <a:solidFill>
                <a:srgbClr val="FF0000"/>
              </a:solidFill>
              <a:latin typeface="楷体_GB2312" pitchFamily="49" charset="-122"/>
              <a:ea typeface="楷体_GB2312" pitchFamily="49" charset="-122"/>
            </a:endParaRPr>
          </a:p>
        </p:txBody>
      </p:sp>
      <p:sp>
        <p:nvSpPr>
          <p:cNvPr id="74755" name="Text Box 3" descr="中国教育出版网"/>
          <p:cNvSpPr txBox="1"/>
          <p:nvPr/>
        </p:nvSpPr>
        <p:spPr>
          <a:xfrm>
            <a:off x="9009592" y="201930"/>
            <a:ext cx="1441449" cy="1322070"/>
          </a:xfrm>
          <a:prstGeom prst="rect">
            <a:avLst/>
          </a:prstGeom>
          <a:noFill/>
          <a:ln w="9525">
            <a:noFill/>
          </a:ln>
        </p:spPr>
        <p:txBody>
          <a:bodyPr anchor="t">
            <a:spAutoFit/>
          </a:bodyPr>
          <a:p>
            <a:pPr algn="just">
              <a:lnSpc>
                <a:spcPct val="125000"/>
              </a:lnSpc>
            </a:pPr>
            <a:r>
              <a:rPr lang="zh-CN" altLang="en-US" sz="6400" b="1" dirty="0">
                <a:solidFill>
                  <a:schemeClr val="accent2"/>
                </a:solidFill>
                <a:latin typeface="楷体_GB2312" pitchFamily="49" charset="-122"/>
                <a:ea typeface="楷体_GB2312" pitchFamily="49" charset="-122"/>
              </a:rPr>
              <a:t>诚</a:t>
            </a:r>
            <a:r>
              <a:rPr lang="zh-CN" altLang="en-US" sz="3465" b="1" dirty="0">
                <a:solidFill>
                  <a:schemeClr val="accent2"/>
                </a:solidFill>
                <a:latin typeface="楷体_GB2312" pitchFamily="49" charset="-122"/>
                <a:ea typeface="楷体_GB2312" pitchFamily="49" charset="-122"/>
              </a:rPr>
              <a:t> </a:t>
            </a:r>
            <a:endParaRPr lang="zh-CN" altLang="en-US" sz="3465" b="1" dirty="0">
              <a:solidFill>
                <a:schemeClr val="accent2"/>
              </a:solidFill>
              <a:latin typeface="楷体_GB2312" pitchFamily="49" charset="-122"/>
              <a:ea typeface="楷体_GB2312" pitchFamily="49" charset="-122"/>
            </a:endParaRPr>
          </a:p>
        </p:txBody>
      </p:sp>
      <p:pic>
        <p:nvPicPr>
          <p:cNvPr id="74756" name="Picture 4" descr="中国教育出版网"/>
          <p:cNvPicPr>
            <a:picLocks noChangeAspect="1"/>
          </p:cNvPicPr>
          <p:nvPr/>
        </p:nvPicPr>
        <p:blipFill>
          <a:blip r:embed="rId4"/>
          <a:stretch>
            <a:fillRect/>
          </a:stretch>
        </p:blipFill>
        <p:spPr>
          <a:xfrm>
            <a:off x="10114280" y="1055370"/>
            <a:ext cx="1800225" cy="1841500"/>
          </a:xfrm>
          <a:prstGeom prst="rect">
            <a:avLst/>
          </a:prstGeom>
          <a:noFill/>
          <a:ln w="9525">
            <a:noFill/>
          </a:ln>
        </p:spPr>
      </p:pic>
      <p:sp>
        <p:nvSpPr>
          <p:cNvPr id="34820" name="Text Box 4" descr="中国教育出版网"/>
          <p:cNvSpPr txBox="1"/>
          <p:nvPr/>
        </p:nvSpPr>
        <p:spPr>
          <a:xfrm>
            <a:off x="146686" y="1693968"/>
            <a:ext cx="10081683" cy="1076325"/>
          </a:xfrm>
          <a:prstGeom prst="rect">
            <a:avLst/>
          </a:prstGeom>
          <a:noFill/>
          <a:ln w="9525">
            <a:noFill/>
          </a:ln>
        </p:spPr>
        <p:txBody>
          <a:bodyPr anchor="t">
            <a:spAutoFit/>
          </a:bodyPr>
          <a:p>
            <a:pPr>
              <a:spcBef>
                <a:spcPct val="50000"/>
              </a:spcBef>
            </a:pPr>
            <a:r>
              <a:rPr lang="zh-CN" altLang="en-US" sz="6400" b="1" dirty="0">
                <a:latin typeface="Arial" panose="020B0604020202020204" pitchFamily="34" charset="0"/>
                <a:ea typeface="华文中宋" panose="02010600040101010101" pitchFamily="2" charset="-122"/>
              </a:rPr>
              <a:t>   </a:t>
            </a:r>
            <a:r>
              <a:rPr lang="zh-CN" altLang="en-US" sz="3600" b="1" dirty="0">
                <a:solidFill>
                  <a:srgbClr val="0000FF"/>
                </a:solidFill>
                <a:latin typeface="Arial" panose="020B0604020202020204" pitchFamily="34" charset="0"/>
                <a:ea typeface="华文中宋" panose="02010600040101010101" pitchFamily="2" charset="-122"/>
              </a:rPr>
              <a:t>课文用一个什么词来形容刘备的？</a:t>
            </a:r>
            <a:endParaRPr lang="zh-CN" altLang="en-US" sz="3600" b="1" dirty="0">
              <a:solidFill>
                <a:srgbClr val="0000FF"/>
              </a:solidFill>
              <a:latin typeface="Arial" panose="020B0604020202020204" pitchFamily="34" charset="0"/>
              <a:ea typeface="华文中宋" panose="02010600040101010101" pitchFamily="2" charset="-122"/>
            </a:endParaRPr>
          </a:p>
        </p:txBody>
      </p:sp>
      <p:sp>
        <p:nvSpPr>
          <p:cNvPr id="34821" name="Text Box 5" descr="中国教育出版网"/>
          <p:cNvSpPr txBox="1"/>
          <p:nvPr/>
        </p:nvSpPr>
        <p:spPr>
          <a:xfrm>
            <a:off x="824019" y="2896870"/>
            <a:ext cx="8940800" cy="748030"/>
          </a:xfrm>
          <a:prstGeom prst="rect">
            <a:avLst/>
          </a:prstGeom>
          <a:noFill/>
          <a:ln w="9525">
            <a:noFill/>
          </a:ln>
        </p:spPr>
        <p:txBody>
          <a:bodyPr anchor="t">
            <a:spAutoFit/>
          </a:bodyPr>
          <a:p>
            <a:pPr>
              <a:spcBef>
                <a:spcPct val="50000"/>
              </a:spcBef>
            </a:pPr>
            <a:r>
              <a:rPr lang="zh-CN" altLang="zh-CN" sz="4265" b="1" dirty="0">
                <a:latin typeface="华文中宋" panose="02010600040101010101" pitchFamily="2" charset="-122"/>
                <a:ea typeface="华文中宋" panose="02010600040101010101" pitchFamily="2" charset="-122"/>
              </a:rPr>
              <a:t>“</a:t>
            </a:r>
            <a:r>
              <a:rPr lang="zh-CN" altLang="en-US" sz="4265" b="1" dirty="0">
                <a:solidFill>
                  <a:srgbClr val="FF0000"/>
                </a:solidFill>
                <a:latin typeface="Arial" panose="020B0604020202020204" pitchFamily="34" charset="0"/>
                <a:ea typeface="华文中宋" panose="02010600040101010101" pitchFamily="2" charset="-122"/>
              </a:rPr>
              <a:t>诚心诚意</a:t>
            </a:r>
            <a:r>
              <a:rPr lang="zh-CN" altLang="en-US" sz="4265" b="1" dirty="0">
                <a:solidFill>
                  <a:srgbClr val="FF0000"/>
                </a:solidFill>
                <a:latin typeface="华文中宋" panose="02010600040101010101" pitchFamily="2" charset="-122"/>
                <a:ea typeface="华文中宋" panose="02010600040101010101" pitchFamily="2" charset="-122"/>
              </a:rPr>
              <a:t>”</a:t>
            </a:r>
            <a:r>
              <a:rPr lang="zh-CN" altLang="en-US" sz="4265" b="1" dirty="0">
                <a:latin typeface="Arial" panose="020B0604020202020204" pitchFamily="34" charset="0"/>
                <a:ea typeface="华文中宋" panose="02010600040101010101" pitchFamily="2" charset="-122"/>
              </a:rPr>
              <a:t>是什么意思？</a:t>
            </a:r>
            <a:endParaRPr lang="zh-CN" altLang="en-US" sz="4265" b="1" dirty="0">
              <a:latin typeface="Arial" panose="020B0604020202020204" pitchFamily="34" charset="0"/>
              <a:ea typeface="华文中宋" panose="02010600040101010101" pitchFamily="2" charset="-122"/>
            </a:endParaRPr>
          </a:p>
        </p:txBody>
      </p:sp>
      <p:sp>
        <p:nvSpPr>
          <p:cNvPr id="7" name="文本框 6"/>
          <p:cNvSpPr txBox="1"/>
          <p:nvPr/>
        </p:nvSpPr>
        <p:spPr>
          <a:xfrm>
            <a:off x="235585" y="4290060"/>
            <a:ext cx="11720195" cy="2084070"/>
          </a:xfrm>
          <a:prstGeom prst="rect">
            <a:avLst/>
          </a:prstGeom>
          <a:noFill/>
        </p:spPr>
        <p:txBody>
          <a:bodyPr wrap="square" rtlCol="0">
            <a:spAutoFit/>
          </a:bodyPr>
          <a:p>
            <a:pPr>
              <a:lnSpc>
                <a:spcPct val="120000"/>
              </a:lnSpc>
            </a:pPr>
            <a:r>
              <a:rPr lang="zh-CN" altLang="en-US" sz="3600" b="1">
                <a:latin typeface="黑体" panose="02010609060101010101" pitchFamily="49" charset="-122"/>
                <a:ea typeface="黑体" panose="02010609060101010101" pitchFamily="49" charset="-122"/>
                <a:sym typeface="+mn-ea"/>
              </a:rPr>
              <a:t>【交流】①我们对人一定要诚心诚意；</a:t>
            </a:r>
            <a:endParaRPr lang="zh-CN" altLang="en-US" sz="3600" b="1">
              <a:latin typeface="黑体" panose="02010609060101010101" pitchFamily="49" charset="-122"/>
              <a:ea typeface="黑体" panose="02010609060101010101" pitchFamily="49" charset="-122"/>
              <a:sym typeface="+mn-ea"/>
            </a:endParaRPr>
          </a:p>
          <a:p>
            <a:pPr>
              <a:lnSpc>
                <a:spcPct val="120000"/>
              </a:lnSpc>
            </a:pPr>
            <a:r>
              <a:rPr lang="zh-CN" altLang="en-US" sz="3600" b="1">
                <a:latin typeface="黑体" panose="02010609060101010101" pitchFamily="49" charset="-122"/>
                <a:ea typeface="黑体" panose="02010609060101010101" pitchFamily="49" charset="-122"/>
                <a:sym typeface="+mn-ea"/>
              </a:rPr>
              <a:t>②当今社会也要形成尊重人才，爱惜人才的风气；</a:t>
            </a:r>
            <a:endParaRPr lang="zh-CN" altLang="en-US" sz="3600" b="1">
              <a:latin typeface="黑体" panose="02010609060101010101" pitchFamily="49" charset="-122"/>
              <a:ea typeface="黑体" panose="02010609060101010101" pitchFamily="49" charset="-122"/>
              <a:sym typeface="+mn-ea"/>
            </a:endParaRPr>
          </a:p>
          <a:p>
            <a:pPr>
              <a:lnSpc>
                <a:spcPct val="120000"/>
              </a:lnSpc>
            </a:pPr>
            <a:r>
              <a:rPr lang="zh-CN" altLang="en-US" sz="3600" b="1">
                <a:latin typeface="黑体" panose="02010609060101010101" pitchFamily="49" charset="-122"/>
                <a:ea typeface="黑体" panose="02010609060101010101" pitchFamily="49" charset="-122"/>
                <a:sym typeface="+mn-ea"/>
              </a:rPr>
              <a:t>③要学习诸葛亮，平时刻苦攻读，关心天下事，立志成才。</a:t>
            </a:r>
            <a:endParaRPr lang="zh-CN" altLang="en-US" sz="3600" b="1">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wipe(left)">
                                      <p:cBhvr>
                                        <p:cTn id="7" dur="500"/>
                                        <p:tgtEl>
                                          <p:spTgt spid="747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4755"/>
                                        </p:tgtEl>
                                        <p:attrNameLst>
                                          <p:attrName>style.visibility</p:attrName>
                                        </p:attrNameLst>
                                      </p:cBhvr>
                                      <p:to>
                                        <p:strVal val="visible"/>
                                      </p:to>
                                    </p:set>
                                    <p:animEffect transition="in" filter="wipe(left)">
                                      <p:cBhvr>
                                        <p:cTn id="12" dur="500"/>
                                        <p:tgtEl>
                                          <p:spTgt spid="74755"/>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74756"/>
                                        </p:tgtEl>
                                        <p:attrNameLst>
                                          <p:attrName>style.visibility</p:attrName>
                                        </p:attrNameLst>
                                      </p:cBhvr>
                                      <p:to>
                                        <p:strVal val="visible"/>
                                      </p:to>
                                    </p:set>
                                    <p:animEffect transition="in" filter="dissolve">
                                      <p:cBhvr>
                                        <p:cTn id="16" dur="500"/>
                                        <p:tgtEl>
                                          <p:spTgt spid="74756"/>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34820"/>
                                        </p:tgtEl>
                                        <p:attrNameLst>
                                          <p:attrName>style.visibility</p:attrName>
                                        </p:attrNameLst>
                                      </p:cBhvr>
                                      <p:to>
                                        <p:strVal val="visible"/>
                                      </p:to>
                                    </p:set>
                                    <p:animEffect transition="in" filter="box(in)">
                                      <p:cBhvr>
                                        <p:cTn id="19" dur="500"/>
                                        <p:tgtEl>
                                          <p:spTgt spid="3482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4821"/>
                                        </p:tgtEl>
                                        <p:attrNameLst>
                                          <p:attrName>style.visibility</p:attrName>
                                        </p:attrNameLst>
                                      </p:cBhvr>
                                      <p:to>
                                        <p:strVal val="visible"/>
                                      </p:to>
                                    </p:set>
                                    <p:anim calcmode="lin" valueType="num">
                                      <p:cBhvr additive="base">
                                        <p:cTn id="24" dur="500" fill="hold"/>
                                        <p:tgtEl>
                                          <p:spTgt spid="34821"/>
                                        </p:tgtEl>
                                        <p:attrNameLst>
                                          <p:attrName>ppt_x</p:attrName>
                                        </p:attrNameLst>
                                      </p:cBhvr>
                                      <p:tavLst>
                                        <p:tav tm="0">
                                          <p:val>
                                            <p:strVal val="#ppt_x"/>
                                          </p:val>
                                        </p:tav>
                                        <p:tav tm="100000">
                                          <p:val>
                                            <p:strVal val="#ppt_x"/>
                                          </p:val>
                                        </p:tav>
                                      </p:tavLst>
                                    </p:anim>
                                    <p:anim calcmode="lin" valueType="num">
                                      <p:cBhvr additive="base">
                                        <p:cTn id="25" dur="500" fill="hold"/>
                                        <p:tgtEl>
                                          <p:spTgt spid="3482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p:bldP spid="74755" grpId="0"/>
      <p:bldP spid="34820" grpId="0"/>
      <p:bldP spid="34821" grpId="0" bldLvl="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6" name="WordArt 5" descr="中国教育出版网"/>
          <p:cNvSpPr/>
          <p:nvPr/>
        </p:nvSpPr>
        <p:spPr>
          <a:xfrm>
            <a:off x="352425" y="201930"/>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写作特色</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
        <p:nvSpPr>
          <p:cNvPr id="2" name="文本框 1"/>
          <p:cNvSpPr txBox="1"/>
          <p:nvPr/>
        </p:nvSpPr>
        <p:spPr>
          <a:xfrm>
            <a:off x="352425" y="913130"/>
            <a:ext cx="11534775" cy="2245360"/>
          </a:xfrm>
          <a:prstGeom prst="rect">
            <a:avLst/>
          </a:prstGeom>
          <a:noFill/>
        </p:spPr>
        <p:txBody>
          <a:bodyPr wrap="square" rtlCol="0" anchor="t">
            <a:spAutoFit/>
          </a:bodyPr>
          <a:p>
            <a:pPr indent="267970"/>
            <a:r>
              <a:rPr lang="en-US" altLang="zh-CN" sz="2800">
                <a:latin typeface="黑体" panose="02010609060101010101" pitchFamily="49" charset="-122"/>
                <a:ea typeface="黑体" panose="02010609060101010101" pitchFamily="49" charset="-122"/>
                <a:cs typeface="黑体" panose="02010609060101010101" pitchFamily="49" charset="-122"/>
                <a:sym typeface="+mn-ea"/>
              </a:rPr>
              <a:t>   </a:t>
            </a:r>
            <a:r>
              <a:rPr lang="zh-CN" sz="2800">
                <a:latin typeface="黑体" panose="02010609060101010101" pitchFamily="49" charset="-122"/>
                <a:ea typeface="黑体" panose="02010609060101010101" pitchFamily="49" charset="-122"/>
                <a:cs typeface="黑体" panose="02010609060101010101" pitchFamily="49" charset="-122"/>
                <a:sym typeface="+mn-ea"/>
              </a:rPr>
              <a:t>小说通过典型的人物语言和行动描写刻画了栩栩如生的人物形象。如刘备礼贤下士、求贤若渴，为了见到诸葛亮，他甘愿立上</a:t>
            </a:r>
            <a:r>
              <a:rPr lang="en-US" sz="2800">
                <a:latin typeface="黑体" panose="02010609060101010101" pitchFamily="49" charset="-122"/>
                <a:ea typeface="黑体" panose="02010609060101010101" pitchFamily="49" charset="-122"/>
                <a:cs typeface="黑体" panose="02010609060101010101" pitchFamily="49" charset="-122"/>
                <a:sym typeface="+mn-ea"/>
              </a:rPr>
              <a:t>“</a:t>
            </a:r>
            <a:r>
              <a:rPr lang="zh-CN" sz="2800">
                <a:latin typeface="黑体" panose="02010609060101010101" pitchFamily="49" charset="-122"/>
                <a:ea typeface="黑体" panose="02010609060101010101" pitchFamily="49" charset="-122"/>
                <a:cs typeface="黑体" panose="02010609060101010101" pitchFamily="49" charset="-122"/>
                <a:sym typeface="+mn-ea"/>
              </a:rPr>
              <a:t>半晌</a:t>
            </a:r>
            <a:r>
              <a:rPr lang="en-US" sz="2800">
                <a:latin typeface="黑体" panose="02010609060101010101" pitchFamily="49" charset="-122"/>
                <a:ea typeface="黑体" panose="02010609060101010101" pitchFamily="49" charset="-122"/>
                <a:cs typeface="黑体" panose="02010609060101010101" pitchFamily="49" charset="-122"/>
                <a:sym typeface="+mn-ea"/>
              </a:rPr>
              <a:t>”“</a:t>
            </a:r>
            <a:r>
              <a:rPr lang="zh-CN" sz="2800">
                <a:latin typeface="黑体" panose="02010609060101010101" pitchFamily="49" charset="-122"/>
                <a:ea typeface="黑体" panose="02010609060101010101" pitchFamily="49" charset="-122"/>
                <a:cs typeface="黑体" panose="02010609060101010101" pitchFamily="49" charset="-122"/>
                <a:sym typeface="+mn-ea"/>
              </a:rPr>
              <a:t>一个时辰</a:t>
            </a:r>
            <a:r>
              <a:rPr lang="en-US" sz="2800">
                <a:latin typeface="黑体" panose="02010609060101010101" pitchFamily="49" charset="-122"/>
                <a:ea typeface="黑体" panose="02010609060101010101" pitchFamily="49" charset="-122"/>
                <a:cs typeface="黑体" panose="02010609060101010101" pitchFamily="49" charset="-122"/>
                <a:sym typeface="+mn-ea"/>
              </a:rPr>
              <a:t>”</a:t>
            </a:r>
            <a:r>
              <a:rPr lang="zh-CN" sz="2800">
                <a:latin typeface="黑体" panose="02010609060101010101" pitchFamily="49" charset="-122"/>
                <a:ea typeface="黑体" panose="02010609060101010101" pitchFamily="49" charset="-122"/>
                <a:cs typeface="黑体" panose="02010609060101010101" pitchFamily="49" charset="-122"/>
                <a:sym typeface="+mn-ea"/>
              </a:rPr>
              <a:t>，态度十分恭敬，张飞则是粗犷豪放，莽莽撞撞。诸葛亮则是一个经天纬地之才，从他未出茅庐而能对天下形势正确分析即可看出。</a:t>
            </a:r>
            <a:endParaRPr lang="zh-CN" altLang="en-US" sz="2800">
              <a:latin typeface="黑体" panose="02010609060101010101" pitchFamily="49" charset="-122"/>
              <a:ea typeface="黑体" panose="02010609060101010101" pitchFamily="49" charset="-122"/>
              <a:cs typeface="黑体" panose="02010609060101010101" pitchFamily="49" charset="-122"/>
            </a:endParaRPr>
          </a:p>
        </p:txBody>
      </p:sp>
      <p:sp>
        <p:nvSpPr>
          <p:cNvPr id="3" name="文本框 2"/>
          <p:cNvSpPr txBox="1"/>
          <p:nvPr/>
        </p:nvSpPr>
        <p:spPr>
          <a:xfrm>
            <a:off x="3095625" y="201930"/>
            <a:ext cx="9023985" cy="1076325"/>
          </a:xfrm>
          <a:prstGeom prst="rect">
            <a:avLst/>
          </a:prstGeom>
          <a:noFill/>
        </p:spPr>
        <p:txBody>
          <a:bodyPr wrap="square" rtlCol="0">
            <a:spAutoFit/>
          </a:bodyPr>
          <a:p>
            <a:r>
              <a:rPr lang="en-US" altLang="zh-CN" sz="3200" b="1">
                <a:solidFill>
                  <a:srgbClr val="FF0000"/>
                </a:solidFill>
              </a:rPr>
              <a:t>1.</a:t>
            </a:r>
            <a:r>
              <a:rPr lang="zh-CN" altLang="en-US" sz="3200" b="1">
                <a:solidFill>
                  <a:srgbClr val="FF0000"/>
                </a:solidFill>
              </a:rPr>
              <a:t>人物形象鲜明（</a:t>
            </a:r>
            <a:r>
              <a:rPr lang="zh-CN" sz="3200" b="1">
                <a:solidFill>
                  <a:srgbClr val="FF0000"/>
                </a:solidFill>
                <a:sym typeface="+mn-ea"/>
              </a:rPr>
              <a:t>文章是怎样刻画人物形象的？）</a:t>
            </a:r>
            <a:endParaRPr lang="zh-CN" sz="3200" b="1">
              <a:solidFill>
                <a:srgbClr val="FF0000"/>
              </a:solidFill>
              <a:ea typeface="黑体" panose="02010609060101010101" pitchFamily="49" charset="-122"/>
              <a:sym typeface="+mn-ea"/>
            </a:endParaRPr>
          </a:p>
          <a:p>
            <a:endParaRPr lang="zh-CN" altLang="en-US" sz="3200" b="1">
              <a:solidFill>
                <a:srgbClr val="FF0000"/>
              </a:solidFill>
              <a:ea typeface="黑体" panose="02010609060101010101" pitchFamily="49" charset="-122"/>
              <a:sym typeface="+mn-ea"/>
            </a:endParaRPr>
          </a:p>
        </p:txBody>
      </p:sp>
      <p:sp>
        <p:nvSpPr>
          <p:cNvPr id="5" name="文本框 4"/>
          <p:cNvSpPr txBox="1"/>
          <p:nvPr/>
        </p:nvSpPr>
        <p:spPr>
          <a:xfrm>
            <a:off x="352425" y="2993390"/>
            <a:ext cx="11181715" cy="583565"/>
          </a:xfrm>
          <a:prstGeom prst="rect">
            <a:avLst/>
          </a:prstGeom>
          <a:noFill/>
        </p:spPr>
        <p:txBody>
          <a:bodyPr wrap="square" rtlCol="0" anchor="t">
            <a:spAutoFit/>
          </a:bodyPr>
          <a:p>
            <a:r>
              <a:rPr lang="zh-CN" altLang="en-US" sz="3200" b="1">
                <a:solidFill>
                  <a:srgbClr val="FF0000"/>
                </a:solidFill>
              </a:rPr>
              <a:t>从总体印象上说说你了解到的刘备、诸葛亮是什么样的人？</a:t>
            </a:r>
            <a:endParaRPr lang="zh-CN" altLang="en-US" sz="3200" b="1">
              <a:solidFill>
                <a:srgbClr val="FF0000"/>
              </a:solidFill>
            </a:endParaRPr>
          </a:p>
        </p:txBody>
      </p:sp>
      <p:sp>
        <p:nvSpPr>
          <p:cNvPr id="4" name="文本框 3"/>
          <p:cNvSpPr txBox="1"/>
          <p:nvPr/>
        </p:nvSpPr>
        <p:spPr>
          <a:xfrm>
            <a:off x="352425" y="3576955"/>
            <a:ext cx="10783570" cy="521970"/>
          </a:xfrm>
          <a:prstGeom prst="rect">
            <a:avLst/>
          </a:prstGeom>
          <a:noFill/>
        </p:spPr>
        <p:txBody>
          <a:bodyPr wrap="square" rtlCol="0">
            <a:spAutoFit/>
          </a:bodyPr>
          <a:p>
            <a:r>
              <a:rPr lang="zh-CN" altLang="en-US" sz="2800" b="1">
                <a:latin typeface="黑体" panose="02010609060101010101" pitchFamily="49" charset="-122"/>
                <a:ea typeface="黑体" panose="02010609060101010101" pitchFamily="49" charset="-122"/>
                <a:sym typeface="+mn-ea"/>
              </a:rPr>
              <a:t>明确：刘备：尊重人才。诸葛亮：淡然处世、不慕荣利、雄才大略。</a:t>
            </a:r>
            <a:endParaRPr lang="zh-CN" altLang="en-US" sz="2800" b="1">
              <a:latin typeface="黑体" panose="02010609060101010101" pitchFamily="49" charset="-122"/>
              <a:ea typeface="黑体" panose="02010609060101010101" pitchFamily="49" charset="-122"/>
              <a:sym typeface="+mn-ea"/>
            </a:endParaRPr>
          </a:p>
        </p:txBody>
      </p:sp>
      <p:sp>
        <p:nvSpPr>
          <p:cNvPr id="6" name="文本框 5"/>
          <p:cNvSpPr txBox="1"/>
          <p:nvPr/>
        </p:nvSpPr>
        <p:spPr>
          <a:xfrm>
            <a:off x="490220" y="4098925"/>
            <a:ext cx="6234430" cy="583565"/>
          </a:xfrm>
          <a:prstGeom prst="rect">
            <a:avLst/>
          </a:prstGeom>
          <a:noFill/>
        </p:spPr>
        <p:txBody>
          <a:bodyPr wrap="square" rtlCol="0">
            <a:spAutoFit/>
          </a:bodyPr>
          <a:p>
            <a:r>
              <a:rPr lang="en-US" altLang="zh-CN" sz="3200" b="1">
                <a:solidFill>
                  <a:srgbClr val="FF0000"/>
                </a:solidFill>
              </a:rPr>
              <a:t>2.</a:t>
            </a:r>
            <a:r>
              <a:rPr lang="zh-CN" altLang="en-US" sz="3200" b="1">
                <a:solidFill>
                  <a:srgbClr val="FF0000"/>
                </a:solidFill>
              </a:rPr>
              <a:t>层层烘托的出场艺术</a:t>
            </a:r>
            <a:endParaRPr lang="zh-CN" altLang="en-US" sz="3200" b="1">
              <a:solidFill>
                <a:srgbClr val="FF0000"/>
              </a:solidFill>
            </a:endParaRPr>
          </a:p>
        </p:txBody>
      </p:sp>
      <p:sp>
        <p:nvSpPr>
          <p:cNvPr id="7" name="文本框 6"/>
          <p:cNvSpPr txBox="1"/>
          <p:nvPr/>
        </p:nvSpPr>
        <p:spPr>
          <a:xfrm>
            <a:off x="353060" y="4682490"/>
            <a:ext cx="11534140" cy="1986280"/>
          </a:xfrm>
          <a:prstGeom prst="rect">
            <a:avLst/>
          </a:prstGeom>
          <a:noFill/>
        </p:spPr>
        <p:txBody>
          <a:bodyPr wrap="square" rtlCol="0">
            <a:spAutoFit/>
          </a:bodyPr>
          <a:p>
            <a:pPr>
              <a:lnSpc>
                <a:spcPct val="110000"/>
              </a:lnSpc>
            </a:pPr>
            <a:r>
              <a:rPr lang="en-US" altLang="zh-CN" sz="2800" b="1">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在诸葛亮正式出场前，层层烘托，反复渲染；在正式出场后，再通过对人物言行的描写，使人物的基本特点得到更鲜明的表现。孔明被塑造为智慧的化身，他既有雄才大略，又有隐士风度，既有远大抱负，又要等待明主。作者层层烘托，反复渲染，一步步塑造诸葛亮的形象。</a:t>
            </a:r>
            <a:endParaRPr lang="zh-CN" altLang="en-US" sz="2800" b="1">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82945" name="Rectangle 4" descr="中国教育出版网"/>
          <p:cNvSpPr/>
          <p:nvPr/>
        </p:nvSpPr>
        <p:spPr>
          <a:xfrm>
            <a:off x="226695" y="1047115"/>
            <a:ext cx="11641455" cy="5581015"/>
          </a:xfrm>
          <a:prstGeom prst="rect">
            <a:avLst/>
          </a:prstGeom>
          <a:noFill/>
          <a:ln w="9525">
            <a:noFill/>
          </a:ln>
        </p:spPr>
        <p:txBody>
          <a:bodyPr anchor="t"/>
          <a:p>
            <a:pPr marL="342900" indent="-342900">
              <a:spcBef>
                <a:spcPct val="20000"/>
              </a:spcBef>
              <a:buChar char="•"/>
            </a:pPr>
            <a:r>
              <a:rPr lang="zh-CN" altLang="en-US" sz="4800" b="1" dirty="0">
                <a:latin typeface="楷体" panose="02010609060101010101" pitchFamily="49" charset="-122"/>
                <a:ea typeface="楷体" panose="02010609060101010101" pitchFamily="49" charset="-122"/>
              </a:rPr>
              <a:t>臣本布衣，躬耕于南阳，苟全性命于乱世，不求闻达于诸侯。先帝不以臣卑鄙，猥自枉屈，三顾臣于草庐之中，咨臣以当世之事，由是感激，遂许先帝以驱驰。后值倾覆，受任于败军之际，奉命于危难之间：尔来二十有一年矣。</a:t>
            </a:r>
            <a:endParaRPr lang="zh-CN" altLang="en-US" sz="4800" b="1" dirty="0">
              <a:latin typeface="楷体" panose="02010609060101010101" pitchFamily="49" charset="-122"/>
              <a:ea typeface="楷体" panose="02010609060101010101" pitchFamily="49" charset="-122"/>
            </a:endParaRPr>
          </a:p>
          <a:p>
            <a:pPr marL="342900" indent="-342900">
              <a:spcBef>
                <a:spcPct val="20000"/>
              </a:spcBef>
            </a:pPr>
            <a:r>
              <a:rPr lang="zh-CN" altLang="zh-CN" sz="5335" b="1" dirty="0">
                <a:latin typeface="楷体_GB2312" pitchFamily="49" charset="-122"/>
                <a:ea typeface="楷体_GB2312" pitchFamily="49" charset="-122"/>
              </a:rPr>
              <a:t>         </a:t>
            </a:r>
            <a:r>
              <a:rPr lang="zh-CN" altLang="zh-CN" sz="4800" b="1" dirty="0">
                <a:latin typeface="楷体_GB2312" pitchFamily="49" charset="-122"/>
                <a:ea typeface="楷体_GB2312" pitchFamily="49" charset="-122"/>
              </a:rPr>
              <a:t>------</a:t>
            </a:r>
            <a:r>
              <a:rPr lang="zh-CN" altLang="en-US" sz="4800" b="1" dirty="0">
                <a:latin typeface="楷体_GB2312" pitchFamily="49" charset="-122"/>
                <a:ea typeface="楷体_GB2312" pitchFamily="49" charset="-122"/>
              </a:rPr>
              <a:t>诸葛亮</a:t>
            </a:r>
            <a:r>
              <a:rPr lang="zh-CN" altLang="zh-CN" sz="4800" b="1" dirty="0">
                <a:latin typeface="楷体_GB2312" pitchFamily="49" charset="-122"/>
                <a:ea typeface="楷体_GB2312" pitchFamily="49" charset="-122"/>
              </a:rPr>
              <a:t>《</a:t>
            </a:r>
            <a:r>
              <a:rPr lang="zh-CN" altLang="en-US" sz="4800" b="1" dirty="0">
                <a:latin typeface="楷体_GB2312" pitchFamily="49" charset="-122"/>
                <a:ea typeface="楷体_GB2312" pitchFamily="49" charset="-122"/>
              </a:rPr>
              <a:t>出师表</a:t>
            </a:r>
            <a:r>
              <a:rPr lang="zh-CN" altLang="zh-CN" sz="4800" b="1" dirty="0">
                <a:latin typeface="楷体_GB2312" pitchFamily="49" charset="-122"/>
                <a:ea typeface="楷体_GB2312" pitchFamily="49" charset="-122"/>
              </a:rPr>
              <a:t>》</a:t>
            </a:r>
            <a:r>
              <a:rPr lang="zh-CN" altLang="zh-CN" sz="5865" b="1" dirty="0">
                <a:latin typeface="Times New Roman" panose="02020603050405020304" pitchFamily="18" charset="0"/>
                <a:ea typeface="宋体" panose="02010600030101010101" pitchFamily="2" charset="-122"/>
              </a:rPr>
              <a:t> </a:t>
            </a:r>
            <a:endParaRPr lang="zh-CN" altLang="zh-CN" sz="5865" b="1" dirty="0">
              <a:latin typeface="Times New Roman" panose="02020603050405020304" pitchFamily="18" charset="0"/>
              <a:ea typeface="宋体" panose="02010600030101010101" pitchFamily="2" charset="-122"/>
            </a:endParaRPr>
          </a:p>
        </p:txBody>
      </p:sp>
      <p:sp>
        <p:nvSpPr>
          <p:cNvPr id="33796" name="WordArt 5" descr="中国教育出版网"/>
          <p:cNvSpPr/>
          <p:nvPr/>
        </p:nvSpPr>
        <p:spPr>
          <a:xfrm>
            <a:off x="526415" y="335915"/>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链接材料</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3" name="内容占位符 4" descr="中国教育出版网"/>
          <p:cNvSpPr>
            <a:spLocks noGrp="1"/>
          </p:cNvSpPr>
          <p:nvPr>
            <p:ph idx="4294967295"/>
          </p:nvPr>
        </p:nvSpPr>
        <p:spPr>
          <a:xfrm>
            <a:off x="8890" y="1384300"/>
            <a:ext cx="12174855" cy="5126355"/>
          </a:xfrm>
        </p:spPr>
        <p:txBody>
          <a:bodyPr wrap="square" lIns="121920" tIns="60960" rIns="121920" bIns="60960" anchor="t"/>
          <a:p>
            <a:pPr eaLnBrk="1" hangingPunct="1"/>
            <a:r>
              <a:rPr lang="en-US" altLang="zh-CN" sz="5335" b="1" dirty="0"/>
              <a:t>      </a:t>
            </a:r>
            <a:r>
              <a:rPr lang="en-US" altLang="zh-CN" sz="4400" b="1" dirty="0"/>
              <a:t> </a:t>
            </a:r>
            <a:r>
              <a:rPr lang="zh-CN" altLang="en-US" sz="4400" b="1" dirty="0"/>
              <a:t>同学们，我国古代曾经有过一个时代叫做三国，那可是一个战火纷飞、风云际会、群雄逐鹿、英雄辈出的时代。正是因为这个伟大的时代造就了一部伟大的文学作品，那就是</a:t>
            </a:r>
            <a:r>
              <a:rPr lang="en-US" altLang="zh-CN" sz="4400" b="1" dirty="0"/>
              <a:t>——《</a:t>
            </a:r>
            <a:r>
              <a:rPr lang="zh-CN" altLang="en-US" sz="4400" b="1" dirty="0"/>
              <a:t>三国演义</a:t>
            </a:r>
            <a:r>
              <a:rPr lang="en-US" altLang="zh-CN" sz="4400" b="1" dirty="0"/>
              <a:t>》</a:t>
            </a:r>
            <a:endParaRPr lang="en-US" altLang="zh-CN" sz="4400" b="1" dirty="0"/>
          </a:p>
          <a:p>
            <a:pPr eaLnBrk="1" hangingPunct="1"/>
            <a:r>
              <a:rPr lang="zh-CN" altLang="en-US" sz="4400" b="1" dirty="0"/>
              <a:t>      今天，我们将要一起学习的课文</a:t>
            </a:r>
            <a:r>
              <a:rPr lang="en-US" altLang="zh-CN" sz="4400" b="1" dirty="0"/>
              <a:t>《</a:t>
            </a:r>
            <a:r>
              <a:rPr lang="zh-CN" altLang="en-US" sz="4400" b="1" dirty="0"/>
              <a:t>三顾茅庐</a:t>
            </a:r>
            <a:r>
              <a:rPr lang="en-US" altLang="zh-CN" sz="4400" b="1" dirty="0"/>
              <a:t>》</a:t>
            </a:r>
            <a:r>
              <a:rPr lang="zh-CN" altLang="en-US" sz="4400" b="1" dirty="0"/>
              <a:t>，就是</a:t>
            </a:r>
            <a:r>
              <a:rPr lang="en-US" altLang="zh-CN" sz="4400" b="1" dirty="0"/>
              <a:t>《</a:t>
            </a:r>
            <a:r>
              <a:rPr lang="zh-CN" altLang="en-US" sz="4400" b="1" dirty="0"/>
              <a:t>三国演义</a:t>
            </a:r>
            <a:r>
              <a:rPr lang="en-US" altLang="zh-CN" sz="4400" b="1" dirty="0"/>
              <a:t>》</a:t>
            </a:r>
            <a:r>
              <a:rPr lang="zh-CN" altLang="en-US" sz="4400" b="1" dirty="0"/>
              <a:t>中的一个小故事。</a:t>
            </a:r>
            <a:endParaRPr lang="zh-CN" altLang="en-US" sz="4400" b="1" dirty="0"/>
          </a:p>
        </p:txBody>
      </p:sp>
      <p:sp>
        <p:nvSpPr>
          <p:cNvPr id="33796" name="WordArt 5" descr="中国教育出版网"/>
          <p:cNvSpPr/>
          <p:nvPr/>
        </p:nvSpPr>
        <p:spPr>
          <a:xfrm>
            <a:off x="4548505" y="414020"/>
            <a:ext cx="2743200" cy="711200"/>
          </a:xfrm>
          <a:prstGeom prst="rect">
            <a:avLst/>
          </a:prstGeom>
        </p:spPr>
        <p:txBody>
          <a:bodyPr wrap="none" fromWordArt="1">
            <a:prstTxWarp prst="textPlain">
              <a:avLst>
                <a:gd name="adj" fmla="val 50000"/>
              </a:avLst>
            </a:prstTxWarp>
            <a:normAutofit fontScale="90000" lnSpcReduction="10000"/>
          </a:bodyPr>
          <a:p>
            <a:pPr algn="ct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
        <p:nvSpPr>
          <p:cNvPr id="5" name="WordArt 5" descr="中国教育出版网"/>
          <p:cNvSpPr/>
          <p:nvPr/>
        </p:nvSpPr>
        <p:spPr>
          <a:xfrm>
            <a:off x="708025" y="414020"/>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新课导入</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3">
                                            <p:txEl>
                                              <p:charRg st="0" end="92"/>
                                            </p:txEl>
                                          </p:spTgt>
                                        </p:tgtEl>
                                        <p:attrNameLst>
                                          <p:attrName>style.visibility</p:attrName>
                                        </p:attrNameLst>
                                      </p:cBhvr>
                                      <p:to>
                                        <p:strVal val="visible"/>
                                      </p:to>
                                    </p:set>
                                    <p:anim calcmode="lin" valueType="num">
                                      <p:cBhvr additive="base">
                                        <p:cTn id="7" dur="500" fill="hold"/>
                                        <p:tgtEl>
                                          <p:spTgt spid="20483">
                                            <p:txEl>
                                              <p:charRg st="0" end="9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charRg st="0" end="9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3">
                                            <p:txEl>
                                              <p:charRg st="92" end="136"/>
                                            </p:txEl>
                                          </p:spTgt>
                                        </p:tgtEl>
                                        <p:attrNameLst>
                                          <p:attrName>style.visibility</p:attrName>
                                        </p:attrNameLst>
                                      </p:cBhvr>
                                      <p:to>
                                        <p:strVal val="visible"/>
                                      </p:to>
                                    </p:set>
                                    <p:anim calcmode="lin" valueType="num">
                                      <p:cBhvr additive="base">
                                        <p:cTn id="13" dur="500" fill="hold"/>
                                        <p:tgtEl>
                                          <p:spTgt spid="20483">
                                            <p:txEl>
                                              <p:charRg st="92" end="13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charRg st="92" end="13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Rectangle 2"/>
          <p:cNvSpPr/>
          <p:nvPr/>
        </p:nvSpPr>
        <p:spPr>
          <a:xfrm>
            <a:off x="290830" y="5724525"/>
            <a:ext cx="11652885" cy="1076325"/>
          </a:xfrm>
          <a:prstGeom prst="rect">
            <a:avLst/>
          </a:prstGeom>
          <a:noFill/>
          <a:ln w="9525">
            <a:noFill/>
          </a:ln>
        </p:spPr>
        <p:txBody>
          <a:bodyPr wrap="square" anchor="t">
            <a:spAutoFit/>
          </a:bodyPr>
          <a:p>
            <a:r>
              <a:rPr lang="zh-CN" altLang="en-US" sz="3200" b="1" dirty="0">
                <a:solidFill>
                  <a:schemeClr val="hlink"/>
                </a:solidFill>
                <a:latin typeface="Calibri" panose="020F0502020204030204" charset="0"/>
                <a:ea typeface="宋体" panose="02010600030101010101" pitchFamily="2" charset="-122"/>
              </a:rPr>
              <a:t>躬耕田：</a:t>
            </a:r>
            <a:r>
              <a:rPr lang="zh-CN" altLang="en-US" sz="3200" b="1" dirty="0">
                <a:latin typeface="Calibri" panose="020F0502020204030204" charset="0"/>
                <a:ea typeface="宋体" panose="02010600030101010101" pitchFamily="2" charset="-122"/>
              </a:rPr>
              <a:t>乐山与隆中山之间的诸葛亮庙冲的一百多亩田地。当年诸葛亮躬耕陇亩于此地。</a:t>
            </a:r>
            <a:endParaRPr lang="zh-CN" altLang="en-US" sz="3200" b="1" dirty="0">
              <a:latin typeface="Calibri" panose="020F0502020204030204" charset="0"/>
              <a:ea typeface="宋体" panose="02010600030101010101" pitchFamily="2" charset="-122"/>
            </a:endParaRPr>
          </a:p>
        </p:txBody>
      </p:sp>
      <p:pic>
        <p:nvPicPr>
          <p:cNvPr id="7170" name="图片 1"/>
          <p:cNvPicPr>
            <a:picLocks noChangeAspect="1"/>
          </p:cNvPicPr>
          <p:nvPr/>
        </p:nvPicPr>
        <p:blipFill>
          <a:blip r:embed="rId1"/>
          <a:stretch>
            <a:fillRect/>
          </a:stretch>
        </p:blipFill>
        <p:spPr>
          <a:xfrm>
            <a:off x="-38735" y="-142875"/>
            <a:ext cx="12311380" cy="5867400"/>
          </a:xfrm>
          <a:prstGeom prst="rect">
            <a:avLst/>
          </a:prstGeom>
          <a:noFill/>
          <a:ln w="9525">
            <a:noFill/>
          </a:ln>
        </p:spPr>
      </p:pic>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1074"/>
                                        </p:tgtEl>
                                        <p:attrNameLst>
                                          <p:attrName>style.visibility</p:attrName>
                                        </p:attrNameLst>
                                      </p:cBhvr>
                                      <p:to>
                                        <p:strVal val="visible"/>
                                      </p:to>
                                    </p:set>
                                    <p:anim calcmode="lin" valueType="num">
                                      <p:cBhvr>
                                        <p:cTn id="7" dur="500" fill="hold"/>
                                        <p:tgtEl>
                                          <p:spTgt spid="131074"/>
                                        </p:tgtEl>
                                        <p:attrNameLst>
                                          <p:attrName>ppt_x</p:attrName>
                                        </p:attrNameLst>
                                      </p:cBhvr>
                                      <p:tavLst>
                                        <p:tav tm="0">
                                          <p:val>
                                            <p:strVal val="#ppt_x"/>
                                          </p:val>
                                        </p:tav>
                                        <p:tav tm="100000">
                                          <p:val>
                                            <p:strVal val="#ppt_x"/>
                                          </p:val>
                                        </p:tav>
                                      </p:tavLst>
                                    </p:anim>
                                    <p:anim calcmode="lin" valueType="num">
                                      <p:cBhvr>
                                        <p:cTn id="8" dur="500" fill="hold"/>
                                        <p:tgtEl>
                                          <p:spTgt spid="131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图片 -2147482621"/>
          <p:cNvPicPr>
            <a:picLocks noChangeAspect="1"/>
          </p:cNvPicPr>
          <p:nvPr/>
        </p:nvPicPr>
        <p:blipFill>
          <a:blip r:embed="rId1"/>
          <a:stretch>
            <a:fillRect/>
          </a:stretch>
        </p:blipFill>
        <p:spPr>
          <a:xfrm>
            <a:off x="1704340" y="1435735"/>
            <a:ext cx="8477885" cy="3845560"/>
          </a:xfrm>
          <a:prstGeom prst="rect">
            <a:avLst/>
          </a:prstGeom>
          <a:noFill/>
          <a:ln w="9525">
            <a:noFill/>
          </a:ln>
        </p:spPr>
      </p:pic>
      <p:sp>
        <p:nvSpPr>
          <p:cNvPr id="33796" name="WordArt 5" descr="中国教育出版网"/>
          <p:cNvSpPr/>
          <p:nvPr/>
        </p:nvSpPr>
        <p:spPr>
          <a:xfrm>
            <a:off x="201930" y="249555"/>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板书设计</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文本框 13"/>
          <p:cNvSpPr txBox="1"/>
          <p:nvPr/>
        </p:nvSpPr>
        <p:spPr>
          <a:xfrm>
            <a:off x="12285663" y="2611438"/>
            <a:ext cx="309880" cy="368300"/>
          </a:xfrm>
          <a:prstGeom prst="rect">
            <a:avLst/>
          </a:prstGeom>
          <a:noFill/>
          <a:ln w="9525">
            <a:noFill/>
          </a:ln>
        </p:spPr>
        <p:txBody>
          <a:bodyPr wrap="none" anchor="t">
            <a:spAutoFit/>
          </a:bodyPr>
          <a:p>
            <a:endParaRPr lang="zh-CN" altLang="en-US" dirty="0">
              <a:latin typeface="Calibri" panose="020F0502020204030204" charset="0"/>
              <a:ea typeface="宋体" panose="02010600030101010101" pitchFamily="2" charset="-122"/>
            </a:endParaRPr>
          </a:p>
        </p:txBody>
      </p:sp>
      <p:sp>
        <p:nvSpPr>
          <p:cNvPr id="33803" name="Rectangle 11"/>
          <p:cNvSpPr>
            <a:spLocks noChangeArrowheads="1"/>
          </p:cNvSpPr>
          <p:nvPr/>
        </p:nvSpPr>
        <p:spPr bwMode="auto">
          <a:xfrm>
            <a:off x="281305" y="1010920"/>
            <a:ext cx="11629390" cy="5688965"/>
          </a:xfrm>
          <a:prstGeom prst="rect">
            <a:avLst/>
          </a:prstGeom>
          <a:noFill/>
          <a:ln w="9525">
            <a:noFill/>
            <a:miter lim="800000"/>
          </a:ln>
          <a:effectLst/>
        </p:spPr>
        <p:txBody>
          <a:bodyPr wrap="square" anchor="ctr">
            <a:spAutoFit/>
          </a:bodyPr>
          <a:lstStyle/>
          <a:p>
            <a:pPr marL="0" marR="0" lvl="0" indent="0" algn="l" defTabSz="457200" rtl="0" eaLnBrk="0" fontAlgn="base" latinLnBrk="0" hangingPunct="0">
              <a:lnSpc>
                <a:spcPct val="13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C00000"/>
                </a:solidFill>
                <a:effectLst/>
                <a:uLnTx/>
                <a:uFillTx/>
                <a:latin typeface="+mn-ea"/>
                <a:ea typeface="+mn-ea"/>
                <a:cs typeface="Times New Roman" panose="02020603050405020304" pitchFamily="18" charset="0"/>
              </a:rPr>
              <a:t>   </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Times New Roman" panose="02020603050405020304" pitchFamily="18" charset="0"/>
              </a:rPr>
              <a:t>  </a:t>
            </a: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同学们，袁枚《随园诗话》曾云：“文似看山不喜平”，本文情节跌宕起伏，波澜横生，令人欲罢不能。然而，这仅仅是《三国演义》这部近八十万字巨著中小小的一角。</a:t>
            </a:r>
            <a:endPar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l" defTabSz="457200" rtl="0" eaLnBrk="0" fontAlgn="base" latinLnBrk="0" hangingPunct="0">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当你了解“非学无以广才，非志无以成学”的智者诸葛亮；当你认识“宁教我负天下人，休教天下人负我”的奸雄曹操；当你同情“既生瑜，何生亮”的大将周瑜时，你才会真正明白“滚滚长江东逝水，浪花淘尽英雄，是非成败转头空，青山依旧在，几度夕阳红”，这句诗中所蕴含的落寞与安然。</a:t>
            </a:r>
            <a:endPar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l" defTabSz="457200" rtl="0" eaLnBrk="0" fontAlgn="base" latinLnBrk="0" hangingPunct="0">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请同学们带着这节课的收获，再读《三国演义》，去领略中华传统文化的艺术魅力。</a:t>
            </a:r>
            <a:endPar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sp>
        <p:nvSpPr>
          <p:cNvPr id="33796" name="WordArt 5" descr="中国教育出版网"/>
          <p:cNvSpPr/>
          <p:nvPr/>
        </p:nvSpPr>
        <p:spPr>
          <a:xfrm>
            <a:off x="485775" y="299720"/>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小结课文</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Tree>
  </p:cSld>
  <p:clrMapOvr>
    <a:masterClrMapping/>
  </p:clrMapOvr>
  <p:transition>
    <p:wipe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Rectangle 2"/>
          <p:cNvSpPr/>
          <p:nvPr/>
        </p:nvSpPr>
        <p:spPr>
          <a:xfrm>
            <a:off x="203200" y="5588635"/>
            <a:ext cx="12143740" cy="1076325"/>
          </a:xfrm>
          <a:prstGeom prst="rect">
            <a:avLst/>
          </a:prstGeom>
          <a:noFill/>
          <a:ln w="9525">
            <a:noFill/>
          </a:ln>
        </p:spPr>
        <p:txBody>
          <a:bodyPr wrap="square" anchor="t">
            <a:spAutoFit/>
          </a:bodyPr>
          <a:p>
            <a:r>
              <a:rPr lang="zh-CN" altLang="en-US" sz="3200" b="1" dirty="0">
                <a:solidFill>
                  <a:srgbClr val="FF0000"/>
                </a:solidFill>
                <a:latin typeface="Calibri" panose="020F0502020204030204" charset="0"/>
                <a:ea typeface="宋体" panose="02010600030101010101" pitchFamily="2" charset="-122"/>
              </a:rPr>
              <a:t>诸葛草庐：</a:t>
            </a:r>
            <a:r>
              <a:rPr lang="zh-CN" altLang="en-US" sz="3200" b="1" dirty="0">
                <a:latin typeface="Calibri" panose="020F0502020204030204" charset="0"/>
                <a:ea typeface="宋体" panose="02010600030101010101" pitchFamily="2" charset="-122"/>
              </a:rPr>
              <a:t>公元</a:t>
            </a:r>
            <a:r>
              <a:rPr lang="en-US" altLang="zh-CN" sz="3200" b="1" dirty="0">
                <a:latin typeface="Calibri" panose="020F0502020204030204" charset="0"/>
                <a:ea typeface="宋体" panose="02010600030101010101" pitchFamily="2" charset="-122"/>
              </a:rPr>
              <a:t>1987</a:t>
            </a:r>
            <a:r>
              <a:rPr lang="zh-CN" altLang="en-US" sz="3200" b="1" dirty="0">
                <a:latin typeface="Calibri" panose="020F0502020204030204" charset="0"/>
                <a:ea typeface="宋体" panose="02010600030101010101" pitchFamily="2" charset="-122"/>
              </a:rPr>
              <a:t>年重建的仿汉建筑，当年刘备“三顾茅庐”，诸葛亮在此作</a:t>
            </a:r>
            <a:r>
              <a:rPr lang="en-US" altLang="zh-CN" sz="3200" b="1" dirty="0">
                <a:latin typeface="Calibri" panose="020F0502020204030204" charset="0"/>
                <a:ea typeface="宋体" panose="02010600030101010101" pitchFamily="2" charset="-122"/>
              </a:rPr>
              <a:t>《</a:t>
            </a:r>
            <a:r>
              <a:rPr lang="zh-CN" altLang="en-US" sz="3200" b="1" dirty="0">
                <a:latin typeface="Calibri" panose="020F0502020204030204" charset="0"/>
                <a:ea typeface="宋体" panose="02010600030101010101" pitchFamily="2" charset="-122"/>
              </a:rPr>
              <a:t>隆中对</a:t>
            </a:r>
            <a:r>
              <a:rPr lang="en-US" altLang="zh-CN" sz="3200" b="1" dirty="0">
                <a:latin typeface="Calibri" panose="020F0502020204030204" charset="0"/>
                <a:ea typeface="宋体" panose="02010600030101010101" pitchFamily="2" charset="-122"/>
              </a:rPr>
              <a:t>》</a:t>
            </a:r>
            <a:r>
              <a:rPr lang="zh-CN" altLang="en-US" sz="3200" b="1" dirty="0">
                <a:latin typeface="Calibri" panose="020F0502020204030204" charset="0"/>
                <a:ea typeface="宋体" panose="02010600030101010101" pitchFamily="2" charset="-122"/>
              </a:rPr>
              <a:t>。</a:t>
            </a:r>
            <a:r>
              <a:rPr lang="zh-CN" altLang="en-US" sz="2400" b="1" dirty="0">
                <a:latin typeface="Calibri" panose="020F0502020204030204" charset="0"/>
                <a:ea typeface="宋体" panose="02010600030101010101" pitchFamily="2" charset="-122"/>
              </a:rPr>
              <a:t> </a:t>
            </a:r>
            <a:endParaRPr lang="zh-CN" altLang="en-US" sz="2400" b="1" dirty="0">
              <a:latin typeface="Calibri" panose="020F0502020204030204" charset="0"/>
              <a:ea typeface="宋体" panose="02010600030101010101" pitchFamily="2" charset="-122"/>
            </a:endParaRPr>
          </a:p>
        </p:txBody>
      </p:sp>
      <p:pic>
        <p:nvPicPr>
          <p:cNvPr id="6146" name="Picture 3" descr="21bc59aeca87aceefaed5039"/>
          <p:cNvPicPr>
            <a:picLocks noChangeAspect="1"/>
          </p:cNvPicPr>
          <p:nvPr/>
        </p:nvPicPr>
        <p:blipFill>
          <a:blip r:embed="rId1"/>
          <a:stretch>
            <a:fillRect/>
          </a:stretch>
        </p:blipFill>
        <p:spPr>
          <a:xfrm>
            <a:off x="-31750" y="-62230"/>
            <a:ext cx="12233275" cy="5650865"/>
          </a:xfrm>
          <a:prstGeom prst="rect">
            <a:avLst/>
          </a:prstGeom>
          <a:noFill/>
          <a:ln w="9525">
            <a:noFill/>
          </a:ln>
        </p:spPr>
      </p:pic>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plus(in)">
                                      <p:cBhvr>
                                        <p:cTn id="7" dur="2000"/>
                                        <p:tgtEl>
                                          <p:spTgt spid="134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Picture 2" descr="xc707001"/>
          <p:cNvPicPr>
            <a:picLocks noChangeAspect="1"/>
          </p:cNvPicPr>
          <p:nvPr/>
        </p:nvPicPr>
        <p:blipFill>
          <a:blip r:embed="rId1"/>
          <a:stretch>
            <a:fillRect/>
          </a:stretch>
        </p:blipFill>
        <p:spPr>
          <a:xfrm>
            <a:off x="-57150" y="-49530"/>
            <a:ext cx="12277725" cy="6881495"/>
          </a:xfrm>
          <a:prstGeom prst="rect">
            <a:avLst/>
          </a:prstGeom>
          <a:noFill/>
          <a:ln w="9525">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7" name="Picture 2" descr="中国教育出版网"/>
          <p:cNvPicPr/>
          <p:nvPr/>
        </p:nvPicPr>
        <p:blipFill>
          <a:blip r:embed="rId1"/>
          <a:stretch>
            <a:fillRect/>
          </a:stretch>
        </p:blipFill>
        <p:spPr>
          <a:xfrm>
            <a:off x="67310" y="12700"/>
            <a:ext cx="12135485" cy="6873875"/>
          </a:xfrm>
          <a:prstGeom prst="rect">
            <a:avLst/>
          </a:prstGeom>
          <a:noFill/>
          <a:ln w="9525">
            <a:noFill/>
          </a:ln>
        </p:spPr>
      </p:pic>
      <p:sp>
        <p:nvSpPr>
          <p:cNvPr id="65538" name="Text Box 3" descr="中国教育出版网"/>
          <p:cNvSpPr txBox="1"/>
          <p:nvPr/>
        </p:nvSpPr>
        <p:spPr>
          <a:xfrm>
            <a:off x="557953" y="6065308"/>
            <a:ext cx="9643533" cy="821055"/>
          </a:xfrm>
          <a:prstGeom prst="rect">
            <a:avLst/>
          </a:prstGeom>
          <a:noFill/>
          <a:ln w="9525">
            <a:noFill/>
          </a:ln>
        </p:spPr>
        <p:txBody>
          <a:bodyPr lIns="0" tIns="0" rIns="0" bIns="0" anchor="t">
            <a:spAutoFit/>
          </a:bodyPr>
          <a:p>
            <a:pPr marL="342900" indent="-342900"/>
            <a:r>
              <a:rPr lang="zh-CN" altLang="en-US" sz="5335" dirty="0">
                <a:solidFill>
                  <a:srgbClr val="FFFFFF"/>
                </a:solidFill>
                <a:latin typeface="Arial" panose="020B0604020202020204" pitchFamily="34" charset="0"/>
                <a:ea typeface="楷体_GB2312" pitchFamily="49" charset="-122"/>
              </a:rPr>
              <a:t>刘备会如何拜见诸葛亮呢？</a:t>
            </a:r>
            <a:endParaRPr lang="zh-CN" altLang="en-US" sz="5335" dirty="0">
              <a:solidFill>
                <a:srgbClr val="FFFFFF"/>
              </a:solidFill>
              <a:latin typeface="Arial" panose="020B0604020202020204" pitchFamily="34" charset="0"/>
              <a:ea typeface="楷体_GB2312"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新三国三顾茅庐片段_标清">
            <a:hlinkClick r:id="" action="ppaction://media"/>
          </p:cNvPr>
          <p:cNvPicPr/>
          <p:nvPr>
            <a:videoFile r:link="rId1"/>
            <p:extLst>
              <p:ext uri="{DAA4B4D4-6D71-4841-9C94-3DE7FCFB9230}">
                <p14:media xmlns:p14="http://schemas.microsoft.com/office/powerpoint/2010/main" r:link="rId2"/>
              </p:ext>
            </p:extLst>
          </p:nvPr>
        </p:nvPicPr>
        <p:blipFill>
          <a:blip r:embed="rId3"/>
          <a:stretch>
            <a:fillRect/>
          </a:stretch>
        </p:blipFill>
        <p:spPr>
          <a:xfrm>
            <a:off x="-135467" y="-1174749"/>
            <a:ext cx="12424833" cy="9264649"/>
          </a:xfrm>
          <a:prstGeom prst="rect">
            <a:avLst/>
          </a:prstGeom>
          <a:noFill/>
          <a:ln w="9525">
            <a:noFill/>
          </a:ln>
        </p:spPr>
      </p:pic>
      <p:sp>
        <p:nvSpPr>
          <p:cNvPr id="3" name="文本框 2"/>
          <p:cNvSpPr txBox="1"/>
          <p:nvPr/>
        </p:nvSpPr>
        <p:spPr>
          <a:xfrm>
            <a:off x="299720" y="-786765"/>
            <a:ext cx="3118485" cy="706755"/>
          </a:xfrm>
          <a:prstGeom prst="rect">
            <a:avLst/>
          </a:prstGeom>
          <a:noFill/>
        </p:spPr>
        <p:txBody>
          <a:bodyPr wrap="square" rtlCol="0">
            <a:spAutoFit/>
          </a:bodyPr>
          <a:p>
            <a:r>
              <a:rPr lang="zh-CN" altLang="en-US" sz="4000" b="1">
                <a:solidFill>
                  <a:srgbClr val="FFFF00"/>
                </a:solidFill>
              </a:rPr>
              <a:t>视频导入</a:t>
            </a:r>
            <a:endParaRPr lang="zh-CN" altLang="en-US" sz="4000" b="1">
              <a:solidFill>
                <a:srgbClr val="FFFF00"/>
              </a:solidFill>
            </a:endParaRPr>
          </a:p>
        </p:txBody>
      </p:sp>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内容占位符 2" descr="中国教育出版网"/>
          <p:cNvSpPr>
            <a:spLocks noGrp="1"/>
          </p:cNvSpPr>
          <p:nvPr>
            <p:ph idx="4294967295"/>
          </p:nvPr>
        </p:nvSpPr>
        <p:spPr>
          <a:xfrm>
            <a:off x="304165" y="1525905"/>
            <a:ext cx="11583670" cy="4607560"/>
          </a:xfrm>
        </p:spPr>
        <p:txBody>
          <a:bodyPr wrap="square" lIns="121920" tIns="60960" rIns="121920" bIns="60960" anchor="t"/>
          <a:p>
            <a:pPr eaLnBrk="1" hangingPunct="1"/>
            <a:r>
              <a:rPr lang="en-US" altLang="zh-CN" sz="4800" b="1" dirty="0"/>
              <a:t>1</a:t>
            </a:r>
            <a:r>
              <a:rPr lang="zh-CN" altLang="en-US" sz="4800" b="1" dirty="0"/>
              <a:t>、能正确、流利、有感情地朗读课文 。</a:t>
            </a:r>
            <a:endParaRPr lang="en-US" altLang="zh-CN" sz="4800" b="1" dirty="0"/>
          </a:p>
          <a:p>
            <a:pPr eaLnBrk="1" hangingPunct="1"/>
            <a:r>
              <a:rPr lang="en-US" altLang="zh-CN" sz="4800" b="1" dirty="0"/>
              <a:t>2</a:t>
            </a:r>
            <a:r>
              <a:rPr lang="zh-CN" altLang="en-US" sz="4800" b="1" dirty="0"/>
              <a:t>、学习本课生字词，理解“三顾茅庐”的意思。 </a:t>
            </a:r>
            <a:endParaRPr lang="en-US" altLang="zh-CN" sz="4800" b="1" dirty="0"/>
          </a:p>
          <a:p>
            <a:pPr eaLnBrk="1" hangingPunct="1"/>
            <a:r>
              <a:rPr lang="en-US" altLang="zh-CN" sz="4800" b="1" dirty="0"/>
              <a:t>3</a:t>
            </a:r>
            <a:r>
              <a:rPr lang="zh-CN" altLang="en-US" sz="4800" b="1" dirty="0"/>
              <a:t>、通过文章中刘备的语言、动作，体会他对人才尊重的优秀品质。</a:t>
            </a:r>
            <a:endParaRPr lang="zh-CN" altLang="en-US" sz="4800" b="1" dirty="0"/>
          </a:p>
        </p:txBody>
      </p:sp>
      <p:sp>
        <p:nvSpPr>
          <p:cNvPr id="33796" name="WordArt 5" descr="中国教育出版网"/>
          <p:cNvSpPr/>
          <p:nvPr/>
        </p:nvSpPr>
        <p:spPr>
          <a:xfrm>
            <a:off x="4293235" y="367030"/>
            <a:ext cx="2743200" cy="711200"/>
          </a:xfrm>
          <a:prstGeom prst="rect">
            <a:avLst/>
          </a:prstGeom>
        </p:spPr>
        <p:txBody>
          <a:bodyPr wrap="none" fromWordArt="1">
            <a:prstTxWarp prst="textPlain">
              <a:avLst>
                <a:gd name="adj" fmla="val 50000"/>
              </a:avLst>
            </a:prstTxWarp>
            <a:normAutofit fontScale="90000" lnSpcReduction="10000"/>
          </a:bodyPr>
          <a:p>
            <a:pPr algn="ctr"/>
            <a:r>
              <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rPr>
              <a:t>学习目标</a:t>
            </a:r>
            <a:endParaRPr lang="zh-CN" altLang="en-US" sz="4800" b="1" i="1">
              <a:ln w="9525" cap="flat" cmpd="sng">
                <a:solidFill>
                  <a:srgbClr val="000000"/>
                </a:solidFill>
                <a:prstDash val="solid"/>
                <a:round/>
                <a:headEnd type="none" w="med" len="med"/>
                <a:tailEnd type="none" w="med" len="med"/>
              </a:ln>
              <a:solidFill>
                <a:srgbClr val="3366FF"/>
              </a:solidFill>
              <a:effectLst>
                <a:outerShdw dist="35921" dir="2699999" algn="ctr" rotWithShape="0">
                  <a:srgbClr val="808080">
                    <a:alpha val="78000"/>
                  </a:srgbClr>
                </a:outerShdw>
              </a:effectLst>
              <a:latin typeface="隶书" panose="02010509060101010101" pitchFamily="49" charset="-122"/>
              <a:ea typeface="隶书" panose="020105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Picture 2" descr="中国教育出版网"/>
          <p:cNvPicPr/>
          <p:nvPr/>
        </p:nvPicPr>
        <p:blipFill>
          <a:blip r:embed="rId1"/>
          <a:stretch>
            <a:fillRect/>
          </a:stretch>
        </p:blipFill>
        <p:spPr>
          <a:xfrm>
            <a:off x="49530" y="8890"/>
            <a:ext cx="5691505" cy="6839585"/>
          </a:xfrm>
          <a:prstGeom prst="rect">
            <a:avLst/>
          </a:prstGeom>
          <a:noFill/>
          <a:ln w="9525">
            <a:noFill/>
          </a:ln>
        </p:spPr>
      </p:pic>
      <p:sp>
        <p:nvSpPr>
          <p:cNvPr id="25602" name="Text Box 3" descr="中国教育出版网"/>
          <p:cNvSpPr txBox="1"/>
          <p:nvPr/>
        </p:nvSpPr>
        <p:spPr>
          <a:xfrm>
            <a:off x="4749800" y="-520700"/>
            <a:ext cx="738717" cy="15240"/>
          </a:xfrm>
          <a:prstGeom prst="rect">
            <a:avLst/>
          </a:prstGeom>
          <a:noFill/>
          <a:ln w="9525">
            <a:noFill/>
          </a:ln>
        </p:spPr>
        <p:txBody>
          <a:bodyPr lIns="0" tIns="0" rIns="0" bIns="0" anchor="t">
            <a:spAutoFit/>
          </a:bodyPr>
          <a:p>
            <a:endParaRPr lang="zh-CN" altLang="zh-CN" sz="100" dirty="0">
              <a:latin typeface="Arial" panose="020B0604020202020204" pitchFamily="34" charset="0"/>
              <a:ea typeface="宋体" panose="02010600030101010101" pitchFamily="2" charset="-122"/>
            </a:endParaRPr>
          </a:p>
        </p:txBody>
      </p:sp>
      <p:sp>
        <p:nvSpPr>
          <p:cNvPr id="17412" name="Text Box 4" descr="中国教育出版网"/>
          <p:cNvSpPr txBox="1"/>
          <p:nvPr/>
        </p:nvSpPr>
        <p:spPr>
          <a:xfrm>
            <a:off x="6000115" y="229235"/>
            <a:ext cx="5907405" cy="6029960"/>
          </a:xfrm>
          <a:prstGeom prst="rect">
            <a:avLst/>
          </a:prstGeom>
          <a:noFill/>
          <a:ln w="9525">
            <a:noFill/>
          </a:ln>
        </p:spPr>
        <p:txBody>
          <a:bodyPr wrap="square" lIns="121912" tIns="60957" rIns="121912" bIns="60957" anchor="t">
            <a:spAutoFit/>
          </a:bodyPr>
          <a:p>
            <a:pPr>
              <a:spcBef>
                <a:spcPct val="50000"/>
              </a:spcBef>
            </a:pPr>
            <a:r>
              <a:rPr lang="zh-CN" altLang="zh-CN" sz="4800" b="1" dirty="0">
                <a:solidFill>
                  <a:schemeClr val="tx1"/>
                </a:solidFill>
                <a:latin typeface="Arial" panose="020B0604020202020204" pitchFamily="34" charset="0"/>
                <a:ea typeface="宋体" panose="02010600030101010101" pitchFamily="2" charset="-122"/>
              </a:rPr>
              <a:t>《</a:t>
            </a:r>
            <a:r>
              <a:rPr lang="zh-CN" altLang="en-US" sz="3600" b="1" dirty="0">
                <a:solidFill>
                  <a:schemeClr val="tx1"/>
                </a:solidFill>
                <a:latin typeface="Arial" panose="020B0604020202020204" pitchFamily="34" charset="0"/>
                <a:ea typeface="宋体" panose="02010600030101010101" pitchFamily="2" charset="-122"/>
              </a:rPr>
              <a:t>三国演义</a:t>
            </a:r>
            <a:r>
              <a:rPr lang="zh-CN" altLang="zh-CN" sz="3600" b="1" dirty="0">
                <a:solidFill>
                  <a:schemeClr val="tx1"/>
                </a:solidFill>
                <a:latin typeface="Arial" panose="020B0604020202020204" pitchFamily="34" charset="0"/>
                <a:ea typeface="宋体" panose="02010600030101010101" pitchFamily="2" charset="-122"/>
              </a:rPr>
              <a:t>》</a:t>
            </a:r>
            <a:r>
              <a:rPr lang="zh-CN" altLang="en-US" sz="3600" b="1" dirty="0">
                <a:solidFill>
                  <a:schemeClr val="tx1"/>
                </a:solidFill>
                <a:latin typeface="Arial" panose="020B0604020202020204" pitchFamily="34" charset="0"/>
                <a:ea typeface="宋体" panose="02010600030101010101" pitchFamily="2" charset="-122"/>
              </a:rPr>
              <a:t>是我国四大古典名著之一，塑造了许多栩栩如生的人物形象。</a:t>
            </a:r>
            <a:endParaRPr lang="zh-CN" altLang="en-US" sz="3600" b="1" dirty="0">
              <a:solidFill>
                <a:schemeClr val="tx1"/>
              </a:solidFill>
              <a:latin typeface="Arial" panose="020B0604020202020204" pitchFamily="34" charset="0"/>
              <a:ea typeface="宋体" panose="02010600030101010101" pitchFamily="2" charset="-122"/>
            </a:endParaRPr>
          </a:p>
          <a:p>
            <a:pPr>
              <a:spcBef>
                <a:spcPct val="50000"/>
              </a:spcBef>
            </a:pPr>
            <a:r>
              <a:rPr lang="zh-CN" altLang="en-US" sz="4400" b="1" dirty="0">
                <a:solidFill>
                  <a:srgbClr val="FF0000"/>
                </a:solidFill>
                <a:latin typeface="黑体" panose="02010609060101010101" pitchFamily="49" charset="-122"/>
                <a:ea typeface="黑体" panose="02010609060101010101" pitchFamily="49" charset="-122"/>
              </a:rPr>
              <a:t>自由说话：（</a:t>
            </a:r>
            <a:r>
              <a:rPr lang="en-US" altLang="zh-CN" sz="4400" b="1" dirty="0">
                <a:solidFill>
                  <a:srgbClr val="FF0000"/>
                </a:solidFill>
                <a:latin typeface="黑体" panose="02010609060101010101" pitchFamily="49" charset="-122"/>
                <a:ea typeface="黑体" panose="02010609060101010101" pitchFamily="49" charset="-122"/>
              </a:rPr>
              <a:t>6</a:t>
            </a:r>
            <a:r>
              <a:rPr lang="zh-CN" altLang="en-US" sz="4400" b="1" dirty="0">
                <a:solidFill>
                  <a:srgbClr val="FF0000"/>
                </a:solidFill>
                <a:latin typeface="黑体" panose="02010609060101010101" pitchFamily="49" charset="-122"/>
                <a:ea typeface="黑体" panose="02010609060101010101" pitchFamily="49" charset="-122"/>
              </a:rPr>
              <a:t>分钟）</a:t>
            </a:r>
            <a:endParaRPr lang="zh-CN" altLang="en-US" sz="4400" b="1" dirty="0">
              <a:solidFill>
                <a:schemeClr val="tx1"/>
              </a:solidFill>
              <a:latin typeface="黑体" panose="02010609060101010101" pitchFamily="49" charset="-122"/>
              <a:ea typeface="黑体" panose="02010609060101010101" pitchFamily="49" charset="-122"/>
            </a:endParaRPr>
          </a:p>
          <a:p>
            <a:pPr>
              <a:spcBef>
                <a:spcPct val="50000"/>
              </a:spcBef>
            </a:pPr>
            <a:r>
              <a:rPr lang="en-US" altLang="zh-CN" sz="3600" b="1" dirty="0">
                <a:solidFill>
                  <a:schemeClr val="tx1"/>
                </a:solidFill>
                <a:latin typeface="Arial" panose="020B0604020202020204" pitchFamily="34" charset="0"/>
                <a:ea typeface="宋体" panose="02010600030101010101" pitchFamily="2" charset="-122"/>
              </a:rPr>
              <a:t>1.</a:t>
            </a:r>
            <a:r>
              <a:rPr lang="zh-CN" altLang="en-US" sz="3600" b="1" dirty="0">
                <a:solidFill>
                  <a:schemeClr val="tx1"/>
                </a:solidFill>
                <a:latin typeface="Arial" panose="020B0604020202020204" pitchFamily="34" charset="0"/>
                <a:ea typeface="宋体" panose="02010600030101010101" pitchFamily="2" charset="-122"/>
              </a:rPr>
              <a:t>同桌互说这本书及其作者。</a:t>
            </a:r>
            <a:endParaRPr lang="zh-CN" altLang="en-US" sz="3600" b="1" dirty="0">
              <a:solidFill>
                <a:schemeClr val="tx1"/>
              </a:solidFill>
              <a:latin typeface="Arial" panose="020B0604020202020204" pitchFamily="34" charset="0"/>
              <a:ea typeface="宋体" panose="02010600030101010101" pitchFamily="2" charset="-122"/>
            </a:endParaRPr>
          </a:p>
          <a:p>
            <a:pPr>
              <a:spcBef>
                <a:spcPct val="50000"/>
              </a:spcBef>
            </a:pPr>
            <a:r>
              <a:rPr lang="en-US" altLang="zh-CN" sz="3600" b="1" dirty="0">
                <a:solidFill>
                  <a:schemeClr val="tx1"/>
                </a:solidFill>
                <a:latin typeface="Arial" panose="020B0604020202020204" pitchFamily="34" charset="0"/>
                <a:ea typeface="宋体" panose="02010600030101010101" pitchFamily="2" charset="-122"/>
              </a:rPr>
              <a:t>2.</a:t>
            </a:r>
            <a:r>
              <a:rPr lang="zh-CN" altLang="en-US" sz="3600" b="1" dirty="0">
                <a:solidFill>
                  <a:schemeClr val="tx1"/>
                </a:solidFill>
                <a:latin typeface="Arial" panose="020B0604020202020204" pitchFamily="34" charset="0"/>
                <a:ea typeface="宋体" panose="02010600030101010101" pitchFamily="2" charset="-122"/>
              </a:rPr>
              <a:t>你最喜欢</a:t>
            </a:r>
            <a:r>
              <a:rPr lang="zh-CN" altLang="zh-CN" sz="3600" b="1" dirty="0">
                <a:sym typeface="+mn-ea"/>
              </a:rPr>
              <a:t>《</a:t>
            </a:r>
            <a:r>
              <a:rPr lang="zh-CN" altLang="en-US" sz="3600" b="1" dirty="0">
                <a:sym typeface="+mn-ea"/>
              </a:rPr>
              <a:t>三国演义</a:t>
            </a:r>
            <a:r>
              <a:rPr lang="zh-CN" altLang="zh-CN" sz="3600" b="1" dirty="0">
                <a:sym typeface="+mn-ea"/>
              </a:rPr>
              <a:t>》中哪个人物？</a:t>
            </a:r>
            <a:endParaRPr lang="zh-CN" altLang="zh-CN" sz="3600" b="1" dirty="0">
              <a:sym typeface="+mn-ea"/>
            </a:endParaRPr>
          </a:p>
          <a:p>
            <a:pPr>
              <a:spcBef>
                <a:spcPct val="50000"/>
              </a:spcBef>
            </a:pPr>
            <a:r>
              <a:rPr lang="en-US" altLang="zh-CN" sz="3600" b="1" dirty="0">
                <a:sym typeface="+mn-ea"/>
              </a:rPr>
              <a:t>3.</a:t>
            </a:r>
            <a:r>
              <a:rPr lang="zh-CN" altLang="en-US" sz="3600" b="1" dirty="0">
                <a:sym typeface="+mn-ea"/>
              </a:rPr>
              <a:t>谈谈本文的故事背景。</a:t>
            </a:r>
            <a:endParaRPr lang="zh-CN" altLang="en-US" sz="3600" b="1" dirty="0">
              <a:solidFill>
                <a:schemeClr val="tx1"/>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500" fill="hold"/>
                                        <p:tgtEl>
                                          <p:spTgt spid="17412"/>
                                        </p:tgtEl>
                                        <p:attrNameLst>
                                          <p:attrName>ppt_x</p:attrName>
                                        </p:attrNameLst>
                                      </p:cBhvr>
                                      <p:tavLst>
                                        <p:tav tm="0">
                                          <p:val>
                                            <p:strVal val="#ppt_x"/>
                                          </p:val>
                                        </p:tav>
                                        <p:tav tm="100000">
                                          <p:val>
                                            <p:strVal val="#ppt_x"/>
                                          </p:val>
                                        </p:tav>
                                      </p:tavLst>
                                    </p:anim>
                                    <p:anim calcmode="lin" valueType="num">
                                      <p:cBhvr additive="base">
                                        <p:cTn id="8"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theme/theme1.xml><?xml version="1.0" encoding="utf-8"?>
<a:theme xmlns:a="http://schemas.openxmlformats.org/drawingml/2006/main" name="母版">
  <a:themeElements>
    <a:clrScheme name="母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母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母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母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母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母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母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母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母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母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母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母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母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母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4215</Words>
  <Application>WPS 演示</Application>
  <PresentationFormat>全屏显示(4:3)</PresentationFormat>
  <Paragraphs>280</Paragraphs>
  <Slides>32</Slides>
  <Notes>0</Notes>
  <HiddenSlides>1</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32</vt:i4>
      </vt:variant>
    </vt:vector>
  </HeadingPairs>
  <TitlesOfParts>
    <vt:vector size="46" baseType="lpstr">
      <vt:lpstr>Arial</vt:lpstr>
      <vt:lpstr>宋体</vt:lpstr>
      <vt:lpstr>Wingdings</vt:lpstr>
      <vt:lpstr>隶书</vt:lpstr>
      <vt:lpstr>黑体</vt:lpstr>
      <vt:lpstr>Calibri</vt:lpstr>
      <vt:lpstr>楷体_GB2312</vt:lpstr>
      <vt:lpstr>微软雅黑</vt:lpstr>
      <vt:lpstr>Arial Unicode MS</vt:lpstr>
      <vt:lpstr>楷体</vt:lpstr>
      <vt:lpstr>Times New Roman</vt:lpstr>
      <vt:lpstr>华文中宋</vt:lpstr>
      <vt:lpstr>新宋体</vt:lpstr>
      <vt:lpstr>母版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www.zzstep.com</Company>
  <LinksUpToDate>false</LinksUpToDate>
  <SharedDoc>false</SharedDoc>
  <HyperlinksChanged>false</HyperlinksChanged>
  <AppVersion>14.0000</AppVersion>
  <Manager>中国教育出版网</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中国教育出版网</dc:title>
  <dc:creator>中国教育出版网</dc:creator>
  <cp:keywords>中国教育出版网</cp:keywords>
  <dc:description>www.zzstep.com</dc:description>
  <dc:subject>www.zzstep.com</dc:subject>
  <cp:category>中国教育出版网</cp:category>
  <cp:lastModifiedBy>郑德会</cp:lastModifiedBy>
  <cp:revision>12</cp:revision>
  <dcterms:created xsi:type="dcterms:W3CDTF">2012-06-06T01:30:00Z</dcterms:created>
  <dcterms:modified xsi:type="dcterms:W3CDTF">2018-06-20T08:25:06Z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