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8" r:id="rId2"/>
    <p:sldId id="319" r:id="rId3"/>
    <p:sldId id="323" r:id="rId4"/>
    <p:sldId id="395" r:id="rId5"/>
    <p:sldId id="322" r:id="rId6"/>
    <p:sldId id="396" r:id="rId7"/>
    <p:sldId id="325" r:id="rId8"/>
    <p:sldId id="327" r:id="rId9"/>
    <p:sldId id="360" r:id="rId10"/>
    <p:sldId id="361" r:id="rId11"/>
    <p:sldId id="328" r:id="rId12"/>
    <p:sldId id="362" r:id="rId13"/>
    <p:sldId id="363" r:id="rId14"/>
    <p:sldId id="364" r:id="rId15"/>
    <p:sldId id="397" r:id="rId16"/>
    <p:sldId id="365" r:id="rId17"/>
    <p:sldId id="398" r:id="rId18"/>
    <p:sldId id="366" r:id="rId19"/>
    <p:sldId id="369" r:id="rId20"/>
    <p:sldId id="367" r:id="rId21"/>
    <p:sldId id="370" r:id="rId22"/>
    <p:sldId id="372" r:id="rId23"/>
    <p:sldId id="373" r:id="rId24"/>
    <p:sldId id="374" r:id="rId25"/>
    <p:sldId id="375" r:id="rId26"/>
    <p:sldId id="399" r:id="rId27"/>
    <p:sldId id="376" r:id="rId28"/>
    <p:sldId id="377" r:id="rId29"/>
    <p:sldId id="314" r:id="rId30"/>
    <p:sldId id="315" r:id="rId31"/>
    <p:sldId id="392" r:id="rId32"/>
    <p:sldId id="400" r:id="rId33"/>
    <p:sldId id="401" r:id="rId34"/>
    <p:sldId id="402" r:id="rId35"/>
    <p:sldId id="403" r:id="rId36"/>
    <p:sldId id="379" r:id="rId37"/>
    <p:sldId id="393" r:id="rId38"/>
    <p:sldId id="386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800000"/>
    <a:srgbClr val="CC00FF"/>
    <a:srgbClr val="660066"/>
    <a:srgbClr val="9900CC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8118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8037" y="1096423"/>
            <a:ext cx="9144000" cy="576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封建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科举制度是隋朝以后封建王朝用考试选拔官吏的制度。戊戌变法前，全国每年有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多万读书人，参加考选“秀才”，只有百分之一入选；三年一考的“举人”，入选者只有千分之一；三年一考的“进士”，入选者只有万分之一。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许多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人老死科场，利欲熏心，精神畸形，成了科举的奴隶，成了科举制度的受害者。这些读书人“一心只读圣贤书，两耳不闻窗外事”，他们处理社会事物、谋划生计的能力是很缺乏的。“万般皆下品，惟有读书高”的观念又让他们鄙视体力劳动，至于经商营业，更是不耻。我们要学的课文中的主人公孔乙己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封建文化和科举制度所培养出的人是一群无用的人。 </a:t>
            </a:r>
          </a:p>
        </p:txBody>
      </p:sp>
      <p:sp>
        <p:nvSpPr>
          <p:cNvPr id="2" name="矩形 1"/>
          <p:cNvSpPr/>
          <p:nvPr/>
        </p:nvSpPr>
        <p:spPr>
          <a:xfrm>
            <a:off x="2143908" y="188640"/>
            <a:ext cx="48013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关于科举制度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626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7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4243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第一部分（</a:t>
            </a:r>
            <a:r>
              <a:rPr lang="en-US" altLang="zh-CN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1—3</a:t>
            </a:r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） ：社会环境</a:t>
            </a:r>
            <a:endParaRPr lang="zh-CN" altLang="en-US" sz="2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0261" y="229801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作者描写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社会环境的作用：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287141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Ａ、把“短衣帮”与“穿长衫”的喝酒形象作对比，突出了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贫富悬殊、等级森严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的社会现实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85122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Ｂ、从“我”职务的变换，</a:t>
            </a:r>
            <a:r>
              <a:rPr lang="zh-CN" altLang="en-US" sz="28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对长衫主顾惟恐侍侯不周，对短衣帮则能欺则欺，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可以窥见掌柜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冷酷势利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的一面</a:t>
            </a:r>
            <a:r>
              <a:rPr kumimoji="1"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79302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Ｃ、掌柜是一副凶脸孔，主顾也没有什么好声气：营造压抑冷酷的酒店氛围，</a:t>
            </a:r>
            <a:r>
              <a:rPr kumimoji="1"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以小见大</a:t>
            </a:r>
            <a:r>
              <a:rPr kumimoji="1" lang="zh-CN" altLang="en-US" sz="2800" b="1" dirty="0">
                <a:latin typeface="华文楷体" pitchFamily="2" charset="-122"/>
                <a:ea typeface="华文楷体" pitchFamily="2" charset="-122"/>
              </a:rPr>
              <a:t>，更见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世态炎凉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" y="5890498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solidFill>
                  <a:srgbClr val="00660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kumimoji="1"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交代</a:t>
            </a:r>
            <a:r>
              <a:rPr kumimoji="1"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势利、冷酷的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社会环境</a:t>
            </a:r>
            <a:r>
              <a:rPr kumimoji="1" lang="zh-CN" altLang="en-US" sz="2800" b="1" dirty="0" smtClean="0">
                <a:solidFill>
                  <a:srgbClr val="006600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渲染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了冷漠悲凉的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气氛</a:t>
            </a:r>
            <a:r>
              <a:rPr kumimoji="1" lang="zh-CN" altLang="en-US" sz="2800" b="1" dirty="0" smtClean="0">
                <a:solidFill>
                  <a:srgbClr val="006600"/>
                </a:solidFill>
                <a:ea typeface="华文楷体" pitchFamily="2" charset="-122"/>
                <a:cs typeface="Calibri"/>
              </a:rPr>
              <a:t>❸</a:t>
            </a:r>
            <a:r>
              <a:rPr kumimoji="1"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揭示</a:t>
            </a:r>
            <a:r>
              <a:rPr kumimoji="1"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了孔乙己不幸的社会</a:t>
            </a:r>
            <a:r>
              <a:rPr kumimoji="1"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根源</a:t>
            </a:r>
            <a:r>
              <a:rPr kumimoji="1" lang="zh-CN" altLang="en-US" sz="2800" b="1" dirty="0" smtClean="0">
                <a:solidFill>
                  <a:srgbClr val="006600"/>
                </a:solidFill>
                <a:ea typeface="华文楷体" pitchFamily="2" charset="-122"/>
                <a:cs typeface="Calibri"/>
              </a:rPr>
              <a:t>❹</a:t>
            </a:r>
            <a:r>
              <a:rPr kumimoji="1"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为</a:t>
            </a:r>
            <a:r>
              <a:rPr kumimoji="1"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孔乙己的出场做</a:t>
            </a:r>
            <a:r>
              <a:rPr kumimoji="1"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铺垫</a:t>
            </a:r>
            <a:endParaRPr kumimoji="1"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3350" y="1115337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社会环境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506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09898" y="2033053"/>
            <a:ext cx="6724204" cy="72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孔乙己其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人：</a:t>
            </a:r>
            <a:r>
              <a:rPr kumimoji="0" lang="zh-CN" altLang="en-US" sz="3200" b="1" dirty="0" smtClean="0">
                <a:latin typeface="华文楷体" pitchFamily="2" charset="-122"/>
                <a:ea typeface="华文楷体" pitchFamily="2" charset="-122"/>
              </a:rPr>
              <a:t>关键词</a:t>
            </a:r>
            <a:r>
              <a:rPr kumimoji="0" lang="en-US" altLang="zh-CN" sz="3200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kumimoji="0" lang="zh-CN" altLang="en-US" sz="3200" b="1" dirty="0">
                <a:solidFill>
                  <a:srgbClr val="EE285C"/>
                </a:solidFill>
                <a:latin typeface="华文楷体" pitchFamily="2" charset="-122"/>
                <a:ea typeface="华文楷体" pitchFamily="2" charset="-122"/>
              </a:rPr>
              <a:t>使人快活</a:t>
            </a:r>
          </a:p>
        </p:txBody>
      </p:sp>
      <p:sp>
        <p:nvSpPr>
          <p:cNvPr id="2" name="矩形 1"/>
          <p:cNvSpPr/>
          <p:nvPr/>
        </p:nvSpPr>
        <p:spPr>
          <a:xfrm>
            <a:off x="64383" y="2852936"/>
            <a:ext cx="59938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“孔乙己是这样的使人快活，可是没有他，别人也便这么过。”</a:t>
            </a:r>
          </a:p>
        </p:txBody>
      </p:sp>
      <p:sp>
        <p:nvSpPr>
          <p:cNvPr id="3" name="矩形 2"/>
          <p:cNvSpPr/>
          <p:nvPr/>
        </p:nvSpPr>
        <p:spPr>
          <a:xfrm>
            <a:off x="64383" y="4794818"/>
            <a:ext cx="6264696" cy="1890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5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问题一：孔乙己使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哪些人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快活？</a:t>
            </a:r>
          </a:p>
          <a:p>
            <a:pPr>
              <a:spcBef>
                <a:spcPts val="25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问题二：孔乙己的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哪些方面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使人快活？他究竟是一个怎样的人？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895653" cy="38952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054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4" name="同心圆 3"/>
          <p:cNvSpPr/>
          <p:nvPr/>
        </p:nvSpPr>
        <p:spPr>
          <a:xfrm>
            <a:off x="5326982" y="2964227"/>
            <a:ext cx="3035920" cy="3309515"/>
          </a:xfrm>
          <a:prstGeom prst="donut">
            <a:avLst>
              <a:gd name="adj" fmla="val 30744"/>
            </a:avLst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CC00FF"/>
                </a:solidFill>
                <a:latin typeface="华文隶书" pitchFamily="2" charset="-122"/>
                <a:ea typeface="华文隶书" pitchFamily="2" charset="-122"/>
              </a:rPr>
              <a:t>孔乙己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817965" y="3151098"/>
            <a:ext cx="4002137" cy="3043297"/>
            <a:chOff x="4606005" y="2910170"/>
            <a:chExt cx="4002137" cy="3043297"/>
          </a:xfrm>
        </p:grpSpPr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4606005" y="2910170"/>
              <a:ext cx="101803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>
                  <a:solidFill>
                    <a:srgbClr val="CC00FF"/>
                  </a:solidFill>
                  <a:latin typeface="华文楷体" pitchFamily="2" charset="-122"/>
                  <a:ea typeface="华文楷体" pitchFamily="2" charset="-122"/>
                </a:rPr>
                <a:t>“</a:t>
              </a:r>
              <a:r>
                <a:rPr kumimoji="1" lang="zh-CN" altLang="en-US" sz="2800" b="1" dirty="0">
                  <a:solidFill>
                    <a:srgbClr val="CC00FF"/>
                  </a:solidFill>
                  <a:latin typeface="华文楷体" pitchFamily="2" charset="-122"/>
                  <a:ea typeface="华文楷体" pitchFamily="2" charset="-122"/>
                </a:rPr>
                <a:t>我”</a:t>
              </a: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7693742" y="2910170"/>
              <a:ext cx="9144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CC00FF"/>
                  </a:solidFill>
                  <a:latin typeface="华文楷体" pitchFamily="2" charset="-122"/>
                  <a:ea typeface="华文楷体" pitchFamily="2" charset="-122"/>
                </a:rPr>
                <a:t>众人</a:t>
              </a: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4827709" y="5434354"/>
              <a:ext cx="9144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CC00FF"/>
                  </a:solidFill>
                  <a:latin typeface="华文楷体" pitchFamily="2" charset="-122"/>
                  <a:ea typeface="华文楷体" pitchFamily="2" charset="-122"/>
                </a:rPr>
                <a:t>小孩</a:t>
              </a: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7675360" y="5434354"/>
              <a:ext cx="914400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CC00FF"/>
                  </a:solidFill>
                  <a:latin typeface="华文楷体" pitchFamily="2" charset="-122"/>
                  <a:ea typeface="华文楷体" pitchFamily="2" charset="-122"/>
                </a:rPr>
                <a:t>掌柜</a:t>
              </a:r>
            </a:p>
          </p:txBody>
        </p:sp>
      </p:grp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4682481" y="4342084"/>
            <a:ext cx="457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笑</a:t>
            </a: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449182" y="2344503"/>
            <a:ext cx="457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笑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8318722" y="4210459"/>
            <a:ext cx="457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笑</a:t>
            </a: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6591349" y="6194393"/>
            <a:ext cx="457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620538" y="3552837"/>
            <a:ext cx="2469321" cy="2287395"/>
            <a:chOff x="5408578" y="3311909"/>
            <a:chExt cx="2469321" cy="2287395"/>
          </a:xfrm>
        </p:grpSpPr>
        <p:sp>
          <p:nvSpPr>
            <p:cNvPr id="5" name="燕尾形箭头 4"/>
            <p:cNvSpPr/>
            <p:nvPr/>
          </p:nvSpPr>
          <p:spPr>
            <a:xfrm rot="2312071">
              <a:off x="5408578" y="3397930"/>
              <a:ext cx="890785" cy="471368"/>
            </a:xfrm>
            <a:prstGeom prst="notchedRight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箭头 16"/>
            <p:cNvSpPr/>
            <p:nvPr/>
          </p:nvSpPr>
          <p:spPr>
            <a:xfrm rot="2312071" flipH="1">
              <a:off x="7026974" y="4952705"/>
              <a:ext cx="850925" cy="471368"/>
            </a:xfrm>
            <a:prstGeom prst="notchedRight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燕尾形箭头 17"/>
            <p:cNvSpPr/>
            <p:nvPr/>
          </p:nvSpPr>
          <p:spPr>
            <a:xfrm rot="8097742">
              <a:off x="7038312" y="3495706"/>
              <a:ext cx="838961" cy="471368"/>
            </a:xfrm>
            <a:prstGeom prst="notchedRight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箭头 18"/>
            <p:cNvSpPr/>
            <p:nvPr/>
          </p:nvSpPr>
          <p:spPr>
            <a:xfrm rot="8097742" flipH="1">
              <a:off x="5435158" y="4925756"/>
              <a:ext cx="875728" cy="471368"/>
            </a:xfrm>
            <a:prstGeom prst="notchedRightArrow">
              <a:avLst/>
            </a:prstGeom>
            <a:solidFill>
              <a:srgbClr val="CC00FF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5720486" y="4727544"/>
              <a:ext cx="5334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悲</a:t>
              </a: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7007659" y="3537415"/>
              <a:ext cx="5334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悲</a:t>
              </a:r>
            </a:p>
          </p:txBody>
        </p:sp>
        <p:sp>
          <p:nvSpPr>
            <p:cNvPr id="26" name="Text Box 19"/>
            <p:cNvSpPr txBox="1">
              <a:spLocks noChangeArrowheads="1"/>
            </p:cNvSpPr>
            <p:nvPr/>
          </p:nvSpPr>
          <p:spPr bwMode="auto">
            <a:xfrm>
              <a:off x="5703822" y="3469780"/>
              <a:ext cx="5334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悲</a:t>
              </a:r>
            </a:p>
          </p:txBody>
        </p:sp>
        <p:sp>
          <p:nvSpPr>
            <p:cNvPr id="27" name="Text Box 20"/>
            <p:cNvSpPr txBox="1">
              <a:spLocks noChangeArrowheads="1"/>
            </p:cNvSpPr>
            <p:nvPr/>
          </p:nvSpPr>
          <p:spPr bwMode="auto">
            <a:xfrm>
              <a:off x="6992495" y="4738972"/>
              <a:ext cx="5334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FF00"/>
                  </a:solidFill>
                  <a:latin typeface="华文楷体" pitchFamily="2" charset="-122"/>
                  <a:ea typeface="华文楷体" pitchFamily="2" charset="-122"/>
                </a:rPr>
                <a:t>悲</a:t>
              </a:r>
            </a:p>
          </p:txBody>
        </p:sp>
      </p:grp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049378" y="2548727"/>
            <a:ext cx="23034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快活</a:t>
            </a: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245343" y="3775299"/>
            <a:ext cx="391849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❶语言令人笑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245343" y="4535686"/>
            <a:ext cx="453913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❷外貌</a:t>
            </a:r>
            <a:r>
              <a:rPr kumimoji="1" lang="zh-CN" altLang="en-US" sz="40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衣着令人</a:t>
            </a:r>
            <a:r>
              <a:rPr kumimoji="1" lang="zh-CN" altLang="en-US" sz="40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45343" y="5305127"/>
            <a:ext cx="45665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❸行为令人笑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245343" y="6037468"/>
            <a:ext cx="45665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❹</a:t>
            </a:r>
            <a:r>
              <a:rPr kumimoji="1" lang="zh-CN" altLang="en-US" sz="40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遭遇令人笑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笑脸 5"/>
          <p:cNvSpPr/>
          <p:nvPr/>
        </p:nvSpPr>
        <p:spPr>
          <a:xfrm>
            <a:off x="2409768" y="2683580"/>
            <a:ext cx="576064" cy="561290"/>
          </a:xfrm>
          <a:prstGeom prst="smileyFace">
            <a:avLst/>
          </a:prstGeom>
          <a:gradFill flip="none" rotWithShape="1">
            <a:gsLst>
              <a:gs pos="0">
                <a:srgbClr val="CC00FF">
                  <a:shade val="30000"/>
                  <a:satMod val="115000"/>
                </a:srgbClr>
              </a:gs>
              <a:gs pos="50000">
                <a:srgbClr val="CC00FF">
                  <a:shade val="67500"/>
                  <a:satMod val="115000"/>
                </a:srgbClr>
              </a:gs>
              <a:gs pos="100000">
                <a:srgbClr val="CC00FF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9884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/>
      <p:bldP spid="21" grpId="0"/>
      <p:bldP spid="22" grpId="0"/>
      <p:bldP spid="23" grpId="0"/>
      <p:bldP spid="29" grpId="0"/>
      <p:bldP spid="30" grpId="0"/>
      <p:bldP spid="31" grpId="0"/>
      <p:bldP spid="32" grpId="0"/>
      <p:bldP spid="33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0" y="2068399"/>
            <a:ext cx="39184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❶语言令人笑</a:t>
            </a:r>
            <a:endParaRPr kumimoji="1" lang="zh-CN" altLang="en-US" sz="36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76613"/>
            <a:ext cx="6546985" cy="523220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满口“之乎者也”教人半懂不懂 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3399211"/>
            <a:ext cx="9144000" cy="48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说明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他长期受封建文化教育的熏陶中毒之深，迂腐之至。 </a:t>
            </a:r>
          </a:p>
        </p:txBody>
      </p:sp>
      <p:sp>
        <p:nvSpPr>
          <p:cNvPr id="4" name="矩形 3"/>
          <p:cNvSpPr/>
          <p:nvPr/>
        </p:nvSpPr>
        <p:spPr>
          <a:xfrm>
            <a:off x="-15406" y="3872846"/>
            <a:ext cx="9159405" cy="95410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不分场合地使用难懂的文言词语，甚至对着孩子也引用“多乎哉，不多也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6135" y="4869160"/>
            <a:ext cx="9126263" cy="48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论语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中的语句，表现了他的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迂腐不堪与自命清高。</a:t>
            </a:r>
            <a:endParaRPr lang="zh-CN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8567" y="5357307"/>
            <a:ext cx="9162566" cy="523220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窃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书不能算偷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窃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书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!…</a:t>
            </a:r>
            <a:r>
              <a:rPr lang="zh-CN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读书人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的事，能算偷么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0" y="5986992"/>
            <a:ext cx="9101395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在事实面前，仍徒然地换弄语词，自欺欺人，可见人物的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迂腐和爱面子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78705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 animBg="1"/>
      <p:bldP spid="3" grpId="0"/>
      <p:bldP spid="4" grpId="0" animBg="1"/>
      <p:bldP spid="5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5429" y="2285999"/>
            <a:ext cx="45391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❷外貌</a:t>
            </a:r>
            <a:r>
              <a:rPr kumimoji="1" lang="zh-CN" altLang="en-US" sz="36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衣着令人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笑</a:t>
            </a:r>
            <a:endParaRPr kumimoji="1" lang="zh-CN" altLang="en-US" sz="36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397" y="3146851"/>
            <a:ext cx="76123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①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穿长衫的唯一的人”（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）说明他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追求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功名、好面子，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不屑与“短衣帮”为伍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396" y="4255600"/>
            <a:ext cx="77220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②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“穿的虽然是长衫，可是又脏又破”（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），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  <a:cs typeface="Calibri"/>
              </a:rPr>
              <a:t>“脏”说明他的好逸恶劳，“破”反映他的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穷苦困顿</a:t>
            </a:r>
          </a:p>
        </p:txBody>
      </p:sp>
      <p:sp>
        <p:nvSpPr>
          <p:cNvPr id="11" name="矩形 10"/>
          <p:cNvSpPr/>
          <p:nvPr/>
        </p:nvSpPr>
        <p:spPr>
          <a:xfrm>
            <a:off x="738396" y="5763319"/>
            <a:ext cx="7866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③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“皱纹间时常夹些伤痕，一部乱蓬蓬的花白胡子（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“花白”与 “皱纹”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共显其老</a:t>
            </a:r>
          </a:p>
        </p:txBody>
      </p:sp>
    </p:spTree>
    <p:extLst>
      <p:ext uri="{BB962C8B-B14F-4D97-AF65-F5344CB8AC3E}">
        <p14:creationId xmlns:p14="http://schemas.microsoft.com/office/powerpoint/2010/main" xmlns="" val="115766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6626" y="3140968"/>
            <a:ext cx="8919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④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“他身材高大（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）”“夹些伤痕（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”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“身材很高大”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表明原本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具有谋生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条件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“夹些伤痕”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则暗示了他常常因偷窃而挨打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Calibri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21" y="5027086"/>
            <a:ext cx="9049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⑤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“青白脸色（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）”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说明他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过着半饥半饱的生活</a:t>
            </a:r>
          </a:p>
        </p:txBody>
      </p:sp>
      <p:sp>
        <p:nvSpPr>
          <p:cNvPr id="14" name="矩形 13"/>
          <p:cNvSpPr/>
          <p:nvPr/>
        </p:nvSpPr>
        <p:spPr>
          <a:xfrm>
            <a:off x="28730" y="5755034"/>
            <a:ext cx="914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⑥ “皱纹间常夹些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伤痕（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4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  <a:cs typeface="Calibri"/>
              </a:rPr>
              <a:t>）”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Calibri"/>
              </a:rPr>
              <a:t>表明他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饱受生活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折磨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常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遭欺凌侮辱。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429" y="2285999"/>
            <a:ext cx="45391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❷外貌</a:t>
            </a:r>
            <a:r>
              <a:rPr kumimoji="1" lang="zh-CN" altLang="en-US" sz="36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衣着令人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笑</a:t>
            </a:r>
            <a:endParaRPr kumimoji="1" lang="zh-CN" altLang="en-US" sz="36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91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429" y="2248911"/>
            <a:ext cx="45665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❸行为令人笑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024" y="320555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分茴香豆片段：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“伸开五指将碟子罩住，弯下腰去说道</a:t>
            </a:r>
            <a:r>
              <a:rPr lang="en-US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直起身来又看一看盘，自己摇头说</a:t>
            </a:r>
            <a:r>
              <a:rPr lang="en-US" altLang="zh-CN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……(8)”</a:t>
            </a:r>
            <a:r>
              <a:rPr lang="zh-CN" altLang="en-US" sz="3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本质善良诚恳。</a:t>
            </a:r>
            <a:endParaRPr lang="zh-CN" altLang="zh-CN" sz="3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150" y="4933296"/>
            <a:ext cx="87613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教“我”写茴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字</a:t>
            </a: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(7)——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教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“茴”字的四种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写法，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见小伙计毫不热心，便长叹惋惜，说明孔乙己把僵化无用的“学问”视如至宝，说明</a:t>
            </a:r>
            <a:r>
              <a:rPr lang="zh-CN" altLang="en-US" sz="3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迂腐不堪，中毒甚深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63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429" y="2248911"/>
            <a:ext cx="45665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  <a:cs typeface="Calibri"/>
              </a:rPr>
              <a:t>❸行为令人笑</a:t>
            </a:r>
            <a:endParaRPr kumimoji="1" lang="zh-CN" altLang="en-US" sz="4000" dirty="0"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691" y="3140968"/>
            <a:ext cx="83226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“排出九文大钱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altLang="zh-CN" sz="30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000" b="1" dirty="0">
                <a:latin typeface="华文楷体" pitchFamily="2" charset="-122"/>
                <a:ea typeface="华文楷体" pitchFamily="2" charset="-122"/>
              </a:rPr>
              <a:t>——“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排”字既表现他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拮据而穷酸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的本相，又对酒店卖弄分文不少，自己是规矩人。也表现出对只花四文钱的短衣帮的得意而炫耀的神情。</a:t>
            </a:r>
            <a:r>
              <a:rPr lang="zh-CN" altLang="en-US" sz="3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天真</a:t>
            </a:r>
          </a:p>
        </p:txBody>
      </p:sp>
      <p:sp>
        <p:nvSpPr>
          <p:cNvPr id="10" name="矩形 9"/>
          <p:cNvSpPr/>
          <p:nvPr/>
        </p:nvSpPr>
        <p:spPr>
          <a:xfrm>
            <a:off x="383282" y="5445224"/>
            <a:ext cx="85592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“青筋条条绽出”睁大眼睛，进行争辩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000" b="1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000" b="1" dirty="0" smtClean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个“绽”字活画出他的</a:t>
            </a:r>
            <a:r>
              <a:rPr lang="zh-CN" altLang="en-US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窘迫尴尬、又羞又恼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的神态。</a:t>
            </a:r>
            <a:r>
              <a:rPr lang="zh-CN" altLang="en-US" sz="3000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zh-CN" sz="30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08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3527425" y="2392363"/>
            <a:ext cx="48895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33CC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10199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800">
                <a:solidFill>
                  <a:srgbClr val="FFFFFF"/>
                </a:solidFill>
              </a:rPr>
              <a:t>学科网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760" y="3124398"/>
            <a:ext cx="4411691" cy="2173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“你脸上又添新伤疤了（</a:t>
            </a:r>
            <a:r>
              <a:rPr lang="en-US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）” </a:t>
            </a:r>
            <a:r>
              <a:rPr lang="zh-CN" altLang="en-US" sz="3000" b="1" dirty="0">
                <a:latin typeface="华文楷体" pitchFamily="2" charset="-122"/>
                <a:ea typeface="华文楷体" pitchFamily="2" charset="-122"/>
              </a:rPr>
              <a:t>，“新”说明刚挨打不久，“又”说明挨打不止一次，即偷窃行为不止一次了。</a:t>
            </a:r>
          </a:p>
        </p:txBody>
      </p:sp>
      <p:sp>
        <p:nvSpPr>
          <p:cNvPr id="4" name="矩形 3"/>
          <p:cNvSpPr/>
          <p:nvPr/>
        </p:nvSpPr>
        <p:spPr>
          <a:xfrm>
            <a:off x="378564" y="5448646"/>
            <a:ext cx="4000082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“你怎的连半个秀才也捞不到呢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？（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）”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醉心功名，懒惰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293" y="2182882"/>
            <a:ext cx="9006421" cy="4521492"/>
            <a:chOff x="16293" y="2182882"/>
            <a:chExt cx="9006421" cy="4521492"/>
          </a:xfrm>
        </p:grpSpPr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16293" y="2182882"/>
              <a:ext cx="4566571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000" b="1" dirty="0">
                  <a:solidFill>
                    <a:srgbClr val="00B0F0"/>
                  </a:solidFill>
                  <a:latin typeface="华文琥珀" pitchFamily="2" charset="-122"/>
                  <a:ea typeface="华文琥珀" pitchFamily="2" charset="-122"/>
                  <a:cs typeface="Calibri"/>
                </a:rPr>
                <a:t>❹</a:t>
              </a:r>
              <a:r>
                <a:rPr kumimoji="1" lang="zh-CN" altLang="en-US" sz="4000" b="1" dirty="0" smtClean="0">
                  <a:solidFill>
                    <a:srgbClr val="00B0F0"/>
                  </a:solidFill>
                  <a:latin typeface="华文琥珀" pitchFamily="2" charset="-122"/>
                  <a:ea typeface="华文琥珀" pitchFamily="2" charset="-122"/>
                  <a:cs typeface="Calibri"/>
                </a:rPr>
                <a:t>遭遇令人笑</a:t>
              </a:r>
              <a:endParaRPr kumimoji="1" lang="zh-CN" altLang="en-US" sz="4000" b="1" dirty="0"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3140968"/>
              <a:ext cx="4306698" cy="3563406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relaxedInset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65755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新建文件夹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528629" y="1052736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孔乙己形象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第二部分第一层（</a:t>
            </a:r>
            <a:r>
              <a:rPr lang="en-US" altLang="zh-CN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4—9</a:t>
            </a:r>
            <a:r>
              <a:rPr lang="zh-CN" altLang="en-US" sz="2400" b="1" noProof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） ：</a:t>
            </a:r>
            <a:r>
              <a:rPr lang="zh-CN" altLang="zh-CN" sz="24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己的</a:t>
            </a:r>
            <a:r>
              <a:rPr lang="zh-CN" altLang="en-US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生平遭遇</a:t>
            </a:r>
            <a:r>
              <a:rPr lang="zh-CN" altLang="zh-CN" sz="24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2348880"/>
            <a:ext cx="913463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孔乙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己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一个连名字都没有的读书人（孔乙己取自描红纸上的“上大人孔乙己”这些笔画简单的字，孔乙己是别人替他取的绰号。）究竟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具有哪些性格特点？</a:t>
            </a:r>
            <a:endParaRPr lang="zh-CN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0084" y="3919732"/>
            <a:ext cx="2168035" cy="29382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706021" y="3919732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迂腐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00299" y="3919732"/>
            <a:ext cx="17235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爱面子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3849" y="3919732"/>
            <a:ext cx="2236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自命清高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6021" y="5048074"/>
            <a:ext cx="2236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自欺欺人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23848" y="5034923"/>
            <a:ext cx="2236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好吃懒做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6651" y="6135930"/>
            <a:ext cx="12105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善良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05593" y="6127478"/>
            <a:ext cx="12105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天真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23056" y="6157693"/>
            <a:ext cx="12105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守信</a:t>
            </a:r>
            <a:endParaRPr lang="zh-CN" altLang="en-US" sz="4000" cap="none" spc="0" dirty="0">
              <a:ln w="11430"/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750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孔乙己2"/>
          <p:cNvPicPr>
            <a:picLocks noChangeAspect="1" noChangeArrowheads="1"/>
          </p:cNvPicPr>
          <p:nvPr/>
        </p:nvPicPr>
        <p:blipFill>
          <a:blip r:embed="rId2">
            <a:lum bright="-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5" t="21320" r="1953" b="29622"/>
          <a:stretch>
            <a:fillRect/>
          </a:stretch>
        </p:blipFill>
        <p:spPr bwMode="auto">
          <a:xfrm>
            <a:off x="1972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946503" y="255228"/>
            <a:ext cx="1107996" cy="2434320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9900CC"/>
                </a:solidFill>
                <a:latin typeface="华文琥珀" pitchFamily="2" charset="-122"/>
                <a:ea typeface="华文琥珀" pitchFamily="2" charset="-122"/>
              </a:rPr>
              <a:t>孔乙己</a:t>
            </a:r>
            <a:endParaRPr lang="zh-CN" altLang="en-US" sz="6000" b="1" cap="none" spc="0" dirty="0">
              <a:ln w="11430"/>
              <a:solidFill>
                <a:srgbClr val="9900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00392" y="2925043"/>
            <a:ext cx="800219" cy="1153521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flat" dir="tl">
              <a:rot lat="0" lon="0" rev="6600000"/>
            </a:lightRig>
          </a:scene3d>
          <a:sp3d>
            <a:bevelT prst="slope"/>
          </a:sp3d>
        </p:spPr>
        <p:txBody>
          <a:bodyPr vert="eaVert"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鲁迅</a:t>
            </a:r>
            <a:endParaRPr lang="zh-CN" altLang="en-US" sz="4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746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新建文件夹\ppt背景图片\()X7~]IL({5OA5~UKY{1HWX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764704"/>
            <a:ext cx="912754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 smtClean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小结</a:t>
            </a:r>
            <a:endParaRPr lang="en-US" altLang="zh-CN" sz="6000" dirty="0" smtClean="0"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刻画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</a:rPr>
              <a:t>人物的方法及人物性格</a:t>
            </a:r>
            <a:endParaRPr lang="zh-CN" altLang="en-US" sz="4800" cap="none" spc="0" dirty="0">
              <a:ln w="11430"/>
              <a:solidFill>
                <a:schemeClr val="accent6">
                  <a:lumMod val="7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153" y="2652341"/>
            <a:ext cx="8424936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这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篇小说，作者将孔乙己的容貌、服饰、神态、语言、行动诸方面交织在一起，使这个被科举制度欺骗愚弄了一辈子的下层知识分子的形象，富有立体感地展现在读者眼前：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功名不就，却自命清高；四体不勤，却好吃懒做；贫困潦倒，却死爱面子；受尽摧残，却麻木不仁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作者用嘲讽的笔触，通过对孔乙己思想性格的刻画，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把批判的矛头直指封建制度和封建教育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01258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4762" y="2544381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段：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“我到现在终于没有见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大约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孔乙己的确死了。”</a:t>
            </a:r>
            <a:endParaRPr lang="zh-CN" altLang="zh-CN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8355" y="364154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孔乙己究竟死了没有？ </a:t>
            </a:r>
          </a:p>
        </p:txBody>
      </p:sp>
      <p:sp>
        <p:nvSpPr>
          <p:cNvPr id="9" name="矩形 8"/>
          <p:cNvSpPr/>
          <p:nvPr/>
        </p:nvSpPr>
        <p:spPr>
          <a:xfrm>
            <a:off x="4280595" y="4661049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速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10-13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段，从文中找出有说服力的证据。（提示：孔乙己发生了怎样的变化？）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171" y="3641542"/>
            <a:ext cx="3733750" cy="309294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71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8281" y="2503934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前后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两次外貌描写的对比变化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]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3032317"/>
              </p:ext>
            </p:extLst>
          </p:nvPr>
        </p:nvGraphicFramePr>
        <p:xfrm>
          <a:off x="556516" y="3415660"/>
          <a:ext cx="8030967" cy="2834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198"/>
                <a:gridCol w="3312368"/>
                <a:gridCol w="3600401"/>
              </a:tblGrid>
              <a:tr h="708733">
                <a:tc>
                  <a:txBody>
                    <a:bodyPr/>
                    <a:lstStyle/>
                    <a:p>
                      <a:pPr algn="ctr"/>
                      <a:endParaRPr lang="zh-CN" altLang="en-US" sz="40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华文楷体" pitchFamily="2" charset="-122"/>
                          <a:ea typeface="华文楷体" pitchFamily="2" charset="-122"/>
                        </a:rPr>
                        <a:t>首次出场</a:t>
                      </a:r>
                      <a:endParaRPr lang="zh-CN" altLang="en-US" sz="32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华文楷体" pitchFamily="2" charset="-122"/>
                          <a:ea typeface="华文楷体" pitchFamily="2" charset="-122"/>
                        </a:rPr>
                        <a:t>末次出场</a:t>
                      </a:r>
                      <a:endParaRPr lang="zh-CN" altLang="en-US" sz="32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708733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solidFill>
                            <a:srgbClr val="0066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身材</a:t>
                      </a:r>
                      <a:endParaRPr lang="zh-CN" altLang="en-US" sz="3200" b="1" dirty="0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 b="1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708733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solidFill>
                            <a:srgbClr val="0066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脸色</a:t>
                      </a:r>
                      <a:endParaRPr lang="zh-CN" altLang="en-US" sz="3200" b="1" dirty="0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 b="1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708733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solidFill>
                            <a:srgbClr val="0066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衣着</a:t>
                      </a:r>
                      <a:endParaRPr lang="zh-CN" altLang="en-US" sz="3200" b="1" dirty="0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 b="1" dirty="0">
                        <a:solidFill>
                          <a:srgbClr val="0066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40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513112" y="414908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身材高大  </a:t>
            </a:r>
            <a:endParaRPr lang="zh-CN" altLang="en-US" sz="2800" dirty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2902" y="412873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盘着两腿，下垫蒲包</a:t>
            </a:r>
          </a:p>
        </p:txBody>
      </p:sp>
      <p:sp>
        <p:nvSpPr>
          <p:cNvPr id="12" name="矩形 11"/>
          <p:cNvSpPr/>
          <p:nvPr/>
        </p:nvSpPr>
        <p:spPr>
          <a:xfrm>
            <a:off x="2487414" y="4863781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青白脸色  </a:t>
            </a:r>
            <a:endParaRPr lang="zh-CN" altLang="en-US" sz="2800" dirty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94144" y="487224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脸上黑而且瘦</a:t>
            </a:r>
            <a:endParaRPr lang="zh-CN" altLang="en-US" sz="2800" dirty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9335" y="562965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穿一件长衫</a:t>
            </a:r>
            <a:endParaRPr lang="zh-CN" altLang="en-US" sz="2800" dirty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74747" y="5629656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穿一件破夹袄</a:t>
            </a:r>
            <a:endParaRPr lang="zh-CN" altLang="en-US" sz="2800" dirty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309360"/>
            <a:ext cx="9159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发展的趋势看，孔乙己的处境每况愈下，不久便会死去。</a:t>
            </a:r>
          </a:p>
        </p:txBody>
      </p:sp>
    </p:spTree>
    <p:extLst>
      <p:ext uri="{BB962C8B-B14F-4D97-AF65-F5344CB8AC3E}">
        <p14:creationId xmlns:p14="http://schemas.microsoft.com/office/powerpoint/2010/main" xmlns="" val="63068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492896"/>
            <a:ext cx="8748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❷当时天气状况与孔乙己的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穿着（第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段第一句）</a:t>
            </a:r>
            <a:endParaRPr lang="en-US" alt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2995" y="3693020"/>
            <a:ext cx="7416824" cy="242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分析：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“中秋过后，秋风是一天凉比一天，看看将近初冬；我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整天的靠着火，也须穿上棉袄了”，而孔乙己只穿一件破夹袄，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看来难以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捱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3200" b="1" dirty="0" err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ái</a:t>
            </a:r>
            <a:r>
              <a:rPr lang="en-US" altLang="zh-CN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过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这个冬天。</a:t>
            </a:r>
          </a:p>
        </p:txBody>
      </p:sp>
    </p:spTree>
    <p:extLst>
      <p:ext uri="{BB962C8B-B14F-4D97-AF65-F5344CB8AC3E}">
        <p14:creationId xmlns:p14="http://schemas.microsoft.com/office/powerpoint/2010/main" xmlns="" val="209079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9121" y="2596379"/>
            <a:ext cx="8342348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❸孔乙己三次“辩”的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不同（第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段）</a:t>
            </a:r>
            <a:endParaRPr lang="en-US" alt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2843639"/>
              </p:ext>
            </p:extLst>
          </p:nvPr>
        </p:nvGraphicFramePr>
        <p:xfrm>
          <a:off x="290312" y="3690659"/>
          <a:ext cx="8496945" cy="2555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5"/>
                <a:gridCol w="2832315"/>
                <a:gridCol w="2832315"/>
              </a:tblGrid>
              <a:tr h="9512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dirty="0" smtClean="0">
                          <a:latin typeface="华文楷体" pitchFamily="2" charset="-122"/>
                          <a:ea typeface="华文楷体" pitchFamily="2" charset="-122"/>
                        </a:rPr>
                        <a:t>一辩</a:t>
                      </a:r>
                      <a:endParaRPr lang="zh-CN" altLang="en-US" sz="36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600" dirty="0" smtClean="0">
                          <a:latin typeface="华文楷体" pitchFamily="2" charset="-122"/>
                          <a:ea typeface="华文楷体" pitchFamily="2" charset="-122"/>
                        </a:rPr>
                        <a:t>二辩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600" dirty="0" smtClean="0">
                          <a:latin typeface="华文楷体" pitchFamily="2" charset="-122"/>
                          <a:ea typeface="华文楷体" pitchFamily="2" charset="-122"/>
                        </a:rPr>
                        <a:t>三辩</a:t>
                      </a:r>
                    </a:p>
                  </a:txBody>
                  <a:tcPr/>
                </a:tc>
              </a:tr>
              <a:tr h="63287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第</a:t>
                      </a:r>
                      <a:r>
                        <a:rPr lang="en-US" altLang="zh-CN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段</a:t>
                      </a:r>
                      <a:endParaRPr lang="zh-CN" altLang="en-US" sz="36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第</a:t>
                      </a:r>
                      <a:r>
                        <a:rPr lang="en-US" altLang="zh-CN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段</a:t>
                      </a:r>
                      <a:endParaRPr lang="zh-CN" altLang="en-US" sz="36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第</a:t>
                      </a:r>
                      <a:r>
                        <a:rPr lang="en-US" altLang="zh-CN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11</a:t>
                      </a:r>
                      <a:r>
                        <a:rPr lang="zh-CN" altLang="en-US" sz="3600" b="1" dirty="0" smtClean="0">
                          <a:latin typeface="华文楷体" pitchFamily="2" charset="-122"/>
                          <a:ea typeface="华文楷体" pitchFamily="2" charset="-122"/>
                        </a:rPr>
                        <a:t>段</a:t>
                      </a:r>
                      <a:endParaRPr lang="zh-CN" altLang="en-US" sz="36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964511">
                <a:tc>
                  <a:txBody>
                    <a:bodyPr/>
                    <a:lstStyle/>
                    <a:p>
                      <a:endParaRPr lang="zh-CN" altLang="en-US" sz="3200" b="1" kern="1200" dirty="0">
                        <a:solidFill>
                          <a:srgbClr val="0000FF"/>
                        </a:solidFill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73846" y="5301255"/>
            <a:ext cx="2304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睁大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眼睛说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（争辩）</a:t>
            </a:r>
          </a:p>
        </p:txBody>
      </p:sp>
      <p:sp>
        <p:nvSpPr>
          <p:cNvPr id="13" name="矩形 12"/>
          <p:cNvSpPr/>
          <p:nvPr/>
        </p:nvSpPr>
        <p:spPr>
          <a:xfrm>
            <a:off x="3728306" y="551323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不屑置辩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2936" y="5342804"/>
            <a:ext cx="2774573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颓唐，不十分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分辨好象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恳求</a:t>
            </a:r>
          </a:p>
        </p:txBody>
      </p:sp>
      <p:sp>
        <p:nvSpPr>
          <p:cNvPr id="16" name="矩形 15"/>
          <p:cNvSpPr/>
          <p:nvPr/>
        </p:nvSpPr>
        <p:spPr>
          <a:xfrm>
            <a:off x="21691" y="3573016"/>
            <a:ext cx="9083812" cy="3194721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分析：孔乙己的言谈行为都旨在维护一个读书人的体面，尽管事实上早已受尽侮辱嘲弄，斯文扫地，却从不肯放下面子，丢弃自尊；所以明知别人是逗乐取笑，也全力与之争辩，或摆出超然的姿态，来表明自己比短衣帮高出一筹。可最后一次他竟然“不十分分辨”，甚至有恳求的眼色，平日的生命力已消失殆尽了，距死期也不远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06674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3" grpId="0"/>
      <p:bldP spid="14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85" y="2917106"/>
            <a:ext cx="5123879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❹ “排</a:t>
            </a:r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“摸</a:t>
            </a:r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(11)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32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“排”是指一个接一个按着次序摆。这里形象地写出了他摆阔、炫耀的心态 。而“摸”出四文大钱，反映了他境遇的窘迫，已近末路。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49675"/>
            <a:ext cx="3888850" cy="387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526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Administrator\桌面\新建文件夹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49675"/>
            <a:ext cx="3888850" cy="3872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2771800" y="1280001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生死之谜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2636912"/>
            <a:ext cx="4968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❺孔乙己“品行比别人都好”，欠酒钱，“不出一月，定然还清”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，而十九个钱一直未还，一定已经死了。</a:t>
            </a:r>
          </a:p>
        </p:txBody>
      </p:sp>
      <p:sp>
        <p:nvSpPr>
          <p:cNvPr id="8" name="矩形 7"/>
          <p:cNvSpPr/>
          <p:nvPr/>
        </p:nvSpPr>
        <p:spPr>
          <a:xfrm>
            <a:off x="174377" y="4582546"/>
            <a:ext cx="49736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❻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孔乙己“好喝懒做”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段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，“好喝”即嗜酒，甚至甘愿忍受众人的嘲笑，仍然经常来酒店喝酒，他不再来喝酒，想来已不在人世了。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86347" y="3731836"/>
            <a:ext cx="757130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种种迹象都</a:t>
            </a:r>
            <a:r>
              <a:rPr lang="zh-CN" altLang="en-US" sz="48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证明</a:t>
            </a:r>
            <a:endParaRPr lang="en-US" altLang="zh-CN" sz="4800" dirty="0" smtClean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孔乙</a:t>
            </a:r>
            <a:r>
              <a:rPr lang="zh-CN" altLang="en-US" sz="4800" dirty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己已经</a:t>
            </a:r>
            <a:r>
              <a:rPr lang="zh-CN" altLang="en-US" sz="4800" dirty="0" smtClean="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死去</a:t>
            </a:r>
            <a:endParaRPr lang="en-US" altLang="zh-CN" sz="4800" dirty="0" smtClean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/>
            <a:r>
              <a:rPr lang="zh-CN" altLang="en-US" sz="48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即使身体不亡精神也已不在</a:t>
            </a:r>
            <a:endParaRPr lang="zh-CN" altLang="en-US" sz="48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821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8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Administrator\桌面\新建文件夹\ppt背景图片\4C9SO`P(VZT`[Q]G[%%V7F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13349" y="88752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死亡根源</a:t>
            </a:r>
            <a:endParaRPr lang="zh-CN" altLang="en-US" sz="6000" cap="none" spc="0" dirty="0">
              <a:ln w="11430"/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06084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种种迹象都证明孔乙己已经死去，那么造成他非自然死亡的原因是什么呢？</a:t>
            </a:r>
            <a:endParaRPr lang="zh-CN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732" y="3143746"/>
            <a:ext cx="756084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直接原因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偷窃挨打，困顿而死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制度因素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科举制度的牺牲品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社会因素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民众的麻木、冷漠、缺乏同情</a:t>
            </a:r>
          </a:p>
          <a:p>
            <a:pPr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性格因素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好喝懒做、偷窃</a:t>
            </a:r>
            <a:endParaRPr lang="zh-CN" altLang="zh-CN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3751604"/>
            <a:ext cx="5400600" cy="1077218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归根结底：孔乙</a:t>
            </a:r>
            <a:r>
              <a:rPr lang="zh-CN" altLang="en-US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己死亡的根本因素是旧的的社会制度。</a:t>
            </a:r>
          </a:p>
        </p:txBody>
      </p:sp>
      <p:sp>
        <p:nvSpPr>
          <p:cNvPr id="10" name="矩形 9"/>
          <p:cNvSpPr/>
          <p:nvPr/>
        </p:nvSpPr>
        <p:spPr>
          <a:xfrm>
            <a:off x="-27436" y="5473005"/>
            <a:ext cx="91440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孔乙己贫困潦倒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却又想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保持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读书人架势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善良又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无能，可怜而又可气，是一个时代的落伍者和封建科举制的牺牲品，也是当时冷酷社会的牺牲品。作者哀其不幸又怒其不争。 </a:t>
            </a:r>
          </a:p>
        </p:txBody>
      </p:sp>
    </p:spTree>
    <p:extLst>
      <p:ext uri="{BB962C8B-B14F-4D97-AF65-F5344CB8AC3E}">
        <p14:creationId xmlns:p14="http://schemas.microsoft.com/office/powerpoint/2010/main" xmlns="" val="132627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8" grpId="0" build="p"/>
      <p:bldP spid="9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9" y="-1"/>
            <a:ext cx="914261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881922" y="104518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主题思想</a:t>
            </a:r>
            <a:endParaRPr lang="zh-CN" altLang="en-US" sz="6000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5076473"/>
            <a:ext cx="9036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在</a:t>
            </a:r>
            <a:r>
              <a:rPr 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孔乙己身上寄托了作者怎样的情感？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　　</a:t>
            </a:r>
            <a:endParaRPr lang="zh-CN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0081" y="2499323"/>
            <a:ext cx="8785225" cy="242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sz="3200" b="1" dirty="0" smtClean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zh-CN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篇小说，通过对孔乙己后半生几个生活片断的描述，成功</a:t>
            </a:r>
            <a:r>
              <a:rPr lang="zh-CN" altLang="en-US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地</a:t>
            </a:r>
            <a:r>
              <a:rPr lang="zh-CN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塑造了封建末</a:t>
            </a:r>
            <a:r>
              <a:rPr lang="zh-CN" altLang="en-US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期倍</a:t>
            </a:r>
            <a:r>
              <a:rPr lang="zh-CN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受科举制度摧残的下层知识分子的形象，控诉了封建制度的罪恶，揭示了国民冷漠、麻木的</a:t>
            </a:r>
            <a:r>
              <a:rPr lang="zh-CN" altLang="en-US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精神</a:t>
            </a:r>
            <a:r>
              <a:rPr lang="zh-CN" sz="3200" b="1" dirty="0">
                <a:solidFill>
                  <a:srgbClr val="AB1307"/>
                </a:solidFill>
                <a:latin typeface="华文楷体" pitchFamily="2" charset="-122"/>
                <a:ea typeface="华文楷体" pitchFamily="2" charset="-122"/>
              </a:rPr>
              <a:t>状态。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017874" y="5674285"/>
            <a:ext cx="71096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6000" dirty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  <a:sym typeface="宋体" pitchFamily="2" charset="-122"/>
              </a:rPr>
              <a:t>哀其不幸，怒其不争</a:t>
            </a:r>
          </a:p>
        </p:txBody>
      </p:sp>
    </p:spTree>
    <p:extLst>
      <p:ext uri="{BB962C8B-B14F-4D97-AF65-F5344CB8AC3E}">
        <p14:creationId xmlns:p14="http://schemas.microsoft.com/office/powerpoint/2010/main" xmlns="" val="61982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Administrator\桌面\新建文件夹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8281"/>
            <a:ext cx="9158027" cy="68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940783" y="112474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 smtClean="0">
                <a:ln w="11430"/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文章总结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54620" y="2492896"/>
            <a:ext cx="8834760" cy="393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3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孔乙己</a:t>
            </a:r>
            <a:r>
              <a:rPr 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是继</a:t>
            </a:r>
            <a:r>
              <a:rPr 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狂人日记</a:t>
            </a:r>
            <a:r>
              <a:rPr 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0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之后写的一篇猛烈抨击封建社会“吃人”的小说，孔乙己是一个备受科举制度愚弄和毒害的下层知识分子。他把青春浪费在一年又一年的考场搏斗上，可是直到胡子花白，还是“连学个秀才也捞不到”，反而染上了“好喝懒做”、轻视劳动的坏习气。他即使穷困潦倒，也不愿意脱下那件作为读书人标志的破长衫。</a:t>
            </a:r>
          </a:p>
        </p:txBody>
      </p:sp>
    </p:spTree>
    <p:extLst>
      <p:ext uri="{BB962C8B-B14F-4D97-AF65-F5344CB8AC3E}">
        <p14:creationId xmlns:p14="http://schemas.microsoft.com/office/powerpoint/2010/main" xmlns="" val="25977271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6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新建文件夹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937359" y="170080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文题解读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91071" y="2876947"/>
            <a:ext cx="7193855" cy="360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孔乙己”是小说主人公的绰号，是别人从描红纸上“上大人孔乙己”这半懂不懂的话里截取的，以此为题目，既切合其满口“之乎者也”的性格特点，又巧妙地暗示了小说批判的对象，并能激发读者的阅读兴趣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37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Administrator\桌面\新建文件夹\ppt背景图片\OGV[JEIWF)Q4WQQYNVBTTB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8281"/>
            <a:ext cx="9158027" cy="68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940783" y="112474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 smtClean="0">
                <a:ln w="11430"/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文章总结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6626" y="2140407"/>
            <a:ext cx="8550747" cy="457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然而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严酷的现实却把他抛出长衫顾客的行列。他成为“站着喝酒而穿长衫的唯一的人”，沦落为“使人快活”、供人奚落的材料，终于被丁举人毒打之后悲惨地从人们记忆中擦去。作品通过对孔乙己悲惨一生的描写，控诉了封建社会和科举制度的罪恶，揭露了旧社会“对苦人的凉薄”。 </a:t>
            </a:r>
          </a:p>
        </p:txBody>
      </p:sp>
    </p:spTree>
    <p:extLst>
      <p:ext uri="{BB962C8B-B14F-4D97-AF65-F5344CB8AC3E}">
        <p14:creationId xmlns:p14="http://schemas.microsoft.com/office/powerpoint/2010/main" xmlns="" val="2069336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6866"/>
          <p:cNvSpPr txBox="1">
            <a:spLocks noChangeArrowheads="1"/>
          </p:cNvSpPr>
          <p:nvPr/>
        </p:nvSpPr>
        <p:spPr bwMode="auto">
          <a:xfrm>
            <a:off x="0" y="2173400"/>
            <a:ext cx="9144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一、小说有几处写到众人的哄笑？他们为什么而笑？作者用众人的笑来贯穿孔乙己的故事？有什么用意？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161152"/>
            <a:ext cx="89591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. 酒客们笑孔乙己的伤疤、偷窃、连个秀才也捞不到。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47088" y="3684372"/>
            <a:ext cx="73661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麻木不仁、穷极无聊，蕴藏着一股悲凉的意味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728" y="4207592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. 一群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孩子都在笑声中散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了，是因为吃到了茴香豆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47088" y="4718655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天真无邪的笑</a:t>
            </a:r>
          </a:p>
        </p:txBody>
      </p:sp>
      <p:sp>
        <p:nvSpPr>
          <p:cNvPr id="12" name="文本框 36867"/>
          <p:cNvSpPr txBox="1">
            <a:spLocks noChangeArrowheads="1"/>
          </p:cNvSpPr>
          <p:nvPr/>
        </p:nvSpPr>
        <p:spPr bwMode="auto">
          <a:xfrm>
            <a:off x="0" y="5241875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. 掌柜的笑是附和酒客们的笑；笑他偷东西腿被打折。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32878" y="5742532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冷漠无情，没有人性的笑</a:t>
            </a:r>
          </a:p>
        </p:txBody>
      </p:sp>
      <p:sp>
        <p:nvSpPr>
          <p:cNvPr id="14" name="文本框 36867"/>
          <p:cNvSpPr txBox="1">
            <a:spLocks noChangeArrowheads="1"/>
          </p:cNvSpPr>
          <p:nvPr/>
        </p:nvSpPr>
        <p:spPr bwMode="auto">
          <a:xfrm>
            <a:off x="-92418" y="6323917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. “我”的笑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恨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其不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争、怨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其不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悟、同情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心、批判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之意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408" y="3611542"/>
            <a:ext cx="9144000" cy="3194721"/>
          </a:xfrm>
          <a:prstGeom prst="rect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这四次“笑”是一种病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FF0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嘲笑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孔乙己。孔乙己尴尬，狼狈，穷于招架的样子让人很开心，可见众人的冷酷，麻木，对弱者的贱踏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>
                <a:solidFill>
                  <a:srgbClr val="FFFF00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封建等级制度下，名众的活力，热情和同情心都被扼杀了，变得麻木不忍仁，自私冷酷。突出了孔乙己地位的底下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>
                <a:solidFill>
                  <a:srgbClr val="FFFF00"/>
                </a:solidFill>
                <a:ea typeface="华文楷体" pitchFamily="2" charset="-122"/>
                <a:cs typeface="Calibri"/>
              </a:rPr>
              <a:t>❸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孔乙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己的悲剧不是个人悲剧而是社会悲剧，这样作品的反封建意义就加深了。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29088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" name="文本占位符 29698"/>
          <p:cNvSpPr txBox="1">
            <a:spLocks/>
          </p:cNvSpPr>
          <p:nvPr/>
        </p:nvSpPr>
        <p:spPr>
          <a:xfrm>
            <a:off x="0" y="2132280"/>
            <a:ext cx="9144000" cy="63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</a:t>
            </a: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、联系上下文，揣摩下列句子，探究括号中的问题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40961"/>
          <p:cNvSpPr txBox="1">
            <a:spLocks noChangeArrowheads="1"/>
          </p:cNvSpPr>
          <p:nvPr/>
        </p:nvSpPr>
        <p:spPr bwMode="auto">
          <a:xfrm>
            <a:off x="-16211" y="2961716"/>
            <a:ext cx="91301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、（孔乙己）便排出九文大钱。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40961"/>
          <p:cNvSpPr txBox="1">
            <a:spLocks noChangeArrowheads="1"/>
          </p:cNvSpPr>
          <p:nvPr/>
        </p:nvSpPr>
        <p:spPr bwMode="auto">
          <a:xfrm>
            <a:off x="683022" y="3462153"/>
            <a:ext cx="5163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他从破衣袋里摸出四文大钱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文本框 40961"/>
          <p:cNvSpPr txBox="1">
            <a:spLocks noChangeArrowheads="1"/>
          </p:cNvSpPr>
          <p:nvPr/>
        </p:nvSpPr>
        <p:spPr bwMode="auto">
          <a:xfrm>
            <a:off x="539006" y="3985373"/>
            <a:ext cx="8435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（一处用“排”，一处用“摸”意味有什么不同）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9049" y="4697409"/>
            <a:ext cx="648072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“排”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是指一个接一个按着次序摆。这里形象地写出了他摆阔、炫耀的心态 。而“摸”出四文大钱，反映了他境遇的窘迫，已近末路。</a:t>
            </a:r>
          </a:p>
        </p:txBody>
      </p:sp>
    </p:spTree>
    <p:extLst>
      <p:ext uri="{BB962C8B-B14F-4D97-AF65-F5344CB8AC3E}">
        <p14:creationId xmlns:p14="http://schemas.microsoft.com/office/powerpoint/2010/main" xmlns="" val="214204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占位符 29698"/>
          <p:cNvSpPr txBox="1">
            <a:spLocks/>
          </p:cNvSpPr>
          <p:nvPr/>
        </p:nvSpPr>
        <p:spPr>
          <a:xfrm>
            <a:off x="0" y="2132280"/>
            <a:ext cx="9144000" cy="63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二、联系上下文，揣摩下列句子，探究括号中的问题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96292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）他们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便接着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说道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你怎的连半个秀才也捞不到呢？”孔乙己立刻显出颓唐不安模样，脸上笼上了一层灰色，嘴里说些话；这回可是全是之乎者也之类，一些不懂了。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450912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捞”字显示了问话人怎样的口吻？“笼”字又揭示了孔乙己怎样的心态？）</a:t>
            </a:r>
          </a:p>
        </p:txBody>
      </p:sp>
      <p:sp>
        <p:nvSpPr>
          <p:cNvPr id="7" name="矩形 6"/>
          <p:cNvSpPr/>
          <p:nvPr/>
        </p:nvSpPr>
        <p:spPr>
          <a:xfrm>
            <a:off x="1403648" y="5463227"/>
            <a:ext cx="6048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捞”字显示了问话人轻蔑、嘲笑的口吻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,“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笼”字体现了孔乙己的窘迫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他不愿意与别人说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这个。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37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文本占位符 29698"/>
          <p:cNvSpPr txBox="1">
            <a:spLocks/>
          </p:cNvSpPr>
          <p:nvPr/>
        </p:nvSpPr>
        <p:spPr>
          <a:xfrm>
            <a:off x="0" y="2132280"/>
            <a:ext cx="9144000" cy="63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二、联系上下文，揣摩下列句子，探究括号中的问题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94570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孔乙己是这样的使人快活，可是没有他，别人也便这么过。”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395536" y="4213091"/>
            <a:ext cx="9168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（怎样理解这句话的含义？它在文中起什么作用？）</a:t>
            </a:r>
          </a:p>
        </p:txBody>
      </p:sp>
      <p:sp>
        <p:nvSpPr>
          <p:cNvPr id="7" name="矩形 6"/>
          <p:cNvSpPr/>
          <p:nvPr/>
        </p:nvSpPr>
        <p:spPr>
          <a:xfrm>
            <a:off x="1619672" y="5067426"/>
            <a:ext cx="52880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说明他是一个可有可无的人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为下文他腿断了没有人同情他反而继续嘲笑他做铺垫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44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文本占位符 29698"/>
          <p:cNvSpPr txBox="1">
            <a:spLocks/>
          </p:cNvSpPr>
          <p:nvPr/>
        </p:nvSpPr>
        <p:spPr>
          <a:xfrm>
            <a:off x="0" y="2132280"/>
            <a:ext cx="9144000" cy="63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二、联系上下文，揣摩下列句子，探究括号中的问题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89954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）我到现在终于没有见</a:t>
            </a:r>
            <a:r>
              <a:rPr lang="en-US" altLang="zh-CN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大约孔乙己的确死了。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3573016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（既然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是“大约”，为什么又说“的确”，这是否矛盾？作者为什么这样写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？）</a:t>
            </a:r>
            <a:endParaRPr lang="zh-CN" altLang="en-US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972" y="4725144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大约的用意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是指没有确实的证据证明他是否真实的死亡了（肉体的死亡） 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的确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的用意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是指这样的人这样的社会，的确早已该消亡了（精神的消亡）</a:t>
            </a:r>
          </a:p>
        </p:txBody>
      </p:sp>
    </p:spTree>
    <p:extLst>
      <p:ext uri="{BB962C8B-B14F-4D97-AF65-F5344CB8AC3E}">
        <p14:creationId xmlns:p14="http://schemas.microsoft.com/office/powerpoint/2010/main" xmlns="" val="2694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4" name="文本占位符 29698"/>
          <p:cNvSpPr txBox="1">
            <a:spLocks/>
          </p:cNvSpPr>
          <p:nvPr/>
        </p:nvSpPr>
        <p:spPr>
          <a:xfrm>
            <a:off x="0" y="2132279"/>
            <a:ext cx="9144000" cy="12779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三、</a:t>
            </a:r>
            <a:r>
              <a:rPr lang="zh-CN" altLang="en-US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）小说是从哪些方面对孔乙己进行个性刻画的？除正面描写外，哪些地方是侧面描写</a:t>
            </a: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？这些描写可以扣篮出孔乙己是怎样一个人？ 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75" y="3573016"/>
            <a:ext cx="8280920" cy="316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第五段：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❶孔乙己读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过书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，没进学，不会营生；❷愈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过愈穷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，将要讨饭。幸而替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人家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钞钞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书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，可惜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他又有一样坏脾气，便是好喝懒做。坐不到几天，便连人和书籍纸张笔砚，一齐失踪。如是几次，叫他抄书的人也没有了。❸孔乙己没有法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，偶然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做些偷窃的事。</a:t>
            </a:r>
          </a:p>
        </p:txBody>
      </p:sp>
    </p:spTree>
    <p:extLst>
      <p:ext uri="{BB962C8B-B14F-4D97-AF65-F5344CB8AC3E}">
        <p14:creationId xmlns:p14="http://schemas.microsoft.com/office/powerpoint/2010/main" xmlns="" val="1146209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16" y="3573016"/>
            <a:ext cx="91370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第十段：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掌柜说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，“孔乙己长久没有来了。还欠十九个钱呢！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 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他总仍旧是偷。这一回，是自己发昏，竟偷到丁举人家里去了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。” 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后来打折了腿了。”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“许是死了”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占位符 29698"/>
          <p:cNvSpPr txBox="1">
            <a:spLocks/>
          </p:cNvSpPr>
          <p:nvPr/>
        </p:nvSpPr>
        <p:spPr>
          <a:xfrm>
            <a:off x="0" y="2132279"/>
            <a:ext cx="9144000" cy="12779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三、</a:t>
            </a:r>
            <a:r>
              <a:rPr lang="zh-CN" altLang="en-US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noProof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）小说是从哪些方面对孔乙己进行个性刻画的？除正面描写外，哪些地方是侧面描写</a:t>
            </a: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？这些描写可以扣篮出孔乙己是怎样一个人？ 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77" y="5373216"/>
            <a:ext cx="8856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功名不就，却自命清高；四体不勤，却好吃懒做；贫困潦倒，却死爱面子；受尽摧残，却麻木不仁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223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1730"/>
            <a:ext cx="9168816" cy="692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587792" y="962830"/>
            <a:ext cx="40318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课后题答案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40961"/>
          <p:cNvSpPr txBox="1">
            <a:spLocks noChangeArrowheads="1"/>
          </p:cNvSpPr>
          <p:nvPr/>
        </p:nvSpPr>
        <p:spPr bwMode="auto">
          <a:xfrm>
            <a:off x="13852" y="3422762"/>
            <a:ext cx="913014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（1）‘我”一12 岁的酒店小伙计是孔乙己命运的见证人。小说都是通过“我”的所见所闻所感来写，用第一人称可以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使故事显得真实亲切；</a:t>
            </a:r>
          </a:p>
        </p:txBody>
      </p:sp>
      <p:sp>
        <p:nvSpPr>
          <p:cNvPr id="5" name="文本框 40962"/>
          <p:cNvSpPr txBox="1">
            <a:spLocks noChangeArrowheads="1"/>
          </p:cNvSpPr>
          <p:nvPr/>
        </p:nvSpPr>
        <p:spPr bwMode="auto">
          <a:xfrm>
            <a:off x="-11281" y="4939133"/>
            <a:ext cx="7019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（2）可以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使故事情节集中</a:t>
            </a:r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，内容简要；</a:t>
            </a:r>
          </a:p>
        </p:txBody>
      </p:sp>
      <p:sp>
        <p:nvSpPr>
          <p:cNvPr id="6" name="文本框 40963"/>
          <p:cNvSpPr txBox="1">
            <a:spLocks noChangeArrowheads="1"/>
          </p:cNvSpPr>
          <p:nvPr/>
        </p:nvSpPr>
        <p:spPr bwMode="auto">
          <a:xfrm>
            <a:off x="13852" y="5515655"/>
            <a:ext cx="913014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（3）可以表现周围人对孔乙己的态度，连12岁的小伙计都鄙视孔乙己，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更能说明这个社会对不幸者的冷漠，使作品更增加了悲凉的意味</a:t>
            </a:r>
            <a:r>
              <a:rPr lang="zh-CN" altLang="en-US" sz="2800" b="1" dirty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7" name="文本占位符 29698"/>
          <p:cNvSpPr txBox="1">
            <a:spLocks/>
          </p:cNvSpPr>
          <p:nvPr/>
        </p:nvSpPr>
        <p:spPr>
          <a:xfrm>
            <a:off x="0" y="2132279"/>
            <a:ext cx="9144000" cy="12779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三、（</a:t>
            </a:r>
            <a:r>
              <a:rPr lang="en-US" altLang="zh-CN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）作者为什么要通过一个小伙计“我”的眼光来讲述孔乙己的故事？体会一下这种写作角度与直接用第三人称的不同效果。</a:t>
            </a:r>
            <a:endParaRPr lang="zh-CN" altLang="en-US" sz="2800" b="1" noProof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54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" y="0"/>
            <a:ext cx="9144001" cy="6858000"/>
            <a:chOff x="-1" y="0"/>
            <a:chExt cx="9144001" cy="6858000"/>
          </a:xfrm>
        </p:grpSpPr>
        <p:pic>
          <p:nvPicPr>
            <p:cNvPr id="3076" name="Picture 4" descr="E:\ppt背景图片\T0JYW(C8I3LCNBU[~{8OG}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00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75372"/>
              <a:ext cx="3779912" cy="1982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95392" y="2701682"/>
            <a:ext cx="6678442" cy="39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鲁迅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1881—1936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），原名周树人，字豫才，浙江绍兴人。伟大的无产阶级文学家、思想家、革命家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小说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集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呐喊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彷徨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故事新编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散文集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朝花夕拾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散文</a:t>
            </a:r>
            <a:r>
              <a:rPr lang="zh-CN" altLang="en-US" sz="2800" b="1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诗集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野草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杂文集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热风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坟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》《</a:t>
            </a:r>
            <a:r>
              <a:rPr lang="zh-CN" altLang="en-US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且介亭杂文</a:t>
            </a:r>
            <a:r>
              <a:rPr lang="en-US" altLang="zh-CN" sz="28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等</a:t>
            </a:r>
            <a:endParaRPr lang="zh-CN" altLang="en-US" sz="28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200" name="Picture 8" descr="C:\Documents and Settings\Administrator\桌面\人七语大课堂正文（上）\RQ01.t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1136" y="2789987"/>
            <a:ext cx="2304256" cy="388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771799" y="144634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关于鲁迅</a:t>
            </a:r>
            <a:endParaRPr lang="zh-CN" altLang="en-US" sz="6000" b="1" cap="none" spc="0" dirty="0">
              <a:ln w="11430"/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46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新建文件夹\ppt背景图片\%PHZSUZM09R$7L$K(%DV]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87080" y="76470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创作背景</a:t>
            </a:r>
            <a:endParaRPr lang="zh-CN" altLang="en-US" sz="6000" b="1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0089" y="1835093"/>
            <a:ext cx="831641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noProof="1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2800" b="1" noProof="1" smtClean="0">
                <a:latin typeface="华文楷体" pitchFamily="2" charset="-122"/>
                <a:ea typeface="华文楷体" pitchFamily="2" charset="-122"/>
              </a:rPr>
              <a:t>本文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写于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1918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年冬天，发表于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1919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月的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新青年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，后来收入短篇小说集</a:t>
            </a:r>
            <a:r>
              <a:rPr lang="en-US" altLang="zh-CN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呐喊</a:t>
            </a:r>
            <a:r>
              <a:rPr lang="en-US" altLang="zh-CN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。在当时的文化教育领域，虽然在</a:t>
            </a:r>
            <a:r>
              <a:rPr lang="en-US" altLang="zh-CN" sz="2800" b="1" noProof="1">
                <a:latin typeface="华文楷体" pitchFamily="2" charset="-122"/>
                <a:ea typeface="华文楷体" pitchFamily="2" charset="-122"/>
              </a:rPr>
              <a:t>1906</a:t>
            </a:r>
            <a:r>
              <a:rPr lang="zh-CN" altLang="en-US" sz="2800" b="1" noProof="1">
                <a:latin typeface="华文楷体" pitchFamily="2" charset="-122"/>
                <a:ea typeface="华文楷体" pitchFamily="2" charset="-122"/>
              </a:rPr>
              <a:t>就废止了封建科举制度，但封建复古逆流仍然很猖獗。封建教育仍然是社会教育的核心内容。鲁迅先生针对现状，写了二十多年前的社会现实，启发人们将其与当时现状进行对照，懂得批判与取舍。</a:t>
            </a:r>
            <a:r>
              <a:rPr lang="zh-CN" altLang="en-US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这是继</a:t>
            </a:r>
            <a:r>
              <a:rPr lang="en-US" altLang="zh-CN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狂人日记</a:t>
            </a:r>
            <a:r>
              <a:rPr lang="en-US" altLang="zh-CN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noProof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后的又一篇讨伐封建制度和封建文化的战斗檄文。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06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新建文件夹\ppt背景图片\L%U)W~{PCW9KLKAN1]LQ[N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87080" y="76470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课后字词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9870" y="1956362"/>
            <a:ext cx="804425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荤菜    侍候    绰号    伤疤    笔砚    惋惜    夹袄    乱蓬蓬    唠唠叨叨    不屑置辩</a:t>
            </a:r>
            <a:endParaRPr lang="zh-CN" altLang="en-US" sz="36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11269"/>
          <p:cNvSpPr txBox="1">
            <a:spLocks noChangeArrowheads="1"/>
          </p:cNvSpPr>
          <p:nvPr/>
        </p:nvSpPr>
        <p:spPr bwMode="auto">
          <a:xfrm>
            <a:off x="6551562" y="2977372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xiè</a:t>
            </a:r>
            <a:endParaRPr 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文本框 11271"/>
          <p:cNvSpPr txBox="1">
            <a:spLocks noChangeArrowheads="1"/>
          </p:cNvSpPr>
          <p:nvPr/>
        </p:nvSpPr>
        <p:spPr bwMode="auto">
          <a:xfrm>
            <a:off x="6530353" y="1957998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yàn</a:t>
            </a:r>
            <a:endParaRPr 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11272"/>
          <p:cNvSpPr txBox="1">
            <a:spLocks noChangeArrowheads="1"/>
          </p:cNvSpPr>
          <p:nvPr/>
        </p:nvSpPr>
        <p:spPr bwMode="auto">
          <a:xfrm>
            <a:off x="467544" y="1956411"/>
            <a:ext cx="914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hūn</a:t>
            </a:r>
            <a:endParaRPr 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11276"/>
          <p:cNvSpPr txBox="1">
            <a:spLocks noChangeArrowheads="1"/>
          </p:cNvSpPr>
          <p:nvPr/>
        </p:nvSpPr>
        <p:spPr bwMode="auto">
          <a:xfrm>
            <a:off x="7308304" y="1957998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wǎn</a:t>
            </a:r>
            <a:endParaRPr 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文本框 11277"/>
          <p:cNvSpPr txBox="1">
            <a:spLocks noChangeArrowheads="1"/>
          </p:cNvSpPr>
          <p:nvPr/>
        </p:nvSpPr>
        <p:spPr bwMode="auto">
          <a:xfrm>
            <a:off x="3185195" y="1956362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chuò</a:t>
            </a:r>
            <a:endParaRPr 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1957998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shì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9831" y="1927605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bā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0024" y="2987095"/>
            <a:ext cx="1914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láo</a:t>
            </a: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lao</a:t>
            </a: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err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dāo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41405" y="3002454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péng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656" y="3082381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ǎo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49869" y="4046628"/>
            <a:ext cx="8044259" cy="215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颓唐    附和    间或    门槛    哄笑    绽开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舀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    擦拭    涨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红</a:t>
            </a:r>
          </a:p>
        </p:txBody>
      </p:sp>
      <p:sp>
        <p:nvSpPr>
          <p:cNvPr id="18" name="文本框 11266"/>
          <p:cNvSpPr txBox="1">
            <a:spLocks noChangeArrowheads="1"/>
          </p:cNvSpPr>
          <p:nvPr/>
        </p:nvSpPr>
        <p:spPr bwMode="auto">
          <a:xfrm>
            <a:off x="549870" y="4084998"/>
            <a:ext cx="838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tuí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文本框 11267"/>
          <p:cNvSpPr txBox="1">
            <a:spLocks noChangeArrowheads="1"/>
          </p:cNvSpPr>
          <p:nvPr/>
        </p:nvSpPr>
        <p:spPr bwMode="auto">
          <a:xfrm>
            <a:off x="2499395" y="4065948"/>
            <a:ext cx="685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hè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文本框 11274"/>
          <p:cNvSpPr txBox="1">
            <a:spLocks noChangeArrowheads="1"/>
          </p:cNvSpPr>
          <p:nvPr/>
        </p:nvSpPr>
        <p:spPr bwMode="auto">
          <a:xfrm>
            <a:off x="2385095" y="5141947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shì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文本框 11278"/>
          <p:cNvSpPr txBox="1">
            <a:spLocks noChangeArrowheads="1"/>
          </p:cNvSpPr>
          <p:nvPr/>
        </p:nvSpPr>
        <p:spPr bwMode="auto">
          <a:xfrm>
            <a:off x="549869" y="5126603"/>
            <a:ext cx="914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yǎo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文本框 11279"/>
          <p:cNvSpPr txBox="1">
            <a:spLocks noChangeArrowheads="1"/>
          </p:cNvSpPr>
          <p:nvPr/>
        </p:nvSpPr>
        <p:spPr bwMode="auto">
          <a:xfrm>
            <a:off x="3108995" y="5126603"/>
            <a:ext cx="1371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zhàng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文本框 11280"/>
          <p:cNvSpPr txBox="1">
            <a:spLocks noChangeArrowheads="1"/>
          </p:cNvSpPr>
          <p:nvPr/>
        </p:nvSpPr>
        <p:spPr bwMode="auto">
          <a:xfrm>
            <a:off x="7298728" y="4059418"/>
            <a:ext cx="1295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zhàn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文本框 11281"/>
          <p:cNvSpPr txBox="1">
            <a:spLocks noChangeArrowheads="1"/>
          </p:cNvSpPr>
          <p:nvPr/>
        </p:nvSpPr>
        <p:spPr bwMode="auto">
          <a:xfrm>
            <a:off x="5915124" y="4051390"/>
            <a:ext cx="1143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hōng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文本框 11282"/>
          <p:cNvSpPr txBox="1">
            <a:spLocks noChangeArrowheads="1"/>
          </p:cNvSpPr>
          <p:nvPr/>
        </p:nvSpPr>
        <p:spPr bwMode="auto">
          <a:xfrm>
            <a:off x="3259669" y="4061186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jiàn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文本框 11285"/>
          <p:cNvSpPr txBox="1">
            <a:spLocks noChangeArrowheads="1"/>
          </p:cNvSpPr>
          <p:nvPr/>
        </p:nvSpPr>
        <p:spPr bwMode="auto">
          <a:xfrm>
            <a:off x="5080294" y="4059418"/>
            <a:ext cx="91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kǎn</a:t>
            </a:r>
            <a:endParaRPr lang="en-US" sz="3200" b="1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78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4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新建文件夹\ppt背景图片\S{KQ5UJ]5{$YA9@U$L1C%J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" y="0"/>
            <a:ext cx="91416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矩形 12291" descr="白色大理石"/>
          <p:cNvSpPr>
            <a:spLocks noChangeArrowheads="1" noChangeShapeType="1" noTextEdit="1"/>
          </p:cNvSpPr>
          <p:nvPr/>
        </p:nvSpPr>
        <p:spPr bwMode="auto">
          <a:xfrm>
            <a:off x="768350" y="5593432"/>
            <a:ext cx="7391400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zh-CN" altLang="en-US" sz="3600" b="1" dirty="0">
              <a:blipFill dpi="0" rotWithShape="0">
                <a:blip r:embed="rId3"/>
                <a:srcRect/>
                <a:tile tx="0" ty="0" sx="100000" sy="100000" flip="none" algn="tl"/>
              </a:blipFill>
              <a:latin typeface="宋体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3349" y="764704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2" y="2040334"/>
            <a:ext cx="914400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noProof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小说的三要素是什么？小说的故事情节包括哪几部分</a:t>
            </a:r>
            <a:endParaRPr lang="zh-CN" altLang="en-US" sz="3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文本框 13315"/>
          <p:cNvSpPr txBox="1">
            <a:spLocks noChangeArrowheads="1"/>
          </p:cNvSpPr>
          <p:nvPr/>
        </p:nvSpPr>
        <p:spPr bwMode="auto">
          <a:xfrm>
            <a:off x="578258" y="295102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环境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55485" y="2886092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</a:p>
        </p:txBody>
      </p:sp>
      <p:sp>
        <p:nvSpPr>
          <p:cNvPr id="13" name="右箭头 12"/>
          <p:cNvSpPr>
            <a:spLocks noChangeArrowheads="1"/>
          </p:cNvSpPr>
          <p:nvPr/>
        </p:nvSpPr>
        <p:spPr bwMode="auto">
          <a:xfrm>
            <a:off x="1537264" y="2989096"/>
            <a:ext cx="838200" cy="41401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文本框 13320"/>
          <p:cNvSpPr txBox="1">
            <a:spLocks noChangeArrowheads="1"/>
          </p:cNvSpPr>
          <p:nvPr/>
        </p:nvSpPr>
        <p:spPr bwMode="auto">
          <a:xfrm>
            <a:off x="2423910" y="2934491"/>
            <a:ext cx="18623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咸亨酒店</a:t>
            </a:r>
          </a:p>
        </p:txBody>
      </p:sp>
      <p:sp>
        <p:nvSpPr>
          <p:cNvPr id="15" name="右箭头 14"/>
          <p:cNvSpPr>
            <a:spLocks noChangeArrowheads="1"/>
          </p:cNvSpPr>
          <p:nvPr/>
        </p:nvSpPr>
        <p:spPr bwMode="auto">
          <a:xfrm>
            <a:off x="5691399" y="2931420"/>
            <a:ext cx="838200" cy="41401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CC00FF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9599" y="2876815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孔乙己</a:t>
            </a:r>
          </a:p>
        </p:txBody>
      </p:sp>
      <p:sp>
        <p:nvSpPr>
          <p:cNvPr id="29" name="矩形 28"/>
          <p:cNvSpPr/>
          <p:nvPr/>
        </p:nvSpPr>
        <p:spPr>
          <a:xfrm>
            <a:off x="59716" y="4073710"/>
            <a:ext cx="923330" cy="2586607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 smtClean="0">
                <a:ln w="11430"/>
                <a:solidFill>
                  <a:srgbClr val="00B0F0"/>
                </a:solidFill>
                <a:latin typeface="华文琥珀" pitchFamily="2" charset="-122"/>
                <a:ea typeface="华文琥珀" pitchFamily="2" charset="-122"/>
              </a:rPr>
              <a:t>故事情节</a:t>
            </a:r>
            <a:endParaRPr lang="zh-CN" altLang="en-US" sz="4800" b="1" cap="none" spc="0" dirty="0">
              <a:ln w="11430"/>
              <a:solidFill>
                <a:srgbClr val="00B0F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287" y="3494784"/>
            <a:ext cx="7078708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第一部分（</a:t>
            </a:r>
            <a:r>
              <a:rPr lang="zh-CN" alt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介绍咸亨酒店，交代环境。</a:t>
            </a: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900287" y="4093806"/>
            <a:ext cx="6856806" cy="547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第二</a:t>
            </a:r>
            <a:r>
              <a:rPr 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部分（4－13）写孔乙己</a:t>
            </a:r>
            <a:r>
              <a:rPr lang="zh-CN" sz="2800" b="1" dirty="0" smtClean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的悲惨</a:t>
            </a:r>
            <a:r>
              <a:rPr lang="zh-CN" sz="2800" b="1" dirty="0">
                <a:solidFill>
                  <a:srgbClr val="008000"/>
                </a:solidFill>
                <a:latin typeface="华文楷体" pitchFamily="2" charset="-122"/>
                <a:ea typeface="华文楷体" pitchFamily="2" charset="-122"/>
              </a:rPr>
              <a:t>遭遇。 </a:t>
            </a: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907544" y="4687870"/>
            <a:ext cx="80599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第一层（4－9</a:t>
            </a:r>
            <a:r>
              <a:rPr lang="zh-CN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写孔乙己第一次出场，概述其人物形象和社会地位。</a:t>
            </a:r>
            <a:endParaRPr lang="zh-CN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885698" y="5518867"/>
            <a:ext cx="748237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第二层（</a:t>
            </a:r>
            <a:r>
              <a:rPr lang="en-US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写孔乙己第二次出场，表现孔乙己的不幸遭遇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892594" y="6355432"/>
            <a:ext cx="66404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第三层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）孔乙己的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悲惨</a:t>
            </a:r>
            <a:r>
              <a:rPr lang="zh-CN" altLang="en-US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结局。 </a:t>
            </a:r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7330150" y="5105403"/>
            <a:ext cx="1659200" cy="52322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开端发展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7815965" y="5727723"/>
            <a:ext cx="1151539" cy="52322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高潮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7849098" y="6316008"/>
            <a:ext cx="1119667" cy="52322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结局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77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 animBg="1"/>
      <p:bldP spid="14" grpId="0"/>
      <p:bldP spid="15" grpId="0" animBg="1"/>
      <p:bldP spid="16" grpId="0"/>
      <p:bldP spid="29" grpId="0"/>
      <p:bldP spid="2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6196" name="文本框 14340"/>
          <p:cNvSpPr txBox="1">
            <a:spLocks noChangeArrowheads="1"/>
          </p:cNvSpPr>
          <p:nvPr/>
        </p:nvSpPr>
        <p:spPr bwMode="auto">
          <a:xfrm>
            <a:off x="685800" y="3398633"/>
            <a:ext cx="6858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136197" name="文本框 14341"/>
          <p:cNvSpPr txBox="1">
            <a:spLocks noChangeArrowheads="1"/>
          </p:cNvSpPr>
          <p:nvPr/>
        </p:nvSpPr>
        <p:spPr bwMode="auto">
          <a:xfrm>
            <a:off x="762000" y="5227433"/>
            <a:ext cx="701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3350" y="1115337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社会环境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243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第一部分（</a:t>
            </a:r>
            <a:r>
              <a:rPr lang="en-US" altLang="zh-CN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1—3</a:t>
            </a:r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） ：社会环境</a:t>
            </a:r>
            <a:endParaRPr lang="zh-CN" altLang="en-US" sz="2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347" y="2600895"/>
            <a:ext cx="5112568" cy="41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FontTx/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．这篇小说写的事发生在什么年代？地点在哪儿？</a:t>
            </a:r>
          </a:p>
          <a:p>
            <a:pPr>
              <a:lnSpc>
                <a:spcPct val="135000"/>
              </a:lnSpc>
              <a:buFontTx/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．来喝酒的人有哪几种类型，各有什么特点？掌柜对他们的态度有何不同？ </a:t>
            </a:r>
          </a:p>
          <a:p>
            <a:pPr>
              <a:lnSpc>
                <a:spcPct val="135000"/>
              </a:lnSpc>
              <a:buFontTx/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、由此可以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看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出孔乙己生活在怎样的社会环境里？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220072" y="2825628"/>
            <a:ext cx="3744416" cy="3939484"/>
            <a:chOff x="5364088" y="2474995"/>
            <a:chExt cx="3543301" cy="371475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474995"/>
              <a:ext cx="3543300" cy="371475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9" y="5975432"/>
              <a:ext cx="3543300" cy="21431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46607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4243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第一部分（</a:t>
            </a:r>
            <a:r>
              <a:rPr lang="en-US" altLang="zh-CN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1—3</a:t>
            </a:r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） </a:t>
            </a:r>
            <a:r>
              <a:rPr lang="zh-CN" altLang="en-US" sz="24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400" b="1" noProof="1" smtClean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</a:rPr>
              <a:t>社会环境</a:t>
            </a:r>
            <a:endParaRPr lang="zh-CN" altLang="en-US" sz="2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57150" y="2281406"/>
            <a:ext cx="91714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时间：清朝末年“这是二十多年前的事”</a:t>
            </a:r>
          </a:p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地点：咸亨酒店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138297" y="3429000"/>
            <a:ext cx="1441450" cy="50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人物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75" y="3429000"/>
            <a:ext cx="1867536" cy="296444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844550" y="6356324"/>
            <a:ext cx="1441450" cy="50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短衣帮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29000"/>
            <a:ext cx="1867536" cy="294386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7070980" y="6372868"/>
            <a:ext cx="1441450" cy="50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长衫客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文本框 15364"/>
          <p:cNvSpPr txBox="1">
            <a:spLocks noChangeArrowheads="1"/>
          </p:cNvSpPr>
          <p:nvPr/>
        </p:nvSpPr>
        <p:spPr bwMode="auto">
          <a:xfrm>
            <a:off x="4150741" y="3971006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穿着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55828" y="3976711"/>
            <a:ext cx="4265294" cy="525754"/>
            <a:chOff x="2455828" y="3976711"/>
            <a:chExt cx="4265294" cy="525754"/>
          </a:xfrm>
        </p:grpSpPr>
        <p:sp>
          <p:nvSpPr>
            <p:cNvPr id="20" name="直接连接符 19"/>
            <p:cNvSpPr>
              <a:spLocks noChangeShapeType="1"/>
            </p:cNvSpPr>
            <p:nvPr/>
          </p:nvSpPr>
          <p:spPr bwMode="auto">
            <a:xfrm flipH="1">
              <a:off x="3018335" y="4238321"/>
              <a:ext cx="1132406" cy="253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21" name="直接连接符 20"/>
            <p:cNvSpPr>
              <a:spLocks noChangeShapeType="1"/>
            </p:cNvSpPr>
            <p:nvPr/>
          </p:nvSpPr>
          <p:spPr bwMode="auto">
            <a:xfrm>
              <a:off x="5041901" y="4238321"/>
              <a:ext cx="1144998" cy="2533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22" name="文本框 15367"/>
            <p:cNvSpPr txBox="1">
              <a:spLocks noChangeArrowheads="1"/>
            </p:cNvSpPr>
            <p:nvPr/>
          </p:nvSpPr>
          <p:spPr bwMode="auto">
            <a:xfrm>
              <a:off x="2455828" y="3979245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短</a:t>
              </a:r>
            </a:p>
          </p:txBody>
        </p:sp>
        <p:sp>
          <p:nvSpPr>
            <p:cNvPr id="23" name="文本框 15368"/>
            <p:cNvSpPr txBox="1">
              <a:spLocks noChangeArrowheads="1"/>
            </p:cNvSpPr>
            <p:nvPr/>
          </p:nvSpPr>
          <p:spPr bwMode="auto">
            <a:xfrm>
              <a:off x="6175780" y="3976711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长</a:t>
              </a:r>
            </a:p>
          </p:txBody>
        </p:sp>
      </p:grpSp>
      <p:sp>
        <p:nvSpPr>
          <p:cNvPr id="24" name="文本框 15369"/>
          <p:cNvSpPr txBox="1">
            <a:spLocks noChangeArrowheads="1"/>
          </p:cNvSpPr>
          <p:nvPr/>
        </p:nvSpPr>
        <p:spPr bwMode="auto">
          <a:xfrm>
            <a:off x="3795532" y="440688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喝酒方式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455828" y="4389581"/>
            <a:ext cx="4265294" cy="542757"/>
            <a:chOff x="2455828" y="4389581"/>
            <a:chExt cx="4265294" cy="542757"/>
          </a:xfrm>
        </p:grpSpPr>
        <p:sp>
          <p:nvSpPr>
            <p:cNvPr id="25" name="直接连接符 24"/>
            <p:cNvSpPr>
              <a:spLocks noChangeShapeType="1"/>
            </p:cNvSpPr>
            <p:nvPr/>
          </p:nvSpPr>
          <p:spPr bwMode="auto">
            <a:xfrm flipH="1">
              <a:off x="3018334" y="4691520"/>
              <a:ext cx="777197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26" name="直接连接符 25"/>
            <p:cNvSpPr>
              <a:spLocks noChangeShapeType="1"/>
            </p:cNvSpPr>
            <p:nvPr/>
          </p:nvSpPr>
          <p:spPr bwMode="auto">
            <a:xfrm flipV="1">
              <a:off x="5422901" y="4670727"/>
              <a:ext cx="763998" cy="20793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27" name="文本框 15372"/>
            <p:cNvSpPr txBox="1">
              <a:spLocks noChangeArrowheads="1"/>
            </p:cNvSpPr>
            <p:nvPr/>
          </p:nvSpPr>
          <p:spPr bwMode="auto">
            <a:xfrm>
              <a:off x="2455828" y="4409118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站</a:t>
              </a:r>
            </a:p>
          </p:txBody>
        </p:sp>
        <p:sp>
          <p:nvSpPr>
            <p:cNvPr id="28" name="文本框 15373"/>
            <p:cNvSpPr txBox="1">
              <a:spLocks noChangeArrowheads="1"/>
            </p:cNvSpPr>
            <p:nvPr/>
          </p:nvSpPr>
          <p:spPr bwMode="auto">
            <a:xfrm>
              <a:off x="6175781" y="4389581"/>
              <a:ext cx="5453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坐</a:t>
              </a:r>
            </a:p>
          </p:txBody>
        </p:sp>
      </p:grpSp>
      <p:sp>
        <p:nvSpPr>
          <p:cNvPr id="29" name="文本框 15374"/>
          <p:cNvSpPr txBox="1">
            <a:spLocks noChangeArrowheads="1"/>
          </p:cNvSpPr>
          <p:nvPr/>
        </p:nvSpPr>
        <p:spPr bwMode="auto">
          <a:xfrm>
            <a:off x="3822701" y="4927576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喝酒地点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472994" y="4896599"/>
            <a:ext cx="4259246" cy="565952"/>
            <a:chOff x="2472994" y="4896599"/>
            <a:chExt cx="4259246" cy="565952"/>
          </a:xfrm>
        </p:grpSpPr>
        <p:sp>
          <p:nvSpPr>
            <p:cNvPr id="30" name="直接连接符 29"/>
            <p:cNvSpPr>
              <a:spLocks noChangeShapeType="1"/>
            </p:cNvSpPr>
            <p:nvPr/>
          </p:nvSpPr>
          <p:spPr bwMode="auto">
            <a:xfrm flipH="1">
              <a:off x="3001170" y="5172366"/>
              <a:ext cx="783431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31" name="直接连接符 30"/>
            <p:cNvSpPr>
              <a:spLocks noChangeShapeType="1"/>
            </p:cNvSpPr>
            <p:nvPr/>
          </p:nvSpPr>
          <p:spPr bwMode="auto">
            <a:xfrm>
              <a:off x="5429432" y="5200941"/>
              <a:ext cx="870759" cy="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800"/>
            </a:p>
          </p:txBody>
        </p:sp>
        <p:sp>
          <p:nvSpPr>
            <p:cNvPr id="32" name="文本框 15377"/>
            <p:cNvSpPr txBox="1">
              <a:spLocks noChangeArrowheads="1"/>
            </p:cNvSpPr>
            <p:nvPr/>
          </p:nvSpPr>
          <p:spPr bwMode="auto">
            <a:xfrm>
              <a:off x="2472994" y="4896599"/>
              <a:ext cx="5453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外</a:t>
              </a:r>
            </a:p>
          </p:txBody>
        </p:sp>
        <p:sp>
          <p:nvSpPr>
            <p:cNvPr id="33" name="文本框 15378"/>
            <p:cNvSpPr txBox="1">
              <a:spLocks noChangeArrowheads="1"/>
            </p:cNvSpPr>
            <p:nvPr/>
          </p:nvSpPr>
          <p:spPr bwMode="auto">
            <a:xfrm>
              <a:off x="6186899" y="4939331"/>
              <a:ext cx="5453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0000FF"/>
                  </a:solidFill>
                  <a:ea typeface="隶书" pitchFamily="49" charset="-122"/>
                </a:rPr>
                <a:t>里</a:t>
              </a:r>
            </a:p>
          </p:txBody>
        </p:sp>
      </p:grpSp>
      <p:sp>
        <p:nvSpPr>
          <p:cNvPr id="34" name="矩形 33"/>
          <p:cNvSpPr>
            <a:spLocks noChangeArrowheads="1" noChangeShapeType="1" noTextEdit="1"/>
          </p:cNvSpPr>
          <p:nvPr/>
        </p:nvSpPr>
        <p:spPr bwMode="auto">
          <a:xfrm>
            <a:off x="3639821" y="5450796"/>
            <a:ext cx="2133600" cy="609600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</a:rPr>
              <a:t>对比</a:t>
            </a:r>
          </a:p>
        </p:txBody>
      </p:sp>
      <p:sp>
        <p:nvSpPr>
          <p:cNvPr id="35" name="文本框 15380"/>
          <p:cNvSpPr txBox="1">
            <a:spLocks noChangeArrowheads="1"/>
          </p:cNvSpPr>
          <p:nvPr/>
        </p:nvSpPr>
        <p:spPr bwMode="auto">
          <a:xfrm>
            <a:off x="2474657" y="6172869"/>
            <a:ext cx="42691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006600"/>
                </a:solidFill>
                <a:latin typeface="华文隶书" pitchFamily="2" charset="-122"/>
                <a:ea typeface="华文隶书" pitchFamily="2" charset="-122"/>
              </a:rPr>
              <a:t>贫富悬殊</a:t>
            </a:r>
            <a:r>
              <a:rPr lang="zh-CN" altLang="en-US" sz="3600" b="1" dirty="0">
                <a:solidFill>
                  <a:srgbClr val="006600"/>
                </a:solidFill>
                <a:ea typeface="隶书" pitchFamily="49" charset="-122"/>
              </a:rPr>
              <a:t>   阶级对立</a:t>
            </a: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1625326" y="6362343"/>
            <a:ext cx="6253162" cy="519112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冷酷势利  虚伪    媚富欺贫    唯利是图</a:t>
            </a:r>
            <a:r>
              <a:rPr kumimoji="1" lang="zh-CN" altLang="en-US" sz="28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007674" y="3968212"/>
            <a:ext cx="5257421" cy="1169551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slope"/>
          </a:sp3d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对长衫客：极力逢迎，恭敬侍候  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对短衣帮：不讲情义，恣意</a:t>
            </a:r>
            <a:r>
              <a:rPr kumimoji="1"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剥削 </a:t>
            </a:r>
            <a:endParaRPr kumimoji="1" lang="zh-CN" altLang="en-US" sz="4400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13350" y="1115337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社会环境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1786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5" grpId="0"/>
      <p:bldP spid="18" grpId="0"/>
      <p:bldP spid="19" grpId="0"/>
      <p:bldP spid="24" grpId="0"/>
      <p:bldP spid="29" grpId="0"/>
      <p:bldP spid="34" grpId="0"/>
      <p:bldP spid="35" grpId="0"/>
      <p:bldP spid="37" grpId="0" animBg="1"/>
      <p:bldP spid="3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3606</Words>
  <Application>Microsoft Office PowerPoint</Application>
  <PresentationFormat>全屏显示(4:3)</PresentationFormat>
  <Paragraphs>266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zc139</cp:lastModifiedBy>
  <cp:revision>61</cp:revision>
  <dcterms:modified xsi:type="dcterms:W3CDTF">2018-11-22T04:24:27Z</dcterms:modified>
</cp:coreProperties>
</file>