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96" r:id="rId4"/>
    <p:sldId id="398" r:id="rId5"/>
    <p:sldId id="399" r:id="rId6"/>
    <p:sldId id="400" r:id="rId7"/>
    <p:sldId id="401" r:id="rId8"/>
    <p:sldId id="402" r:id="rId9"/>
    <p:sldId id="403" r:id="rId10"/>
    <p:sldId id="404" r:id="rId11"/>
    <p:sldId id="405" r:id="rId12"/>
    <p:sldId id="406" r:id="rId13"/>
    <p:sldId id="408" r:id="rId14"/>
    <p:sldId id="407" r:id="rId15"/>
    <p:sldId id="409" r:id="rId16"/>
    <p:sldId id="410" r:id="rId17"/>
    <p:sldId id="415" r:id="rId18"/>
    <p:sldId id="416" r:id="rId19"/>
    <p:sldId id="417" r:id="rId20"/>
    <p:sldId id="418" r:id="rId21"/>
    <p:sldId id="419" r:id="rId22"/>
    <p:sldId id="420" r:id="rId23"/>
    <p:sldId id="440" r:id="rId24"/>
    <p:sldId id="422" r:id="rId25"/>
    <p:sldId id="421" r:id="rId26"/>
    <p:sldId id="423" r:id="rId27"/>
    <p:sldId id="424" r:id="rId28"/>
    <p:sldId id="425" r:id="rId29"/>
    <p:sldId id="426" r:id="rId30"/>
    <p:sldId id="457" r:id="rId31"/>
    <p:sldId id="458" r:id="rId32"/>
    <p:sldId id="459" r:id="rId33"/>
    <p:sldId id="460" r:id="rId34"/>
    <p:sldId id="461" r:id="rId35"/>
    <p:sldId id="462" r:id="rId36"/>
    <p:sldId id="463" r:id="rId37"/>
    <p:sldId id="464" r:id="rId38"/>
    <p:sldId id="465" r:id="rId39"/>
    <p:sldId id="466" r:id="rId40"/>
    <p:sldId id="467" r:id="rId41"/>
    <p:sldId id="468" r:id="rId42"/>
    <p:sldId id="469" r:id="rId43"/>
    <p:sldId id="470" r:id="rId44"/>
    <p:sldId id="471" r:id="rId45"/>
    <p:sldId id="472" r:id="rId46"/>
    <p:sldId id="473" r:id="rId47"/>
    <p:sldId id="474" r:id="rId48"/>
    <p:sldId id="475" r:id="rId49"/>
    <p:sldId id="476" r:id="rId50"/>
    <p:sldId id="477" r:id="rId51"/>
    <p:sldId id="478" r:id="rId52"/>
    <p:sldId id="479" r:id="rId53"/>
    <p:sldId id="480" r:id="rId54"/>
    <p:sldId id="481" r:id="rId55"/>
    <p:sldId id="482" r:id="rId56"/>
    <p:sldId id="483" r:id="rId57"/>
    <p:sldId id="484" r:id="rId58"/>
    <p:sldId id="485" r:id="rId59"/>
    <p:sldId id="486" r:id="rId60"/>
    <p:sldId id="487" r:id="rId61"/>
    <p:sldId id="488" r:id="rId62"/>
    <p:sldId id="489" r:id="rId63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kitty" initials="k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962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tags" Target="tags/tag1.xml" /><Relationship Id="rId65" Type="http://schemas.openxmlformats.org/officeDocument/2006/relationships/presProps" Target="presProps.xml" /><Relationship Id="rId66" Type="http://schemas.openxmlformats.org/officeDocument/2006/relationships/viewProps" Target="viewProps.xml" /><Relationship Id="rId67" Type="http://schemas.openxmlformats.org/officeDocument/2006/relationships/theme" Target="theme/theme1.xml" /><Relationship Id="rId68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936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t" anchorCtr="0"/>
          <a:lstStyle/>
          <a:p>
            <a:pPr lvl="0" algn="l" fontAlgn="base"/>
            <a:endParaRPr lang="en-US" altLang="en-US" sz="1100" strike="noStrike" noProof="1"/>
          </a:p>
        </p:txBody>
      </p:sp>
      <p:sp>
        <p:nvSpPr>
          <p:cNvPr id="1049365" name="Rectangle 3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t" anchorCtr="0"/>
          <a:lstStyle/>
          <a:p>
            <a:pPr lvl="0" algn="r" fontAlgn="base"/>
            <a:endParaRPr lang="en-US" altLang="en-US" sz="1100" strike="noStrike" noProof="1"/>
          </a:p>
        </p:txBody>
      </p:sp>
      <p:sp>
        <p:nvSpPr>
          <p:cNvPr id="30724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sm" len="sm"/>
            <a:tailEnd type="none" w="sm" len="sm"/>
          </a:ln>
        </p:spPr>
      </p:sp>
      <p:sp>
        <p:nvSpPr>
          <p:cNvPr id="30725" name="Rectangle 5"/>
          <p:cNvSpPr>
            <a:spLocks noGrp="1"/>
          </p:cNvSpPr>
          <p:nvPr>
            <p:ph type="body" sz="quarter" idx="7"/>
          </p:nvPr>
        </p:nvSpPr>
        <p:spPr>
          <a:xfrm>
            <a:off x="709613" y="4862513"/>
            <a:ext cx="5680075" cy="4605337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t" anchorCtr="0"/>
          <a:lstStyle/>
          <a:p>
            <a:pPr lvl="0"/>
            <a:r>
              <a:rPr lang="en-US" altLang="en-US"/>
              <a:t>Click to edit Master text styles</a:t>
            </a:r>
            <a:endParaRPr lang="en-US" altLang="en-US"/>
          </a:p>
          <a:p>
            <a:pPr lvl="1"/>
            <a:r>
              <a:rPr lang="en-US" altLang="en-US"/>
              <a:t>Second level</a:t>
            </a:r>
            <a:endParaRPr lang="en-US" altLang="en-US"/>
          </a:p>
          <a:p>
            <a:pPr lvl="2"/>
            <a:r>
              <a:rPr lang="en-US" altLang="en-US"/>
              <a:t>Third level</a:t>
            </a:r>
            <a:endParaRPr lang="en-US" altLang="en-US"/>
          </a:p>
          <a:p>
            <a:pPr lvl="3"/>
            <a:r>
              <a:rPr lang="en-US" altLang="en-US"/>
              <a:t>Fourth level</a:t>
            </a:r>
            <a:endParaRPr lang="en-US" altLang="en-US"/>
          </a:p>
          <a:p>
            <a:pPr lvl="4"/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1049368" name="Rectangle 6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b" anchorCtr="0"/>
          <a:lstStyle/>
          <a:p>
            <a:pPr lvl="0" algn="l" fontAlgn="base"/>
            <a:endParaRPr lang="en-US" altLang="en-US" sz="1100" strike="noStrike" noProof="1"/>
          </a:p>
        </p:txBody>
      </p:sp>
      <p:sp>
        <p:nvSpPr>
          <p:cNvPr id="1049369" name="Rectangle 7"/>
          <p:cNvSpPr>
            <a:spLocks noGrp="1"/>
          </p:cNvSpPr>
          <p:nvPr>
            <p:ph type="sldNum" sz="quarter" idx="5"/>
          </p:nvPr>
        </p:nvSpPr>
        <p:spPr>
          <a:xfrm>
            <a:off x="4021138" y="9720263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b" anchorCtr="0"/>
          <a:lstStyle/>
          <a:p>
            <a:pPr lvl="0" algn="r" fontAlgn="base"/>
            <a:fld id="{9A0DB2DC-4C9A-4742-B13C-FB6460FD3503}" type="slidenum">
              <a:rPr lang="en-US" altLang="en-US" sz="11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en-US" sz="1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-4572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-9144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-13716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638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8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0" indent="0" algn="l" fontAlgn="base">
              <a:buFontTx/>
              <a:defRPr sz="1400" b="1" i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trike="noStrike" baseline="0" noProof="1"/>
          </a:p>
        </p:txBody>
      </p:sp>
      <p:sp>
        <p:nvSpPr>
          <p:cNvPr id="104858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0" indent="0" algn="ctr" fontAlgn="base">
              <a:buFontTx/>
              <a:defRPr sz="1400" b="1" i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strike="noStrike" baseline="0" noProof="1"/>
          </a:p>
        </p:txBody>
      </p:sp>
      <p:sp>
        <p:nvSpPr>
          <p:cNvPr id="104858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lvl1pPr marL="0" indent="0" algn="r" fontAlgn="base">
              <a:buFontTx/>
              <a:defRPr sz="1400" b="1" i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baseline="0" noProof="1"/>
          </a:p>
        </p:txBody>
      </p:sp>
      <p:pic>
        <p:nvPicPr>
          <p:cNvPr id="1048588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Char char="•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–"/>
        <a:defRPr sz="2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•"/>
        <a:defRPr sz="24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–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microsoft.com/office/2007/relationships/media" Target="../media/media1.mp3" /><Relationship Id="rId4" Type="http://schemas.microsoft.com/office/2007/relationships/media" Target="../media/media1.mp3" TargetMode="Interna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4"/>
          <p:cNvSpPr>
            <a:spLocks noGrp="1"/>
          </p:cNvSpPr>
          <p:nvPr>
            <p:ph idx="4294967295"/>
          </p:nvPr>
        </p:nvSpPr>
        <p:spPr>
          <a:xfrm>
            <a:off x="695325" y="1484630"/>
            <a:ext cx="10972800" cy="1830705"/>
          </a:xfrm>
        </p:spPr>
        <p:txBody>
          <a:bodyPr lIns="91440" tIns="45720" rIns="91440" bIns="45720" anchor="t" anchorCtr="0"/>
          <a:lstStyle/>
          <a:p>
            <a:pPr marL="0" indent="0" algn="r">
              <a:buNone/>
            </a:pPr>
            <a:endParaRPr lang="zh-CN" altLang="zh-CN"/>
          </a:p>
          <a:p>
            <a:pPr marL="0" indent="0" algn="ctr">
              <a:buNone/>
            </a:pPr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鱼我所欲也（第一课时）</a:t>
            </a:r>
            <a:endParaRPr lang="zh-CN" altLang="en-US" sz="54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endParaRPr lang="zh-CN" altLang="en-US" sz="54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marL="0" indent="0">
              <a:buNone/>
            </a:pP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983615" y="115888"/>
            <a:ext cx="10972800" cy="1143000"/>
          </a:xfrm>
        </p:spPr>
        <p:txBody>
          <a:bodyPr vert="horz" lIns="91440" tIns="45720" rIns="91440" bIns="45720" anchor="ctr" anchorCtr="0"/>
          <a:lstStyle/>
          <a:p>
            <a:pPr algn="r"/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九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年级下册</a:t>
            </a:r>
            <a:r>
              <a:rPr lang="en-US" altLang="zh-CN" sz="2800" smtClean="0"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统编版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语文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第三单元</a:t>
            </a:r>
            <a:endParaRPr lang="zh-CN" altLang="en-US" b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982980" y="1124744"/>
            <a:ext cx="104000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en-US" altLang="zh-CN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    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生亦我所欲，所欲有甚于生者，故不为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苟得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也；死亦我所恶，所恶有甚于死者，故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患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有所不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辟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也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。</a:t>
            </a:r>
            <a:endParaRPr kumimoji="0" lang="zh-CN" altLang="en-US" sz="28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102847" y="934889"/>
            <a:ext cx="1728192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苟且偷生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3214415" y="1932236"/>
            <a:ext cx="2088232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祸患、灾难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68277" y="1932236"/>
            <a:ext cx="3030713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同“避”，躲避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2980" y="3429000"/>
            <a:ext cx="1015358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译文：生命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是我所喜爱的，但我所喜爱的还有胜过生命的东西，所以我不做苟且偷生的事；死亡是我所厌恶的，但我所厌恶的还有超过死亡的事，所以有的祸患我不躲避。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982980" y="1124744"/>
            <a:ext cx="104000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en-US" altLang="zh-CN" sz="2800" noProof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    </a:t>
            </a:r>
            <a:r>
              <a:rPr lang="zh-CN" altLang="en-US" sz="2800" noProof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如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使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人之所欲莫甚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于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生，则凡可以得生者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何不用也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？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使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人之所恶莫甚于死者，则凡可以辟患者何不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为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也？</a:t>
            </a:r>
            <a:endParaRPr lang="zh-CN" altLang="en-US" sz="28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lvl="0">
              <a:lnSpc>
                <a:spcPct val="200000"/>
              </a:lnSpc>
              <a:defRPr/>
            </a:pPr>
            <a:endParaRPr kumimoji="0" lang="zh-CN" altLang="en-US" sz="28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uLnTx/>
              <a:uFillTx/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1628775" y="1052483"/>
            <a:ext cx="2520732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假如、假使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5375920" y="1027804"/>
            <a:ext cx="3600400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什么（手段）不用</a:t>
            </a:r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呢？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9120336" y="1052483"/>
            <a:ext cx="2520732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假如、假使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2980" y="3429000"/>
            <a:ext cx="10658088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译文：假如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人们所喜爱的东西没有超过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生命，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那么凡是可以用来求得生存的手段，哪一样不可以采用呢？假如人们所厌恶的事情没有超过死亡的，那么凡是能够用来躲避祸患的事，哪一样不可以做呢？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09548" y="1045702"/>
            <a:ext cx="576064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比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Rectangle 6"/>
          <p:cNvSpPr/>
          <p:nvPr/>
        </p:nvSpPr>
        <p:spPr>
          <a:xfrm>
            <a:off x="7015641" y="1903035"/>
            <a:ext cx="576064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做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055440" y="692820"/>
            <a:ext cx="1008112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en-US" altLang="zh-CN" sz="2800" noProof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    </a:t>
            </a:r>
            <a:r>
              <a:rPr lang="zh-CN" altLang="en-US" sz="2800" noProof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由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是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则生而有不用也，由是则可以辟患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而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有不为也。是故所欲有甚于生者，所恶有甚于死者。非独贤者有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是心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也，人皆有之，贤者能勿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丧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耳。 </a:t>
            </a:r>
            <a:endParaRPr lang="zh-CN" altLang="en-US" sz="28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1673648" y="620559"/>
            <a:ext cx="2396686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通过这种手段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8253963" y="1484655"/>
            <a:ext cx="1368152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这种心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96805" y="2348751"/>
            <a:ext cx="1039216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丧失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2980" y="3284855"/>
            <a:ext cx="1065808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译文：采用这种手段就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能够活命，可是有的人却不肯采用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；采用这种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手段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就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能够躲避祸患，可是有的人也不肯采用。由此可见，他们所喜爱的有比生命更宝贵的东西，所厌恶的有比死亡更严重的事情 。不是只有贤能的人有这种心，人人都有，不过贤能的人能够不丧失它罢了。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6734628" y="607137"/>
            <a:ext cx="2383432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连词，表转折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789630" y="548680"/>
            <a:ext cx="10873208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en-US" altLang="zh-CN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    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一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箪食，一豆羹，得之则生，弗得则死。呼尔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而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与之，行道之人弗受；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蹴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尔而与之，乞人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不屑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也。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万钟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则不辩礼义而受之，万钟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于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我何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加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焉！为宫室之美，妻妾之奉，所识穷乏者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得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我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与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？</a:t>
            </a:r>
            <a:endParaRPr lang="zh-CN" altLang="en-US" sz="28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lvl="0">
              <a:lnSpc>
                <a:spcPct val="200000"/>
              </a:lnSpc>
              <a:defRPr/>
            </a:pPr>
            <a:endParaRPr lang="zh-CN" altLang="en-US" sz="28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558383" y="476419"/>
            <a:ext cx="2448272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连词，表修饰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1673803" y="1323146"/>
            <a:ext cx="1008112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踩踏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71800" y="1370132"/>
            <a:ext cx="2779205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轻视而不肯接受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6240410" y="1323146"/>
            <a:ext cx="2232248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优厚的俸禄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982964" y="2192457"/>
            <a:ext cx="1093914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益处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Rectangle 6"/>
          <p:cNvSpPr/>
          <p:nvPr/>
        </p:nvSpPr>
        <p:spPr>
          <a:xfrm>
            <a:off x="5160125" y="2170626"/>
            <a:ext cx="3833581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同“德”，感恩，感激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Rectangle 6"/>
          <p:cNvSpPr/>
          <p:nvPr/>
        </p:nvSpPr>
        <p:spPr>
          <a:xfrm>
            <a:off x="9023551" y="2205513"/>
            <a:ext cx="3168352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同“欤”，语气词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9630" y="3334327"/>
            <a:ext cx="1087366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译文：一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碗饭，一碗汤，吃了就能活下去，不吃就会饿死。没有礼貌地吆喝着给他，过路的饥民也不肯接受；用脚踩踏着给别人吃，乞丐也不肯接受。（可是有的人）见了优厚的俸禄，不辨别是否合乎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礼义就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接受了，（这样）优厚的俸禄对我有什么益处呢！为了住宅的华丽、妻妾的侍奉和熟识的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穷人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感激我吗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Rectangle 6"/>
          <p:cNvSpPr/>
          <p:nvPr/>
        </p:nvSpPr>
        <p:spPr>
          <a:xfrm>
            <a:off x="10704143" y="1370132"/>
            <a:ext cx="576064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对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95400" y="692696"/>
            <a:ext cx="10873208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en-US" altLang="zh-CN" sz="2800" noProof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    </a:t>
            </a:r>
            <a:r>
              <a:rPr lang="zh-CN" altLang="en-US" sz="2800" noProof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乡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为身死而不受，今为宫室之美为之；乡为身死而不受，今为妻妾之奉为之；乡为身死而不受，今为所识穷乏者得我而为之：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是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亦不可以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已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乎？此之谓失其</a:t>
            </a:r>
            <a:r>
              <a:rPr lang="zh-CN" altLang="en-US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本心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。</a:t>
            </a:r>
            <a:endParaRPr lang="zh-CN" altLang="en-US" sz="28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lvl="0">
              <a:lnSpc>
                <a:spcPct val="200000"/>
              </a:lnSpc>
              <a:defRPr/>
            </a:pPr>
            <a:endParaRPr lang="zh-CN" altLang="en-US" sz="28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lvl="0">
              <a:lnSpc>
                <a:spcPct val="200000"/>
              </a:lnSpc>
              <a:defRPr/>
            </a:pPr>
            <a:endParaRPr lang="zh-CN" altLang="en-US" sz="28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695400" y="620435"/>
            <a:ext cx="3888432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同“向”，先前、从前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9696281" y="1485166"/>
            <a:ext cx="1656184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这种做法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68934" y="2337167"/>
            <a:ext cx="1008112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停止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3213150" y="2337167"/>
            <a:ext cx="2811389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本性，羞恶之心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9630" y="3334327"/>
            <a:ext cx="10873660" cy="31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译文：先前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（有人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）为了“礼义”宁愿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死也不接受，现在（有人）为了住宅的华美却接受了；先前（有人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为了“礼义”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宁愿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死也不接受，现在（有人）为了妻妾的侍奉却接受了；先前（有人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为了“礼义”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宁愿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死也不接受，现在（有人）为了所熟识的穷困的人感激自己却接受了：这种做法不是可以让它停止了吗？这就叫作丧失了人所固有的羞恶廉耻之心。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392" y="548680"/>
            <a:ext cx="10972800" cy="1143000"/>
          </a:xfrm>
        </p:spPr>
        <p:txBody>
          <a:bodyPr/>
          <a:lstStyle/>
          <a:p>
            <a:r>
              <a:rPr lang="zh-CN" altLang="zh-CN" sz="4800" b="1">
                <a:latin typeface="黑体" panose="02010609060101010101" charset="-122"/>
                <a:ea typeface="黑体" panose="02010609060101010101" charset="-122"/>
              </a:rPr>
              <a:t>二、问题引导：梳理论证</a:t>
            </a:r>
            <a:r>
              <a:rPr lang="zh-CN" altLang="zh-CN" sz="4800" b="1" smtClean="0">
                <a:latin typeface="黑体" panose="02010609060101010101" charset="-122"/>
                <a:ea typeface="黑体" panose="02010609060101010101" charset="-122"/>
              </a:rPr>
              <a:t>思路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392" y="1874242"/>
            <a:ext cx="10972800" cy="4525963"/>
          </a:xfrm>
        </p:spPr>
        <p:txBody>
          <a:bodyPr/>
          <a:lstStyle/>
          <a:p>
            <a:pPr marL="0" indent="0" algn="l">
              <a:buNone/>
            </a:pP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（一）默读第一段，思考：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None/>
            </a:pP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从文中哪句话可以提炼出本文的中心观点呢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en-US" altLang="zh-CN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endParaRPr lang="en-US" altLang="zh-CN" sz="40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54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舍生取义</a:t>
            </a:r>
            <a:endParaRPr lang="zh-CN" altLang="zh-CN" sz="54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Text Box 4"/>
          <p:cNvSpPr txBox="1"/>
          <p:nvPr/>
        </p:nvSpPr>
        <p:spPr>
          <a:xfrm>
            <a:off x="3858913" y="3408309"/>
            <a:ext cx="10975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9416" y="1140052"/>
            <a:ext cx="10972800" cy="4525963"/>
          </a:xfrm>
        </p:spPr>
        <p:txBody>
          <a:bodyPr/>
          <a:lstStyle/>
          <a:p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思考：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引出中心观点为什么要从鱼与熊掌说起呢？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/>
          </a:p>
        </p:txBody>
      </p:sp>
      <p:sp>
        <p:nvSpPr>
          <p:cNvPr id="4" name="Text Box 4"/>
          <p:cNvSpPr txBox="1"/>
          <p:nvPr/>
        </p:nvSpPr>
        <p:spPr>
          <a:xfrm>
            <a:off x="3575720" y="2780928"/>
            <a:ext cx="208823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</a:rPr>
              <a:t>鱼与熊掌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3552475" y="4080822"/>
            <a:ext cx="167834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</a:rPr>
              <a:t>生与 义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1343472" y="2780928"/>
            <a:ext cx="2448272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难得的食物</a:t>
            </a:r>
            <a:endParaRPr lang="zh-CN" altLang="en-US" sz="3200">
              <a:solidFill>
                <a:srgbClr val="0069D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1345568" y="4080821"/>
            <a:ext cx="2386923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宝贵的东西</a:t>
            </a:r>
            <a:endParaRPr lang="zh-CN" altLang="en-US" sz="3200">
              <a:solidFill>
                <a:srgbClr val="0069D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AutoShape 13"/>
          <p:cNvSpPr>
            <a:spLocks noChangeArrowheads="1"/>
          </p:cNvSpPr>
          <p:nvPr/>
        </p:nvSpPr>
        <p:spPr bwMode="auto">
          <a:xfrm>
            <a:off x="5358505" y="2958410"/>
            <a:ext cx="622300" cy="228600"/>
          </a:xfrm>
          <a:prstGeom prst="rightArrow">
            <a:avLst>
              <a:gd name="adj1" fmla="val 50000"/>
              <a:gd name="adj2" fmla="val 87500"/>
            </a:avLst>
          </a:prstGeom>
          <a:solidFill>
            <a:srgbClr val="0069D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 Box 4"/>
          <p:cNvSpPr txBox="1"/>
          <p:nvPr/>
        </p:nvSpPr>
        <p:spPr>
          <a:xfrm>
            <a:off x="6023992" y="2770996"/>
            <a:ext cx="3024336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</a:rPr>
              <a:t>舍鱼而取熊掌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358505" y="4258302"/>
            <a:ext cx="622300" cy="228600"/>
          </a:xfrm>
          <a:prstGeom prst="rightArrow">
            <a:avLst>
              <a:gd name="adj1" fmla="val 50000"/>
              <a:gd name="adj2" fmla="val 87500"/>
            </a:avLst>
          </a:prstGeom>
          <a:solidFill>
            <a:srgbClr val="0069D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 Box 4"/>
          <p:cNvSpPr txBox="1"/>
          <p:nvPr/>
        </p:nvSpPr>
        <p:spPr>
          <a:xfrm>
            <a:off x="6198704" y="4079612"/>
            <a:ext cx="2516224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</a:rPr>
              <a:t>舍生而取义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 rot="5400000">
            <a:off x="3514275" y="3610347"/>
            <a:ext cx="622300" cy="228600"/>
          </a:xfrm>
          <a:prstGeom prst="rightArrow">
            <a:avLst>
              <a:gd name="adj1" fmla="val 50000"/>
              <a:gd name="adj2" fmla="val 87500"/>
            </a:avLst>
          </a:prstGeom>
          <a:solidFill>
            <a:srgbClr val="0069D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 rot="5400000">
            <a:off x="4530998" y="3606368"/>
            <a:ext cx="622300" cy="228600"/>
          </a:xfrm>
          <a:prstGeom prst="rightArrow">
            <a:avLst>
              <a:gd name="adj1" fmla="val 50000"/>
              <a:gd name="adj2" fmla="val 87500"/>
            </a:avLst>
          </a:prstGeom>
          <a:solidFill>
            <a:srgbClr val="0069D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 rot="5400000">
            <a:off x="6985089" y="3655371"/>
            <a:ext cx="622300" cy="228600"/>
          </a:xfrm>
          <a:prstGeom prst="rightArrow">
            <a:avLst>
              <a:gd name="adj1" fmla="val 50000"/>
              <a:gd name="adj2" fmla="val 87500"/>
            </a:avLst>
          </a:prstGeom>
          <a:solidFill>
            <a:srgbClr val="0069D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 Box 4"/>
          <p:cNvSpPr txBox="1"/>
          <p:nvPr/>
        </p:nvSpPr>
        <p:spPr>
          <a:xfrm>
            <a:off x="7456816" y="3426513"/>
            <a:ext cx="10975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类比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Text Box 4"/>
          <p:cNvSpPr txBox="1"/>
          <p:nvPr/>
        </p:nvSpPr>
        <p:spPr>
          <a:xfrm>
            <a:off x="9013067" y="3107951"/>
            <a:ext cx="2516224" cy="1323439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比喻论证</a:t>
            </a:r>
            <a:endParaRPr lang="en-US" altLang="zh-CN" sz="3200" smtClean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类比论证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392" y="1340768"/>
            <a:ext cx="10972800" cy="4525963"/>
          </a:xfrm>
        </p:spPr>
        <p:txBody>
          <a:bodyPr/>
          <a:lstStyle/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思考：生命是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极为珍贵的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zh-CN" smtClean="0">
                <a:latin typeface="黑体" panose="02010609060101010101" charset="-122"/>
                <a:ea typeface="黑体" panose="02010609060101010101" charset="-122"/>
              </a:rPr>
              <a:t>为什么人能够舍生取义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呢？请用文中的一句话回答</a:t>
            </a:r>
            <a:r>
              <a:rPr lang="zh-CN" altLang="zh-CN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en-US" altLang="zh-CN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 noProof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  所</a:t>
            </a:r>
            <a:r>
              <a:rPr lang="zh-CN" altLang="en-US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欲有甚于生者，所恶有甚于死者</a:t>
            </a:r>
            <a:r>
              <a:rPr lang="zh-CN" altLang="en-US" noProof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。</a:t>
            </a:r>
            <a:endParaRPr lang="en-US" altLang="zh-CN" noProof="1" smtClean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endParaRPr lang="zh-CN" altLang="zh-CN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6100" y="600710"/>
            <a:ext cx="10935335" cy="4526280"/>
          </a:xfrm>
        </p:spPr>
        <p:txBody>
          <a:bodyPr/>
          <a:lstStyle/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思考：文章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是从哪些角度阐明“所欲有甚于生者，所恶有甚于死者”的？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3800" y="2405454"/>
            <a:ext cx="1088809" cy="5847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正面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2489" y="3807186"/>
            <a:ext cx="1080120" cy="5847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反面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83283" y="2023184"/>
            <a:ext cx="62310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所欲有甚于生者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不为苟得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39455" y="2745814"/>
            <a:ext cx="61806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所恶有甚于死者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患有所不辟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415154" y="2134568"/>
            <a:ext cx="224301" cy="1118551"/>
          </a:xfrm>
          <a:prstGeom prst="leftBrace">
            <a:avLst/>
          </a:prstGeom>
          <a:ln w="38100">
            <a:solidFill>
              <a:srgbClr val="0069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83283" y="3468444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所欲莫甚于生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何不</a:t>
            </a: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</a:rPr>
              <a:t>用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83283" y="4154226"/>
            <a:ext cx="7201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所恶莫甚于死者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何不</a:t>
            </a: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</a:rPr>
              <a:t>为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398934" y="3540297"/>
            <a:ext cx="224301" cy="1118551"/>
          </a:xfrm>
          <a:prstGeom prst="leftBrace">
            <a:avLst/>
          </a:prstGeom>
          <a:ln w="38100">
            <a:solidFill>
              <a:srgbClr val="0069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Text Box 4"/>
          <p:cNvSpPr txBox="1"/>
          <p:nvPr/>
        </p:nvSpPr>
        <p:spPr>
          <a:xfrm>
            <a:off x="9984105" y="3540125"/>
            <a:ext cx="2080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对比论证</a:t>
            </a:r>
            <a:endParaRPr lang="en-US" altLang="zh-CN" sz="3200" smtClean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8778" y="5127086"/>
            <a:ext cx="105384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fontAlgn="auto"/>
            <a:r>
              <a:rPr lang="zh-CN" altLang="en-US" sz="32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文章从“所欲”“所恶”两方面正反论述，以不苟活、不避死的抉择证明“舍生取义”的论点。</a:t>
            </a:r>
            <a:endParaRPr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70506" y="3458385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有不用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48208" y="4180407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有不为</a:t>
            </a:r>
            <a:endParaRPr lang="zh-CN" altLang="en-US" sz="3200"/>
          </a:p>
        </p:txBody>
      </p:sp>
      <p:sp>
        <p:nvSpPr>
          <p:cNvPr id="2" name="右大括号 1"/>
          <p:cNvSpPr/>
          <p:nvPr/>
        </p:nvSpPr>
        <p:spPr>
          <a:xfrm>
            <a:off x="9723755" y="1995170"/>
            <a:ext cx="215900" cy="2663825"/>
          </a:xfrm>
          <a:prstGeom prst="rightBrace">
            <a:avLst/>
          </a:prstGeom>
          <a:noFill/>
          <a:ln w="38100">
            <a:solidFill>
              <a:srgbClr val="0069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肘形连接符 10"/>
          <p:cNvCxnSpPr/>
          <p:nvPr/>
        </p:nvCxnSpPr>
        <p:spPr>
          <a:xfrm rot="16200000">
            <a:off x="9227185" y="2096770"/>
            <a:ext cx="2160905" cy="360045"/>
          </a:xfrm>
          <a:prstGeom prst="bentConnector3">
            <a:avLst>
              <a:gd name="adj1" fmla="val 264"/>
            </a:avLst>
          </a:prstGeom>
          <a:ln w="38100">
            <a:solidFill>
              <a:srgbClr val="0069D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311900" y="1196340"/>
            <a:ext cx="4752340" cy="63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39470" y="1628775"/>
            <a:ext cx="201612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422" y="1412786"/>
            <a:ext cx="109728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非独贤者有是心也，</a:t>
            </a:r>
            <a:r>
              <a:rPr lang="zh-CN" altLang="en-US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人皆有之，贤者能勿丧耳。</a:t>
            </a:r>
            <a:endParaRPr lang="zh-CN" altLang="en-US" noProof="1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3445" y="3068702"/>
            <a:ext cx="10297144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fontAlgn="auto"/>
            <a:r>
              <a:rPr lang="zh-CN" altLang="en-US" sz="32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第一段最后这几句话，是对文章论点的</a:t>
            </a:r>
            <a:r>
              <a:rPr lang="zh-CN" altLang="en-US" sz="32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补充说明。</a:t>
            </a:r>
            <a:r>
              <a:rPr lang="zh-CN" altLang="en-US" sz="32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善良的品性不是贤者独有的，每个人都有，表明作者“性善论”观点的普适性。然而，有向善之心，不等于有为善之举。“贤者”能做到舍生取义，是因为他们能够保有善良的品性，而没有丢失它们。</a:t>
            </a:r>
            <a:endParaRPr lang="zh-CN" altLang="en-US" sz="3200" smtClean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学习</a:t>
            </a:r>
            <a:r>
              <a:rPr lang="zh-CN" altLang="en-US" sz="4800" smtClean="0">
                <a:latin typeface="黑体" panose="02010609060101010101" charset="-122"/>
                <a:ea typeface="黑体" panose="02010609060101010101" charset="-122"/>
              </a:rPr>
              <a:t>目标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1. 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</a:rPr>
              <a:t>了解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孟子的思想主张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作品的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</a:rPr>
              <a:t>语言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特色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3600" smtClean="0">
              <a:latin typeface="黑体" panose="02010609060101010101" charset="-122"/>
              <a:ea typeface="黑体" panose="02010609060101010101" charset="-122"/>
            </a:endParaRPr>
          </a:p>
          <a:p>
            <a:pPr marL="742950" indent="-742950">
              <a:buAutoNum type="arabicPeriod"/>
            </a:pPr>
            <a:endParaRPr lang="zh-CN" altLang="zh-CN" sz="36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</a:rPr>
              <a:t>. 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翻译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文章，学习文言字词，了解文章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大意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360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zh-CN" sz="36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3. 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梳理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</a:rPr>
              <a:t>论证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思路并背诵全文。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391" y="404664"/>
            <a:ext cx="10972800" cy="6309320"/>
          </a:xfrm>
        </p:spPr>
        <p:txBody>
          <a:bodyPr/>
          <a:lstStyle/>
          <a:p>
            <a:pPr marL="0" indent="0">
              <a:buNone/>
            </a:pP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）默读</a:t>
            </a:r>
            <a:r>
              <a:rPr lang="zh-CN" altLang="zh-CN" smtClean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zh-CN" altLang="zh-CN" smtClean="0">
                <a:latin typeface="黑体" panose="02010609060101010101" charset="-122"/>
                <a:ea typeface="黑体" panose="02010609060101010101" charset="-122"/>
              </a:rPr>
              <a:t>段，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了解本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段讲述了一个什么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故事。</a:t>
            </a:r>
            <a:endParaRPr lang="en-US" altLang="zh-CN" smtClean="0"/>
          </a:p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思考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mtClean="0">
                <a:latin typeface="黑体" panose="02010609060101010101" charset="-122"/>
                <a:ea typeface="黑体" panose="02010609060101010101" charset="-122"/>
              </a:rPr>
              <a:t>  1.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“行道之人”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和“乞人”在生死的两难选择中为何“弗受”、“不屑”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en-US" altLang="zh-CN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mtClean="0">
                <a:latin typeface="黑体" panose="02010609060101010101" charset="-122"/>
                <a:ea typeface="黑体" panose="02010609060101010101" charset="-122"/>
              </a:rPr>
              <a:t>  2.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在讲述“嗟来之食”的故事之后，作者又想起哪一种人？</a:t>
            </a:r>
            <a:endParaRPr lang="en-US" altLang="zh-CN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这种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人为什么会不顾礼义而贪图富贵呢？</a:t>
            </a:r>
            <a:endParaRPr lang="en-US" altLang="zh-CN" sz="120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       为尊严不食嗟来之食</a:t>
            </a:r>
            <a:endParaRPr lang="en-US" altLang="zh-CN" smtClean="0">
              <a:solidFill>
                <a:srgbClr val="0069D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                     因诱惑而失其本心</a:t>
            </a:r>
            <a:endParaRPr lang="zh-CN" altLang="en-US">
              <a:solidFill>
                <a:srgbClr val="0069D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9536" y="4291127"/>
            <a:ext cx="269817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乡为身死而不受</a:t>
            </a:r>
            <a:endParaRPr lang="en-US" altLang="zh-CN" sz="2800">
              <a:solidFill>
                <a:srgbClr val="0069D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9536" y="4807712"/>
            <a:ext cx="233910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今为</a:t>
            </a:r>
            <a:r>
              <a:rPr lang="en-US" altLang="zh-CN" sz="2800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为之</a:t>
            </a:r>
            <a:endParaRPr lang="en-US" altLang="zh-CN" sz="2800">
              <a:solidFill>
                <a:srgbClr val="0069D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右大括号 5"/>
          <p:cNvSpPr/>
          <p:nvPr/>
        </p:nvSpPr>
        <p:spPr>
          <a:xfrm>
            <a:off x="4607711" y="4533499"/>
            <a:ext cx="199085" cy="790606"/>
          </a:xfrm>
          <a:prstGeom prst="rightBrace">
            <a:avLst/>
          </a:prstGeom>
          <a:noFill/>
          <a:ln w="38100">
            <a:solidFill>
              <a:srgbClr val="0069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Box 4"/>
          <p:cNvSpPr txBox="1"/>
          <p:nvPr/>
        </p:nvSpPr>
        <p:spPr>
          <a:xfrm>
            <a:off x="9062351" y="4344027"/>
            <a:ext cx="2516224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对比论证</a:t>
            </a:r>
            <a:endParaRPr lang="en-US" altLang="zh-CN" sz="3200" smtClean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6676967" y="5097600"/>
            <a:ext cx="269846" cy="448776"/>
          </a:xfrm>
          <a:prstGeom prst="downArrow">
            <a:avLst/>
          </a:prstGeom>
          <a:solidFill>
            <a:srgbClr val="0069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Text Box 4"/>
          <p:cNvSpPr txBox="1"/>
          <p:nvPr/>
        </p:nvSpPr>
        <p:spPr>
          <a:xfrm>
            <a:off x="5728989" y="5580277"/>
            <a:ext cx="2311227" cy="584775"/>
          </a:xfrm>
          <a:prstGeom prst="rect">
            <a:avLst/>
          </a:prstGeom>
          <a:solidFill>
            <a:schemeClr val="bg1"/>
          </a:solidFill>
          <a:ln w="9525">
            <a:solidFill>
              <a:srgbClr val="0069D1"/>
            </a:solidFill>
          </a:ln>
        </p:spPr>
        <p:txBody>
          <a:bodyPr wrap="square"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勿失其本心</a:t>
            </a:r>
            <a:endParaRPr lang="en-US" altLang="zh-CN" sz="320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2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23392" y="720080"/>
            <a:ext cx="10972800" cy="630932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lang="zh-CN" altLang="zh-CN" smtClean="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完成课后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习题第一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题，梳理全文论证思路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en-US" altLang="zh-CN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84232" y="1772816"/>
            <a:ext cx="1971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84233" y="1831236"/>
            <a:ext cx="1843150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0602" y="1831236"/>
            <a:ext cx="176657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提出论点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1434817" y="2546246"/>
            <a:ext cx="162560" cy="715010"/>
          </a:xfrm>
          <a:prstGeom prst="downArrow">
            <a:avLst/>
          </a:prstGeom>
          <a:solidFill>
            <a:srgbClr val="0069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0602" y="3315231"/>
            <a:ext cx="176657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道理论证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1434817" y="4006111"/>
            <a:ext cx="162560" cy="715010"/>
          </a:xfrm>
          <a:prstGeom prst="downArrow">
            <a:avLst/>
          </a:prstGeom>
          <a:solidFill>
            <a:srgbClr val="0069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0602" y="4893841"/>
            <a:ext cx="176657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举例论证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2626712" y="2004591"/>
            <a:ext cx="801370" cy="147955"/>
          </a:xfrm>
          <a:prstGeom prst="rightArrow">
            <a:avLst/>
          </a:prstGeom>
          <a:solidFill>
            <a:srgbClr val="0069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58257" y="1831236"/>
            <a:ext cx="932815" cy="4616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类比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978502" y="3018686"/>
            <a:ext cx="97790" cy="1115695"/>
          </a:xfrm>
          <a:prstGeom prst="leftBrace">
            <a:avLst/>
          </a:prstGeom>
          <a:ln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880712" y="4775096"/>
            <a:ext cx="97790" cy="1115695"/>
          </a:xfrm>
          <a:prstGeom prst="leftBrace">
            <a:avLst/>
          </a:prstGeom>
          <a:ln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08372" y="2793261"/>
            <a:ext cx="932815" cy="4616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正面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08372" y="3767351"/>
            <a:ext cx="932815" cy="4616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反面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08372" y="4716041"/>
            <a:ext cx="932815" cy="4616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正面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08372" y="5469786"/>
            <a:ext cx="932815" cy="4616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反面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28349" y="1796380"/>
            <a:ext cx="276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舍鱼而取熊掌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7160611" y="2004909"/>
            <a:ext cx="801370" cy="147320"/>
          </a:xfrm>
          <a:prstGeom prst="rightArrow">
            <a:avLst/>
          </a:prstGeom>
          <a:solidFill>
            <a:srgbClr val="0069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98717" y="2356381"/>
            <a:ext cx="4918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所欲有甚于生者</a:t>
            </a: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不为苟得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11138" y="2962171"/>
            <a:ext cx="4634865" cy="4603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4308192" y="2536086"/>
            <a:ext cx="97790" cy="768985"/>
          </a:xfrm>
          <a:prstGeom prst="leftBrace">
            <a:avLst/>
          </a:prstGeom>
          <a:ln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4435192" y="3645431"/>
            <a:ext cx="97790" cy="768985"/>
          </a:xfrm>
          <a:prstGeom prst="leftBrace">
            <a:avLst/>
          </a:prstGeom>
          <a:ln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98717" y="3567961"/>
            <a:ext cx="5457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所欲莫甚于生</a:t>
            </a: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何不用</a:t>
            </a: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有不用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63879" y="4088661"/>
            <a:ext cx="5457825" cy="4603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310097" y="4777636"/>
            <a:ext cx="569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一箪食，一豆羹</a:t>
            </a:r>
            <a:r>
              <a:rPr lang="en-US" altLang="zh-CN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行道之人弗受</a:t>
            </a:r>
            <a:r>
              <a:rPr lang="en-US" altLang="zh-CN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乞人不屑</a:t>
            </a:r>
            <a:endParaRPr lang="zh-CN" altLang="en-US" sz="2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88761" y="5432390"/>
            <a:ext cx="5738621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zh-CN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右大括号 29"/>
          <p:cNvSpPr/>
          <p:nvPr/>
        </p:nvSpPr>
        <p:spPr>
          <a:xfrm>
            <a:off x="10006047" y="2826281"/>
            <a:ext cx="357505" cy="1463040"/>
          </a:xfrm>
          <a:prstGeom prst="rightBrace">
            <a:avLst/>
          </a:prstGeom>
          <a:ln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右大括号 30"/>
          <p:cNvSpPr/>
          <p:nvPr/>
        </p:nvSpPr>
        <p:spPr>
          <a:xfrm>
            <a:off x="10006047" y="4775096"/>
            <a:ext cx="191135" cy="1217295"/>
          </a:xfrm>
          <a:prstGeom prst="rightBrace">
            <a:avLst/>
          </a:prstGeom>
          <a:ln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363552" y="2908196"/>
            <a:ext cx="1266190" cy="1554480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363552" y="2908196"/>
            <a:ext cx="12661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人皆有之，贤者能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勿丧耳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322912" y="4650001"/>
            <a:ext cx="1236345" cy="1009650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322912" y="4721756"/>
            <a:ext cx="20135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勿失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其本心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13290" y="1815207"/>
            <a:ext cx="1843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舍生而取义</a:t>
            </a:r>
            <a:endParaRPr lang="zh-CN" altLang="en-US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799856" y="2968625"/>
            <a:ext cx="4634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smtClean="0">
                <a:solidFill>
                  <a:srgbClr val="C00000"/>
                </a:solidFill>
              </a:rPr>
              <a:t>所恶有甚于死者</a:t>
            </a:r>
            <a:r>
              <a:rPr lang="en-US" altLang="zh-CN" smtClean="0">
                <a:solidFill>
                  <a:srgbClr val="C00000"/>
                </a:solidFill>
              </a:rPr>
              <a:t>——</a:t>
            </a:r>
            <a:r>
              <a:rPr lang="zh-CN" altLang="en-US" smtClean="0">
                <a:solidFill>
                  <a:srgbClr val="C00000"/>
                </a:solidFill>
              </a:rPr>
              <a:t>患有所不辟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55840" y="4077072"/>
            <a:ext cx="5457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>
                <a:solidFill>
                  <a:srgbClr val="C00000"/>
                </a:solidFill>
              </a:rPr>
              <a:t>所恶莫甚于死者</a:t>
            </a:r>
            <a:r>
              <a:rPr lang="en-US" altLang="zh-CN">
                <a:solidFill>
                  <a:srgbClr val="C00000"/>
                </a:solidFill>
              </a:rPr>
              <a:t>——</a:t>
            </a:r>
            <a:r>
              <a:rPr lang="zh-CN" altLang="en-US">
                <a:solidFill>
                  <a:srgbClr val="C00000"/>
                </a:solidFill>
              </a:rPr>
              <a:t>何不为</a:t>
            </a:r>
            <a:r>
              <a:rPr lang="en-US" altLang="zh-CN">
                <a:solidFill>
                  <a:srgbClr val="C00000"/>
                </a:solidFill>
              </a:rPr>
              <a:t>——</a:t>
            </a:r>
            <a:r>
              <a:rPr lang="zh-CN" altLang="en-US">
                <a:solidFill>
                  <a:srgbClr val="C00000"/>
                </a:solidFill>
              </a:rPr>
              <a:t>有不为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295800" y="5445224"/>
            <a:ext cx="587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万钟则不辩</a:t>
            </a:r>
            <a:r>
              <a:rPr lang="zh-CN" sz="2000" b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礼</a:t>
            </a:r>
            <a:r>
              <a:rPr lang="zh-CN" altLang="en-US" sz="2000" b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义而受之</a:t>
            </a:r>
            <a:r>
              <a:rPr lang="en-US" altLang="zh-CN" sz="2000" b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为之</a:t>
            </a:r>
            <a:r>
              <a:rPr lang="en-US" altLang="zh-CN" sz="2000" b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为之</a:t>
            </a:r>
            <a:r>
              <a:rPr lang="en-US" altLang="zh-CN" sz="2000" b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为之</a:t>
            </a:r>
            <a:endParaRPr lang="zh-CN" sz="20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392" y="260648"/>
            <a:ext cx="10972800" cy="1143000"/>
          </a:xfrm>
        </p:spPr>
        <p:txBody>
          <a:bodyPr/>
          <a:lstStyle/>
          <a:p>
            <a:r>
              <a:rPr lang="zh-CN" altLang="en-US" sz="4800" b="1" smtClean="0"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lang="zh-CN" altLang="zh-CN" sz="4800" b="1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4800" b="1" smtClean="0">
                <a:latin typeface="黑体" panose="02010609060101010101" charset="-122"/>
                <a:ea typeface="黑体" panose="02010609060101010101" charset="-122"/>
              </a:rPr>
              <a:t>背诵指导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172" y="1403648"/>
            <a:ext cx="1116124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成对的句子读一读。</a:t>
            </a:r>
            <a:endParaRPr lang="en-US" altLang="zh-CN" sz="360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spcBef>
                <a:spcPts val="2400"/>
              </a:spcBef>
              <a:buNone/>
            </a:pP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鱼，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我所</a:t>
            </a:r>
            <a:r>
              <a:rPr lang="zh-CN" altLang="en-US" noProof="1">
                <a:solidFill>
                  <a:srgbClr val="0069D1"/>
                </a:solidFill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欲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也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；熊掌，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亦我所欲也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。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二者不可得兼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舍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鱼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而取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熊掌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者也</a:t>
            </a:r>
            <a:r>
              <a:rPr lang="zh-CN" altLang="en-US" noProof="1" smtClean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。</a:t>
            </a:r>
            <a:endParaRPr lang="en-US" altLang="zh-CN" noProof="1" smtClean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 rtl="0">
              <a:buNone/>
            </a:pPr>
            <a:r>
              <a:rPr lang="zh-CN" altLang="en-US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生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，亦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我所欲也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；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义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亦我所欲也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。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二者不可得兼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舍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生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而取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义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者也</a:t>
            </a:r>
            <a:r>
              <a:rPr lang="zh-CN" altLang="en-US" noProof="1" smtClean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。</a:t>
            </a:r>
            <a:endParaRPr lang="en-US" altLang="zh-CN" noProof="1" smtClean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 rtl="0">
              <a:spcBef>
                <a:spcPts val="2400"/>
              </a:spcBef>
              <a:buNone/>
            </a:pP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生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亦我所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欲，</a:t>
            </a:r>
            <a:r>
              <a:rPr lang="zh-CN" altLang="en-US" u="sng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所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欲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有甚于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生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者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故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不为苟得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也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；</a:t>
            </a:r>
            <a:endParaRPr lang="en-US" altLang="zh-CN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 rtl="0">
              <a:buNone/>
            </a:pP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死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亦我所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恶，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所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恶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有甚于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死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者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故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患有所不辟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也</a:t>
            </a:r>
            <a:r>
              <a:rPr lang="zh-CN" altLang="en-US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。</a:t>
            </a:r>
            <a:endParaRPr lang="zh-CN" altLang="en-US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 rtl="0">
              <a:buNone/>
            </a:pPr>
            <a:endParaRPr lang="zh-CN" altLang="en-US" noProof="1">
              <a:solidFill>
                <a:srgbClr val="0069D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endParaRPr lang="en-US" altLang="zh-CN" sz="40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392" y="836712"/>
            <a:ext cx="10972800" cy="5688632"/>
          </a:xfrm>
        </p:spPr>
        <p:txBody>
          <a:bodyPr/>
          <a:lstStyle/>
          <a:p>
            <a:pPr marL="0" indent="0">
              <a:buNone/>
            </a:pP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如使人之所欲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莫甚于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生，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则凡可以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得生者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何不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用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也</a:t>
            </a:r>
            <a:r>
              <a:rPr lang="zh-CN" altLang="en-US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？</a:t>
            </a:r>
            <a:endParaRPr lang="en-US" altLang="zh-CN" noProof="1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使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人之所恶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莫甚于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死者，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则凡可以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辟患者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何不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为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也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？</a:t>
            </a:r>
            <a:endParaRPr lang="zh-CN" altLang="en-US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>
              <a:spcBef>
                <a:spcPts val="2400"/>
              </a:spcBef>
              <a:buNone/>
            </a:pP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由是则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生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而有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不用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也</a:t>
            </a:r>
            <a:r>
              <a:rPr lang="zh-CN" altLang="en-US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</a:t>
            </a:r>
            <a:endParaRPr lang="en-US" altLang="zh-CN" noProof="1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由是则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可以辟患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而有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不为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也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。</a:t>
            </a:r>
            <a:endParaRPr lang="en-US" altLang="zh-CN" noProof="1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>
              <a:spcBef>
                <a:spcPts val="2400"/>
              </a:spcBef>
              <a:buNone/>
            </a:pP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是故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所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欲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有甚于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生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者</a:t>
            </a:r>
            <a:r>
              <a:rPr lang="zh-CN" altLang="en-US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</a:t>
            </a:r>
            <a:endParaRPr lang="en-US" altLang="zh-CN" noProof="1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所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恶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有甚于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死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者</a:t>
            </a:r>
            <a:r>
              <a:rPr lang="zh-CN" altLang="en-US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。</a:t>
            </a:r>
            <a:endParaRPr lang="en-US" altLang="zh-CN" u="wavyHeavy" noProof="1">
              <a:solidFill>
                <a:srgbClr val="0069D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>
              <a:spcBef>
                <a:spcPts val="2400"/>
              </a:spcBef>
              <a:buNone/>
            </a:pP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呼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尔而与之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，行道之人弗受</a:t>
            </a:r>
            <a:r>
              <a:rPr lang="zh-CN" altLang="en-US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；</a:t>
            </a:r>
            <a:endParaRPr lang="en-US" altLang="zh-CN" noProof="1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蹴</a:t>
            </a:r>
            <a:r>
              <a:rPr lang="zh-CN" altLang="en-US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尔而与之</a:t>
            </a:r>
            <a:r>
              <a: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，乞人不屑也。</a:t>
            </a:r>
            <a:endParaRPr lang="en-US" altLang="zh-CN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23392" y="980728"/>
            <a:ext cx="109728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排比的句子念一念。</a:t>
            </a:r>
            <a:endParaRPr lang="en-US" altLang="zh-CN" sz="360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buNone/>
            </a:pPr>
            <a:endParaRPr lang="zh-CN" altLang="en-US" sz="2000" noProof="1" smtClean="0">
              <a:solidFill>
                <a:srgbClr val="0069D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600" noProof="1" smtClean="0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乡</a:t>
            </a:r>
            <a:r>
              <a:rPr lang="zh-CN" altLang="en-US" sz="3600" noProof="1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为身死而不受</a:t>
            </a:r>
            <a:r>
              <a:rPr lang="zh-CN" altLang="en-US" sz="360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</a:t>
            </a:r>
            <a:r>
              <a:rPr lang="zh-CN" altLang="en-US" sz="3600" noProof="1" smtClean="0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今为</a:t>
            </a:r>
            <a:r>
              <a:rPr lang="zh-CN" altLang="en-US" sz="360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宫室之美</a:t>
            </a:r>
            <a:r>
              <a:rPr lang="zh-CN" altLang="en-US" sz="3600" noProof="1" smtClean="0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为之</a:t>
            </a:r>
            <a:r>
              <a:rPr lang="zh-CN" altLang="en-US" sz="3600" noProof="1" smtClean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；</a:t>
            </a:r>
            <a:endParaRPr lang="en-US" altLang="zh-CN" sz="3600" noProof="1" smtClean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600" noProof="1" smtClean="0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乡为身死而不受</a:t>
            </a:r>
            <a:r>
              <a:rPr lang="zh-CN" altLang="en-US" sz="360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</a:t>
            </a:r>
            <a:r>
              <a:rPr lang="zh-CN" altLang="en-US" sz="3600" noProof="1" smtClean="0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今为</a:t>
            </a:r>
            <a:r>
              <a:rPr lang="zh-CN" altLang="en-US" sz="360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妻妾之奉</a:t>
            </a:r>
            <a:r>
              <a:rPr lang="zh-CN" altLang="en-US" sz="3600" noProof="1" smtClean="0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为之</a:t>
            </a:r>
            <a:r>
              <a:rPr lang="zh-CN" altLang="en-US" sz="3600" noProof="1" smtClean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；</a:t>
            </a:r>
            <a:endParaRPr lang="en-US" altLang="zh-CN" sz="3600" noProof="1" smtClean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600" noProof="1" smtClean="0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乡为身死而不受</a:t>
            </a:r>
            <a:r>
              <a:rPr lang="zh-CN" altLang="en-US" sz="360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</a:t>
            </a:r>
            <a:r>
              <a:rPr lang="zh-CN" altLang="en-US" sz="3600" noProof="1" smtClean="0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今为</a:t>
            </a:r>
            <a:r>
              <a:rPr lang="zh-CN" altLang="en-US" sz="360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所识穷乏者得我而</a:t>
            </a:r>
            <a:r>
              <a:rPr lang="zh-CN" altLang="en-US" sz="3600" noProof="1" smtClean="0">
                <a:solidFill>
                  <a:srgbClr val="0069D1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为之</a:t>
            </a:r>
            <a:r>
              <a:rPr lang="zh-CN" altLang="en-US" sz="3600" noProof="1" smtClean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。</a:t>
            </a:r>
            <a:endParaRPr lang="en-US" altLang="zh-CN" sz="360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23392" y="4293096"/>
            <a:ext cx="105851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fontAlgn="auto"/>
            <a:r>
              <a:rPr lang="zh-CN" altLang="en-US" sz="32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此句运用了对比和排比的修辞，批判了见利忘义的行为，极力增强了说理的情感力量；同时，整齐的排比句式使得文章的语言呈现出纵横驰骋、气势恢宏的特色，富有鼓动性和感染力。</a:t>
            </a:r>
            <a:endParaRPr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582626" y="711378"/>
            <a:ext cx="10972800" cy="1015663"/>
          </a:xfrm>
          <a:noFill/>
        </p:spPr>
        <p:txBody>
          <a:bodyPr wrap="square" rtlCol="0">
            <a:spAutoFit/>
          </a:bodyPr>
          <a:lstStyle/>
          <a:p>
            <a:pPr marL="0" indent="0" rtl="0">
              <a:spcBef>
                <a:spcPct val="0"/>
              </a:spcBef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结合论证思路背一背。</a:t>
            </a:r>
            <a:endParaRPr lang="zh-CN" altLang="en-US" sz="3600" noProof="1">
              <a:latin typeface="黑体" panose="02010609060101010101" charset="-122"/>
              <a:ea typeface="黑体" panose="02010609060101010101" charset="-122"/>
            </a:endParaRPr>
          </a:p>
          <a:p>
            <a:pPr marL="0" indent="0" rtl="0">
              <a:spcBef>
                <a:spcPct val="0"/>
              </a:spcBef>
              <a:buNone/>
            </a:pP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84232" y="1772816"/>
            <a:ext cx="1971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84232" y="1831236"/>
            <a:ext cx="2013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舍生而取义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0602" y="1831236"/>
            <a:ext cx="176657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提出论点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1434817" y="2546246"/>
            <a:ext cx="162560" cy="715010"/>
          </a:xfrm>
          <a:prstGeom prst="downArrow">
            <a:avLst/>
          </a:prstGeom>
          <a:solidFill>
            <a:srgbClr val="0069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0602" y="3315231"/>
            <a:ext cx="176657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道理论证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1434817" y="4006111"/>
            <a:ext cx="162560" cy="715010"/>
          </a:xfrm>
          <a:prstGeom prst="downArrow">
            <a:avLst/>
          </a:prstGeom>
          <a:solidFill>
            <a:srgbClr val="0069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0602" y="4893841"/>
            <a:ext cx="176657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举例论证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2626712" y="2004591"/>
            <a:ext cx="801370" cy="147955"/>
          </a:xfrm>
          <a:prstGeom prst="rightArrow">
            <a:avLst/>
          </a:prstGeom>
          <a:solidFill>
            <a:srgbClr val="0069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58257" y="1831236"/>
            <a:ext cx="932815" cy="4616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类比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978502" y="3018686"/>
            <a:ext cx="97790" cy="1115695"/>
          </a:xfrm>
          <a:prstGeom prst="leftBrace">
            <a:avLst/>
          </a:prstGeom>
          <a:ln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880712" y="4775096"/>
            <a:ext cx="97790" cy="1115695"/>
          </a:xfrm>
          <a:prstGeom prst="leftBrace">
            <a:avLst/>
          </a:prstGeom>
          <a:ln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08372" y="2793261"/>
            <a:ext cx="932815" cy="4616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正面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08372" y="3767351"/>
            <a:ext cx="932815" cy="4616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反面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08372" y="4716041"/>
            <a:ext cx="932815" cy="4616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正面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08372" y="5469786"/>
            <a:ext cx="932815" cy="46166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反面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44462" y="1781706"/>
            <a:ext cx="276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舍鱼而取熊掌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7271737" y="2005226"/>
            <a:ext cx="801370" cy="147320"/>
          </a:xfrm>
          <a:prstGeom prst="rightArrow">
            <a:avLst/>
          </a:prstGeom>
          <a:solidFill>
            <a:srgbClr val="0069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98717" y="2356381"/>
            <a:ext cx="4918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所欲有甚于生者</a:t>
            </a: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不为苟得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11138" y="2962171"/>
            <a:ext cx="4634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/>
              <a:t>所恶有甚于死者</a:t>
            </a:r>
            <a:r>
              <a:rPr lang="en-US" altLang="zh-CN"/>
              <a:t>——</a:t>
            </a:r>
            <a:r>
              <a:rPr lang="zh-CN" altLang="en-US"/>
              <a:t>患有所不辟</a:t>
            </a:r>
            <a:endParaRPr lang="zh-CN" altLang="en-US"/>
          </a:p>
        </p:txBody>
      </p:sp>
      <p:sp>
        <p:nvSpPr>
          <p:cNvPr id="25" name="左大括号 24"/>
          <p:cNvSpPr/>
          <p:nvPr/>
        </p:nvSpPr>
        <p:spPr>
          <a:xfrm>
            <a:off x="4308192" y="2536086"/>
            <a:ext cx="97790" cy="768985"/>
          </a:xfrm>
          <a:prstGeom prst="leftBrace">
            <a:avLst/>
          </a:prstGeom>
          <a:ln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4435192" y="3645431"/>
            <a:ext cx="97790" cy="768985"/>
          </a:xfrm>
          <a:prstGeom prst="leftBrace">
            <a:avLst/>
          </a:prstGeom>
          <a:ln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98717" y="3567961"/>
            <a:ext cx="5457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所欲莫甚于生</a:t>
            </a: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何不用</a:t>
            </a: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有不用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63879" y="4088661"/>
            <a:ext cx="5457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/>
              <a:t>所恶莫甚于死者</a:t>
            </a:r>
            <a:r>
              <a:rPr lang="en-US" altLang="zh-CN"/>
              <a:t>——</a:t>
            </a:r>
            <a:r>
              <a:rPr lang="zh-CN" altLang="en-US"/>
              <a:t>何不为</a:t>
            </a:r>
            <a:r>
              <a:rPr lang="en-US" altLang="zh-CN"/>
              <a:t>——</a:t>
            </a:r>
            <a:r>
              <a:rPr lang="zh-CN" altLang="en-US"/>
              <a:t>有不为</a:t>
            </a:r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310097" y="4777636"/>
            <a:ext cx="569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一箪食，一豆羹</a:t>
            </a:r>
            <a:r>
              <a:rPr lang="en-US" altLang="zh-CN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行道之人弗受</a:t>
            </a:r>
            <a:r>
              <a:rPr lang="en-US" altLang="zh-CN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乞人不屑</a:t>
            </a:r>
            <a:endParaRPr lang="zh-CN" altLang="en-US" sz="2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88762" y="5432390"/>
            <a:ext cx="5908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万钟则不辩礼义而受之</a:t>
            </a:r>
            <a:r>
              <a:rPr lang="en-US" altLang="zh-CN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为之</a:t>
            </a:r>
            <a:r>
              <a:rPr lang="en-US" altLang="zh-CN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为之</a:t>
            </a:r>
            <a:r>
              <a:rPr lang="en-US" altLang="zh-CN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为之</a:t>
            </a:r>
            <a:endParaRPr lang="zh-CN" altLang="en-US" sz="2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右大括号 32"/>
          <p:cNvSpPr/>
          <p:nvPr/>
        </p:nvSpPr>
        <p:spPr>
          <a:xfrm>
            <a:off x="10006047" y="2826281"/>
            <a:ext cx="357505" cy="1463040"/>
          </a:xfrm>
          <a:prstGeom prst="rightBrace">
            <a:avLst/>
          </a:prstGeom>
          <a:ln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右大括号 33"/>
          <p:cNvSpPr/>
          <p:nvPr/>
        </p:nvSpPr>
        <p:spPr>
          <a:xfrm>
            <a:off x="10006047" y="4775096"/>
            <a:ext cx="191135" cy="1217295"/>
          </a:xfrm>
          <a:prstGeom prst="rightBrace">
            <a:avLst/>
          </a:prstGeom>
          <a:ln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363552" y="2908196"/>
            <a:ext cx="1266190" cy="1554480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363552" y="2908196"/>
            <a:ext cx="12661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人皆有之，贤者能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勿丧耳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322912" y="4650001"/>
            <a:ext cx="1236345" cy="1009650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322912" y="4721756"/>
            <a:ext cx="20135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勿失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其本心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1424" y="1844824"/>
            <a:ext cx="10441160" cy="4525963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40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</a:rPr>
              <a:t>   《</a:t>
            </a:r>
            <a:r>
              <a:rPr lang="zh-CN" altLang="en-US" sz="4000" smtClean="0">
                <a:latin typeface="黑体" panose="02010609060101010101" charset="-122"/>
                <a:ea typeface="黑体" panose="02010609060101010101" charset="-122"/>
              </a:rPr>
              <a:t>鱼我所欲也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4000" smtClean="0">
                <a:latin typeface="黑体" panose="02010609060101010101" charset="-122"/>
                <a:ea typeface="黑体" panose="02010609060101010101" charset="-122"/>
              </a:rPr>
              <a:t>是孟子关于人性善恶的辩论，其缜密的逻辑、雄辩的语势，裹挟着一股夺人心魄的浩然之气。读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4000" smtClean="0">
                <a:latin typeface="黑体" panose="02010609060101010101" charset="-122"/>
                <a:ea typeface="黑体" panose="02010609060101010101" charset="-122"/>
              </a:rPr>
              <a:t>孟子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4000" smtClean="0">
                <a:latin typeface="黑体" panose="02010609060101010101" charset="-122"/>
                <a:ea typeface="黑体" panose="02010609060101010101" charset="-122"/>
              </a:rPr>
              <a:t>犹如欣赏一场场极具现场感的论辩，让人感受到了稷下学宫先哲们彼此间灵魂与智慧交锋碰撞的魅力。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23392" y="260648"/>
            <a:ext cx="10972800" cy="1143000"/>
          </a:xfrm>
        </p:spPr>
        <p:txBody>
          <a:bodyPr/>
          <a:lstStyle/>
          <a:p>
            <a:r>
              <a:rPr lang="zh-CN" altLang="en-US" sz="4800" b="1" smtClean="0">
                <a:latin typeface="黑体" panose="02010609060101010101" charset="-122"/>
                <a:ea typeface="黑体" panose="02010609060101010101" charset="-122"/>
              </a:rPr>
              <a:t>小结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384" y="462093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课后作业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47529" y="1941138"/>
            <a:ext cx="8928992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6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</a:rPr>
              <a:t>背诵全文。</a:t>
            </a:r>
            <a:endParaRPr lang="zh-CN" altLang="en-US" sz="3600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3600" smtClean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3600" smtClean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</a:rPr>
              <a:t>整理</a:t>
            </a:r>
            <a:r>
              <a:rPr lang="zh-CN" altLang="en-US" sz="360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</a:rPr>
              <a:t>和积累本课的文言字词及特殊句式。</a:t>
            </a:r>
            <a:endParaRPr lang="zh-CN" altLang="en-US" sz="3600" smtClean="0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 smtClean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600" smtClean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</a:rPr>
              <a:t>收集中华民族历史上仁人志士“舍生取义”的故事。</a:t>
            </a:r>
            <a:endParaRPr lang="zh-CN" altLang="en-US" sz="3600" smtClean="0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3600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4"/>
          <p:cNvSpPr>
            <a:spLocks noGrp="1"/>
          </p:cNvSpPr>
          <p:nvPr>
            <p:ph idx="4294967295"/>
          </p:nvPr>
        </p:nvSpPr>
        <p:spPr>
          <a:xfrm>
            <a:off x="695325" y="1484630"/>
            <a:ext cx="10972800" cy="1830705"/>
          </a:xfrm>
        </p:spPr>
        <p:txBody>
          <a:bodyPr lIns="91440" tIns="45720" rIns="91440" bIns="45720" anchor="t" anchorCtr="0"/>
          <a:lstStyle/>
          <a:p>
            <a:pPr marL="0" indent="0" algn="r">
              <a:buNone/>
            </a:pPr>
            <a:endParaRPr lang="zh-CN" altLang="zh-CN"/>
          </a:p>
          <a:p>
            <a:pPr marL="0" indent="0" algn="ctr">
              <a:buNone/>
            </a:pPr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鱼我所欲也</a:t>
            </a:r>
            <a:r>
              <a:rPr lang="zh-CN" altLang="en-US" sz="5400">
                <a:latin typeface="黑体" panose="02010609060101010101" charset="-122"/>
                <a:ea typeface="黑体" panose="02010609060101010101" charset="-122"/>
                <a:sym typeface="+mn-ea"/>
              </a:rPr>
              <a:t>（第二课时）</a:t>
            </a:r>
            <a:endParaRPr lang="zh-CN" altLang="en-US" sz="54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marL="0" indent="0" algn="ctr">
              <a:buNone/>
            </a:pPr>
            <a:endParaRPr lang="zh-CN" altLang="en-US" sz="54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marL="0" indent="0">
              <a:buNone/>
            </a:pP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983615" y="44133"/>
            <a:ext cx="10972800" cy="1143000"/>
          </a:xfrm>
        </p:spPr>
        <p:txBody>
          <a:bodyPr vert="horz" lIns="91440" tIns="45720" rIns="91440" bIns="45720" anchor="ctr" anchorCtr="0"/>
          <a:lstStyle/>
          <a:p>
            <a:pPr algn="r"/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九年级下册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统编版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语文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第三单元</a:t>
            </a:r>
            <a:endParaRPr lang="zh-CN" altLang="en-US" b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935" y="404178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学习目标（</a:t>
            </a:r>
            <a:r>
              <a:rPr lang="zh-CN" altLang="en-US" sz="4800">
                <a:latin typeface="黑体" panose="02010609060101010101" charset="-122"/>
                <a:ea typeface="黑体" panose="02010609060101010101" charset="-122"/>
                <a:sym typeface="+mn-ea"/>
              </a:rPr>
              <a:t>第二课时）</a:t>
            </a:r>
            <a:endParaRPr lang="zh-CN" altLang="en-US" sz="4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87170" y="1700530"/>
            <a:ext cx="10972800" cy="4525963"/>
          </a:xfrm>
        </p:spPr>
        <p:txBody>
          <a:bodyPr/>
          <a:lstStyle/>
          <a:p>
            <a:pPr marL="0" indent="0">
              <a:lnSpc>
                <a:spcPct val="18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温习文章的论证方法，掌握类比论证法。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80000"/>
              </a:lnSpc>
              <a:buNone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2.了解创作背景，理解文章的思想内涵。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80000"/>
              </a:lnSpc>
              <a:buNone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3.结合自身实际，明确文章的现实意义。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4634" y="265212"/>
            <a:ext cx="6926560" cy="1143000"/>
          </a:xfrm>
        </p:spPr>
        <p:txBody>
          <a:bodyPr/>
          <a:lstStyle/>
          <a:p>
            <a:r>
              <a:rPr lang="zh-CN" altLang="en-US" sz="4800" smtClean="0">
                <a:latin typeface="黑体" panose="02010609060101010101" charset="-122"/>
                <a:ea typeface="黑体" panose="02010609060101010101" charset="-122"/>
              </a:rPr>
              <a:t>作者简介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3850" y="1556792"/>
            <a:ext cx="7248128" cy="4525963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   孟子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，名</a:t>
            </a:r>
            <a:r>
              <a:rPr lang="zh-CN" altLang="en-US" sz="3600" u="sng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</a:t>
            </a:r>
            <a:r>
              <a:rPr lang="zh-CN" altLang="en-US" sz="3600" u="sng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 </a:t>
            </a:r>
            <a:r>
              <a:rPr lang="zh-CN" altLang="en-US" sz="3600" u="sng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 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，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字</a:t>
            </a:r>
            <a:r>
              <a:rPr lang="zh-CN" altLang="en-US" sz="3600" u="sng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    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，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邹国人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，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战国初时哲学家、思想家、教育家，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是</a:t>
            </a:r>
            <a:r>
              <a:rPr lang="zh-CN" altLang="en-US" sz="3600" u="sng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     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学派继孔子之后一位重要的代表人物，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后被追封为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“</a:t>
            </a:r>
            <a:r>
              <a:rPr lang="zh-CN" altLang="en-US" sz="3600" u="sng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  </a:t>
            </a:r>
            <a:r>
              <a:rPr lang="zh-CN" altLang="en-US" sz="3600" u="sng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  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”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。在政治上，他提倡“</a:t>
            </a:r>
            <a:r>
              <a:rPr lang="zh-CN" altLang="en-US" sz="3600" u="sng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      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”，提出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“</a:t>
            </a:r>
            <a:r>
              <a:rPr lang="zh-CN" altLang="en-US" sz="3600" u="sng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         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”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的民本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思想；在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人性问题上，孟子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主张</a:t>
            </a:r>
            <a:r>
              <a:rPr lang="en-US" altLang="zh-CN" sz="3600" u="sng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     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论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。</a:t>
            </a:r>
            <a:endParaRPr lang="zh-CN" altLang="en-US" sz="36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Arial"/>
            </a:endParaRPr>
          </a:p>
          <a:p>
            <a:pPr marL="0" indent="0">
              <a:buNone/>
            </a:pP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47" y="690920"/>
            <a:ext cx="3654128" cy="5715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80176" y="1497989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轲</a:t>
            </a:r>
            <a:endParaRPr lang="zh-CN" altLang="en-US" sz="3600">
              <a:solidFill>
                <a:srgbClr val="0069D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85053" y="1497989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子舆</a:t>
            </a:r>
            <a:endParaRPr lang="zh-CN" altLang="en-US" sz="3600">
              <a:solidFill>
                <a:srgbClr val="0069D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76120" y="2731098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儒家</a:t>
            </a:r>
            <a:endParaRPr lang="zh-CN" altLang="en-US" sz="3600">
              <a:solidFill>
                <a:srgbClr val="0069D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30776" y="3836506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亚圣</a:t>
            </a:r>
            <a:endParaRPr lang="zh-CN" altLang="en-US" sz="3600">
              <a:solidFill>
                <a:srgbClr val="0069D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30776" y="4504169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仁政</a:t>
            </a:r>
            <a:endParaRPr lang="zh-CN" altLang="en-US" sz="3600">
              <a:solidFill>
                <a:srgbClr val="0069D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56779" y="4504169"/>
            <a:ext cx="2024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民贵君轻</a:t>
            </a:r>
            <a:endParaRPr lang="zh-CN" altLang="en-US" sz="3600">
              <a:solidFill>
                <a:srgbClr val="0069D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07968" y="5759589"/>
            <a:ext cx="1233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性</a:t>
            </a:r>
            <a:r>
              <a:rPr lang="zh-CN" altLang="en-US" sz="3600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善</a:t>
            </a:r>
            <a:endParaRPr lang="zh-CN" altLang="en-US" sz="3600">
              <a:solidFill>
                <a:srgbClr val="0069D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035" y="2492693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一、温习方法，掌握类比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80" y="116523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（一）回顾论证思路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3767" y="1426106"/>
            <a:ext cx="1971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3767" y="1484526"/>
            <a:ext cx="2013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舍生而取义</a:t>
            </a:r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0137" y="1484526"/>
            <a:ext cx="1766570" cy="52322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mpd="sng">
            <a:solidFill>
              <a:srgbClr val="5B9BD5">
                <a:shade val="50000"/>
              </a:srgb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提出论点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下箭头 27"/>
          <p:cNvSpPr/>
          <p:nvPr/>
        </p:nvSpPr>
        <p:spPr>
          <a:xfrm>
            <a:off x="1524352" y="2199536"/>
            <a:ext cx="162560" cy="715010"/>
          </a:xfrm>
          <a:prstGeom prst="downArrow">
            <a:avLst/>
          </a:prstGeom>
          <a:solidFill>
            <a:srgbClr val="0069D1"/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20137" y="2968521"/>
            <a:ext cx="1766570" cy="52322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mpd="sng">
            <a:solidFill>
              <a:srgbClr val="5B9BD5">
                <a:shade val="50000"/>
              </a:srgb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道理论证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下箭头 38"/>
          <p:cNvSpPr/>
          <p:nvPr/>
        </p:nvSpPr>
        <p:spPr>
          <a:xfrm>
            <a:off x="1524352" y="3659401"/>
            <a:ext cx="162560" cy="715010"/>
          </a:xfrm>
          <a:prstGeom prst="downArrow">
            <a:avLst/>
          </a:prstGeom>
          <a:solidFill>
            <a:srgbClr val="0069D1"/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20137" y="4547131"/>
            <a:ext cx="1766570" cy="52322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mpd="sng">
            <a:solidFill>
              <a:srgbClr val="5B9BD5">
                <a:shade val="50000"/>
              </a:srgb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举例论证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右箭头 40"/>
          <p:cNvSpPr/>
          <p:nvPr/>
        </p:nvSpPr>
        <p:spPr>
          <a:xfrm>
            <a:off x="2716247" y="1657881"/>
            <a:ext cx="801370" cy="147955"/>
          </a:xfrm>
          <a:prstGeom prst="rightArrow">
            <a:avLst/>
          </a:prstGeom>
          <a:solidFill>
            <a:srgbClr val="0069D1"/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47792" y="1484526"/>
            <a:ext cx="932815" cy="461665"/>
          </a:xfrm>
          <a:prstGeom prst="rect">
            <a:avLst/>
          </a:prstGeom>
          <a:solidFill>
            <a:sysClr val="window" lastClr="FFFFFF"/>
          </a:solidFill>
          <a:ln w="12700" cmpd="sng">
            <a:solidFill>
              <a:srgbClr val="5B9BD5">
                <a:shade val="50000"/>
              </a:srgb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类比</a:t>
            </a:r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3068037" y="2671976"/>
            <a:ext cx="97790" cy="1115695"/>
          </a:xfrm>
          <a:prstGeom prst="leftBrace">
            <a:avLst/>
          </a:prstGeom>
          <a:ln>
            <a:solidFill>
              <a:srgbClr val="4472C4">
                <a:lumMod val="25000"/>
              </a:srgbClr>
            </a:soli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左大括号 43"/>
          <p:cNvSpPr/>
          <p:nvPr/>
        </p:nvSpPr>
        <p:spPr>
          <a:xfrm>
            <a:off x="2970247" y="4428386"/>
            <a:ext cx="97790" cy="1115695"/>
          </a:xfrm>
          <a:prstGeom prst="leftBrace">
            <a:avLst/>
          </a:prstGeom>
          <a:ln>
            <a:solidFill>
              <a:srgbClr val="4472C4">
                <a:lumMod val="25000"/>
              </a:srgbClr>
            </a:soli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97907" y="2446551"/>
            <a:ext cx="932815" cy="461665"/>
          </a:xfrm>
          <a:prstGeom prst="rect">
            <a:avLst/>
          </a:prstGeom>
          <a:solidFill>
            <a:sysClr val="window" lastClr="FFFFFF"/>
          </a:solidFill>
          <a:ln w="12700" cmpd="sng">
            <a:solidFill>
              <a:srgbClr val="5B9BD5">
                <a:shade val="50000"/>
              </a:srgb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正面</a:t>
            </a:r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297907" y="3420641"/>
            <a:ext cx="932815" cy="461665"/>
          </a:xfrm>
          <a:prstGeom prst="rect">
            <a:avLst/>
          </a:prstGeom>
          <a:solidFill>
            <a:sysClr val="window" lastClr="FFFFFF"/>
          </a:solidFill>
          <a:ln w="12700" cmpd="sng">
            <a:solidFill>
              <a:srgbClr val="5B9BD5">
                <a:shade val="50000"/>
              </a:srgb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反面</a:t>
            </a:r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297907" y="4369331"/>
            <a:ext cx="932815" cy="461665"/>
          </a:xfrm>
          <a:prstGeom prst="rect">
            <a:avLst/>
          </a:prstGeom>
          <a:solidFill>
            <a:sysClr val="window" lastClr="FFFFFF"/>
          </a:solidFill>
          <a:ln w="12700" cmpd="sng">
            <a:solidFill>
              <a:srgbClr val="5B9BD5">
                <a:shade val="50000"/>
              </a:srgb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正面</a:t>
            </a:r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297907" y="5123076"/>
            <a:ext cx="932815" cy="461665"/>
          </a:xfrm>
          <a:prstGeom prst="rect">
            <a:avLst/>
          </a:prstGeom>
          <a:solidFill>
            <a:sysClr val="window" lastClr="FFFFFF"/>
          </a:solidFill>
          <a:ln w="12700" cmpd="sng">
            <a:solidFill>
              <a:srgbClr val="5B9BD5">
                <a:shade val="50000"/>
              </a:srgb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反面</a:t>
            </a:r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33997" y="1434996"/>
            <a:ext cx="276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舍鱼而取熊掌</a:t>
            </a:r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" name="右箭头 49"/>
          <p:cNvSpPr/>
          <p:nvPr/>
        </p:nvSpPr>
        <p:spPr>
          <a:xfrm>
            <a:off x="7361272" y="1658516"/>
            <a:ext cx="801370" cy="147320"/>
          </a:xfrm>
          <a:prstGeom prst="rightArrow">
            <a:avLst/>
          </a:prstGeom>
          <a:solidFill>
            <a:srgbClr val="0069D1"/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788252" y="2009671"/>
            <a:ext cx="4918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所欲有甚于生者</a:t>
            </a:r>
            <a:r>
              <a:rPr lang="en-US" altLang="zh-CN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不为苟得</a:t>
            </a:r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800673" y="2615461"/>
            <a:ext cx="4634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/>
              <a:t>所恶有甚于死者</a:t>
            </a:r>
            <a:r>
              <a:rPr lang="en-US" altLang="zh-CN"/>
              <a:t>——</a:t>
            </a:r>
            <a:r>
              <a:rPr lang="zh-CN" altLang="en-US"/>
              <a:t>患有所不辟</a:t>
            </a:r>
            <a:endParaRPr lang="zh-CN" altLang="en-US"/>
          </a:p>
        </p:txBody>
      </p:sp>
      <p:sp>
        <p:nvSpPr>
          <p:cNvPr id="53" name="左大括号 52"/>
          <p:cNvSpPr/>
          <p:nvPr/>
        </p:nvSpPr>
        <p:spPr>
          <a:xfrm>
            <a:off x="4397727" y="2189376"/>
            <a:ext cx="97790" cy="768985"/>
          </a:xfrm>
          <a:prstGeom prst="leftBrace">
            <a:avLst/>
          </a:prstGeom>
          <a:ln>
            <a:solidFill>
              <a:srgbClr val="4472C4">
                <a:lumMod val="25000"/>
              </a:srgbClr>
            </a:soli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" name="左大括号 53"/>
          <p:cNvSpPr/>
          <p:nvPr/>
        </p:nvSpPr>
        <p:spPr>
          <a:xfrm>
            <a:off x="4443447" y="3284751"/>
            <a:ext cx="97790" cy="768985"/>
          </a:xfrm>
          <a:prstGeom prst="leftBrace">
            <a:avLst/>
          </a:prstGeom>
          <a:ln>
            <a:solidFill>
              <a:srgbClr val="4472C4">
                <a:lumMod val="25000"/>
              </a:srgbClr>
            </a:soli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788252" y="3221251"/>
            <a:ext cx="5457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所欲莫甚于生</a:t>
            </a:r>
            <a:r>
              <a:rPr lang="en-US" altLang="zh-CN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何不用</a:t>
            </a:r>
            <a:r>
              <a:rPr lang="en-US" altLang="zh-CN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有不用</a:t>
            </a:r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753414" y="3741951"/>
            <a:ext cx="5457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/>
              <a:t>所恶莫甚于死者</a:t>
            </a:r>
            <a:r>
              <a:rPr lang="en-US" altLang="zh-CN"/>
              <a:t>——</a:t>
            </a:r>
            <a:r>
              <a:rPr lang="zh-CN" altLang="en-US"/>
              <a:t>何不为</a:t>
            </a:r>
            <a:r>
              <a:rPr lang="en-US" altLang="zh-CN"/>
              <a:t>——</a:t>
            </a:r>
            <a:r>
              <a:rPr lang="zh-CN" altLang="en-US"/>
              <a:t>有不为</a:t>
            </a:r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4399632" y="4430926"/>
            <a:ext cx="569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一箪食，一豆羹</a:t>
            </a:r>
            <a:r>
              <a:rPr lang="en-US" altLang="zh-CN" sz="20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行道之人弗受</a:t>
            </a:r>
            <a:r>
              <a:rPr lang="en-US" altLang="zh-CN" sz="20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乞人不屑</a:t>
            </a:r>
            <a:endParaRPr lang="zh-CN" altLang="en-US" sz="20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378297" y="5085680"/>
            <a:ext cx="5908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万钟则不辩礼义而受之</a:t>
            </a:r>
            <a:r>
              <a:rPr lang="en-US" altLang="zh-CN" sz="20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为之</a:t>
            </a:r>
            <a:r>
              <a:rPr lang="en-US" altLang="zh-CN" sz="20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为之</a:t>
            </a:r>
            <a:r>
              <a:rPr lang="en-US" altLang="zh-CN" sz="20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为之</a:t>
            </a:r>
            <a:endParaRPr lang="zh-CN" altLang="en-US" sz="20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9" name="右大括号 58"/>
          <p:cNvSpPr/>
          <p:nvPr/>
        </p:nvSpPr>
        <p:spPr>
          <a:xfrm>
            <a:off x="10095582" y="2479571"/>
            <a:ext cx="357505" cy="1463040"/>
          </a:xfrm>
          <a:prstGeom prst="rightBrace">
            <a:avLst/>
          </a:prstGeom>
          <a:ln>
            <a:solidFill>
              <a:srgbClr val="4472C4">
                <a:lumMod val="25000"/>
              </a:srgbClr>
            </a:soli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0" name="右大括号 59"/>
          <p:cNvSpPr/>
          <p:nvPr/>
        </p:nvSpPr>
        <p:spPr>
          <a:xfrm>
            <a:off x="10095582" y="4428386"/>
            <a:ext cx="191135" cy="1217295"/>
          </a:xfrm>
          <a:prstGeom prst="rightBrace">
            <a:avLst/>
          </a:prstGeom>
          <a:ln>
            <a:solidFill>
              <a:srgbClr val="4472C4">
                <a:lumMod val="25000"/>
              </a:srgbClr>
            </a:soli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0453370" y="2561590"/>
            <a:ext cx="1212850" cy="1554480"/>
          </a:xfrm>
          <a:prstGeom prst="rect">
            <a:avLst/>
          </a:prstGeom>
          <a:solidFill>
            <a:sysClr val="window" lastClr="FFFFFF"/>
          </a:solidFill>
          <a:ln w="12700" cmpd="sng">
            <a:solidFill>
              <a:srgbClr val="5B9BD5">
                <a:shade val="50000"/>
              </a:srgbClr>
            </a:solidFill>
            <a:prstDash val="sysDot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453370" y="2561590"/>
            <a:ext cx="11601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人皆有之，贤者能勿丧耳</a:t>
            </a:r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412447" y="4303291"/>
            <a:ext cx="1236345" cy="1009650"/>
          </a:xfrm>
          <a:prstGeom prst="rect">
            <a:avLst/>
          </a:prstGeom>
          <a:solidFill>
            <a:sysClr val="window" lastClr="FFFFFF"/>
          </a:solidFill>
          <a:ln w="12700" cmpd="sng">
            <a:solidFill>
              <a:srgbClr val="5B9BD5">
                <a:shade val="50000"/>
              </a:srgbClr>
            </a:solidFill>
            <a:prstDash val="sysDot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0412447" y="4393461"/>
            <a:ext cx="20135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勿失其</a:t>
            </a:r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</a:rPr>
              <a:t>本心</a:t>
            </a:r>
            <a:endParaRPr lang="zh-CN" altLang="en-US" sz="2400" b="1">
              <a:solidFill>
                <a:sysClr val="windowText" lastClr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815" y="44133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（二）温习论证方法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27760" y="1187450"/>
            <a:ext cx="10972800" cy="5172710"/>
          </a:xfrm>
        </p:spPr>
        <p:txBody>
          <a:bodyPr/>
          <a:lstStyle/>
          <a:p>
            <a:pPr marL="0" indent="0">
              <a:lnSpc>
                <a:spcPct val="13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文章主要运用了以下论证方法：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 1.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道理论证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 2.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举例论证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    </a:t>
            </a:r>
            <a:endParaRPr lang="en-US" altLang="zh-CN" sz="36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    3.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对比论证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  </a:t>
            </a:r>
            <a:endParaRPr lang="en-US" altLang="zh-CN" sz="36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    4.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类比论证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815" y="44133"/>
            <a:ext cx="10972800" cy="1143000"/>
          </a:xfrm>
        </p:spPr>
        <p:txBody>
          <a:bodyPr/>
          <a:lstStyle/>
          <a:p>
            <a:r>
              <a:rPr sz="4800">
                <a:latin typeface="黑体" panose="02010609060101010101" charset="-122"/>
                <a:ea typeface="黑体" panose="02010609060101010101" charset="-122"/>
                <a:sym typeface="+mn-ea"/>
              </a:rPr>
              <a:t>（二）温习论证方法</a:t>
            </a:r>
            <a:endParaRPr sz="4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325" y="1124585"/>
            <a:ext cx="10972800" cy="4525963"/>
          </a:xfrm>
        </p:spPr>
        <p:txBody>
          <a:bodyPr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在八年级学过的《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&lt;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孟子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&gt;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三章》中，也出现过这些论证方法，你能联想到相应的例子吗？</a:t>
            </a:r>
            <a:endParaRPr lang="en-US" altLang="zh-CN" sz="36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1.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道理论证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故曰：域民不以封疆之界，固国不以山溪之险，威天下不以兵革之利。</a:t>
            </a:r>
            <a:endParaRPr lang="zh-CN" altLang="en-US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                     ——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《得道多助，失道寡助》</a:t>
            </a:r>
            <a:endParaRPr lang="zh-CN" altLang="en-US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815" y="44133"/>
            <a:ext cx="10972800" cy="1143000"/>
          </a:xfrm>
        </p:spPr>
        <p:txBody>
          <a:bodyPr/>
          <a:lstStyle/>
          <a:p>
            <a:r>
              <a:rPr sz="4800">
                <a:latin typeface="黑体" panose="02010609060101010101" charset="-122"/>
                <a:ea typeface="黑体" panose="02010609060101010101" charset="-122"/>
                <a:sym typeface="+mn-ea"/>
              </a:rPr>
              <a:t>（二）温习论证方法</a:t>
            </a:r>
            <a:endParaRPr sz="4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570" y="1052830"/>
            <a:ext cx="109728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举例论证</a:t>
            </a:r>
            <a:endParaRPr lang="zh-CN" altLang="en-US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舜发于畎亩之中，傅说举于版筑之间，胶鬲举于鱼盐之中，管夷吾举于士，孙叔敖举于海，百里奚举于市。</a:t>
            </a: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                      </a:t>
            </a:r>
            <a:endParaRPr lang="en-US" altLang="zh-CN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——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《生于忧患，死于安乐》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sym typeface="+mn-ea"/>
              </a:rPr>
              <a:t>    3.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对比论证</a:t>
            </a:r>
            <a:endParaRPr lang="zh-CN" altLang="en-US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得道者多助，失道者寡助。寡助之至，亲戚畔之；多助之至，天下顺之。</a:t>
            </a: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</a:t>
            </a:r>
            <a:endParaRPr lang="en-US" altLang="zh-CN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——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《得道多助，失道寡助》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-317"/>
            <a:ext cx="10972800" cy="1143000"/>
          </a:xfrm>
        </p:spPr>
        <p:txBody>
          <a:bodyPr/>
          <a:lstStyle/>
          <a:p>
            <a:r>
              <a:rPr sz="4800">
                <a:latin typeface="黑体" panose="02010609060101010101" charset="-122"/>
                <a:ea typeface="黑体" panose="02010609060101010101" charset="-122"/>
                <a:sym typeface="+mn-ea"/>
              </a:rPr>
              <a:t>（二）温</a:t>
            </a:r>
            <a:r>
              <a:rPr lang="zh-CN" sz="4800">
                <a:latin typeface="黑体" panose="02010609060101010101" charset="-122"/>
                <a:ea typeface="黑体" panose="02010609060101010101" charset="-122"/>
                <a:sym typeface="+mn-ea"/>
              </a:rPr>
              <a:t>习</a:t>
            </a:r>
            <a:r>
              <a:rPr sz="4800">
                <a:latin typeface="黑体" panose="02010609060101010101" charset="-122"/>
                <a:ea typeface="黑体" panose="02010609060101010101" charset="-122"/>
                <a:sym typeface="+mn-ea"/>
              </a:rPr>
              <a:t>论证方法</a:t>
            </a:r>
            <a:endParaRPr sz="4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043305"/>
            <a:ext cx="10972800" cy="4525963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4.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类比论证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是焉得为大丈夫乎？子未学礼乎？丈夫之冠也，父命之；女子之嫁也，母命之，往送之门，戒之曰：‘往之女家，必敬必戒，无违夫子！’</a:t>
            </a:r>
            <a:r>
              <a:rPr lang="zh-CN" altLang="en-US" u="sng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以顺为正者，妾妇之道也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——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《富贵不能淫》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39695" y="4149090"/>
            <a:ext cx="2413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妾妇之道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728210" y="4221480"/>
            <a:ext cx="1919605" cy="48577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744335" y="4149090"/>
            <a:ext cx="2468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纵横家之道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8210" y="386143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类比论证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815" y="44768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  <a:sym typeface="+mn-ea"/>
              </a:rPr>
              <a:t>（三）掌握类比论证</a:t>
            </a:r>
            <a:endParaRPr lang="zh-CN" altLang="en-US" sz="4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268730"/>
            <a:ext cx="10972800" cy="39617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流水之为物也，不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盈科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不行；君子之志于道也，不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成章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不达。</a:t>
            </a:r>
            <a:endParaRPr lang="zh-CN" altLang="en-US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——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孟子·尽心上》</a:t>
            </a:r>
            <a:endParaRPr lang="zh-CN" altLang="en-US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译文：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流水这种东西，不流满洼坑就不再向前流；君子有志于道，没有一定的成就也就不能通达。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</a:t>
            </a:r>
            <a:endParaRPr lang="zh-CN" altLang="en-US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3795" y="4797425"/>
            <a:ext cx="2292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流水盈科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16090" y="4797425"/>
            <a:ext cx="2468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君子志于道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642485" y="4869180"/>
            <a:ext cx="1919605" cy="485775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56455" y="450913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类比论证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6523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  <a:sym typeface="+mn-ea"/>
              </a:rPr>
              <a:t>（三）掌握类比论证</a:t>
            </a:r>
            <a:endParaRPr lang="zh-CN" altLang="en-US" sz="4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268730"/>
            <a:ext cx="10972800" cy="396176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为高必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丘陵，为下必因川泽。为政不因先王之道，可谓智乎？</a:t>
            </a:r>
            <a:endParaRPr lang="zh-CN" altLang="en-US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——《孟子·离娄上》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endParaRPr lang="en-US" altLang="zh-CN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译文：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筑高台必定要凭借山丘，掘深池必定要凭借河泽。治国理政却不凭借先王之道，能称得上明智吗？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</a:t>
            </a:r>
            <a:endParaRPr lang="zh-CN" altLang="en-US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67940" y="4797425"/>
            <a:ext cx="2944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为高、为下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4425" y="479742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为政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5231765" y="4877435"/>
            <a:ext cx="1919605" cy="48577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31765" y="450913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类比论证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570" y="116523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  <a:sym typeface="+mn-ea"/>
              </a:rPr>
              <a:t>（三）掌握类比论证</a:t>
            </a:r>
            <a:endParaRPr lang="zh-CN" altLang="en-US" sz="4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5370" y="1485265"/>
            <a:ext cx="10972800" cy="3961765"/>
          </a:xfrm>
        </p:spPr>
        <p:txBody>
          <a:bodyPr/>
          <a:lstStyle/>
          <a:p>
            <a:pPr marL="0" indent="0">
              <a:lnSpc>
                <a:spcPct val="14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类比论证：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是一种通过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已知事物（或事例）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与跟它有某些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相同特点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的事物（或事例）进行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比较类推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，从而证明论点的论证方法。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-100012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  <a:sym typeface="+mn-ea"/>
              </a:rPr>
              <a:t>（三）掌握类比论证</a:t>
            </a:r>
            <a:endParaRPr lang="zh-CN" altLang="en-US" sz="4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908685"/>
            <a:ext cx="10972800" cy="39617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虽有嘉肴，弗食，不知其旨也；虽有至道，弗学，不知其善也。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         ——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《虽有嘉肴》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algn="l">
              <a:buClrTx/>
              <a:buSzTx/>
              <a:buFontTx/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故不登高山，不知天之高也；不临深溪，不知地之厚也；不闻先王之遗言，不知学问之大也。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algn="l">
              <a:buClrTx/>
              <a:buSzTx/>
              <a:buFontTx/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         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——《荀子·劝学》</a:t>
            </a:r>
            <a:endParaRPr lang="zh-CN" altLang="en-US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>
              <a:buClrTx/>
              <a:buSzTx/>
              <a:buFontTx/>
              <a:buNone/>
            </a:pPr>
            <a:endParaRPr lang="zh-CN" altLang="en-US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2130" y="2493010"/>
            <a:ext cx="1723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食嘉肴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16090" y="2523490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学至道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656455" y="2564765"/>
            <a:ext cx="1919605" cy="48577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28210" y="220472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类比论证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43885" y="4509135"/>
            <a:ext cx="172339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登高山临深溪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28210" y="443738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类比论证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4656455" y="4815205"/>
            <a:ext cx="1919605" cy="48577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816090" y="47974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闻先王之遗言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4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2248272"/>
            <a:ext cx="10972800" cy="3340968"/>
          </a:xfrm>
        </p:spPr>
        <p:txBody>
          <a:bodyPr/>
          <a:lstStyle/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孟子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一书共</a:t>
            </a:r>
            <a:r>
              <a:rPr lang="zh-CN" altLang="en-US" sz="360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七篇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，是战国时期孟子的言论汇编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，由</a:t>
            </a:r>
            <a:r>
              <a:rPr lang="zh-CN" altLang="en-US" sz="360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孟子及其弟子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共同编撰。它记录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了孟子的治国思想、政治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策略和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政治行动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，属</a:t>
            </a:r>
            <a:r>
              <a:rPr lang="zh-CN" altLang="en-US" sz="360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儒家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经典著作。 朱熹将它</a:t>
            </a:r>
            <a:r>
              <a:rPr lang="zh-CN" altLang="en-US" sz="360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en-US" altLang="zh-CN" sz="360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60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论语</a:t>
            </a:r>
            <a:r>
              <a:rPr lang="en-US" altLang="zh-CN" sz="360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sz="360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大学</a:t>
            </a:r>
            <a:r>
              <a:rPr lang="en-US" altLang="zh-CN" sz="360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sz="360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中庸</a:t>
            </a:r>
            <a:r>
              <a:rPr lang="en-US" altLang="zh-CN" sz="360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60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合为“四书”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360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en-US" altLang="zh-CN" sz="240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en-US" altLang="zh-CN" sz="3600" smtClean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0" y="629816"/>
            <a:ext cx="10972800" cy="1143000"/>
          </a:xfrm>
        </p:spPr>
        <p:txBody>
          <a:bodyPr/>
          <a:lstStyle/>
          <a:p>
            <a:r>
              <a:rPr lang="zh-CN" altLang="en-US" sz="4800" smtClean="0">
                <a:latin typeface="黑体" panose="02010609060101010101" charset="-122"/>
                <a:ea typeface="黑体" panose="02010609060101010101" charset="-122"/>
              </a:rPr>
              <a:t>作品介绍</a:t>
            </a:r>
            <a:endParaRPr lang="zh-CN" altLang="en-US" sz="4800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570" y="116523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  <a:sym typeface="+mn-ea"/>
              </a:rPr>
              <a:t>（三）掌握类比论证</a:t>
            </a:r>
            <a:endParaRPr lang="zh-CN" altLang="en-US" sz="4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9740" y="1196975"/>
            <a:ext cx="11300460" cy="3961765"/>
          </a:xfrm>
        </p:spPr>
        <p:txBody>
          <a:bodyPr/>
          <a:lstStyle/>
          <a:p>
            <a:pPr marL="0" indent="0">
              <a:lnSpc>
                <a:spcPct val="14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戴上眼镜之前和之后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，我们看到的其实是同样的世界；但戴上眼镜之后，我们就能看得更清楚。教育也一样，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受教育之前与之后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，我们身处的其实是同样的世界；可受教育以后，我们就能看得更清楚，想得更明白，选择得更有效，行动起来更有收获。 </a:t>
            </a: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035" y="2492693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二、了解背景，理解内涵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670" y="-99377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（一）了解创作背景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525" y="908685"/>
            <a:ext cx="11838305" cy="2943225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       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孟子见梁惠王。王曰：“叟！不远千里而来，亦将有以利吾国乎？”孟子对曰：“王！何必曰利？亦有仁义而已矣。王曰何以利吾国，大夫曰何以利吾家，士庶人曰何以利吾身。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上下交征利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，而国危矣。</a:t>
            </a: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lang="en-US" altLang="zh-CN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      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——《孟子·梁惠王上》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3525" y="3851910"/>
            <a:ext cx="1164907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孟子所处的时代是一个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上下交征利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时代，《孟子》的第一篇《梁惠王上》就揭示了这样一个现实。孟子认为，一国上下不顾道义地逐利，就会作乱犯上，必然导致国破家亡。但孟子不是绝对地反对一切欲望，而是将欲望纳入了“义”的考量之中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525" y="-18097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（二）理解思想内涵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7035" y="1052830"/>
            <a:ext cx="11680190" cy="4526280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二者不可得兼，舍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而取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义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者也。</a:t>
            </a:r>
            <a:endParaRPr lang="zh-CN" altLang="en-US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ctr">
              <a:buNone/>
            </a:pP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万钟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则不辩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礼义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而受之，万钟于我何加焉！</a:t>
            </a: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altLang="zh-CN"/>
              <a:t>   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两个冲突：生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义；利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两个选择：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舍生取义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舍利取义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5951855" y="2348865"/>
            <a:ext cx="485775" cy="64897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5951855" y="3500755"/>
            <a:ext cx="485775" cy="64897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60010" y="486918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（极端情境）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64425" y="486918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（日常情境）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9425" y="188278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（二）理解思想内涵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570" y="1412875"/>
            <a:ext cx="11142980" cy="452628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一个“上下交征利”的时代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，孟子将欲望纳入了“义”的考量之中，当生与义、利与义产生冲突时，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他主张舍生取义、舍利取义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舍生而取义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是极端情境下的抉择，是孟子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义利之辨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的一个重要命题。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525" y="116523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（二）理解思想内涵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4765" y="1052830"/>
            <a:ext cx="10707370" cy="4526280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非独贤者有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是心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人皆有之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，贤者能勿丧耳。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ctr"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此之谓失其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本心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altLang="zh-CN">
                <a:solidFill>
                  <a:srgbClr val="1D41D5"/>
                </a:solidFill>
              </a:rPr>
              <a:t> </a:t>
            </a:r>
            <a:r>
              <a:rPr lang="en-US" altLang="zh-CN"/>
              <a:t>  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两个词语：是心；本心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一种含义：与生俱来的良心、良知，表现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恻隐之心、羞恶之心、恭敬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之心、是非之心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在本文中侧</a:t>
            </a:r>
            <a:endParaRPr lang="zh-CN" altLang="en-US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</a:t>
            </a:r>
            <a:r>
              <a:rPr lang="zh-CN" altLang="en-US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重指</a:t>
            </a:r>
            <a:r>
              <a:rPr lang="en-US" altLang="zh-CN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羞恶之心</a:t>
            </a:r>
            <a:r>
              <a:rPr lang="en-US" altLang="zh-CN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</a:t>
            </a:r>
            <a:endParaRPr lang="en-US" altLang="zh-CN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 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5448300" y="2204720"/>
            <a:ext cx="485775" cy="64897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5448300" y="3429000"/>
            <a:ext cx="485775" cy="64897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280" y="-317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（二）理解思想内涵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9425" y="980440"/>
            <a:ext cx="10991215" cy="3284855"/>
          </a:xfrm>
        </p:spPr>
        <p:txBody>
          <a:bodyPr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为什么</a:t>
            </a:r>
            <a:r>
              <a:rPr lang="en-US" altLang="zh-CN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本心</a:t>
            </a:r>
            <a:r>
              <a:rPr lang="en-US" altLang="zh-CN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在本文中侧重指“羞恶之心”呢？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en-US" altLang="zh-CN"/>
              <a:t> 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恻隐之心，仁也；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羞恶之心，义也</a:t>
            </a: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；恭敬之心，礼也；是非之心，智也。</a:t>
            </a:r>
            <a:endParaRPr lang="en-US" altLang="zh-CN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      ——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《孟子·告子上》</a:t>
            </a:r>
            <a:endParaRPr lang="en-US" altLang="zh-CN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</a:t>
            </a:r>
            <a:endParaRPr lang="zh-CN" altLang="en-US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2935" y="3501390"/>
            <a:ext cx="1111567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本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文论说了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义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利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义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的取舍，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义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指的是人的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羞恶之心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。那些为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宫室之美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妻妾之奉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所识穷乏者得我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而接受优厚俸禄的人，是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见利忘义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，孟子所说的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本心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的丧失便是侧重指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羞恶之心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的丧失。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525" y="-171132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（二）理解思想内涵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135" y="621030"/>
            <a:ext cx="10861675" cy="4526280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</a:t>
            </a:r>
            <a:r>
              <a:rPr lang="zh-CN" altLang="en-US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非独贤者有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是心</a:t>
            </a:r>
            <a:r>
              <a:rPr lang="zh-CN" altLang="en-US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</a:t>
            </a:r>
            <a:r>
              <a:rPr lang="zh-CN" altLang="en-US" sz="2800" u="wavyHeavy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皆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有之</a:t>
            </a:r>
            <a:r>
              <a:rPr lang="zh-CN" altLang="en-US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，贤者能勿丧耳。</a:t>
            </a:r>
            <a:endParaRPr lang="zh-CN" altLang="en-US" sz="28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ctr">
              <a:buNone/>
            </a:pPr>
            <a:r>
              <a:rPr lang="en-US" alt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</a:t>
            </a:r>
            <a:r>
              <a:rPr lang="zh-CN" altLang="en-US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此之谓失其</a:t>
            </a:r>
            <a:r>
              <a:rPr lang="zh-CN" altLang="en-US" sz="2800" u="wavyHeavy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心</a:t>
            </a:r>
            <a:r>
              <a:rPr lang="zh-CN" altLang="en-US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altLang="zh-CN" sz="2800">
                <a:solidFill>
                  <a:srgbClr val="1D41D5"/>
                </a:solidFill>
              </a:rPr>
              <a:t> </a:t>
            </a:r>
            <a:r>
              <a:rPr lang="en-US" altLang="zh-CN" sz="2800"/>
              <a:t>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两个词语：是心；本心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一种含义：与生俱来的良心、良知，表现为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恻隐之心、羞恶之心、恭敬之心、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是非之心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在本文中侧重指</a:t>
            </a:r>
            <a:r>
              <a:rPr lang="en-US" altLang="zh-CN" sz="28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8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羞</a:t>
            </a:r>
            <a:endParaRPr lang="zh-CN" altLang="en-US" sz="2800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</a:t>
            </a:r>
            <a:r>
              <a:rPr lang="zh-CN" altLang="en-US" sz="28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恶之心</a:t>
            </a:r>
            <a:r>
              <a:rPr lang="en-US" altLang="zh-CN" sz="28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28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</a:t>
            </a:r>
            <a:r>
              <a:rPr lang="en-US" altLang="zh-CN" sz="28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</a:t>
            </a:r>
            <a:endParaRPr lang="en-US" altLang="zh-CN" sz="2800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一种思想：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性善论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人无有不善，水无有不下。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               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5591810" y="1772920"/>
            <a:ext cx="485775" cy="601345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5591810" y="2781300"/>
            <a:ext cx="485775" cy="58928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下箭头 4"/>
          <p:cNvSpPr/>
          <p:nvPr/>
        </p:nvSpPr>
        <p:spPr>
          <a:xfrm>
            <a:off x="5663565" y="5373370"/>
            <a:ext cx="485775" cy="59436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9425" y="53658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（二）理解思想内涵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570" y="1196975"/>
            <a:ext cx="11142980" cy="452628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2.孟子</a:t>
            </a:r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主张“性善论”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，人皆有“</a:t>
            </a:r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本心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”，即恻隐之心、羞恶之心、恭敬之心、是非之心，其内核分别为</a:t>
            </a:r>
            <a:r>
              <a:rPr sz="36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仁、义、礼、智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。本文的“本心”侧重指与“义”有关的“羞恶之心”。“贤者”能做到舍生取义，是因为他们能够保有善良的品性，而没有丢失它们。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1770" y="44768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（二）理解思想内涵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570" y="1188085"/>
            <a:ext cx="10871200" cy="452628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王曰何以利吾国，大夫曰何以利吾家，士庶人曰何以利吾身。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上下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交征利，而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国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危矣。</a:t>
            </a:r>
            <a:endParaRPr lang="zh-CN" altLang="en-US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——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《孟子·梁惠王上》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两种期待：既有对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人性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的期待，又有对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仁政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的期待。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5375910" y="3429000"/>
            <a:ext cx="485775" cy="64897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一、整体感知：了解文章大意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一）自读课文，标划停顿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默读课文，对照注释扫除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语音障碍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，了解文章大意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en-US" altLang="zh-CN" sz="280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280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再读课文，标划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停顿。</a:t>
            </a:r>
            <a:endParaRPr lang="en-US" altLang="zh-CN" sz="280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标划停顿的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</a:rPr>
              <a:t>方法：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）根据意义划分。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）依照语法划分。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）句首出现表示时间、处所、方式、条件的状语，发语词或连词，一般都要停顿。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9425" y="53658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（二）理解思想内涵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5370" y="1412875"/>
            <a:ext cx="10610850" cy="452628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.孟子提出“舍生而取义”的观点，</a:t>
            </a:r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既是对人性的一种期望，也是对仁政的一种期待</a:t>
            </a:r>
            <a:r>
              <a:rPr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在这里，</a:t>
            </a:r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个人的修为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国家的治理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是一脉相通的，从中我们也可以窥见儒家政治理念中修身、齐家、治国、平天下的影子。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180" y="-100012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（二）理解思想内涵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7485" y="981075"/>
            <a:ext cx="11680190" cy="452628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1.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一个“上下交征利”的时代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，孟子将欲望纳入了“义”的考量之中，当生与义、利与义产生冲突时，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他主张舍生取义、舍利取义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舍生而取义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是极端情境下的抉择，是孟子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义利之辨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的一个重要命题。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2.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孟子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主张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性善论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，人皆有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本心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，即恻隐之心、羞恶之心、恭敬之心、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是非之心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，其内核分别为</a:t>
            </a:r>
            <a:r>
              <a:rPr lang="zh-CN" altLang="en-US" sz="28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仁、义、礼、智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。本文的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本心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侧重指与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义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有关的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羞恶之心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贤者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能做到舍生取义，是因为他们能够保有善良的品性，而没有丢失它们。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3.孟子提出“舍生而取义”的观点，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既是对人性的一种期望，也是对仁政的一种期待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。在这里，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个人的修为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国家的治理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是一脉相通的，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从中我们也可以窥见儒家政治理念中修身、齐家、治国、平天下的影子。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570" y="188278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（三）理解内涵</a:t>
            </a:r>
            <a:r>
              <a:rPr lang="en-US" altLang="zh-CN" sz="480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延伸联想</a:t>
            </a:r>
            <a:r>
              <a:rPr lang="en-US" altLang="zh-CN" sz="480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en-US" altLang="zh-CN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24585"/>
            <a:ext cx="11204575" cy="452628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1.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在中华民族历史上，无数仁人志士都把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“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舍生取义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”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奉为人生准则，你能举出几个事例吗？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文天祥被囚三年，元朝百般诱降，他毫不动摇，最后就义时，在衣带中留下这几句话：</a:t>
            </a: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“</a:t>
            </a:r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孔曰成仁，孟曰取义。唯其义尽，所以仁至。读圣贤书，所学何事？而今而后，庶几无愧。</a:t>
            </a: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”</a:t>
            </a:r>
            <a:endParaRPr lang="en-US" altLang="zh-CN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5550" y="5372735"/>
            <a:ext cx="7498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人生自古谁无死？留取丹心照汗青。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-317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（三）理解内涵</a:t>
            </a:r>
            <a:r>
              <a:rPr lang="en-US" altLang="zh-CN" sz="480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延伸联想</a:t>
            </a:r>
            <a:r>
              <a:rPr lang="en-US" altLang="zh-CN" sz="480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en-US" altLang="zh-CN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2935" y="1165860"/>
            <a:ext cx="11204575" cy="452628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</a:t>
            </a:r>
            <a:r>
              <a:rPr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1898年（光绪二十四年），谭嗣同参加戊戌变法。变法失败后，许多人劝谭尽快离开，他</a:t>
            </a:r>
            <a:r>
              <a:rPr 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却</a:t>
            </a:r>
            <a:r>
              <a:rPr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说：“各国变法无不</a:t>
            </a:r>
            <a:r>
              <a:rPr 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从</a:t>
            </a:r>
            <a:r>
              <a:rPr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流血而成，今日中国未闻有因变法而流血者，此国之所以不昌也。有</a:t>
            </a:r>
            <a:r>
              <a:rPr 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之</a:t>
            </a:r>
            <a:r>
              <a:rPr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，请自嗣同始。”9月2</a:t>
            </a:r>
            <a:r>
              <a:rPr 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4</a:t>
            </a:r>
            <a:r>
              <a:rPr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日，</a:t>
            </a:r>
            <a:r>
              <a:rPr 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谭嗣同</a:t>
            </a:r>
            <a:r>
              <a:rPr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被捕</a:t>
            </a:r>
            <a:r>
              <a:rPr 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，9月28日在北京英勇就义，年仅33岁。</a:t>
            </a:r>
            <a:endParaRPr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5550" y="4797425"/>
            <a:ext cx="76847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我自横刀向天笑，去留肝胆两昆仑。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815" y="44133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  <a:sym typeface="+mn-ea"/>
              </a:rPr>
              <a:t>（三）理解内涵</a:t>
            </a:r>
            <a:r>
              <a:rPr lang="en-US" altLang="zh-CN" sz="480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4800">
                <a:latin typeface="黑体" panose="02010609060101010101" charset="-122"/>
                <a:ea typeface="黑体" panose="02010609060101010101" charset="-122"/>
                <a:sym typeface="+mn-ea"/>
              </a:rPr>
              <a:t>延伸联想</a:t>
            </a:r>
            <a:r>
              <a:rPr lang="en-US" altLang="zh-CN" sz="480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lang="en-US" altLang="zh-CN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1060" y="1052830"/>
            <a:ext cx="10455275" cy="45262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2.“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舍生取义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”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的精神在当代社会生活中仍然在传承，你能举出几个事例吗？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</a:t>
            </a:r>
            <a:r>
              <a:rPr lang="zh-CN" altLang="en-US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2020年6月，在中印边境加勒万河谷地区，外军公然违背与我方达成的共识，悍然越线挑衅。我边防军团长</a:t>
            </a:r>
            <a:r>
              <a:rPr lang="zh-CN" altLang="en-US" sz="2800" u="sng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祁发宝</a:t>
            </a:r>
            <a:r>
              <a:rPr lang="zh-CN" altLang="en-US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面对数倍于我军的敌人，身先士卒，张开双臂挡在前面，遭到对方蓄谋暴力攻击，身负重伤；营长</a:t>
            </a:r>
            <a:r>
              <a:rPr lang="zh-CN" altLang="en-US" sz="2800" u="sng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陈红军</a:t>
            </a:r>
            <a:r>
              <a:rPr lang="zh-CN" altLang="en-US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、战士</a:t>
            </a:r>
            <a:r>
              <a:rPr lang="zh-CN" altLang="en-US" sz="2800" u="sng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陈祥榕</a:t>
            </a:r>
            <a:r>
              <a:rPr lang="zh-CN" altLang="en-US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突入重围营救，奋力反击，英勇牺牲；战士</a:t>
            </a:r>
            <a:r>
              <a:rPr lang="zh-CN" altLang="en-US" sz="2800" u="sng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肖思远</a:t>
            </a:r>
            <a:r>
              <a:rPr lang="zh-CN" altLang="en-US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，突围后义无反顾返回营救战友，战斗至生命最后一刻；前来增援的战士</a:t>
            </a:r>
            <a:r>
              <a:rPr lang="zh-CN" altLang="en-US" sz="2800" u="sng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王焯冉</a:t>
            </a:r>
            <a:r>
              <a:rPr lang="zh-CN" altLang="en-US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在渡河时为营救战友而壮烈牺牲。</a:t>
            </a:r>
            <a:endParaRPr lang="zh-CN" altLang="en-US" sz="28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endParaRPr lang="zh-CN" altLang="en-US" sz="28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endParaRPr lang="zh-CN" altLang="en-US" sz="28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19605" y="5733415"/>
            <a:ext cx="11174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边防官兵们舍生取义，坚决捍卫国家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主权和领土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完整。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570" y="116523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（三）理解内涵  延伸联想</a:t>
            </a:r>
            <a:endParaRPr lang="zh-CN" altLang="en-US" sz="4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9470" y="1268730"/>
            <a:ext cx="10816590" cy="3928745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       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湖北省武汉市金银潭医院是最早接诊新冠患者的定点医院，收治病人全部为重症和危重症患者。院长</a:t>
            </a:r>
            <a:r>
              <a:rPr lang="zh-CN" altLang="en-US" u="sng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张定宇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隐瞒自己患渐冻症的病情，在身患重疾的情况下冲锋在前，身先士卒，始终坚守在急难险重岗位上。他阻挡不了自己的病情，却用尽全力把危重症患者拉回来。他的双腿已开始萎缩，但他站立的地方，是最坚实的阵地。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张定宇被评为“感动中国2020年度人物”；同时，</a:t>
            </a: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2020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年度的</a:t>
            </a: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感动中国</a:t>
            </a: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把这一年的特别致敬献给所有抗疫英雄。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9560" y="5445125"/>
            <a:ext cx="120815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抗疫英雄们以生命赴使命，用挚爱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点燃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社会希望之光。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035" y="2492693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三、结合实际，明确意义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670" y="-27622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明确文章的现实意义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570" y="981075"/>
            <a:ext cx="109728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学习《鱼我所欲也》，理解孟子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“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舍生取义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”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的观点，对同学们有什么启示意义呢？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1.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从取舍之中学会选择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               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义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 flipV="1">
            <a:off x="5664200" y="3475990"/>
            <a:ext cx="1358900" cy="78168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4079875" y="3475990"/>
            <a:ext cx="1230630" cy="85471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288030" y="433070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生命</a:t>
            </a:r>
            <a:endParaRPr lang="zh-CN" altLang="en-US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4330700"/>
            <a:ext cx="3840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物欲、人情</a:t>
            </a:r>
            <a:r>
              <a:rPr lang="en-US" altLang="zh-CN" sz="36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......</a:t>
            </a:r>
            <a:endParaRPr lang="en-US" altLang="zh-CN" sz="36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75685" y="350139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不常有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28435" y="342900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常有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19605" y="5048885"/>
            <a:ext cx="89789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仁，人之安宅也；义，人之正路也。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——《孟子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离娄上》</a:t>
            </a:r>
            <a:endParaRPr lang="en-US" altLang="zh-CN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  <p:bldP spid="1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明确文章的现实意义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570" y="1340485"/>
            <a:ext cx="10972800" cy="256730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2.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从取舍之中学会坚守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此章言羞恶之心,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人所固有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。或能决死生于危迫之际,而不免计丰约于宴安之时,是以君子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不可顷刻而不省察于斯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焉。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                         ——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朱熹《四书章句集注》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</a:t>
            </a: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</a:t>
            </a:r>
            <a:endParaRPr lang="en-US" altLang="zh-CN" b="1">
              <a:solidFill>
                <a:srgbClr val="1D41D5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7805" y="4149090"/>
            <a:ext cx="1013968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非独贤者有是心也，人皆有之，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贤者能勿丧耳</a:t>
            </a:r>
            <a:r>
              <a:rPr lang="zh-CN" altLang="en-US" sz="32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    </a:t>
            </a:r>
            <a:r>
              <a:rPr lang="en-US" altLang="zh-CN" sz="32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32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《鱼我所欲也》</a:t>
            </a:r>
            <a:endParaRPr lang="zh-CN" altLang="en-US" sz="320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明确文章的现实意义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4105" y="1772285"/>
            <a:ext cx="10488295" cy="256730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      </a:t>
            </a:r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汲取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经典作品的</a:t>
            </a:r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思想精华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，</a:t>
            </a:r>
            <a:endParaRPr sz="3600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      </a:t>
            </a:r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获得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圣贤先哲的</a:t>
            </a:r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情感激励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，</a:t>
            </a:r>
            <a:endParaRPr sz="3600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在自己的人生旅途中，</a:t>
            </a:r>
            <a:r>
              <a:rPr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学会选择和坚守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。</a:t>
            </a:r>
            <a:endParaRPr sz="3600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</a:t>
            </a:r>
            <a:r>
              <a:rPr lang="zh-CN" altLang="en-US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</a:t>
            </a: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</a:t>
            </a:r>
            <a:endParaRPr lang="zh-CN" altLang="en-US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    </a:t>
            </a:r>
            <a:endParaRPr lang="en-US" altLang="zh-CN" b="1">
              <a:solidFill>
                <a:srgbClr val="1D41D5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9376" y="620688"/>
            <a:ext cx="11305256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（二）朗读课文，读准字音，读出节奏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mtClean="0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algn="ctr" rtl="0" eaLnBrk="0" hangingPunct="0">
              <a:lnSpc>
                <a:spcPct val="130000"/>
              </a:lnSpc>
              <a:spcBef>
                <a:spcPct val="0"/>
              </a:spcBef>
              <a:buSzTx/>
              <a:buNone/>
              <a:defRPr/>
            </a:pPr>
            <a:r>
              <a:rPr lang="zh-CN" altLang="zh-CN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鱼我所欲也</a:t>
            </a:r>
            <a:endParaRPr lang="zh-CN" altLang="en-US" sz="28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rtl="0" eaLnBrk="0" hangingPunct="0">
              <a:lnSpc>
                <a:spcPct val="130000"/>
              </a:lnSpc>
              <a:spcBef>
                <a:spcPct val="0"/>
              </a:spcBef>
              <a:buSzTx/>
              <a:buNone/>
              <a:defRPr/>
            </a:pP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　 　鱼，我所欲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也；熊掌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，亦我所欲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也。二者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不可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得兼，舍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鱼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取熊掌者也。生，亦我所欲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也；义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，亦我所欲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也。二者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不可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得兼，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舍生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取义者也。生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亦我所欲，所欲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有甚于生者，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故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不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为（</a:t>
            </a:r>
            <a:r>
              <a:rPr lang="fr-CH" altLang="zh-CN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wéi</a:t>
            </a:r>
            <a:r>
              <a:rPr lang="fr-CH" altLang="zh-CN" sz="2800" noProof="1">
                <a:solidFill>
                  <a:srgbClr val="00006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苟得也；死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亦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我所恶（</a:t>
            </a:r>
            <a:r>
              <a:rPr lang="fr-CH" altLang="zh-CN" sz="280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wù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），所恶</a:t>
            </a:r>
            <a:r>
              <a:rPr lang="en-US" altLang="zh-CN" sz="28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有甚于死者，故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患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有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所不辟也。如使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人之所欲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莫甚于生，则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凡可以得生者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何不用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也？使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人之所恶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莫甚于死者，则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凡可以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辟（</a:t>
            </a:r>
            <a:r>
              <a:rPr lang="en-US" altLang="zh-CN" sz="2800" noProof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bì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）患者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何不为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也？由是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则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生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而有不用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也，由是</a:t>
            </a:r>
            <a:r>
              <a:rPr lang="en-US" altLang="zh-CN" sz="280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则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可以辟患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而有不为也。是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故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所欲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有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甚于生者，所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恶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有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甚于死者。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非独贤者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有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是心也，人皆有之，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贤者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noProof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能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勿丧耳。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鱼我所欲也朗诵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11165205" y="26035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280" y="260033"/>
            <a:ext cx="10972800" cy="1143000"/>
          </a:xfrm>
        </p:spPr>
        <p:txBody>
          <a:bodyPr/>
          <a:lstStyle/>
          <a:p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课后作业</a:t>
            </a:r>
            <a:endParaRPr lang="zh-CN" altLang="en-US" sz="4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7715" y="1556385"/>
            <a:ext cx="10972800" cy="4525963"/>
          </a:xfrm>
        </p:spPr>
        <p:txBody>
          <a:bodyPr/>
          <a:lstStyle/>
          <a:p>
            <a:pPr marL="0" indent="0">
              <a:lnSpc>
                <a:spcPct val="13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1.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孟子善于运用日常生活中的事例进行类比说理，使抽象的道理变得浅显易懂。学习这种方法，写一段话，说明一个道理。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150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字左右。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2.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背诵全文，并尝试默写全文。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985500" y="103378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1384" y="1340768"/>
            <a:ext cx="10972800" cy="4525963"/>
          </a:xfrm>
        </p:spPr>
        <p:txBody>
          <a:bodyPr/>
          <a:lstStyle/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一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箪（</a:t>
            </a:r>
            <a:r>
              <a:rPr lang="en-US" altLang="zh-CN" sz="2800" err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dān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）食，一豆羹（</a:t>
            </a:r>
            <a:r>
              <a:rPr lang="en-US" altLang="zh-CN" sz="2800" err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gēng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），得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生，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弗得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死。呼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尔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与之，行道之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人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弗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受；蹴（</a:t>
            </a:r>
            <a:r>
              <a:rPr lang="en-US" altLang="zh-CN" sz="2800" err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cù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尔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与之，乞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人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不屑也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。万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钟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不辩礼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义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受之，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万钟于我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何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加焉！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宫室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美、妻妾之奉、所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识穷乏者得我与？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乡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 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2800" err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xiàng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）为（</a:t>
            </a:r>
            <a:r>
              <a:rPr lang="en-US" altLang="zh-CN" sz="2800" err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wèi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）身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死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不受，今</a:t>
            </a:r>
            <a:r>
              <a:rPr lang="zh-CN" altLang="en-US" sz="280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／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为（</a:t>
            </a:r>
            <a:r>
              <a:rPr lang="en-US" altLang="zh-CN" sz="2800" err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wèi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）宫室之美</a:t>
            </a:r>
            <a:r>
              <a:rPr lang="zh-CN" altLang="en-US" sz="280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／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为（</a:t>
            </a:r>
            <a:r>
              <a:rPr lang="en-US" altLang="zh-CN" sz="2800" err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wéi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）之；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乡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身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死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不受，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今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妻妾之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奉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之；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乡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身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死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不受，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今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所识穷乏者得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我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为之：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是亦</a:t>
            </a:r>
            <a:r>
              <a:rPr lang="zh-CN" altLang="en-US" sz="280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可以已乎？此之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谓</a:t>
            </a:r>
            <a:r>
              <a:rPr lang="zh-CN" altLang="en-US" sz="2800" noProof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／</a:t>
            </a: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失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其本心。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7856" y="1639341"/>
            <a:ext cx="10972800" cy="301379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（三）翻译全文，了解文章大意。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1200"/>
          </a:p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文言文翻译的原则</a:t>
            </a: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mtClean="0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直译</a:t>
            </a:r>
            <a:r>
              <a:rPr lang="zh-CN" altLang="en-US">
                <a:solidFill>
                  <a:srgbClr val="0069D2"/>
                </a:solidFill>
                <a:latin typeface="黑体" panose="02010609060101010101" charset="-122"/>
                <a:ea typeface="黑体" panose="02010609060101010101" charset="-122"/>
              </a:rPr>
              <a:t>为主，字字落实；意译为辅，灵活增减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12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982980" y="621030"/>
            <a:ext cx="104000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    </a:t>
            </a:r>
            <a:r>
              <a:rPr kumimoji="0" lang="zh-CN" altLang="en-US" sz="280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鱼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，我所</a:t>
            </a:r>
            <a:r>
              <a:rPr kumimoji="0" lang="zh-CN" altLang="en-US" sz="280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欲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也；熊掌，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亦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我所欲也。二者不可</a:t>
            </a:r>
            <a:r>
              <a:rPr kumimoji="0" lang="zh-CN" altLang="en-US" sz="280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得</a:t>
            </a:r>
            <a:r>
              <a:rPr kumimoji="0" lang="zh-CN" altLang="en-US" sz="2800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兼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，舍鱼而取熊掌者也。</a:t>
            </a:r>
            <a:r>
              <a:rPr kumimoji="0" lang="zh-CN" altLang="en-US" sz="280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生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，亦我所欲也；</a:t>
            </a:r>
            <a:r>
              <a:rPr kumimoji="0" lang="zh-CN" altLang="en-US" sz="280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义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，亦我所欲也。二者不可得兼，</a:t>
            </a:r>
            <a:r>
              <a:rPr kumimoji="0" lang="zh-CN" altLang="en-US" sz="280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舍</a:t>
            </a: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生而取义者也。</a:t>
            </a:r>
            <a:endParaRPr kumimoji="0" lang="zh-CN" altLang="en-US" sz="28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3012440" y="598200"/>
            <a:ext cx="1222375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想要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97726" y="574685"/>
            <a:ext cx="1728192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同时得到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12440" y="1470695"/>
            <a:ext cx="1040765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生命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5835912" y="1447180"/>
            <a:ext cx="1276350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道义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839410" y="2273643"/>
            <a:ext cx="1122680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舍弃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Rectangle 6"/>
          <p:cNvSpPr/>
          <p:nvPr/>
        </p:nvSpPr>
        <p:spPr>
          <a:xfrm>
            <a:off x="5251767" y="598200"/>
            <a:ext cx="589915" cy="523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也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727824" y="2796927"/>
            <a:ext cx="10737850" cy="3802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2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    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译文：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鱼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，是我所喜爱的；熊掌，也是我所喜爱的。（如果）这两种东西不能同时得到的话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，（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那么我就只好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）放弃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鱼而选取熊掌了。生命，也是我所喜爱的；道义，也是我所喜爱的。（如果）这两样东西不能同时得到的话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en-US" altLang="zh-CN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(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那么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我就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只好</a:t>
            </a:r>
            <a:r>
              <a:rPr lang="en-US" altLang="zh-CN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)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舍弃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生命而选取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  <a:sym typeface="+mn-ea"/>
              </a:rPr>
              <a:t>道义了。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jUzNzhhYTVjNmIwNGFjOTIzMjQ0YzdlNjI3ZjNjZDUifQ=="/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9&quot;/&gt;&lt;/object&gt;&lt;object type=&quot;3&quot; unique_id=&quot;10006&quot;&gt;&lt;property id=&quot;20148&quot; value=&quot;5&quot;/&gt;&lt;property id=&quot;20300&quot; value=&quot;Slide 5&quot;/&gt;&lt;property id=&quot;20307&quot; value=&quot;320&quot;/&gt;&lt;/object&gt;&lt;object type=&quot;3&quot; unique_id=&quot;10007&quot;&gt;&lt;property id=&quot;20148&quot; value=&quot;5&quot;/&gt;&lt;property id=&quot;20300&quot; value=&quot;Slide 6 - &amp;quot;课程、答疑PPT制作规范（请在此模板按如下格式制作）&amp;quot;&quot;/&gt;&lt;property id=&quot;20307&quot; value=&quot;263&quot;/&gt;&lt;/object&gt;&lt;object type=&quot;3&quot; unique_id=&quot;10008&quot;&gt;&lt;property id=&quot;20148&quot; value=&quot;5&quot;/&gt;&lt;property id=&quot;20300&quot; value=&quot;Slide 7 - &amp;quot;年级—教材版本—学科—单元（黑体，字号28，居右上）&amp;quot;&quot;/&gt;&lt;property id=&quot;20307&quot; value=&quot;338&quot;/&gt;&lt;/object&gt;&lt;object type=&quot;3&quot; unique_id=&quot;10009&quot;&gt;&lt;property id=&quot;20148&quot; value=&quot;5&quot;/&gt;&lt;property id=&quot;20300&quot; value=&quot;Slide 8 - &amp;quot;PPT内页规范（请按如下层级顺序及格式罗列）&amp;quot;&quot;/&gt;&lt;property id=&quot;20307&quot; value=&quot;265&quot;/&gt;&lt;/object&gt;&lt;object type=&quot;3&quot; unique_id=&quot;10010&quot;&gt;&lt;property id=&quot;20148&quot; value=&quot;5&quot;/&gt;&lt;property id=&quot;20300&quot; value=&quot;Slide 9 - &amp;quot;一份PPT用同一个背景&amp;#x0D;&amp;#x0A;（同一颜色的封面与内页为一套，5套可选，见下页）&amp;quot;&quot;/&gt;&lt;property id=&quot;20307&quot; value=&quot;395&quot;/&gt;&lt;/object&gt;&lt;object type=&quot;3&quot; unique_id=&quot;10011&quot;&gt;&lt;property id=&quot;20148&quot; value=&quot;5&quot;/&gt;&lt;property id=&quot;20300&quot; value=&quot;Slide 10 - &amp;quot;以下为PPT格式模板示例&amp;quot;&quot;/&gt;&lt;property id=&quot;20307&quot; value=&quot;380&quot;/&gt;&lt;/object&gt;&lt;object type=&quot;3&quot; unique_id=&quot;10012&quot;&gt;&lt;property id=&quot;20148&quot; value=&quot;5&quot;/&gt;&lt;property id=&quot;20300&quot; value=&quot;Slide 11 - &amp;quot;高一—人教版—物理—第三单元&amp;#x0D;&amp;#x0A;&amp;quot;&quot;/&gt;&lt;property id=&quot;20307&quot; value=&quot;385&quot;/&gt;&lt;/object&gt;&lt;object type=&quot;3&quot; unique_id=&quot;10013&quot;&gt;&lt;property id=&quot;20148&quot; value=&quot;5&quot;/&gt;&lt;property id=&quot;20300&quot; value=&quot;Slide 12 - &amp;quot;基础知识回顾&amp;quot;&quot;/&gt;&lt;property id=&quot;20307&quot; value=&quot;386&quot;/&gt;&lt;/object&gt;&lt;object type=&quot;3&quot; unique_id=&quot;10014&quot;&gt;&lt;property id=&quot;20148&quot; value=&quot;5&quot;/&gt;&lt;property id=&quot;20300&quot; value=&quot;Slide 13&quot;/&gt;&lt;property id=&quot;20307&quot; value=&quot;396&quot;/&gt;&lt;/object&gt;&lt;object type=&quot;3&quot; unique_id=&quot;10015&quot;&gt;&lt;property id=&quot;20148&quot; value=&quot;5&quot;/&gt;&lt;property id=&quot;20300&quot; value=&quot;Slide 14&quot;/&gt;&lt;property id=&quot;20307&quot; value=&quot;397&quot;/&gt;&lt;/object&gt;&lt;object type=&quot;3&quot; unique_id=&quot;10016&quot;&gt;&lt;property id=&quot;20148&quot; value=&quot;5&quot;/&gt;&lt;property id=&quot;20300&quot; value=&quot;Slide 15&quot;/&gt;&lt;property id=&quot;20307&quot; value=&quot;406&quot;/&gt;&lt;/object&gt;&lt;object type=&quot;3&quot; unique_id=&quot;10017&quot;&gt;&lt;property id=&quot;20148&quot; value=&quot;5&quot;/&gt;&lt;property id=&quot;20300&quot; value=&quot;Slide 16&quot;/&gt;&lt;property id=&quot;20307&quot; value=&quot;407&quot;/&gt;&lt;/object&gt;&lt;object type=&quot;3&quot; unique_id=&quot;10018&quot;&gt;&lt;property id=&quot;20148&quot; value=&quot;5&quot;/&gt;&lt;property id=&quot;20300&quot; value=&quot;Slide 17&quot;/&gt;&lt;property id=&quot;20307&quot; value=&quot;408&quot;/&gt;&lt;/object&gt;&lt;object type=&quot;3&quot; unique_id=&quot;10019&quot;&gt;&lt;property id=&quot;20148&quot; value=&quot;5&quot;/&gt;&lt;property id=&quot;20300&quot; value=&quot;Slide 18&quot;/&gt;&lt;property id=&quot;20307&quot; value=&quot;409&quot;/&gt;&lt;/object&gt;&lt;object type=&quot;3&quot; unique_id=&quot;10020&quot;&gt;&lt;property id=&quot;20148&quot; value=&quot;5&quot;/&gt;&lt;property id=&quot;20300&quot; value=&quot;Slide 19&quot;/&gt;&lt;property id=&quot;20307&quot; value=&quot;410&quot;/&gt;&lt;/object&gt;&lt;object type=&quot;3&quot; unique_id=&quot;10021&quot;&gt;&lt;property id=&quot;20148&quot; value=&quot;5&quot;/&gt;&lt;property id=&quot;20300&quot; value=&quot;Slide 20&quot;/&gt;&lt;property id=&quot;20307&quot; value=&quot;411&quot;/&gt;&lt;/object&gt;&lt;object type=&quot;3&quot; unique_id=&quot;10022&quot;&gt;&lt;property id=&quot;20148&quot; value=&quot;5&quot;/&gt;&lt;property id=&quot;20300&quot; value=&quot;Slide 21&quot;/&gt;&lt;property id=&quot;20307&quot; value=&quot;412&quot;/&gt;&lt;/object&gt;&lt;object type=&quot;3&quot; unique_id=&quot;10023&quot;&gt;&lt;property id=&quot;20148&quot; value=&quot;5&quot;/&gt;&lt;property id=&quot;20300&quot; value=&quot;Slide 22&quot;/&gt;&lt;property id=&quot;20307&quot; value=&quot;413&quot;/&gt;&lt;/object&gt;&lt;object type=&quot;3&quot; unique_id=&quot;10200&quot;&gt;&lt;property id=&quot;20148&quot; value=&quot;5&quot;/&gt;&lt;property id=&quot;20300&quot; value=&quot;Slide 23 - &amp;quot;步入演播厅前步骤&amp;quot;&quot;/&gt;&lt;property id=&quot;20307&quot; value=&quot;414&quot;/&gt;&lt;/object&gt;&lt;object type=&quot;3&quot; unique_id=&quot;10245&quot;&gt;&lt;property id=&quot;20148&quot; value=&quot;5&quot;/&gt;&lt;property id=&quot;20300&quot; value=&quot;Slide 2&quot;/&gt;&lt;property id=&quot;20307&quot; value=&quot;298&quot;/&gt;&lt;/object&gt;&lt;object type=&quot;3&quot; unique_id=&quot;10246&quot;&gt;&lt;property id=&quot;20148&quot; value=&quot;5&quot;/&gt;&lt;property id=&quot;20300&quot; value=&quot;Slide 3&quot;/&gt;&lt;property id=&quot;20307&quot; value=&quot;299&quot;/&gt;&lt;/object&gt;&lt;object type=&quot;3&quot; unique_id=&quot;10271&quot;&gt;&lt;property id=&quot;20148&quot; value=&quot;5&quot;/&gt;&lt;property id=&quot;20300&quot; value=&quot;Slide 4&quot;/&gt;&lt;property id=&quot;20307&quot; value=&quot;415&quot;/&gt;&lt;/object&gt;&lt;/object&gt;&lt;/object&gt;&lt;/database&gt;"/>
  <p:tag name="SECTOMILLISECCONVERTED" val="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E7E6E6"/>
      </a:dk2>
      <a:lt2>
        <a:srgbClr val="44546A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388</Paragraphs>
  <Slides>60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baseType="lpstr" size="68">
      <vt:lpstr>Arial</vt:lpstr>
      <vt:lpstr>宋体</vt:lpstr>
      <vt:lpstr>Cambria</vt:lpstr>
      <vt:lpstr>Calibri</vt:lpstr>
      <vt:lpstr>黑体</vt:lpstr>
      <vt:lpstr>华文楷体</vt:lpstr>
      <vt:lpstr>楷体</vt:lpstr>
      <vt:lpstr>默认设计模板</vt:lpstr>
      <vt:lpstr>九年级下册—统编版—语文—第三单元</vt:lpstr>
      <vt:lpstr>学习目标</vt:lpstr>
      <vt:lpstr>作者简介</vt:lpstr>
      <vt:lpstr>作品介绍</vt:lpstr>
      <vt:lpstr>一、整体感知：了解文章大意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二、问题引导：梳理论证思路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三、背诵指导</vt:lpstr>
      <vt:lpstr>PowerPoint Presentation</vt:lpstr>
      <vt:lpstr>PowerPoint Presentation</vt:lpstr>
      <vt:lpstr>PowerPoint Presentation</vt:lpstr>
      <vt:lpstr>小结</vt:lpstr>
      <vt:lpstr>课后作业</vt:lpstr>
      <vt:lpstr>九年级下册—统编版—语文—第三单元</vt:lpstr>
      <vt:lpstr>学习目标（第二课时）</vt:lpstr>
      <vt:lpstr>一、温习方法，掌握类比</vt:lpstr>
      <vt:lpstr>（一）回顾论证思路</vt:lpstr>
      <vt:lpstr>（二）温习论证方法</vt:lpstr>
      <vt:lpstr>（二）温习论证方法</vt:lpstr>
      <vt:lpstr>（二）温习论证方法</vt:lpstr>
      <vt:lpstr>（二）温习论证方法</vt:lpstr>
      <vt:lpstr>（三）掌握类比论证</vt:lpstr>
      <vt:lpstr>（三）掌握类比论证</vt:lpstr>
      <vt:lpstr>（三）掌握类比论证</vt:lpstr>
      <vt:lpstr>（三）掌握类比论证</vt:lpstr>
      <vt:lpstr>（三）掌握类比论证</vt:lpstr>
      <vt:lpstr>二、了解背景，理解内涵</vt:lpstr>
      <vt:lpstr>（一）了解创作背景</vt:lpstr>
      <vt:lpstr>（二）理解思想内涵</vt:lpstr>
      <vt:lpstr>（二）理解思想内涵</vt:lpstr>
      <vt:lpstr>（二）理解思想内涵</vt:lpstr>
      <vt:lpstr>（二）理解思想内涵</vt:lpstr>
      <vt:lpstr>（二）理解思想内涵</vt:lpstr>
      <vt:lpstr>（二）理解思想内涵</vt:lpstr>
      <vt:lpstr>（二）理解思想内涵</vt:lpstr>
      <vt:lpstr>（二）理解思想内涵</vt:lpstr>
      <vt:lpstr>（二）理解思想内涵</vt:lpstr>
      <vt:lpstr>（三）理解内涵  延伸联想  </vt:lpstr>
      <vt:lpstr>（三）理解内涵  延伸联想  </vt:lpstr>
      <vt:lpstr>（三）理解内涵  延伸联想  </vt:lpstr>
      <vt:lpstr>（三）理解内涵  延伸联想</vt:lpstr>
      <vt:lpstr>三、结合实际，明确意义</vt:lpstr>
      <vt:lpstr>明确文章的现实意义</vt:lpstr>
      <vt:lpstr>明确文章的现实意义</vt:lpstr>
      <vt:lpstr>明确文章的现实意义</vt:lpstr>
      <vt:lpstr>课后作业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2022-06-18T16:32:05.535</cp:lastPrinted>
  <dcterms:created xsi:type="dcterms:W3CDTF">2022-06-18T16:32:05Z</dcterms:created>
  <dcterms:modified xsi:type="dcterms:W3CDTF">2022-06-18T08:32:05Z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