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14" r:id="rId2"/>
    <p:sldMasterId id="2147483727" r:id="rId3"/>
    <p:sldMasterId id="2147483740" r:id="rId4"/>
    <p:sldMasterId id="2147483752" r:id="rId5"/>
    <p:sldMasterId id="2147483765" r:id="rId6"/>
    <p:sldMasterId id="2147483778" r:id="rId7"/>
    <p:sldMasterId id="2147483804" r:id="rId8"/>
    <p:sldMasterId id="2147483816" r:id="rId9"/>
  </p:sldMasterIdLst>
  <p:sldIdLst>
    <p:sldId id="264" r:id="rId10"/>
    <p:sldId id="259" r:id="rId11"/>
    <p:sldId id="262" r:id="rId12"/>
    <p:sldId id="265" r:id="rId13"/>
    <p:sldId id="266" r:id="rId14"/>
    <p:sldId id="263" r:id="rId15"/>
    <p:sldId id="267" r:id="rId16"/>
    <p:sldId id="284" r:id="rId17"/>
    <p:sldId id="269" r:id="rId18"/>
    <p:sldId id="273" r:id="rId19"/>
    <p:sldId id="274" r:id="rId20"/>
    <p:sldId id="285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CC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00F11-E626-4146-B615-A50BC35CD04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86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C6FCD-37AD-496A-B727-CBAF8F49EBC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4046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007B3-B649-4182-B2A7-B3406B0DFF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9402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7F9A7-5E58-4983-B489-3C678E9E65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3473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9DA58-55FA-451C-842F-BA00E85351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397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5A743-B121-477C-BBB9-59A34561CB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3033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C6FCD-37AD-496A-B727-CBAF8F49EBC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021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53720-4C6C-4D63-811B-9ECCB0FC52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975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7B9A28-9E21-4C93-A5E5-DE4849B4A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7232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649AB7-82CA-471F-B0D9-E6FEA53EBFE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98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53720-4C6C-4D63-811B-9ECCB0FC52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85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7B9A28-9E21-4C93-A5E5-DE4849B4A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48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649AB7-82CA-471F-B0D9-E6FEA53EBFE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56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7C846-2B96-4FEE-812B-33467DCFCE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1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B7957-39C5-41AE-9185-81A87CF905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64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9611E-52DC-4FAD-99EA-19138EC6D2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326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0E2B-B213-4193-91C5-91D6BA4CCE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580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DF9E-3FD7-41C4-B4D8-599EAA47A0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455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5BB5F-7160-448C-829A-16BC842D0F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50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622B3-6554-4294-BF49-67EAB04654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291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9D1AB-7578-4389-A36A-69F4E5B2C8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771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067B-ACFC-4472-BAEA-55F2C90103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21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17249-895D-419E-BC13-98C4858087A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834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F57E-52CD-45A5-A241-F55F5C18274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529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6A39-CF71-495A-8236-BEE3F797E9A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2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2693BAE-0B4D-4B66-9334-D2FF4C2A31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9712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7C846-2B96-4FEE-812B-33467DCFCE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239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B7957-39C5-41AE-9185-81A87CF905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863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9611E-52DC-4FAD-99EA-19138EC6D2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23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0E2B-B213-4193-91C5-91D6BA4CCE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EFA1C-5829-4DF7-B1DB-41FDB84D4E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974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DF9E-3FD7-41C4-B4D8-599EAA47A0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189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5BB5F-7160-448C-829A-16BC842D0F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972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9D1AB-7578-4389-A36A-69F4E5B2C8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111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067B-ACFC-4472-BAEA-55F2C90103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241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17249-895D-419E-BC13-98C4858087A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54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F57E-52CD-45A5-A241-F55F5C18274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064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6A39-CF71-495A-8236-BEE3F797E9A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248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2693BAE-0B4D-4B66-9334-D2FF4C2A31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111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F52FE-8D46-49BD-9026-B6CEAF29BF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594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A72C-BC89-40B4-AAC6-5DFE0B311E6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8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36B85-32C6-42B9-A0DC-D80DEC43F6D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955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3E935-9D91-4EAF-BB5C-B923859519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757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852F-7862-43C6-9DDD-BEA467A90F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522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1B564-CB1C-4081-B23E-C668F932E0E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482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C82C9-37DD-4A9D-812A-532A7007E3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6057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DDC3F-F641-46BB-A033-27E70F27DB3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512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FC1C3-032A-4D0D-B919-6BC8022A51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1819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7BC3D-4A25-4673-BD4B-82F9B6E0E7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941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5250F-2E31-41C0-A6E2-EBFE7CF945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937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2BC2F-04D0-42D2-B64B-D7AB6092981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036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7C846-2B96-4FEE-812B-33467DCFCE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62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37723-92BF-45E5-868D-B30AD9CC3C7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6331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B7957-39C5-41AE-9185-81A87CF905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046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9611E-52DC-4FAD-99EA-19138EC6D2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673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0E2B-B213-4193-91C5-91D6BA4CCE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155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DF9E-3FD7-41C4-B4D8-599EAA47A0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707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5BB5F-7160-448C-829A-16BC842D0F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5356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9D1AB-7578-4389-A36A-69F4E5B2C8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3278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067B-ACFC-4472-BAEA-55F2C90103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7326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17249-895D-419E-BC13-98C4858087A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737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F57E-52CD-45A5-A241-F55F5C18274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853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6A39-CF71-495A-8236-BEE3F797E9A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19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007B3-B649-4182-B2A7-B3406B0DFF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49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2693BAE-0B4D-4B66-9334-D2FF4C2A31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722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7C846-2B96-4FEE-812B-33467DCFCE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61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B7957-39C5-41AE-9185-81A87CF905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098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9611E-52DC-4FAD-99EA-19138EC6D2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887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0E2B-B213-4193-91C5-91D6BA4CCE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026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DF9E-3FD7-41C4-B4D8-599EAA47A0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5161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5BB5F-7160-448C-829A-16BC842D0F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695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9D1AB-7578-4389-A36A-69F4E5B2C8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636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067B-ACFC-4472-BAEA-55F2C90103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759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17249-895D-419E-BC13-98C4858087A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3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7F9A7-5E58-4983-B489-3C678E9E65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9041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F57E-52CD-45A5-A241-F55F5C18274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3746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6A39-CF71-495A-8236-BEE3F797E9A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306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2693BAE-0B4D-4B66-9334-D2FF4C2A31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520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F52FE-8D46-49BD-9026-B6CEAF29BF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8225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A72C-BC89-40B4-AAC6-5DFE0B311E6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0112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3E935-9D91-4EAF-BB5C-B923859519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599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852F-7862-43C6-9DDD-BEA467A90F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643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1B564-CB1C-4081-B23E-C668F932E0E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18917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C82C9-37DD-4A9D-812A-532A7007E3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9914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DDC3F-F641-46BB-A033-27E70F27DB3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27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9DA58-55FA-451C-842F-BA00E85351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265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FC1C3-032A-4D0D-B919-6BC8022A51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6857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7BC3D-4A25-4673-BD4B-82F9B6E0E7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44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5250F-2E31-41C0-A6E2-EBFE7CF945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6031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2BC2F-04D0-42D2-B64B-D7AB6092981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3993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F52FE-8D46-49BD-9026-B6CEAF29BF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8072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A72C-BC89-40B4-AAC6-5DFE0B311E6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030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3E935-9D91-4EAF-BB5C-B923859519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1143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852F-7862-43C6-9DDD-BEA467A90F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5628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1B564-CB1C-4081-B23E-C668F932E0E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359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C82C9-37DD-4A9D-812A-532A7007E3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2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5A743-B121-477C-BBB9-59A34561CB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255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DDC3F-F641-46BB-A033-27E70F27DB3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619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FC1C3-032A-4D0D-B919-6BC8022A51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1318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7BC3D-4A25-4673-BD4B-82F9B6E0E7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678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5250F-2E31-41C0-A6E2-EBFE7CF945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9382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2BC2F-04D0-42D2-B64B-D7AB6092981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319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00F11-E626-4146-B615-A50BC35CD04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640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622B3-6554-4294-BF49-67EAB04654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9971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EFA1C-5829-4DF7-B1DB-41FDB84D4EB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9179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36B85-32C6-42B9-A0DC-D80DEC43F6D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73668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37723-92BF-45E5-868D-B30AD9CC3C7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0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0305A78-B69B-4224-ADB4-D3FDE5F7F152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08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EB6579-BF6E-4322-90FD-16B89B3DC20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EB6579-BF6E-4322-90FD-16B89B3DC20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27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7DD3E-91A0-4CCC-AE53-7C94AA7C4CD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79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EB6579-BF6E-4322-90FD-16B89B3DC20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253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EB6579-BF6E-4322-90FD-16B89B3DC20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0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7DD3E-91A0-4CCC-AE53-7C94AA7C4CD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9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7DD3E-91A0-4CCC-AE53-7C94AA7C4CD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3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0305A78-B69B-4224-ADB4-D3FDE5F7F152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92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35821;&#25991;&#25945;&#23398;\&#20843;&#24180;&#32423;&#19978;\&#35838;&#20214;\&#35838;&#25991;&#26391;&#35829;\zmj-4857-3839.mp3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7" descr="纸袋"/>
          <p:cNvSpPr>
            <a:spLocks noChangeArrowheads="1" noChangeShapeType="1" noTextEdit="1"/>
          </p:cNvSpPr>
          <p:nvPr/>
        </p:nvSpPr>
        <p:spPr bwMode="auto">
          <a:xfrm>
            <a:off x="1763713" y="1052513"/>
            <a:ext cx="274320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/>
              </a:rPr>
              <a:t>芦花荡</a:t>
            </a:r>
          </a:p>
        </p:txBody>
      </p:sp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3348038" y="2349500"/>
            <a:ext cx="20875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996633"/>
                </a:solidFill>
                <a:ea typeface="楷体_GB2312" pitchFamily="49" charset="-122"/>
              </a:rPr>
              <a:t>孙犁</a:t>
            </a:r>
          </a:p>
        </p:txBody>
      </p:sp>
    </p:spTree>
    <p:extLst>
      <p:ext uri="{BB962C8B-B14F-4D97-AF65-F5344CB8AC3E}">
        <p14:creationId xmlns:p14="http://schemas.microsoft.com/office/powerpoint/2010/main" val="3173119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" y="1700212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648" y="1484784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P.11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段“你什么也靠给我，我什么也靠给水上的能耐”；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P.12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段“安心睡一觉吧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……”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P.14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段“不怕，探照灯照不见我们”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P.15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段“他打不着我们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P.11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段“每天夜里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也使别人高兴的事情”</a:t>
            </a:r>
          </a:p>
        </p:txBody>
      </p:sp>
      <p:sp>
        <p:nvSpPr>
          <p:cNvPr id="4" name="矩形 3"/>
          <p:cNvSpPr/>
          <p:nvPr/>
        </p:nvSpPr>
        <p:spPr>
          <a:xfrm>
            <a:off x="1187624" y="561454"/>
            <a:ext cx="2967479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effectLst/>
                <a:latin typeface="华文彩云" pitchFamily="2" charset="-122"/>
                <a:ea typeface="华文彩云" pitchFamily="2" charset="-122"/>
              </a:rPr>
              <a:t>过于自信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effectLst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闪电形 1">
            <a:hlinkClick r:id="rId3" action="ppaction://hlinksldjump"/>
          </p:cNvPr>
          <p:cNvSpPr/>
          <p:nvPr/>
        </p:nvSpPr>
        <p:spPr bwMode="auto">
          <a:xfrm>
            <a:off x="8100392" y="6101432"/>
            <a:ext cx="936104" cy="567928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859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" y="1700212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484784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</a:t>
            </a:r>
            <a:r>
              <a:rPr kumimoji="1"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P.15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38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39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    知道女孩因为他的不慎而受伤后十分难过“ 我不能送你们进去了”。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P.16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47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段由自尊自信激起他对日本鬼子无限的怒火；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P.16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51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kumimoji="1"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54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 女孩与老头的对话，表现老人的自尊。</a:t>
            </a:r>
          </a:p>
        </p:txBody>
      </p:sp>
      <p:sp>
        <p:nvSpPr>
          <p:cNvPr id="4" name="矩形 3"/>
          <p:cNvSpPr/>
          <p:nvPr/>
        </p:nvSpPr>
        <p:spPr>
          <a:xfrm>
            <a:off x="1122027" y="404664"/>
            <a:ext cx="2954656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过于自尊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3300"/>
              </a:solidFill>
              <a:effectLst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2" name="闪电形 1">
            <a:hlinkClick r:id="rId3" action="ppaction://hlinksldjump"/>
          </p:cNvPr>
          <p:cNvSpPr/>
          <p:nvPr/>
        </p:nvSpPr>
        <p:spPr bwMode="auto">
          <a:xfrm>
            <a:off x="7909005" y="5936692"/>
            <a:ext cx="971600" cy="648072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356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0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555516" y="620688"/>
            <a:ext cx="814838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芦花荡的景色这么优美，你能在课本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里     找出有关这方面的环境描写吗？想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想      它们有什么作   用？</a:t>
            </a:r>
          </a:p>
        </p:txBody>
      </p:sp>
    </p:spTree>
    <p:extLst>
      <p:ext uri="{BB962C8B-B14F-4D97-AF65-F5344CB8AC3E}">
        <p14:creationId xmlns:p14="http://schemas.microsoft.com/office/powerpoint/2010/main" val="119917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6" y="1700212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620687"/>
            <a:ext cx="8208912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例子：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、第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、第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段“月明风清的夜晚，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奔着东南去了</a:t>
            </a:r>
            <a:r>
              <a:rPr kumimoji="1"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”</a:t>
            </a:r>
            <a:endParaRPr kumimoji="1" lang="en-US" altLang="zh-CN" sz="28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9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段“弯弯下垂的月亮，浮在水一样的天上。”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、第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38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段“月亮落了，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有些飒飒的风响”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5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、第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59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段“水镜子一样的平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在水底轻轻地浮动”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、第</a:t>
            </a:r>
            <a:r>
              <a:rPr kumimoji="1"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62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段“鲜嫩的芦花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正在迎风飘撒”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35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0042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836712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幼圆" pitchFamily="49" charset="-122"/>
                <a:ea typeface="幼圆" pitchFamily="49" charset="-122"/>
              </a:rPr>
              <a:t>景物描写的作用：</a:t>
            </a:r>
            <a:endParaRPr lang="en-US" altLang="zh-CN" sz="3600" b="1" dirty="0" smtClean="0">
              <a:solidFill>
                <a:srgbClr val="00B050"/>
              </a:solidFill>
              <a:latin typeface="幼圆" pitchFamily="49" charset="-122"/>
              <a:ea typeface="幼圆" pitchFamily="49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93192" y="1625644"/>
            <a:ext cx="82089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渲染</a:t>
            </a:r>
            <a:r>
              <a:rPr lang="zh-CN" altLang="en-US" sz="32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气氛，烘托人物</a:t>
            </a:r>
            <a:r>
              <a:rPr lang="zh-CN" altLang="en-US" sz="32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心情，</a:t>
            </a:r>
            <a:r>
              <a:rPr lang="zh-CN" altLang="en-US" sz="32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展示人物</a:t>
            </a:r>
            <a:r>
              <a:rPr lang="zh-CN" altLang="en-US" sz="32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性格，</a:t>
            </a:r>
            <a:r>
              <a:rPr lang="zh-CN" altLang="en-US" sz="32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推动情节的</a:t>
            </a:r>
            <a:r>
              <a:rPr lang="zh-CN" altLang="en-US" sz="32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发展，</a:t>
            </a:r>
            <a:r>
              <a:rPr lang="zh-CN" altLang="en-US" sz="32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借景抒情，情景交融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1806" y="3212976"/>
            <a:ext cx="84249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6600"/>
                </a:solidFill>
                <a:latin typeface="幼圆" pitchFamily="49" charset="-122"/>
                <a:ea typeface="幼圆" pitchFamily="49" charset="-122"/>
              </a:rPr>
              <a:t>    试着分析课文</a:t>
            </a:r>
            <a:r>
              <a:rPr lang="zh-CN" altLang="zh-CN" sz="3200" dirty="0">
                <a:solidFill>
                  <a:srgbClr val="006600"/>
                </a:solidFill>
                <a:latin typeface="幼圆" pitchFamily="49" charset="-122"/>
                <a:ea typeface="幼圆" pitchFamily="49" charset="-122"/>
              </a:rPr>
              <a:t>开头的社会环境描写及结尾的自然环境描写的作用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35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芦花荡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24528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1" name="WordArt 3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3024188" cy="12684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29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美丽的芦花荡</a:t>
            </a:r>
          </a:p>
        </p:txBody>
      </p:sp>
    </p:spTree>
    <p:extLst>
      <p:ext uri="{BB962C8B-B14F-4D97-AF65-F5344CB8AC3E}">
        <p14:creationId xmlns:p14="http://schemas.microsoft.com/office/powerpoint/2010/main" val="3118121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7893" name="Picture 5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84604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花开时节又是一番景象，鹅绒绒的芦花，搔首弄姿，扭捏作态，掀起层层絮潮，引来队队鹭鸶，双双野鸭。于是整个芦苇海中，充满了生气，撞击出诗的韵律，叩击着人们的心扉。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65136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5284_299_200472182346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182212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0507141302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12581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692696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</a:rPr>
              <a:t>        白洋淀</a:t>
            </a:r>
            <a:r>
              <a:rPr lang="zh-CN" altLang="en-US" sz="3600" b="1" dirty="0">
                <a:solidFill>
                  <a:srgbClr val="FFFFFF"/>
                </a:solidFill>
                <a:latin typeface="华文楷体" pitchFamily="2" charset="-122"/>
                <a:ea typeface="华文楷体" pitchFamily="2" charset="-122"/>
              </a:rPr>
              <a:t>不仅以她的美丽环境、富饶的物产而闻名遐迩，更令人广为传颂的，还有她光荣而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悲壮的革命历史！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04" y="2996952"/>
            <a:ext cx="89482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kern="0" dirty="0" smtClean="0">
                <a:solidFill>
                  <a:srgbClr val="000000"/>
                </a:solidFill>
              </a:rPr>
              <a:t>          </a:t>
            </a:r>
            <a:r>
              <a:rPr lang="zh-CN" altLang="en-US" sz="2800" b="1" kern="0" dirty="0" smtClean="0">
                <a:solidFill>
                  <a:schemeClr val="bg1">
                    <a:lumMod val="85000"/>
                  </a:schemeClr>
                </a:solidFill>
                <a:latin typeface="华文楷体" pitchFamily="2" charset="-122"/>
                <a:ea typeface="华文楷体" pitchFamily="2" charset="-122"/>
              </a:rPr>
              <a:t>白洋淀</a:t>
            </a:r>
            <a:r>
              <a:rPr lang="zh-CN" altLang="en-US" sz="2800" b="1" kern="0" dirty="0">
                <a:solidFill>
                  <a:schemeClr val="bg1">
                    <a:lumMod val="85000"/>
                  </a:schemeClr>
                </a:solidFill>
                <a:latin typeface="华文楷体" pitchFamily="2" charset="-122"/>
                <a:ea typeface="华文楷体" pitchFamily="2" charset="-122"/>
              </a:rPr>
              <a:t>人民有着光荣的革命斗争传统，在抗日战争和解放战争 中是冀中的一个重要革命根据地。</a:t>
            </a:r>
            <a:r>
              <a:rPr lang="en-US" altLang="zh-CN" sz="2800" b="1" kern="0" dirty="0">
                <a:solidFill>
                  <a:schemeClr val="bg1">
                    <a:lumMod val="85000"/>
                  </a:schemeClr>
                </a:solidFill>
                <a:latin typeface="华文楷体" pitchFamily="2" charset="-122"/>
                <a:ea typeface="华文楷体" pitchFamily="2" charset="-122"/>
              </a:rPr>
              <a:t>1938</a:t>
            </a:r>
            <a:r>
              <a:rPr lang="zh-CN" altLang="en-US" sz="2800" b="1" kern="0" dirty="0">
                <a:solidFill>
                  <a:schemeClr val="bg1">
                    <a:lumMod val="85000"/>
                  </a:schemeClr>
                </a:solidFill>
                <a:latin typeface="华文楷体" pitchFamily="2" charset="-122"/>
                <a:ea typeface="华文楷体" pitchFamily="2" charset="-122"/>
              </a:rPr>
              <a:t>年，日寇侵占冀中平原，雁翎队和三小队以广阔的白洋淀为依托，以浓密的芦苇荡为掩护，运用小船行动灵活的特点，用土枪土炮打游击、烧汽船、截物资、杀日伪。涌现了许多可歌可泣的动人故事。 </a:t>
            </a:r>
          </a:p>
        </p:txBody>
      </p:sp>
    </p:spTree>
    <p:extLst>
      <p:ext uri="{BB962C8B-B14F-4D97-AF65-F5344CB8AC3E}">
        <p14:creationId xmlns:p14="http://schemas.microsoft.com/office/powerpoint/2010/main" val="1167128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95536" y="465458"/>
            <a:ext cx="64087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9900"/>
                </a:solidFill>
                <a:latin typeface="方正舒体" pitchFamily="2" charset="-122"/>
                <a:ea typeface="方正舒体" pitchFamily="2" charset="-122"/>
              </a:rPr>
              <a:t>听</a:t>
            </a:r>
            <a:r>
              <a:rPr lang="zh-CN" altLang="en-US" sz="4800" b="1" dirty="0" smtClean="0">
                <a:solidFill>
                  <a:srgbClr val="FF9900"/>
                </a:solidFill>
                <a:latin typeface="方正舒体" pitchFamily="2" charset="-122"/>
                <a:ea typeface="方正舒体" pitchFamily="2" charset="-122"/>
              </a:rPr>
              <a:t>故事，思考以下问题： </a:t>
            </a:r>
            <a:endParaRPr lang="zh-CN" altLang="en-US" sz="4800" b="1" dirty="0">
              <a:solidFill>
                <a:srgbClr val="FF99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75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556792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故事发生的背景</a:t>
            </a:r>
            <a:r>
              <a:rPr lang="zh-CN" altLang="zh-CN" sz="3200" b="1" kern="100" dirty="0" smtClean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（社会背景和自然环境）：</a:t>
            </a:r>
            <a:endParaRPr lang="en-US" altLang="zh-CN" sz="3200" b="1" kern="100" dirty="0" smtClean="0">
              <a:solidFill>
                <a:srgbClr val="0070C0"/>
              </a:solidFill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endParaRPr lang="en-US" altLang="zh-CN" sz="3200" b="1" kern="100" dirty="0" smtClean="0"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endParaRPr lang="en-US" altLang="zh-CN" sz="3200" b="1" kern="100" dirty="0" smtClean="0">
              <a:solidFill>
                <a:srgbClr val="0070C0"/>
              </a:solidFill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故事</a:t>
            </a:r>
            <a:r>
              <a:rPr lang="zh-CN" altLang="zh-CN" sz="3200" b="1" kern="100" dirty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里涉及的人物</a:t>
            </a:r>
            <a:r>
              <a:rPr lang="zh-CN" altLang="zh-CN" sz="3200" b="1" kern="100" dirty="0" smtClean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：</a:t>
            </a:r>
            <a:endParaRPr lang="en-US" altLang="zh-CN" sz="3200" b="1" kern="100" dirty="0" smtClean="0">
              <a:solidFill>
                <a:srgbClr val="0070C0"/>
              </a:solidFill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endParaRPr lang="en-US" altLang="zh-CN" sz="3200" b="1" kern="100" dirty="0" smtClean="0"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endParaRPr lang="en-US" altLang="zh-CN" sz="3200" b="1" kern="100" dirty="0" smtClean="0">
              <a:solidFill>
                <a:srgbClr val="0070C0"/>
              </a:solidFill>
              <a:latin typeface="幼圆" pitchFamily="49" charset="-122"/>
              <a:ea typeface="幼圆" pitchFamily="49" charset="-122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rgbClr val="0070C0"/>
                </a:solidFill>
                <a:latin typeface="幼圆" pitchFamily="49" charset="-122"/>
                <a:ea typeface="幼圆" pitchFamily="49" charset="-122"/>
                <a:cs typeface="Times New Roman"/>
              </a:rPr>
              <a:t>故事的主要情节：</a:t>
            </a:r>
            <a:endParaRPr lang="zh-CN" altLang="zh-CN" sz="3200" b="1" kern="100" dirty="0">
              <a:solidFill>
                <a:srgbClr val="0070C0"/>
              </a:solidFill>
              <a:latin typeface="幼圆" pitchFamily="49" charset="-122"/>
              <a:ea typeface="幼圆" pitchFamily="49" charset="-122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276872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kern="100" dirty="0">
                <a:latin typeface="方正姚体" pitchFamily="2" charset="-122"/>
                <a:ea typeface="方正姚体" pitchFamily="2" charset="-122"/>
                <a:cs typeface="Times New Roman"/>
              </a:rPr>
              <a:t>抗日战争时期，芦花荡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5643" y="3635732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kern="100" dirty="0">
                <a:latin typeface="方正姚体" pitchFamily="2" charset="-122"/>
                <a:ea typeface="方正姚体" pitchFamily="2" charset="-122"/>
                <a:cs typeface="Times New Roman"/>
              </a:rPr>
              <a:t>一个老头，一对姐妹，一群鬼子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643" y="5113667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zh-CN" sz="3200" kern="100" dirty="0">
                <a:latin typeface="方正姚体" pitchFamily="2" charset="-122"/>
                <a:ea typeface="方正姚体" pitchFamily="2" charset="-122"/>
                <a:cs typeface="Times New Roman"/>
              </a:rPr>
              <a:t>老头护送姐妹进芦花荡，使得姐姐负了伤；老头只身一人为姐姐报仇，杀了鬼子。</a:t>
            </a:r>
          </a:p>
        </p:txBody>
      </p:sp>
      <p:sp>
        <p:nvSpPr>
          <p:cNvPr id="9" name="动作按钮: 开始 8">
            <a:hlinkClick r:id="rId3" action="ppaction://hlinkfile" highlightClick="1"/>
          </p:cNvPr>
          <p:cNvSpPr/>
          <p:nvPr/>
        </p:nvSpPr>
        <p:spPr bwMode="auto">
          <a:xfrm>
            <a:off x="7628451" y="465458"/>
            <a:ext cx="903989" cy="731294"/>
          </a:xfrm>
          <a:prstGeom prst="actionButtonBeginning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401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2" grpId="0"/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611560" y="1268760"/>
            <a:ext cx="7200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老头子给你留下了怎样的印象？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41100" y="2420888"/>
            <a:ext cx="8413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996633"/>
                </a:solidFill>
                <a:latin typeface="华文新魏" pitchFamily="2" charset="-122"/>
                <a:ea typeface="华文新魏" pitchFamily="2" charset="-122"/>
              </a:rPr>
              <a:t>这是一个</a:t>
            </a:r>
            <a:r>
              <a:rPr lang="en-US" altLang="zh-CN" sz="4800" b="1" dirty="0" smtClean="0">
                <a:solidFill>
                  <a:srgbClr val="996633"/>
                </a:solidFill>
                <a:latin typeface="华文新魏" pitchFamily="2" charset="-122"/>
                <a:ea typeface="华文新魏" pitchFamily="2" charset="-122"/>
              </a:rPr>
              <a:t>___________</a:t>
            </a:r>
            <a:r>
              <a:rPr lang="zh-CN" altLang="en-US" sz="4800" b="1" dirty="0" smtClean="0">
                <a:solidFill>
                  <a:srgbClr val="996633"/>
                </a:solidFill>
                <a:latin typeface="华文新魏" pitchFamily="2" charset="-122"/>
                <a:ea typeface="华文新魏" pitchFamily="2" charset="-122"/>
              </a:rPr>
              <a:t>的老头子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-1541919" y="3924964"/>
            <a:ext cx="813573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i="1" u="sng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一个智勇双全的老头子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i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i="1" u="sng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一个老当益壮的老头子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i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i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i="1" u="sng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一个具有爱国热情的老头子</a:t>
            </a:r>
            <a:endParaRPr lang="en-US" altLang="zh-CN" sz="3200" i="1" u="sng" dirty="0" smtClean="0">
              <a:solidFill>
                <a:srgbClr val="008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i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i="1" u="sng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 一</a:t>
            </a:r>
            <a:r>
              <a:rPr lang="zh-CN" altLang="en-US" sz="3200" i="1" u="sng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个过于自信和自尊的老头子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i="1" u="sng" dirty="0" smtClean="0">
              <a:solidFill>
                <a:srgbClr val="008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5063" name="Picture 7" descr="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F9A96"/>
              </a:clrFrom>
              <a:clrTo>
                <a:srgbClr val="9F9A9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546475"/>
            <a:ext cx="37798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5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45061" grpId="0"/>
      <p:bldP spid="450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3112914413635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6897"/>
            <a:ext cx="9144000" cy="567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42029"/>
            <a:ext cx="8466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b="1" kern="100" dirty="0">
                <a:latin typeface="方正舒体" pitchFamily="2" charset="-122"/>
                <a:ea typeface="方正舒体" pitchFamily="2" charset="-122"/>
                <a:cs typeface="Times New Roman"/>
              </a:rPr>
              <a:t>“老头子</a:t>
            </a:r>
            <a:r>
              <a:rPr lang="zh-CN" altLang="zh-CN" sz="5400" b="1" kern="100" dirty="0">
                <a:solidFill>
                  <a:srgbClr val="C00000"/>
                </a:solidFill>
                <a:latin typeface="方正舒体" pitchFamily="2" charset="-122"/>
                <a:ea typeface="方正舒体" pitchFamily="2" charset="-122"/>
                <a:cs typeface="Times New Roman"/>
              </a:rPr>
              <a:t>过于</a:t>
            </a:r>
            <a:r>
              <a:rPr lang="zh-CN" altLang="zh-CN" sz="5400" b="1" kern="100" dirty="0">
                <a:latin typeface="方正舒体" pitchFamily="2" charset="-122"/>
                <a:ea typeface="方正舒体" pitchFamily="2" charset="-122"/>
                <a:cs typeface="Times New Roman"/>
                <a:hlinkClick r:id="rId3" action="ppaction://hlinksldjump"/>
              </a:rPr>
              <a:t>自信</a:t>
            </a:r>
            <a:r>
              <a:rPr lang="zh-CN" altLang="zh-CN" sz="5400" b="1" kern="100" dirty="0">
                <a:latin typeface="方正舒体" pitchFamily="2" charset="-122"/>
                <a:ea typeface="方正舒体" pitchFamily="2" charset="-122"/>
                <a:cs typeface="Times New Roman"/>
              </a:rPr>
              <a:t>和</a:t>
            </a:r>
            <a:r>
              <a:rPr lang="zh-CN" altLang="zh-CN" sz="5400" b="1" kern="100" dirty="0">
                <a:latin typeface="方正舒体" pitchFamily="2" charset="-122"/>
                <a:ea typeface="方正舒体" pitchFamily="2" charset="-122"/>
                <a:cs typeface="Times New Roman"/>
                <a:hlinkClick r:id="rId4" action="ppaction://hlinksldjump"/>
              </a:rPr>
              <a:t>自尊</a:t>
            </a:r>
            <a:r>
              <a:rPr lang="zh-CN" altLang="zh-CN" sz="5400" b="1" kern="100" dirty="0" smtClean="0">
                <a:latin typeface="方正舒体" pitchFamily="2" charset="-122"/>
                <a:ea typeface="方正舒体" pitchFamily="2" charset="-122"/>
                <a:cs typeface="Times New Roman"/>
              </a:rPr>
              <a:t>”</a:t>
            </a:r>
            <a:endParaRPr lang="zh-CN" altLang="en-US" sz="5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677" y="1412776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660033"/>
                </a:solidFill>
                <a:latin typeface="Arial" charset="0"/>
                <a:ea typeface="宋体" pitchFamily="2" charset="-122"/>
              </a:rPr>
              <a:t>      </a:t>
            </a:r>
            <a:r>
              <a:rPr kumimoji="1" lang="en-US" altLang="zh-CN" sz="32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kumimoji="1"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过于</a:t>
            </a:r>
            <a:r>
              <a:rPr kumimoji="1" lang="zh-CN" altLang="en-US" sz="32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”一指“非常”，二有“</a:t>
            </a:r>
            <a:r>
              <a:rPr kumimoji="1"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过头</a:t>
            </a:r>
            <a:r>
              <a:rPr kumimoji="1" lang="zh-CN" altLang="en-US" sz="32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”的意思。所以，本句话既有非常自尊自信的意思，又有自信过分、自尊过分的意思</a:t>
            </a:r>
            <a:r>
              <a:rPr kumimoji="1" lang="zh-CN" altLang="en-US" sz="4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677" y="3167102"/>
            <a:ext cx="8717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00"/>
                </a:solidFill>
                <a:latin typeface="幼圆" pitchFamily="49" charset="-122"/>
                <a:ea typeface="幼圆" pitchFamily="49" charset="-122"/>
              </a:rPr>
              <a:t>文中哪些内容表现了老头子 的这种性格？</a:t>
            </a:r>
            <a:endParaRPr lang="zh-CN" altLang="en-US" sz="3600" b="1" dirty="0">
              <a:solidFill>
                <a:srgbClr val="0066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1500" y="4869160"/>
            <a:ext cx="78232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揭示老头子的重要性格特征，为下文发生的事情做铺垫。</a:t>
            </a:r>
            <a:endParaRPr lang="zh-CN" altLang="en-US" sz="44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虚尾箭头 2">
            <a:hlinkClick r:id="rId5" action="ppaction://hlinksldjump"/>
          </p:cNvPr>
          <p:cNvSpPr/>
          <p:nvPr/>
        </p:nvSpPr>
        <p:spPr bwMode="auto">
          <a:xfrm>
            <a:off x="8049818" y="5836761"/>
            <a:ext cx="673720" cy="631195"/>
          </a:xfrm>
          <a:prstGeom prst="strip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147" y="3933056"/>
            <a:ext cx="8717475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006600"/>
                </a:solidFill>
                <a:latin typeface="幼圆" pitchFamily="49" charset="-122"/>
                <a:ea typeface="幼圆" pitchFamily="49" charset="-122"/>
              </a:rPr>
              <a:t>这句话在文中起了什么作用？</a:t>
            </a:r>
          </a:p>
        </p:txBody>
      </p:sp>
    </p:spTree>
    <p:extLst>
      <p:ext uri="{BB962C8B-B14F-4D97-AF65-F5344CB8AC3E}">
        <p14:creationId xmlns:p14="http://schemas.microsoft.com/office/powerpoint/2010/main" val="1081494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2" grpId="0"/>
      <p:bldP spid="4" grpId="0"/>
    </p:bldLst>
  </p:timing>
</p:sld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658</Words>
  <Application>Microsoft Office PowerPoint</Application>
  <PresentationFormat>全屏显示(4:3)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1_默认设计模板</vt:lpstr>
      <vt:lpstr>4_默认设计模板</vt:lpstr>
      <vt:lpstr>5_默认设计模板</vt:lpstr>
      <vt:lpstr>2_默认设计模板</vt:lpstr>
      <vt:lpstr>默认设计模板</vt:lpstr>
      <vt:lpstr>3_默认设计模板</vt:lpstr>
      <vt:lpstr>6_默认设计模板</vt:lpstr>
      <vt:lpstr>8_默认设计模板</vt:lpstr>
      <vt:lpstr>9_默认设计模板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</dc:creator>
  <cp:lastModifiedBy>AS</cp:lastModifiedBy>
  <cp:revision>22</cp:revision>
  <dcterms:created xsi:type="dcterms:W3CDTF">2013-08-21T06:54:34Z</dcterms:created>
  <dcterms:modified xsi:type="dcterms:W3CDTF">2013-10-31T01:57:54Z</dcterms:modified>
</cp:coreProperties>
</file>