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4231"/>
    <a:srgbClr val="595959"/>
    <a:srgbClr val="F5F1E6"/>
    <a:srgbClr val="1113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102" y="-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等线"/>
                <a:ea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等线"/>
                <a:ea typeface="等线"/>
              </a:defRPr>
            </a:lvl1pPr>
          </a:lstStyle>
          <a:p>
            <a:pPr>
              <a:defRPr/>
            </a:pPr>
            <a:fld id="{3837B7FA-B208-4259-AC87-1E8AAAA870E2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等线"/>
                <a:ea typeface="等线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等线"/>
                <a:ea typeface="等线"/>
              </a:defRPr>
            </a:lvl1pPr>
          </a:lstStyle>
          <a:p>
            <a:pPr>
              <a:defRPr/>
            </a:pPr>
            <a:fld id="{F23415A8-8C9A-4590-B782-C44910C0B2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 w="12700">
            <a:round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823290BE-30B9-4EF4-B673-41D744637D4D}" type="slidenum">
              <a:rPr lang="zh-CN" altLang="en-US" sz="1200" b="1">
                <a:latin typeface="Times New Roman" pitchFamily="18" charset="0"/>
                <a:ea typeface="宋体" charset="-122"/>
              </a:rPr>
              <a:pPr algn="r">
                <a:buFont typeface="Arial" charset="0"/>
                <a:buNone/>
              </a:pPr>
              <a:t>1</a:t>
            </a:fld>
            <a:endParaRPr lang="en-US" altLang="zh-CN" sz="1200" b="1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6348413" y="20638"/>
            <a:ext cx="591820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096000" y="28575"/>
            <a:ext cx="6342063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0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0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738188" y="36513"/>
            <a:ext cx="10521950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203200" y="4724400"/>
            <a:ext cx="2247900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648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648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401638" y="6248400"/>
            <a:ext cx="30527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0887B-A9F4-4C96-B27E-BCBD4F69C3B9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305276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84C0B-D06D-4031-9E4F-93979760E5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8ED72-1800-46E8-89A5-4E303D891C47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29680-6024-4BA2-A2B1-77C2A87592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9213" y="228600"/>
            <a:ext cx="28463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8463" y="228600"/>
            <a:ext cx="8388350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9C512-DFEB-4F00-96CA-885DC3923E04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91541-95E5-4EC8-9FAB-4B723E50A8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F8C76-0B6C-407C-AF2B-0E933E482ACA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477A7-B582-480F-A8CA-FCEA9D1B61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F0D88-D7F5-4FEF-AEE6-77371297EB0F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07FB9-E465-45E5-9305-65414AD73A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594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4600" y="1600200"/>
            <a:ext cx="53594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C5F8E-99C9-4FF0-966B-4CCA5ED929EC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EBF2F-D89F-477A-B7C8-3D7E8F296B0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E0838-1373-4777-8757-A5393E71C9A4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407AA-E437-4511-83CB-B17DF474CE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90A0-91CC-487E-B39B-F36C9A1433B6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26EBC-FE2E-4822-B6FC-490648F904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55555-1CEC-4571-9634-E5FC737B9241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EB2A4-C0FA-4F06-B8AA-D08DD04630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E4A35-D4D0-4379-896D-3C7153137541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6D719-A035-4BF1-8ABF-B769A10067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A50EA-5427-4451-BAF3-FFB940C1C829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D3925-DF25-486A-9FFC-CD73CCE8DD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755650" y="0"/>
            <a:ext cx="10521950" cy="6821488"/>
            <a:chOff x="349" y="23"/>
            <a:chExt cx="4971" cy="4297"/>
          </a:xfrm>
        </p:grpSpPr>
        <p:sp>
          <p:nvSpPr>
            <p:cNvPr id="55299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0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1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2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3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4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5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6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7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8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09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0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1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2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3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4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5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6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7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8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19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0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1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2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3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4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5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6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7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8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29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0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1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2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3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4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5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6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7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8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39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0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1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2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3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4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5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6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7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8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49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0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1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2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3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4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5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6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7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8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59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0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1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2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3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4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5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6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7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8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69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0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1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2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3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4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5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6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7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8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79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0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1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2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3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4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5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6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7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8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89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0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1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2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3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4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5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6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7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8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399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0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1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2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3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4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5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6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7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8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09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0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1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2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3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4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5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6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7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8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19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0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1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2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3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4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5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6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7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8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29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0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1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2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3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4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5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6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7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8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39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0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1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2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3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422400" y="3444875"/>
            <a:ext cx="711200" cy="492125"/>
            <a:chOff x="96" y="2784"/>
            <a:chExt cx="1062" cy="981"/>
          </a:xfrm>
        </p:grpSpPr>
        <p:sp>
          <p:nvSpPr>
            <p:cNvPr id="55445" name="Freeform 149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6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7" name="Freeform 151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8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49" name="Freeform 153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0" name="Freeform 154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1" name="Freeform 155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2" name="Freeform 156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3" name="Freeform 157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4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5" name="Freeform 159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6" name="Freeform 160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57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422400" y="4552950"/>
            <a:ext cx="711200" cy="492125"/>
            <a:chOff x="96" y="2784"/>
            <a:chExt cx="1062" cy="981"/>
          </a:xfrm>
        </p:grpSpPr>
        <p:sp>
          <p:nvSpPr>
            <p:cNvPr id="55459" name="Freeform 163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0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1" name="Freeform 165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2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3" name="Freeform 167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4" name="Freeform 168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5" name="Freeform 169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6" name="Freeform 170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7" name="Freeform 171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8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69" name="Freeform 173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0" name="Freeform 174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1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422400" y="5562600"/>
            <a:ext cx="711200" cy="492125"/>
            <a:chOff x="96" y="2784"/>
            <a:chExt cx="1062" cy="981"/>
          </a:xfrm>
        </p:grpSpPr>
        <p:sp>
          <p:nvSpPr>
            <p:cNvPr id="55473" name="Freeform 177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4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5" name="Freeform 179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6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7" name="Freeform 181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8" name="Freeform 182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79" name="Freeform 183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0" name="Freeform 184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1" name="Freeform 185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2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3" name="Freeform 187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4" name="Freeform 188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5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508000" y="3962400"/>
            <a:ext cx="711200" cy="492125"/>
            <a:chOff x="96" y="2784"/>
            <a:chExt cx="1062" cy="981"/>
          </a:xfrm>
        </p:grpSpPr>
        <p:sp>
          <p:nvSpPr>
            <p:cNvPr id="55487" name="Freeform 191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8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89" name="Freeform 193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0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1" name="Freeform 195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2" name="Freeform 196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3" name="Freeform 197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4" name="Freeform 198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5" name="Freeform 199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6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7" name="Freeform 201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8" name="Freeform 202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499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508000" y="5070475"/>
            <a:ext cx="711200" cy="492125"/>
            <a:chOff x="96" y="2784"/>
            <a:chExt cx="1062" cy="981"/>
          </a:xfrm>
        </p:grpSpPr>
        <p:sp>
          <p:nvSpPr>
            <p:cNvPr id="55501" name="Freeform 205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2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3" name="Freeform 207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4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5" name="Freeform 209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6" name="Freeform 210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7" name="Freeform 211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8" name="Freeform 212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09" name="Freeform 213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0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1" name="Freeform 215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2" name="Freeform 216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3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508000" y="6121400"/>
            <a:ext cx="711200" cy="492125"/>
            <a:chOff x="96" y="2784"/>
            <a:chExt cx="1062" cy="981"/>
          </a:xfrm>
        </p:grpSpPr>
        <p:sp>
          <p:nvSpPr>
            <p:cNvPr id="55515" name="Freeform 219"/>
            <p:cNvSpPr>
              <a:spLocks/>
            </p:cNvSpPr>
            <p:nvPr userDrawn="1"/>
          </p:nvSpPr>
          <p:spPr bwMode="auto">
            <a:xfrm>
              <a:off x="122" y="2784"/>
              <a:ext cx="206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6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7" name="Freeform 221"/>
            <p:cNvSpPr>
              <a:spLocks/>
            </p:cNvSpPr>
            <p:nvPr userDrawn="1"/>
          </p:nvSpPr>
          <p:spPr bwMode="auto">
            <a:xfrm>
              <a:off x="347" y="3256"/>
              <a:ext cx="88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8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19" name="Freeform 223"/>
            <p:cNvSpPr>
              <a:spLocks/>
            </p:cNvSpPr>
            <p:nvPr userDrawn="1"/>
          </p:nvSpPr>
          <p:spPr bwMode="auto">
            <a:xfrm>
              <a:off x="222" y="3021"/>
              <a:ext cx="244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0" name="Freeform 224"/>
            <p:cNvSpPr>
              <a:spLocks/>
            </p:cNvSpPr>
            <p:nvPr userDrawn="1"/>
          </p:nvSpPr>
          <p:spPr bwMode="auto">
            <a:xfrm>
              <a:off x="499" y="3344"/>
              <a:ext cx="178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1" name="Freeform 225"/>
            <p:cNvSpPr>
              <a:spLocks/>
            </p:cNvSpPr>
            <p:nvPr userDrawn="1"/>
          </p:nvSpPr>
          <p:spPr bwMode="auto">
            <a:xfrm>
              <a:off x="904" y="3157"/>
              <a:ext cx="178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2" name="Freeform 226"/>
            <p:cNvSpPr>
              <a:spLocks/>
            </p:cNvSpPr>
            <p:nvPr userDrawn="1"/>
          </p:nvSpPr>
          <p:spPr bwMode="auto">
            <a:xfrm>
              <a:off x="966" y="3154"/>
              <a:ext cx="135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3" name="Freeform 227"/>
            <p:cNvSpPr>
              <a:spLocks/>
            </p:cNvSpPr>
            <p:nvPr userDrawn="1"/>
          </p:nvSpPr>
          <p:spPr bwMode="auto">
            <a:xfrm>
              <a:off x="959" y="3205"/>
              <a:ext cx="178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4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5" name="Freeform 229"/>
            <p:cNvSpPr>
              <a:spLocks/>
            </p:cNvSpPr>
            <p:nvPr userDrawn="1"/>
          </p:nvSpPr>
          <p:spPr bwMode="auto">
            <a:xfrm>
              <a:off x="869" y="3341"/>
              <a:ext cx="204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6" name="Freeform 230"/>
            <p:cNvSpPr>
              <a:spLocks/>
            </p:cNvSpPr>
            <p:nvPr userDrawn="1"/>
          </p:nvSpPr>
          <p:spPr bwMode="auto">
            <a:xfrm>
              <a:off x="859" y="3385"/>
              <a:ext cx="206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5527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9245600" y="-7938"/>
            <a:ext cx="3090863" cy="2063751"/>
            <a:chOff x="4080" y="-5"/>
            <a:chExt cx="1748" cy="1556"/>
          </a:xfrm>
        </p:grpSpPr>
        <p:sp>
          <p:nvSpPr>
            <p:cNvPr id="5552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5531" name="Freeform 235"/>
              <p:cNvSpPr>
                <a:spLocks/>
              </p:cNvSpPr>
              <p:nvPr/>
            </p:nvSpPr>
            <p:spPr bwMode="auto">
              <a:xfrm>
                <a:off x="3059" y="18"/>
                <a:ext cx="491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3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4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5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4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6" name="Freeform 240"/>
              <p:cNvSpPr>
                <a:spLocks/>
              </p:cNvSpPr>
              <p:nvPr/>
            </p:nvSpPr>
            <p:spPr bwMode="auto">
              <a:xfrm>
                <a:off x="4045" y="1544"/>
                <a:ext cx="491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8" name="Freeform 242"/>
              <p:cNvSpPr>
                <a:spLocks/>
              </p:cNvSpPr>
              <p:nvPr/>
            </p:nvSpPr>
            <p:spPr bwMode="auto">
              <a:xfrm>
                <a:off x="5340" y="1003"/>
                <a:ext cx="386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3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4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7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41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42" name="Freeform 246"/>
              <p:cNvSpPr>
                <a:spLocks/>
              </p:cNvSpPr>
              <p:nvPr/>
            </p:nvSpPr>
            <p:spPr bwMode="auto">
              <a:xfrm>
                <a:off x="5042" y="1657"/>
                <a:ext cx="580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5543" name="Freeform 247"/>
              <p:cNvSpPr>
                <a:spLocks/>
              </p:cNvSpPr>
              <p:nvPr/>
            </p:nvSpPr>
            <p:spPr bwMode="auto">
              <a:xfrm>
                <a:off x="5422" y="1463"/>
                <a:ext cx="328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8463" y="228600"/>
            <a:ext cx="1138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554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8463" y="6245225"/>
            <a:ext cx="3051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fld id="{C7961787-CF3E-424F-A00A-454073597D64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554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083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54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2838" y="6245225"/>
            <a:ext cx="30527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6C856DDB-2E94-4EB5-A6ED-1EEA9E8F79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9393"/>
          <p:cNvSpPr txBox="1">
            <a:spLocks noChangeArrowheads="1"/>
          </p:cNvSpPr>
          <p:nvPr/>
        </p:nvSpPr>
        <p:spPr bwMode="auto">
          <a:xfrm>
            <a:off x="1941513" y="1490663"/>
            <a:ext cx="244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ea typeface="宋体" charset="-122"/>
            </a:endParaRPr>
          </a:p>
        </p:txBody>
      </p:sp>
      <p:sp>
        <p:nvSpPr>
          <p:cNvPr id="14338" name="文本框 59404"/>
          <p:cNvSpPr txBox="1">
            <a:spLocks noChangeArrowheads="1"/>
          </p:cNvSpPr>
          <p:nvPr/>
        </p:nvSpPr>
        <p:spPr bwMode="auto">
          <a:xfrm>
            <a:off x="623888" y="1857375"/>
            <a:ext cx="107537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4000" b="1">
                <a:latin typeface="宋体" charset="-122"/>
                <a:ea typeface="宋体" charset="-122"/>
              </a:rPr>
              <a:t>第五篇  </a:t>
            </a:r>
            <a:r>
              <a:rPr lang="en-US" altLang="zh-CN" sz="4000" b="1">
                <a:latin typeface="宋体" charset="-122"/>
                <a:ea typeface="宋体" charset="-122"/>
              </a:rPr>
              <a:t>《</a:t>
            </a:r>
            <a:r>
              <a:rPr lang="zh-CN" altLang="en-US" sz="4000" b="1">
                <a:latin typeface="宋体" charset="-122"/>
                <a:ea typeface="宋体" charset="-122"/>
              </a:rPr>
              <a:t>礼记</a:t>
            </a:r>
            <a:r>
              <a:rPr lang="en-US" altLang="zh-CN" sz="4000" b="1">
                <a:latin typeface="宋体" charset="-122"/>
                <a:ea typeface="宋体" charset="-122"/>
              </a:rPr>
              <a:t>》</a:t>
            </a:r>
            <a:r>
              <a:rPr lang="zh-CN" altLang="en-US" sz="4000" b="1">
                <a:latin typeface="宋体" charset="-122"/>
                <a:ea typeface="宋体" charset="-122"/>
              </a:rPr>
              <a:t>一则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4000" b="1">
                <a:latin typeface="宋体" charset="-122"/>
                <a:ea typeface="宋体" charset="-122"/>
              </a:rPr>
              <a:t>（虽有嘉肴）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98563" y="1381125"/>
            <a:ext cx="9698037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2. 将下列句子译成现代汉语。(4分)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(1)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弗学,不知其善也。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 不学习，就不知道它的好处。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(2)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知不足,然后能自反也。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 知道了(自己的)不足，然后才能反省自己。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585788" y="1081088"/>
            <a:ext cx="10804525" cy="52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600" b="1">
                <a:latin typeface="Times New Roman" pitchFamily="18" charset="0"/>
                <a:ea typeface="宋体" charset="-122"/>
              </a:rPr>
              <a:t>3. 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下列说法不正确的一项是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(3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分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)(                 )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600" b="1">
                <a:latin typeface="Times New Roman" pitchFamily="18" charset="0"/>
                <a:ea typeface="宋体" charset="-122"/>
              </a:rPr>
              <a:t>     A. 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文中从反面立论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含蓄曲折地阐述了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ea typeface="宋体" charset="-122"/>
              </a:rPr>
              <a:t>”“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学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两者的关系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启迪心智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耐人寻味。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</a:t>
            </a:r>
            <a:r>
              <a:rPr lang="en-US" altLang="en-US" sz="2600" b="1">
                <a:latin typeface="Times New Roman" pitchFamily="18" charset="0"/>
                <a:ea typeface="宋体" charset="-122"/>
              </a:rPr>
              <a:t>B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 </a:t>
            </a:r>
            <a:r>
              <a:rPr lang="en-US" altLang="zh-CN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虽有嘉肴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弗食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不知其旨也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这句话告诉我们实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践出真知的道理。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C. 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之所以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能促进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学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是因为在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的过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程中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我们对自己所掌握的知识逐渐熟悉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,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也就不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会忘记了。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D. </a:t>
            </a:r>
            <a:r>
              <a:rPr lang="en-US" altLang="zh-CN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教学相长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和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学学半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都强调了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是学习、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进步和提升的重要环节。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1335088" y="1249363"/>
            <a:ext cx="99123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【解析】根据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教然后知困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可知，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促进</a:t>
            </a:r>
            <a:r>
              <a:rPr lang="zh-CN" altLang="en-US" sz="2600" b="1">
                <a:ea typeface="宋体" charset="-122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学</a:t>
            </a:r>
            <a:r>
              <a:rPr lang="zh-CN" altLang="en-US" sz="2600" b="1">
                <a:ea typeface="宋体" charset="-122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是因为我们在教别人的过程中会发现自己不懂的地方，C项表述与原文不符，故选C项。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62100" y="2714625"/>
            <a:ext cx="37655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【答案】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C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77950" y="3367088"/>
            <a:ext cx="98694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4. </a:t>
            </a:r>
            <a:r>
              <a:rPr lang="zh-CN" altLang="en-US" sz="2600" b="1">
                <a:ea typeface="宋体" charset="-122"/>
                <a:sym typeface="Arial" charset="0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学生的任务就是学习</a:t>
            </a:r>
            <a:r>
              <a:rPr lang="zh-CN" altLang="en-US" sz="2600" b="1">
                <a:ea typeface="宋体" charset="-122"/>
                <a:sym typeface="Arial" charset="0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，这是现在普遍存在的观点，请你结合本文的内容对这一观点进行反驳。（4分）</a:t>
            </a:r>
            <a:endParaRPr lang="zh-CN" altLang="en-US" sz="2600" b="1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3313" y="1123950"/>
            <a:ext cx="9886950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【解析】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Arial" charset="0"/>
              </a:rPr>
              <a:t>此题考查拓展延伸。根据题干“学生的任务就是学习”可知，这里偏重于强调了“学”的重要性而忽略了“教”的重要性。我们可以根据文章中实践出真知，“教”与“学”相辅相成的观点进行反驳。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【答案】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（4分）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示例：这样说是不对的，如果只知道学习而不知道在实践中去巩固，去发现自身学习存在的问题，就不能真正学到东西，只有将学习与实践相结合，将学习到的东西通过</a:t>
            </a:r>
            <a:r>
              <a:rPr lang="zh-CN" altLang="en-US" sz="2600" b="1">
                <a:solidFill>
                  <a:srgbClr val="FF0000"/>
                </a:solidFill>
                <a:ea typeface="宋体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教</a:t>
            </a:r>
            <a:r>
              <a:rPr lang="zh-CN" altLang="en-US" sz="2600" b="1">
                <a:solidFill>
                  <a:srgbClr val="FF0000"/>
                </a:solidFill>
                <a:ea typeface="宋体" charset="-122"/>
              </a:rPr>
              <a:t>”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进行检验，才能真正学到东西。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6194"/>
          <p:cNvSpPr txBox="1">
            <a:spLocks noChangeArrowheads="1"/>
          </p:cNvSpPr>
          <p:nvPr/>
        </p:nvSpPr>
        <p:spPr bwMode="auto">
          <a:xfrm>
            <a:off x="1289050" y="1701800"/>
            <a:ext cx="10006013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黑体" pitchFamily="49" charset="-122"/>
              </a:rPr>
              <a:t>一、重点词语积累</a:t>
            </a:r>
            <a:endParaRPr lang="en-US" altLang="zh-CN" sz="2600" b="1">
              <a:latin typeface="Times New Roman" pitchFamily="18" charset="0"/>
              <a:ea typeface="黑体" pitchFamily="49" charset="-122"/>
            </a:endParaRP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1. 重点实词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(1)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虽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有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嘉肴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                虽: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    嘉: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</a:t>
            </a:r>
            <a:r>
              <a:rPr lang="en-US" altLang="zh-CN" sz="2600" b="1" u="sng">
                <a:latin typeface="Times New Roman" pitchFamily="18" charset="0"/>
                <a:ea typeface="宋体" charset="-122"/>
              </a:rPr>
              <a:t>.    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                                     肴:</a:t>
            </a:r>
            <a:r>
              <a:rPr lang="en-US" altLang="zh-CN" sz="2600">
                <a:latin typeface="Times New Roman" pitchFamily="18" charset="0"/>
                <a:ea typeface="宋体" charset="-122"/>
              </a:rPr>
              <a:t>_______________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</a:t>
            </a:r>
            <a:endParaRPr lang="en-US" altLang="zh-CN" sz="2600" b="1" u="sng">
              <a:latin typeface="Times New Roman" pitchFamily="18" charset="0"/>
              <a:ea typeface="宋体" charset="-122"/>
            </a:endParaRP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(2)不知其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旨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                      旨: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(3)虽有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至道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                至: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                                              道: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(4)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是故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学然后知不足          是故: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</a:p>
          <a:p>
            <a:pPr marL="457200" indent="-45720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(5)然后能自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反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                  反: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</a:rPr>
              <a:t>.</a:t>
            </a:r>
          </a:p>
          <a:p>
            <a:pPr marL="457200" indent="-457200">
              <a:lnSpc>
                <a:spcPct val="110000"/>
              </a:lnSpc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10238" y="2644775"/>
            <a:ext cx="1574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即使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81950" y="2632075"/>
            <a:ext cx="1873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好、美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10263" y="3209925"/>
            <a:ext cx="34496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用鱼、肉做的菜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083300" y="3640138"/>
            <a:ext cx="22463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甘美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973763" y="4048125"/>
            <a:ext cx="25860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达到极点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96013" y="4575175"/>
            <a:ext cx="18256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道理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269038" y="5041900"/>
            <a:ext cx="20193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所以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224588" y="5457825"/>
            <a:ext cx="16176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反省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3" grpId="0"/>
      <p:bldP spid="14" grpId="0"/>
      <p:bldP spid="15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88" y="1196975"/>
            <a:ext cx="10417175" cy="458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(6)然后能自</a:t>
            </a:r>
            <a:r>
              <a:rPr lang="zh-CN" altLang="en-US" sz="2800" noProof="1">
                <a:solidFill>
                  <a:srgbClr val="0000FF"/>
                </a:solidFill>
                <a:latin typeface="Times New Roman" pitchFamily="18" charset="0"/>
                <a:ea typeface="宋体" charset="-122"/>
                <a:sym typeface="+mn-ea"/>
              </a:rPr>
              <a:t>强</a:t>
            </a: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也        强:</a:t>
            </a:r>
            <a:r>
              <a:rPr lang="zh-CN" altLang="en-US" sz="2800" u="sng" noProof="1">
                <a:latin typeface="Times New Roman" pitchFamily="18" charset="0"/>
                <a:ea typeface="宋体" charset="-122"/>
                <a:sym typeface="+mn-ea"/>
              </a:rPr>
              <a:t>                                          </a:t>
            </a: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.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(7)教学相</a:t>
            </a:r>
            <a:r>
              <a:rPr lang="zh-CN" altLang="en-US" sz="2800" noProof="1">
                <a:solidFill>
                  <a:srgbClr val="0000FF"/>
                </a:solidFill>
                <a:latin typeface="Times New Roman" pitchFamily="18" charset="0"/>
                <a:ea typeface="宋体" charset="-122"/>
                <a:sym typeface="+mn-ea"/>
              </a:rPr>
              <a:t>长</a:t>
            </a: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也            长:</a:t>
            </a:r>
            <a:r>
              <a:rPr lang="zh-CN" altLang="en-US" sz="2800" u="sng" noProof="1">
                <a:latin typeface="Times New Roman" pitchFamily="18" charset="0"/>
                <a:ea typeface="宋体" charset="-122"/>
                <a:sym typeface="+mn-ea"/>
              </a:rPr>
              <a:t>                                          </a:t>
            </a: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.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(8)《兑</a:t>
            </a:r>
            <a:r>
              <a:rPr lang="zh-CN" altLang="en-US" sz="2800" noProof="1">
                <a:solidFill>
                  <a:srgbClr val="0000FF"/>
                </a:solidFill>
                <a:latin typeface="Times New Roman" pitchFamily="18" charset="0"/>
                <a:ea typeface="宋体" charset="-122"/>
                <a:sym typeface="+mn-ea"/>
              </a:rPr>
              <a:t>命</a:t>
            </a: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》曰            命:</a:t>
            </a: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______________________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                                          ______________________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                                          ______________________.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(9)</a:t>
            </a:r>
            <a:r>
              <a:rPr lang="zh-CN" altLang="en-US" sz="2800" noProof="1">
                <a:solidFill>
                  <a:srgbClr val="0000FF"/>
                </a:solidFill>
                <a:latin typeface="Times New Roman" pitchFamily="18" charset="0"/>
                <a:ea typeface="宋体" charset="-122"/>
                <a:sym typeface="+mn-ea"/>
              </a:rPr>
              <a:t>学</a:t>
            </a:r>
            <a:r>
              <a:rPr lang="zh-CN" altLang="en-US" sz="2800" noProof="1">
                <a:latin typeface="Times New Roman" pitchFamily="18" charset="0"/>
                <a:ea typeface="宋体" charset="-122"/>
                <a:sym typeface="+mn-ea"/>
              </a:rPr>
              <a:t>学半                    学:</a:t>
            </a:r>
            <a:r>
              <a:rPr lang="zh-CN" altLang="en-US" sz="2800" u="sng" noProof="1">
                <a:latin typeface="Times New Roman" pitchFamily="18" charset="0"/>
                <a:ea typeface="宋体" charset="-122"/>
                <a:sym typeface="+mn-ea"/>
              </a:rPr>
              <a:t>                                             </a:t>
            </a:r>
            <a:r>
              <a:rPr lang="zh-CN" altLang="zh-CN" sz="2800" noProof="1">
                <a:latin typeface="Times New Roman" pitchFamily="18" charset="0"/>
                <a:ea typeface="宋体" charset="-122"/>
                <a:sym typeface="+mn-ea"/>
              </a:rPr>
              <a:t>.</a:t>
            </a:r>
          </a:p>
          <a:p>
            <a:pPr marL="457200" indent="-457200">
              <a:lnSpc>
                <a:spcPct val="150000"/>
              </a:lnSpc>
            </a:pPr>
            <a:endParaRPr lang="zh-CN" altLang="en-US" sz="2800" noProof="1">
              <a:ea typeface="宋体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37250" y="1290638"/>
            <a:ext cx="1887538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勉励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73763" y="1971675"/>
            <a:ext cx="256698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增长，促进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92650" y="2549525"/>
            <a:ext cx="4292600" cy="1735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noProof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《尚书》的一种文章体裁，</a:t>
            </a:r>
            <a:r>
              <a:rPr lang="zh-CN" altLang="en-US" sz="2400" noProof="1">
                <a:solidFill>
                  <a:srgbClr val="FF0000"/>
                </a:solidFill>
                <a:latin typeface="Times New Roman" pitchFamily="18" charset="0"/>
                <a:ea typeface="宋体" charset="-122"/>
                <a:sym typeface="Arial" charset="0"/>
              </a:rPr>
              <a:t>中</a:t>
            </a:r>
            <a:r>
              <a:rPr lang="zh-CN" altLang="en-US" sz="2400" noProof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内容主要是君王任命官员或赏赐诸侯时发布的政令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107113" y="4506913"/>
            <a:ext cx="15128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28700" y="1268413"/>
            <a:ext cx="9944100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2. 通假字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(1)《兑命》曰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 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通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,   意思</a:t>
            </a:r>
            <a:r>
              <a:rPr lang="zh-CN" altLang="en-US" sz="2600" b="1" u="sng">
                <a:latin typeface="Times New Roman" pitchFamily="18" charset="0"/>
                <a:ea typeface="宋体" charset="-122"/>
              </a:rPr>
              <a:t>                                         </a:t>
            </a:r>
            <a:r>
              <a:rPr lang="en-US" altLang="zh-CN" sz="2600" b="1" u="sng">
                <a:latin typeface="Times New Roman" pitchFamily="18" charset="0"/>
                <a:ea typeface="宋体" charset="-122"/>
              </a:rPr>
              <a:t>.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 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3. 古今异义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知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困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,然后能自强也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latin typeface="Times New Roman" pitchFamily="18" charset="0"/>
                <a:ea typeface="宋体" charset="-122"/>
                <a:sym typeface="Arial" charset="0"/>
              </a:rPr>
              <a:t>古义:</a:t>
            </a:r>
            <a:r>
              <a:rPr lang="en-US" altLang="zh-CN" sz="2600" b="1" u="sng">
                <a:latin typeface="Times New Roman" pitchFamily="18" charset="0"/>
                <a:ea typeface="宋体" charset="-122"/>
                <a:sym typeface="Arial" charset="0"/>
              </a:rPr>
              <a:t>                                </a:t>
            </a:r>
            <a:r>
              <a:rPr lang="en-US" altLang="zh-CN" sz="2600" b="1">
                <a:latin typeface="Times New Roman" pitchFamily="18" charset="0"/>
                <a:ea typeface="宋体" charset="-122"/>
                <a:sym typeface="Arial" charset="0"/>
              </a:rPr>
              <a:t>，今义:</a:t>
            </a:r>
            <a:r>
              <a:rPr lang="en-US" altLang="zh-CN" sz="2600" b="1" u="sng">
                <a:latin typeface="Times New Roman" pitchFamily="18" charset="0"/>
                <a:ea typeface="宋体" charset="-122"/>
                <a:sym typeface="Arial" charset="0"/>
              </a:rPr>
              <a:t>                              .</a:t>
            </a: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19200" y="2852738"/>
            <a:ext cx="6731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兑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51088" y="2852738"/>
            <a:ext cx="6508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说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559300" y="2852738"/>
            <a:ext cx="4287838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殷商时的贤相傅说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474913" y="5229225"/>
            <a:ext cx="35258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不通，理解不了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383463" y="5229225"/>
            <a:ext cx="29273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困难;疲乏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>
            <a:spLocks noChangeArrowheads="1"/>
          </p:cNvSpPr>
          <p:nvPr/>
        </p:nvSpPr>
        <p:spPr bwMode="auto">
          <a:xfrm>
            <a:off x="989013" y="1171575"/>
            <a:ext cx="10099675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4. 词类活用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(2)形容词作名词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弗学不知其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善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[F]也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  <a:sym typeface="Arial" charset="0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原意为</a:t>
            </a:r>
            <a:r>
              <a:rPr lang="zh-CN" altLang="en-US" sz="2600" b="1" u="sng">
                <a:latin typeface="Times New Roman" pitchFamily="18" charset="0"/>
                <a:ea typeface="宋体" charset="-122"/>
                <a:sym typeface="Arial" charset="0"/>
              </a:rPr>
              <a:t>                       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,在文中意思为</a:t>
            </a:r>
            <a:r>
              <a:rPr lang="zh-CN" altLang="en-US" sz="2600" b="1" u="sng">
                <a:latin typeface="Times New Roman" pitchFamily="18" charset="0"/>
                <a:ea typeface="宋体" charset="-122"/>
                <a:sym typeface="Arial" charset="0"/>
              </a:rPr>
              <a:t>                          。</a:t>
            </a:r>
            <a:endParaRPr lang="zh-CN" altLang="en-US" sz="26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35263" y="3549650"/>
            <a:ext cx="17970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好的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824788" y="3549650"/>
            <a:ext cx="27051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好处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46138" y="649288"/>
            <a:ext cx="10436225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二、关键句子翻译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1. 是故学然后知不足,教然后知困。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所以学了之后才知道不足，教人之后才知道自己有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理解不了的地方。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2. 知困,然后能自强也。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知道自己理解不了的地方，这样之后才能自我勉励。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3. 故曰:教学相长也。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所以说:教和学互相促进，教别人，也能增长自己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的学问。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4. 《兑命》曰:“学学半。”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《兑命》中说:</a:t>
            </a:r>
            <a:r>
              <a:rPr lang="zh-CN" altLang="en-US" sz="2600" b="1">
                <a:solidFill>
                  <a:srgbClr val="FF0000"/>
                </a:solidFill>
                <a:ea typeface="宋体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教人是学习的一半。</a:t>
            </a:r>
            <a:r>
              <a:rPr lang="zh-CN" altLang="en-US" sz="2600" b="1">
                <a:solidFill>
                  <a:srgbClr val="FF0000"/>
                </a:solidFill>
                <a:ea typeface="宋体" charset="-122"/>
              </a:rPr>
              <a:t>”</a:t>
            </a:r>
            <a:endParaRPr lang="zh-CN" altLang="en-US" sz="2600" b="1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7363" y="622300"/>
            <a:ext cx="11291887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latin typeface="Times New Roman" pitchFamily="18" charset="0"/>
                <a:ea typeface="宋体" charset="-122"/>
              </a:rPr>
              <a:t>三、内容探究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latin typeface="Times New Roman" pitchFamily="18" charset="0"/>
                <a:ea typeface="宋体" charset="-122"/>
              </a:rPr>
              <a:t>1.</a:t>
            </a:r>
            <a:r>
              <a:rPr lang="zh-CN" altLang="en-US" sz="2200" b="1">
                <a:ea typeface="宋体" charset="-122"/>
              </a:rPr>
              <a:t>“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教学相长</a:t>
            </a:r>
            <a:r>
              <a:rPr lang="zh-CN" altLang="en-US" sz="2200" b="1">
                <a:ea typeface="宋体" charset="-122"/>
              </a:rPr>
              <a:t>”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的结论在前面已经道明,课文最后《兑命》的  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latin typeface="Times New Roman" pitchFamily="18" charset="0"/>
                <a:ea typeface="宋体" charset="-122"/>
              </a:rPr>
              <a:t>     一段话是否多余？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   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答:</a:t>
            </a: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不多余,通过引用《兑命》中“学学半”的名言,进一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步论证了“教学相长”的观点,这种说理的方法叫做引用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论证,增强了文章的说服力。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latin typeface="Times New Roman" pitchFamily="18" charset="0"/>
                <a:ea typeface="宋体" charset="-122"/>
              </a:rPr>
              <a:t>2.文章以</a:t>
            </a:r>
            <a:r>
              <a:rPr lang="zh-CN" altLang="en-US" sz="2200" b="1">
                <a:ea typeface="宋体" charset="-122"/>
              </a:rPr>
              <a:t>“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弗食</a:t>
            </a:r>
            <a:r>
              <a:rPr lang="zh-CN" altLang="en-US" sz="2200" b="1">
                <a:ea typeface="宋体" charset="-122"/>
              </a:rPr>
              <a:t>”“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嘉肴</a:t>
            </a:r>
            <a:r>
              <a:rPr lang="zh-CN" altLang="en-US" sz="2200" b="1">
                <a:ea typeface="宋体" charset="-122"/>
              </a:rPr>
              <a:t>”</a:t>
            </a:r>
            <a:r>
              <a:rPr lang="zh-CN" altLang="en-US" sz="2200" b="1">
                <a:latin typeface="Times New Roman" pitchFamily="18" charset="0"/>
                <a:ea typeface="宋体" charset="-122"/>
              </a:rPr>
              <a:t>开篇,有什么作用？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200" b="1">
                <a:latin typeface="Times New Roman" pitchFamily="18" charset="0"/>
                <a:ea typeface="宋体" charset="-122"/>
              </a:rPr>
              <a:t>  答:</a:t>
            </a: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“嘉肴”喻“至道”,以“弗食”“嘉肴”“不知其旨”来类比“弗学”“至道”“不知其善”的道理,引出下文对教与学关系的论述。以生活中常见的事物作比,这种说理的方法叫做“类比推理(比喻论证)”,生动形象地引出论述的问题,进而论证论点,使文章通俗易懂,容易被人接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30238" y="1368425"/>
            <a:ext cx="108077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3. 文章采用了怎样的论证方法？请你具体说说</a:t>
            </a:r>
            <a:r>
              <a:rPr lang="zh-CN" altLang="en-US" sz="2600" b="1">
                <a:ea typeface="宋体" charset="-122"/>
                <a:sym typeface="Arial" charset="0"/>
              </a:rPr>
              <a:t>“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教学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    相长</a:t>
            </a:r>
            <a:r>
              <a:rPr lang="zh-CN" altLang="en-US" sz="2600" b="1">
                <a:ea typeface="宋体" charset="-122"/>
                <a:sym typeface="Arial" charset="0"/>
              </a:rPr>
              <a:t>”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的原因。</a:t>
            </a: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  <a:sym typeface="Arial" charset="0"/>
              </a:rPr>
              <a:t>    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答: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类比论证。因为学习之后就会知道不足,知道不足,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  然后就能反过来要求自己;教人以后就会知道困难,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  知道困难,然后就能自强不息。所以说:教人与学习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  互相促进。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4.说说这篇短文给我们讲了怎样的道理。</a:t>
            </a: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宋体" charset="-122"/>
                <a:sym typeface="Arial" charset="0"/>
              </a:rPr>
              <a:t>  </a:t>
            </a:r>
            <a:r>
              <a:rPr lang="zh-CN" altLang="en-US" sz="2600" b="1">
                <a:latin typeface="Times New Roman" pitchFamily="18" charset="0"/>
                <a:ea typeface="宋体" charset="-122"/>
                <a:sym typeface="Arial" charset="0"/>
              </a:rPr>
              <a:t> 答: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这篇短文主要讲述了“教学相长”的道理。即教  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  人和学习是互相促进的。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1214438" y="1819275"/>
            <a:ext cx="939165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一、(2016预测)阅读《〈礼记〉一则》,完成1～4题。(15分)                                                             1. 解释下列加点词语。(4分)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(１)不知其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旨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       (                     )   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(２)虽有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至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道           (                    )                                                     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(３)然后能自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强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   (                    )                              </a:t>
            </a:r>
          </a:p>
          <a:p>
            <a:pPr>
              <a:buFont typeface="Arial" charset="0"/>
              <a:buNone/>
            </a:pPr>
            <a:endParaRPr lang="zh-CN" altLang="en-US" sz="2600" b="1">
              <a:latin typeface="Times New Roman" pitchFamily="18" charset="0"/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Times New Roman" pitchFamily="18" charset="0"/>
                <a:ea typeface="宋体" charset="-122"/>
              </a:rPr>
              <a:t>(４)教学相</a:t>
            </a:r>
            <a:r>
              <a:rPr lang="zh-CN" altLang="en-US" sz="2600" b="1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长</a:t>
            </a:r>
            <a:r>
              <a:rPr lang="zh-CN" altLang="en-US" sz="2600" b="1">
                <a:latin typeface="Times New Roman" pitchFamily="18" charset="0"/>
                <a:ea typeface="宋体" charset="-122"/>
              </a:rPr>
              <a:t>也       (                    )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10263" y="3357563"/>
            <a:ext cx="257333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甘美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30838" y="4222750"/>
            <a:ext cx="21494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达到极点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910263" y="5086350"/>
            <a:ext cx="29051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勉励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40338" y="5780088"/>
            <a:ext cx="24765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促进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136</TotalTime>
  <Words>1167</Words>
  <Application>Microsoft Office PowerPoint</Application>
  <PresentationFormat>自定义</PresentationFormat>
  <Paragraphs>116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Wingdings 2</vt:lpstr>
      <vt:lpstr>Calibri</vt:lpstr>
      <vt:lpstr>等线</vt:lpstr>
      <vt:lpstr>Times New Roman</vt:lpstr>
      <vt:lpstr>黑体</vt:lpstr>
      <vt:lpstr>+mn-ea</vt:lpstr>
      <vt:lpstr>楷体</vt:lpstr>
      <vt:lpstr>吉祥如意</vt:lpstr>
      <vt:lpstr>吉祥如意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</dc:creator>
  <cp:lastModifiedBy>B5040</cp:lastModifiedBy>
  <cp:revision>21</cp:revision>
  <dcterms:created xsi:type="dcterms:W3CDTF">2016-05-06T03:45:26Z</dcterms:created>
  <dcterms:modified xsi:type="dcterms:W3CDTF">2017-04-04T06:30:59Z</dcterms:modified>
</cp:coreProperties>
</file>