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wav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sldIdLst>
    <p:sldId id="257" r:id="rId2"/>
    <p:sldId id="277" r:id="rId3"/>
    <p:sldId id="275" r:id="rId4"/>
    <p:sldId id="276" r:id="rId5"/>
    <p:sldId id="259" r:id="rId6"/>
    <p:sldId id="261" r:id="rId7"/>
    <p:sldId id="262" r:id="rId8"/>
    <p:sldId id="264" r:id="rId9"/>
    <p:sldId id="266" r:id="rId10"/>
    <p:sldId id="265" r:id="rId11"/>
    <p:sldId id="258" r:id="rId12"/>
    <p:sldId id="267" r:id="rId13"/>
    <p:sldId id="282" r:id="rId14"/>
    <p:sldId id="270" r:id="rId15"/>
    <p:sldId id="278" r:id="rId16"/>
    <p:sldId id="280" r:id="rId17"/>
    <p:sldId id="279" r:id="rId18"/>
    <p:sldId id="273" r:id="rId19"/>
    <p:sldId id="283" r:id="rId20"/>
    <p:sldId id="268" r:id="rId21"/>
    <p:sldId id="281" r:id="rId22"/>
  </p:sldIdLst>
  <p:sldSz cx="9144000" cy="6858000" type="screen4x3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fill>
          <a:solidFill>
            <a:schemeClr val="accent3">
              <a:tint val="40000"/>
            </a:schemeClr>
          </a:solidFill>
        </a:fill>
      </a:tcStyle>
    </a:band1H>
    <a:band1V>
      <a:tcStyle>
        <a:fill>
          <a:solidFill>
            <a:schemeClr val="accent3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88504" autoAdjust="0"/>
  </p:normalViewPr>
  <p:slideViewPr>
    <p:cSldViewPr>
      <p:cViewPr varScale="1">
        <p:scale>
          <a:sx n="63" d="100"/>
          <a:sy n="63" d="100"/>
        </p:scale>
        <p:origin x="-103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tags" Target="tags/tag1.xml" /><Relationship Id="rId24" Type="http://schemas.openxmlformats.org/officeDocument/2006/relationships/presProps" Target="presProps.xml" /><Relationship Id="rId25" Type="http://schemas.openxmlformats.org/officeDocument/2006/relationships/viewProps" Target="viewProps.xml" /><Relationship Id="rId26" Type="http://schemas.openxmlformats.org/officeDocument/2006/relationships/theme" Target="theme/theme1.xml" /><Relationship Id="rId27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1CB7E-3CC9-4927-B5AE-882B77E36859}" type="datetimeFigureOut">
              <a:rPr lang="zh-CN" altLang="en-US" smtClean="0"/>
              <a:t>2021-3-1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80DEA-2F4F-454B-8ED0-6D456016B40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1CB7E-3CC9-4927-B5AE-882B77E36859}" type="datetimeFigureOut">
              <a:rPr lang="zh-CN" altLang="en-US" smtClean="0"/>
              <a:t>2021-3-1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80DEA-2F4F-454B-8ED0-6D456016B40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1CB7E-3CC9-4927-B5AE-882B77E36859}" type="datetimeFigureOut">
              <a:rPr lang="zh-CN" altLang="en-US" smtClean="0"/>
              <a:t>2021-3-1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80DEA-2F4F-454B-8ED0-6D456016B40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1CB7E-3CC9-4927-B5AE-882B77E36859}" type="datetimeFigureOut">
              <a:rPr lang="zh-CN" altLang="en-US" smtClean="0"/>
              <a:t>2021-3-1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80DEA-2F4F-454B-8ED0-6D456016B40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1CB7E-3CC9-4927-B5AE-882B77E36859}" type="datetimeFigureOut">
              <a:rPr lang="zh-CN" altLang="en-US" smtClean="0"/>
              <a:t>2021-3-1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80DEA-2F4F-454B-8ED0-6D456016B40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1CB7E-3CC9-4927-B5AE-882B77E36859}" type="datetimeFigureOut">
              <a:rPr lang="zh-CN" altLang="en-US" smtClean="0"/>
              <a:t>2021-3-1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80DEA-2F4F-454B-8ED0-6D456016B40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1CB7E-3CC9-4927-B5AE-882B77E36859}" type="datetimeFigureOut">
              <a:rPr lang="zh-CN" altLang="en-US" smtClean="0"/>
              <a:t>2021-3-1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80DEA-2F4F-454B-8ED0-6D456016B40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1CB7E-3CC9-4927-B5AE-882B77E36859}" type="datetimeFigureOut">
              <a:rPr lang="zh-CN" altLang="en-US" smtClean="0"/>
              <a:t>2021-3-1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80DEA-2F4F-454B-8ED0-6D456016B40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1CB7E-3CC9-4927-B5AE-882B77E36859}" type="datetimeFigureOut">
              <a:rPr lang="zh-CN" altLang="en-US" smtClean="0"/>
              <a:t>2021-3-1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80DEA-2F4F-454B-8ED0-6D456016B40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1CB7E-3CC9-4927-B5AE-882B77E36859}" type="datetimeFigureOut">
              <a:rPr lang="zh-CN" altLang="en-US" smtClean="0"/>
              <a:t>2021-3-1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80DEA-2F4F-454B-8ED0-6D456016B40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1CB7E-3CC9-4927-B5AE-882B77E36859}" type="datetimeFigureOut">
              <a:rPr lang="zh-CN" altLang="en-US" smtClean="0"/>
              <a:t>2021-3-1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80DEA-2F4F-454B-8ED0-6D456016B40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31CB7E-3CC9-4927-B5AE-882B77E36859}" type="datetimeFigureOut">
              <a:rPr lang="zh-CN" altLang="en-US" smtClean="0"/>
              <a:t>2021-3-1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680DEA-2F4F-454B-8ED0-6D456016B40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hyperlink" Target="&#22806;&#22269;&#35799;&#27468;&#22235;&#39318;.ppt" TargetMode="Externa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audio22.wav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camera3.wav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audio" Target="../media/cashreg4.wav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audio" Target="../media/projctor5.wav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audio22.wav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jpeg" /><Relationship Id="rId3" Type="http://schemas.openxmlformats.org/officeDocument/2006/relationships/hyperlink" Target="http://www.2dy.cn/dahai/3070/83e8c1aded507723.htm" TargetMode="Externa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audio" Target="../media/glass1.wav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hyperlink" Target="&#22806;&#22269;&#35799;&#27468;&#22235;&#39318;.ppt" TargetMode="Externa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Picture 2" descr="C:\Documents and Settings\Administrator\桌面\7989047_1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500034" y="1285860"/>
            <a:ext cx="821537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mtClean="0">
                <a:solidFill>
                  <a:srgbClr val="FF0000"/>
                </a:solidFill>
              </a:rPr>
              <a:t>致大海</a:t>
            </a:r>
            <a:endParaRPr lang="en-US" altLang="zh-CN" sz="6600" b="1" smtClean="0">
              <a:solidFill>
                <a:srgbClr val="FF0000"/>
              </a:solidFill>
            </a:endParaRPr>
          </a:p>
          <a:p>
            <a:pPr algn="r"/>
            <a:r>
              <a:rPr lang="zh-CN" altLang="en-US" sz="6600" b="1">
                <a:solidFill>
                  <a:srgbClr val="FFC000"/>
                </a:solidFill>
              </a:rPr>
              <a:t>普希金</a:t>
            </a:r>
            <a:endParaRPr lang="zh-CN" altLang="en-US" sz="660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20" name="Text Box 4">
            <a:hlinkClick r:id="rId2" action="ppaction://hlinkpres?slideindex=3&amp;slidetitle=幻灯片 3"/>
          </p:cNvPr>
          <p:cNvSpPr txBox="1">
            <a:spLocks noChangeArrowheads="1"/>
          </p:cNvSpPr>
          <p:nvPr/>
        </p:nvSpPr>
        <p:spPr bwMode="auto">
          <a:xfrm>
            <a:off x="0" y="0"/>
            <a:ext cx="2555875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整体感知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0" y="2857496"/>
            <a:ext cx="733425" cy="19446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致大海</a:t>
            </a:r>
          </a:p>
        </p:txBody>
      </p:sp>
      <p:sp>
        <p:nvSpPr>
          <p:cNvPr id="9223" name="AutoShape 7"/>
          <p:cNvSpPr/>
          <p:nvPr/>
        </p:nvSpPr>
        <p:spPr bwMode="auto">
          <a:xfrm>
            <a:off x="827088" y="1268413"/>
            <a:ext cx="431800" cy="4752975"/>
          </a:xfrm>
          <a:prstGeom prst="leftBrace">
            <a:avLst>
              <a:gd name="adj1" fmla="val 91728"/>
              <a:gd name="adj2" fmla="val 50000"/>
            </a:avLst>
          </a:prstGeom>
          <a:noFill/>
          <a:ln w="57150">
            <a:solidFill>
              <a:srgbClr val="FF0000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1331913" y="741363"/>
            <a:ext cx="4544834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</a:rPr>
              <a:t>一（</a:t>
            </a:r>
            <a:r>
              <a:rPr lang="en-US" altLang="zh-CN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</a:rPr>
              <a:t>1--2</a:t>
            </a: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</a:rPr>
              <a:t>）：向大海</a:t>
            </a:r>
            <a:r>
              <a:rPr lang="zh-CN" altLang="en-US" sz="3200" b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</a:rPr>
              <a:t>告别</a:t>
            </a:r>
            <a:endParaRPr lang="zh-CN" altLang="en-US" sz="32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ea typeface="华文新魏" pitchFamily="2" charset="-122"/>
            </a:endParaRP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1042988" y="2371725"/>
            <a:ext cx="3015569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</a:rPr>
              <a:t>二（</a:t>
            </a:r>
            <a:r>
              <a:rPr lang="en-US" altLang="zh-CN" sz="36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</a:rPr>
              <a:t>3--13</a:t>
            </a:r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</a:rPr>
              <a:t>）：</a:t>
            </a:r>
          </a:p>
          <a:p>
            <a:endParaRPr lang="zh-CN" altLang="en-US" sz="36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ea typeface="华文新魏" pitchFamily="2" charset="-122"/>
            </a:endParaRPr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1331913" y="5540375"/>
            <a:ext cx="653415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</a:rPr>
              <a:t>三（</a:t>
            </a:r>
            <a:r>
              <a:rPr lang="en-US" altLang="zh-CN" sz="36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</a:rPr>
              <a:t>14--15</a:t>
            </a:r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</a:rPr>
              <a:t>）：为自由奋斗不息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857620" y="2285992"/>
            <a:ext cx="46434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050897"/>
                </a:solidFill>
              </a:rPr>
              <a:t>诗人面对大海产生的</a:t>
            </a:r>
            <a:r>
              <a:rPr lang="zh-CN" altLang="en-US" sz="3600" b="1" smtClean="0">
                <a:solidFill>
                  <a:srgbClr val="050897"/>
                </a:solidFill>
              </a:rPr>
              <a:t>联想</a:t>
            </a:r>
            <a:endParaRPr lang="zh-CN" altLang="en-US" sz="3600" b="1">
              <a:solidFill>
                <a:srgbClr val="050897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2" grpId="0"/>
      <p:bldP spid="92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500034" y="857232"/>
            <a:ext cx="79296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普希金笔下的大海有什么特征</a:t>
            </a:r>
            <a:r>
              <a:rPr lang="zh-CN" altLang="en-US" sz="3200" b="1" smtClean="0"/>
              <a:t>？抒发</a:t>
            </a:r>
            <a:r>
              <a:rPr lang="zh-CN" altLang="en-US" sz="3200" b="1"/>
              <a:t>了对大海的什么感情？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500166" y="2571744"/>
          <a:ext cx="6096000" cy="15240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476496"/>
                <a:gridCol w="1857388"/>
                <a:gridCol w="1762116"/>
              </a:tblGrid>
              <a:tr h="370840">
                <a:tc>
                  <a:txBody>
                    <a:bodyPr vert="horz" wrap="square"/>
                    <a:lstStyle/>
                    <a:p>
                      <a:r>
                        <a:rPr lang="zh-CN" altLang="en-US" sz="4400" smtClean="0"/>
                        <a:t>       意象</a:t>
                      </a:r>
                      <a:endParaRPr lang="zh-CN" altLang="en-US" sz="44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4400" smtClean="0"/>
                        <a:t>特点</a:t>
                      </a:r>
                      <a:endParaRPr lang="zh-CN" altLang="en-US" sz="44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4400" smtClean="0"/>
                        <a:t>情感</a:t>
                      </a:r>
                      <a:endParaRPr lang="zh-CN" altLang="en-US" sz="4400"/>
                    </a:p>
                  </a:txBody>
                  <a:tcPr/>
                </a:tc>
              </a:tr>
              <a:tr h="370840">
                <a:tc>
                  <a:txBody>
                    <a:bodyPr vert="horz" wrap="square"/>
                    <a:lstStyle/>
                    <a:p>
                      <a:r>
                        <a:rPr lang="zh-CN" altLang="en-US" sz="4400" smtClean="0"/>
                        <a:t>大海</a:t>
                      </a:r>
                      <a:endParaRPr lang="zh-CN" altLang="en-US" sz="44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 sz="44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 sz="440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524000" y="1397000"/>
          <a:ext cx="6096000" cy="37795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476496"/>
                <a:gridCol w="1857388"/>
                <a:gridCol w="1762116"/>
              </a:tblGrid>
              <a:tr h="370840">
                <a:tc>
                  <a:txBody>
                    <a:bodyPr vert="horz" wrap="square"/>
                    <a:lstStyle/>
                    <a:p>
                      <a:r>
                        <a:rPr lang="zh-CN" altLang="en-US" sz="4400" smtClean="0"/>
                        <a:t>  意象</a:t>
                      </a:r>
                      <a:endParaRPr lang="zh-CN" altLang="en-US" sz="44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4400" smtClean="0"/>
                        <a:t>特点</a:t>
                      </a:r>
                      <a:endParaRPr lang="zh-CN" altLang="en-US" sz="44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4400" smtClean="0"/>
                        <a:t>情感</a:t>
                      </a:r>
                      <a:endParaRPr lang="zh-CN" altLang="en-US" sz="4400"/>
                    </a:p>
                  </a:txBody>
                  <a:tcPr/>
                </a:tc>
              </a:tr>
              <a:tr h="370840">
                <a:tc>
                  <a:txBody>
                    <a:bodyPr vert="horz" wrap="square"/>
                    <a:lstStyle/>
                    <a:p>
                      <a:r>
                        <a:rPr lang="zh-CN" altLang="en-US" sz="4400" smtClean="0"/>
                        <a:t>大海</a:t>
                      </a:r>
                      <a:endParaRPr lang="zh-CN" altLang="en-US" sz="44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2400" b="1" i="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自由、翻滚起伏、闪烁壮观、沉郁、喑哑、幽静、任性、喜怒无常、深沉、有力、阴郁、倔强</a:t>
                      </a:r>
                      <a:endParaRPr lang="zh-CN" altLang="en-US" sz="2400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2400" b="1" i="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热爱赞颂</a:t>
                      </a:r>
                      <a:endParaRPr lang="zh-CN" altLang="en-US" sz="2400" b="1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323850" y="1412875"/>
            <a:ext cx="8391554" cy="1169551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rgbClr val="003300"/>
            </a:outerShdw>
          </a:effectLst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zh-CN" altLang="en-US" sz="2400" b="1" smtClean="0">
                <a:solidFill>
                  <a:schemeClr val="hlink"/>
                </a:solidFill>
                <a:latin typeface="+mn-ea"/>
              </a:rPr>
              <a:t>   </a:t>
            </a:r>
            <a:r>
              <a:rPr lang="zh-CN" altLang="en-US" sz="2800" b="1" smtClean="0">
                <a:solidFill>
                  <a:schemeClr val="hlink"/>
                </a:solidFill>
                <a:latin typeface="+mn-ea"/>
              </a:rPr>
              <a:t>诗人</a:t>
            </a:r>
            <a:r>
              <a:rPr lang="zh-CN" altLang="en-US" sz="2800" b="1">
                <a:solidFill>
                  <a:schemeClr val="hlink"/>
                </a:solidFill>
                <a:latin typeface="+mn-ea"/>
              </a:rPr>
              <a:t>对大海的感情是什么？其实质是什么？</a:t>
            </a:r>
          </a:p>
          <a:p>
            <a:pPr marL="342900" indent="-342900">
              <a:spcBef>
                <a:spcPct val="5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endParaRPr lang="zh-CN" altLang="en-US" sz="2800" b="1">
              <a:solidFill>
                <a:schemeClr val="hlink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539750" y="1989138"/>
            <a:ext cx="4175126" cy="58477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rgbClr val="003300"/>
            </a:outerShdw>
          </a:effectLst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zh-CN" altLang="en-US" sz="3200" b="1">
                <a:solidFill>
                  <a:srgbClr val="FF66FF"/>
                </a:solidFill>
                <a:latin typeface="方正姚体" pitchFamily="2" charset="-122"/>
                <a:ea typeface="方正姚体" pitchFamily="2" charset="-122"/>
              </a:rPr>
              <a:t>怀念、礼赞。</a:t>
            </a: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571472" y="3214686"/>
            <a:ext cx="8143932" cy="769441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rgbClr val="003300"/>
            </a:outerShdw>
          </a:effectLst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zh-CN" altLang="en-US" sz="4400" b="1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</a:rPr>
              <a:t>其实质是对自由的热爱与追求。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2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2000"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/>
      <p:bldP spid="184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44" name="Text Box 4"/>
          <p:cNvSpPr txBox="1">
            <a:spLocks noChangeArrowheads="1"/>
          </p:cNvSpPr>
          <p:nvPr/>
        </p:nvSpPr>
        <p:spPr bwMode="auto">
          <a:xfrm>
            <a:off x="1143000" y="1071546"/>
            <a:ext cx="7315200" cy="255454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r>
              <a:rPr kumimoji="0" lang="zh-CN" altLang="en-US" sz="4000" b="1" smtClean="0">
                <a:solidFill>
                  <a:srgbClr val="0000FF"/>
                </a:solidFill>
                <a:latin typeface="Times New Roman" pitchFamily="18" charset="0"/>
              </a:rPr>
              <a:t>    诗人</a:t>
            </a:r>
            <a:r>
              <a:rPr kumimoji="0" lang="zh-CN" altLang="en-US" sz="4000" b="1">
                <a:solidFill>
                  <a:srgbClr val="0000FF"/>
                </a:solidFill>
                <a:latin typeface="Times New Roman" pitchFamily="18" charset="0"/>
              </a:rPr>
              <a:t>由大海而想起与大海有关的英雄</a:t>
            </a:r>
            <a:r>
              <a:rPr kumimoji="0" lang="zh-CN" altLang="en-US" sz="4000" b="1">
                <a:solidFill>
                  <a:srgbClr val="FF0000"/>
                </a:solidFill>
                <a:latin typeface="Times New Roman" pitchFamily="18" charset="0"/>
              </a:rPr>
              <a:t>拿破仑</a:t>
            </a:r>
            <a:r>
              <a:rPr kumimoji="0" lang="zh-CN" altLang="en-US" sz="4000" b="1">
                <a:solidFill>
                  <a:srgbClr val="0000FF"/>
                </a:solidFill>
                <a:latin typeface="Times New Roman" pitchFamily="18" charset="0"/>
              </a:rPr>
              <a:t>和伟大诗人</a:t>
            </a:r>
            <a:r>
              <a:rPr kumimoji="0" lang="zh-CN" altLang="en-US" sz="4000" b="1">
                <a:solidFill>
                  <a:srgbClr val="FF0000"/>
                </a:solidFill>
                <a:latin typeface="Times New Roman" pitchFamily="18" charset="0"/>
              </a:rPr>
              <a:t>拜伦</a:t>
            </a:r>
            <a:r>
              <a:rPr kumimoji="0" lang="zh-CN" altLang="en-US" sz="4000" b="1">
                <a:solidFill>
                  <a:srgbClr val="0000FF"/>
                </a:solidFill>
                <a:latin typeface="Times New Roman" pitchFamily="18" charset="0"/>
              </a:rPr>
              <a:t>，这反映了诗人什么样的思想感情？</a:t>
            </a:r>
            <a:r>
              <a:rPr kumimoji="0" lang="zh-CN" altLang="en-US" sz="4000" b="1">
                <a:solidFill>
                  <a:srgbClr val="FF66FF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317445" name="Text Box 5"/>
          <p:cNvSpPr txBox="1">
            <a:spLocks noChangeArrowheads="1"/>
          </p:cNvSpPr>
          <p:nvPr/>
        </p:nvSpPr>
        <p:spPr bwMode="auto">
          <a:xfrm>
            <a:off x="1331913" y="3357563"/>
            <a:ext cx="7021512" cy="5794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endParaRPr kumimoji="0" lang="zh-CN" altLang="en-US" sz="3200">
              <a:latin typeface="Times New Roman" pitchFamily="18" charset="0"/>
            </a:endParaRPr>
          </a:p>
        </p:txBody>
      </p:sp>
    </p:spTree>
  </p:cSld>
  <p:clrMapOvr>
    <a:masterClrMapping/>
  </p:clrMapOvr>
  <p:transition>
    <p:blinds dir="vert"/>
    <p:sndAc>
      <p:stSnd>
        <p:snd r:embed="rId2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17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4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4" name="Oval 4"/>
          <p:cNvSpPr>
            <a:spLocks noChangeArrowheads="1"/>
          </p:cNvSpPr>
          <p:nvPr/>
        </p:nvSpPr>
        <p:spPr bwMode="auto">
          <a:xfrm>
            <a:off x="250825" y="188913"/>
            <a:ext cx="1655763" cy="576262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2700000" scaled="1"/>
          </a:gradFill>
          <a:ln w="3175" algn="ctr">
            <a:solidFill>
              <a:srgbClr val="FF99FF"/>
            </a:solidFill>
            <a:round/>
          </a:ln>
          <a:effectLst>
            <a:outerShdw dist="107763" dir="2700000" algn="ctr" rotWithShape="0">
              <a:srgbClr val="003300">
                <a:alpha val="80000"/>
              </a:srgbClr>
            </a:outerShdw>
          </a:effectLst>
        </p:spPr>
        <p:txBody>
          <a:bodyPr wrap="none" anchor="ctr"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kumimoji="1" lang="zh-CN" altLang="en-US" sz="2800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华文行楷" pitchFamily="2" charset="-122"/>
              </a:rPr>
              <a:t>相关资料</a:t>
            </a: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2413000" y="371475"/>
            <a:ext cx="6335713" cy="59340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rgbClr val="003300"/>
            </a:outerShdw>
          </a:effectLst>
        </p:spPr>
        <p:txBody>
          <a:bodyPr anchor="ctr">
            <a:spAutoFit/>
          </a:bodyPr>
          <a:lstStyle/>
          <a:p>
            <a:pPr algn="just"/>
            <a:r>
              <a:rPr lang="zh-CN" altLang="en-US" sz="2400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（</a:t>
            </a:r>
            <a:r>
              <a:rPr lang="en-US" altLang="zh-CN" sz="2400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1769</a:t>
            </a:r>
            <a:r>
              <a:rPr lang="zh-CN" altLang="en-US" sz="2400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－</a:t>
            </a:r>
            <a:r>
              <a:rPr lang="en-US" altLang="zh-CN" sz="2400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1821</a:t>
            </a:r>
            <a:r>
              <a:rPr lang="zh-CN" altLang="en-US" sz="2400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）法兰西第一帝国皇帝，杰出的资产阶级政治家、军事家。早年深受启蒙运动思想的影响。大革命期间参加革命军，在土伦战役中战功卓著。</a:t>
            </a:r>
            <a:r>
              <a:rPr lang="en-US" altLang="zh-CN" sz="2400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1795</a:t>
            </a:r>
            <a:r>
              <a:rPr lang="zh-CN" altLang="en-US" sz="2400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年</a:t>
            </a:r>
            <a:r>
              <a:rPr lang="en-US" altLang="zh-CN" sz="2400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10</a:t>
            </a:r>
            <a:r>
              <a:rPr lang="zh-CN" altLang="en-US" sz="2400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月</a:t>
            </a:r>
            <a:r>
              <a:rPr lang="en-US" altLang="zh-CN" sz="2400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5</a:t>
            </a:r>
            <a:r>
              <a:rPr lang="zh-CN" altLang="en-US" sz="2400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日临危受命，平定了王党分子的叛乱。后远征意大利，打败奥地利并侵入埃及。</a:t>
            </a:r>
            <a:r>
              <a:rPr lang="en-US" altLang="zh-CN" sz="2400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1799</a:t>
            </a:r>
            <a:r>
              <a:rPr lang="zh-CN" altLang="en-US" sz="2400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年发动雾月政变，就任第一执政。</a:t>
            </a:r>
            <a:r>
              <a:rPr lang="en-US" altLang="zh-CN" sz="2400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1804</a:t>
            </a:r>
            <a:r>
              <a:rPr lang="zh-CN" altLang="en-US" sz="2400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年建立法兰西帝国，自任皇帝，实行资本主义改革，制定</a:t>
            </a:r>
            <a:r>
              <a:rPr lang="en-US" altLang="zh-CN" sz="2400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《</a:t>
            </a:r>
            <a:r>
              <a:rPr lang="zh-CN" altLang="en-US" sz="2400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拿破仑法典</a:t>
            </a:r>
            <a:r>
              <a:rPr lang="en-US" altLang="zh-CN" sz="2400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》</a:t>
            </a:r>
            <a:r>
              <a:rPr lang="zh-CN" altLang="en-US" sz="2400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。对外扩张多次打败欧洲反法联军，几乎占领了整个欧洲。其战争破坏和动摇了欧洲封建专制制度，同时也具有掠夺他国的侵略性质。</a:t>
            </a:r>
            <a:r>
              <a:rPr lang="en-US" altLang="zh-CN" sz="2400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1814</a:t>
            </a:r>
            <a:r>
              <a:rPr lang="zh-CN" altLang="en-US" sz="2400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年反法同盟军队攻陷巴黎，拿破仑被流放到厄尔巴岛。</a:t>
            </a:r>
            <a:r>
              <a:rPr lang="en-US" altLang="zh-CN" sz="2400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1815</a:t>
            </a:r>
            <a:r>
              <a:rPr lang="zh-CN" altLang="en-US" sz="2400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年</a:t>
            </a:r>
            <a:r>
              <a:rPr lang="en-US" altLang="zh-CN" sz="2400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3</a:t>
            </a:r>
            <a:r>
              <a:rPr lang="zh-CN" altLang="en-US" sz="2400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月出逃，在法国人民和军队的拥戴下重夺政权。</a:t>
            </a:r>
            <a:r>
              <a:rPr lang="en-US" altLang="zh-CN" sz="2400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6</a:t>
            </a:r>
            <a:r>
              <a:rPr lang="zh-CN" altLang="en-US" sz="2400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月，在滑铁卢战役被反法同盟打败，再次退位，流放到太平洋的圣赫勒拿岛，后病死于该岛。</a:t>
            </a:r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1042988" y="1196975"/>
            <a:ext cx="733425" cy="309562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 vert="eaVert">
            <a:spAutoFit/>
          </a:bodyPr>
          <a:lstStyle/>
          <a:p>
            <a:r>
              <a:rPr lang="zh-CN" altLang="en-US" sz="3600">
                <a:solidFill>
                  <a:srgbClr val="FF66FF"/>
                </a:solidFill>
                <a:ea typeface="黑体" pitchFamily="2" charset="-122"/>
              </a:rPr>
              <a:t>拿破仑</a:t>
            </a:r>
            <a:r>
              <a:rPr lang="en-US" altLang="zh-CN" sz="3600" b="1">
                <a:solidFill>
                  <a:srgbClr val="FF66FF"/>
                </a:solidFill>
                <a:latin typeface="Arial"/>
              </a:rPr>
              <a:t>·</a:t>
            </a:r>
            <a:r>
              <a:rPr lang="zh-CN" altLang="en-US" sz="3600">
                <a:solidFill>
                  <a:srgbClr val="FF66FF"/>
                </a:solidFill>
                <a:ea typeface="黑体" pitchFamily="2" charset="-122"/>
              </a:rPr>
              <a:t>波拿巴</a:t>
            </a:r>
          </a:p>
        </p:txBody>
      </p:sp>
      <p:pic>
        <p:nvPicPr>
          <p:cNvPr id="20488" name="Picture 8" descr="00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95288" y="4454525"/>
            <a:ext cx="1765300" cy="1998663"/>
          </a:xfrm>
          <a:prstGeom prst="rect">
            <a:avLst/>
          </a:prstGeom>
          <a:solidFill>
            <a:schemeClr val="bg2"/>
          </a:solidFill>
          <a:ln w="57150">
            <a:pattFill prst="pct30">
              <a:fgClr>
                <a:srgbClr val="000000"/>
              </a:fgClr>
              <a:bgClr>
                <a:schemeClr val="tx1"/>
              </a:bgClr>
            </a:pattFill>
            <a:miter lim="800000"/>
          </a:ln>
          <a:effectLst>
            <a:outerShdw dist="117088" dir="2963922" algn="ctr" rotWithShape="0">
              <a:srgbClr val="003300"/>
            </a:outerShdw>
          </a:effectLst>
        </p:spPr>
      </p:pic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9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552450"/>
            <a:ext cx="7956550" cy="563880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3600" b="1"/>
              <a:t>   </a:t>
            </a:r>
            <a:r>
              <a:rPr lang="zh-CN" altLang="en-US" sz="3600" b="1" smtClean="0"/>
              <a:t>   </a:t>
            </a:r>
            <a:r>
              <a:rPr lang="zh-CN" altLang="en-US" sz="3600" b="1" smtClean="0">
                <a:solidFill>
                  <a:srgbClr val="92D050"/>
                </a:solidFill>
              </a:rPr>
              <a:t>显赫一时</a:t>
            </a:r>
            <a:r>
              <a:rPr lang="zh-CN" altLang="en-US" sz="3600" b="1">
                <a:solidFill>
                  <a:srgbClr val="92D050"/>
                </a:solidFill>
              </a:rPr>
              <a:t>的拿破仑只能长眠在</a:t>
            </a:r>
            <a:r>
              <a:rPr lang="zh-CN" altLang="en-US" sz="3600" b="1">
                <a:solidFill>
                  <a:srgbClr val="92D050"/>
                </a:solidFill>
                <a:latin typeface="Times New Roman"/>
              </a:rPr>
              <a:t>“</a:t>
            </a:r>
            <a:r>
              <a:rPr lang="zh-CN" altLang="en-US" sz="3600" b="1">
                <a:solidFill>
                  <a:srgbClr val="92D050"/>
                </a:solidFill>
              </a:rPr>
              <a:t>一个峭岩</a:t>
            </a:r>
            <a:r>
              <a:rPr lang="en-US" altLang="zh-CN" sz="3600" b="1">
                <a:solidFill>
                  <a:srgbClr val="92D050"/>
                </a:solidFill>
                <a:latin typeface="Times New Roman"/>
              </a:rPr>
              <a:t>”</a:t>
            </a:r>
            <a:r>
              <a:rPr lang="zh-CN" altLang="en-US" sz="3600" b="1">
                <a:solidFill>
                  <a:srgbClr val="92D050"/>
                </a:solidFill>
              </a:rPr>
              <a:t>，普希金最钦佩的英国大诗人拜伦，虽然天才卓绝，但终为其祖国所不容，客死于希腊。普希金有抱负不得施展，拿破仑和拜伦的结局自然增添了他前程渺茫、壮志难酬的悲哀，自身坎坷的经历。人们到处忍受</a:t>
            </a:r>
            <a:r>
              <a:rPr lang="en-US" altLang="zh-CN" sz="3600" b="1">
                <a:solidFill>
                  <a:srgbClr val="92D050"/>
                </a:solidFill>
              </a:rPr>
              <a:t>"</a:t>
            </a:r>
            <a:r>
              <a:rPr lang="zh-CN" altLang="en-US" sz="3600" b="1">
                <a:solidFill>
                  <a:srgbClr val="92D050"/>
                </a:solidFill>
              </a:rPr>
              <a:t>都是一样</a:t>
            </a:r>
            <a:r>
              <a:rPr lang="en-US" altLang="zh-CN" sz="3600" b="1">
                <a:solidFill>
                  <a:srgbClr val="92D050"/>
                </a:solidFill>
              </a:rPr>
              <a:t>"</a:t>
            </a:r>
            <a:r>
              <a:rPr lang="zh-CN" altLang="en-US" sz="3600" b="1">
                <a:solidFill>
                  <a:srgbClr val="92D050"/>
                </a:solidFill>
              </a:rPr>
              <a:t>的命运，葬身于大海的英雄</a:t>
            </a:r>
            <a:r>
              <a:rPr lang="en-US" altLang="zh-CN" sz="3600" b="1">
                <a:solidFill>
                  <a:srgbClr val="92D050"/>
                </a:solidFill>
                <a:latin typeface="Times New Roman"/>
              </a:rPr>
              <a:t>……</a:t>
            </a:r>
            <a:r>
              <a:rPr lang="zh-CN" altLang="en-US" sz="3600" b="1">
                <a:solidFill>
                  <a:srgbClr val="92D050"/>
                </a:solidFill>
              </a:rPr>
              <a:t>怀古伤今，思绪起伏，这正是诗人把人海说成是</a:t>
            </a:r>
            <a:r>
              <a:rPr lang="en-US" altLang="zh-CN" sz="3600" b="1">
                <a:solidFill>
                  <a:srgbClr val="92D050"/>
                </a:solidFill>
              </a:rPr>
              <a:t>"</a:t>
            </a:r>
            <a:r>
              <a:rPr lang="zh-CN" altLang="en-US" sz="3600" b="1">
                <a:solidFill>
                  <a:srgbClr val="92D050"/>
                </a:solidFill>
              </a:rPr>
              <a:t>悲哀的喧响</a:t>
            </a:r>
            <a:r>
              <a:rPr lang="en-US" altLang="zh-CN" sz="3600" b="1">
                <a:solidFill>
                  <a:srgbClr val="92D050"/>
                </a:solidFill>
              </a:rPr>
              <a:t>""</a:t>
            </a:r>
            <a:r>
              <a:rPr lang="zh-CN" altLang="en-US" sz="3600" b="1">
                <a:solidFill>
                  <a:srgbClr val="92D050"/>
                </a:solidFill>
              </a:rPr>
              <a:t>召唤的喧响</a:t>
            </a:r>
            <a:r>
              <a:rPr lang="en-US" altLang="zh-CN" sz="3600" b="1">
                <a:solidFill>
                  <a:srgbClr val="92D050"/>
                </a:solidFill>
              </a:rPr>
              <a:t>"</a:t>
            </a:r>
            <a:r>
              <a:rPr lang="zh-CN" altLang="en-US" sz="3600" b="1">
                <a:solidFill>
                  <a:srgbClr val="92D050"/>
                </a:solidFill>
              </a:rPr>
              <a:t>的原因。</a:t>
            </a:r>
          </a:p>
        </p:txBody>
      </p:sp>
    </p:spTree>
  </p:cSld>
  <p:clrMapOvr>
    <a:masterClrMapping/>
  </p:clrMapOvr>
  <p:transition>
    <p:random/>
    <p:sndAc>
      <p:stSnd>
        <p:snd r:embed="rId2" name="cashreg.wav" builtIn="1"/>
      </p:stSnd>
    </p:sndAc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2268538" y="701675"/>
            <a:ext cx="6407150" cy="52736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rgbClr val="003300"/>
            </a:outerShdw>
          </a:effectLst>
        </p:spPr>
        <p:txBody>
          <a:bodyPr anchor="ctr">
            <a:spAutoFit/>
          </a:bodyPr>
          <a:lstStyle/>
          <a:p>
            <a:r>
              <a:rPr lang="zh-CN" altLang="en-US" sz="20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（</a:t>
            </a:r>
            <a:r>
              <a:rPr lang="en-US" altLang="zh-CN" sz="20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1788</a:t>
            </a:r>
            <a:r>
              <a:rPr lang="zh-CN" altLang="en-US" sz="20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－</a:t>
            </a:r>
            <a:r>
              <a:rPr lang="en-US" altLang="zh-CN" sz="20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1824</a:t>
            </a:r>
            <a:r>
              <a:rPr lang="zh-CN" altLang="en-US" sz="20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）英国伟大的浪漫主义诗人。出生于没落的贵族家庭，毕业于剑桥大学，深受启蒙主义的熏陶。</a:t>
            </a:r>
            <a:r>
              <a:rPr lang="en-US" altLang="zh-CN" sz="20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1809</a:t>
            </a:r>
            <a:r>
              <a:rPr lang="zh-CN" altLang="en-US" sz="20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年他游历了葡萄牙、西班牙、马尔他等地。这些国家民族解放运动的逢勃发展，大大开拓了诗人的政治视野，孕育了后来的叙事诗</a:t>
            </a:r>
            <a:r>
              <a:rPr lang="en-US" altLang="zh-CN" sz="20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《</a:t>
            </a:r>
            <a:r>
              <a:rPr lang="zh-CN" altLang="en-US" sz="20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恰尔德</a:t>
            </a:r>
            <a:r>
              <a:rPr lang="en-US" altLang="zh-CN" sz="2000" b="1">
                <a:solidFill>
                  <a:srgbClr val="99FFCC"/>
                </a:solidFill>
                <a:latin typeface="Arial"/>
                <a:ea typeface="方正姚体" pitchFamily="2" charset="-122"/>
              </a:rPr>
              <a:t>·</a:t>
            </a:r>
            <a:r>
              <a:rPr lang="en-US" altLang="zh-CN" sz="20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 </a:t>
            </a:r>
            <a:r>
              <a:rPr lang="zh-CN" altLang="en-US" sz="20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哈洛尔德游记</a:t>
            </a:r>
            <a:r>
              <a:rPr lang="en-US" altLang="zh-CN" sz="20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》</a:t>
            </a:r>
            <a:r>
              <a:rPr lang="zh-CN" altLang="en-US" sz="20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、</a:t>
            </a:r>
            <a:r>
              <a:rPr lang="en-US" altLang="zh-CN" sz="20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《</a:t>
            </a:r>
            <a:r>
              <a:rPr lang="zh-CN" altLang="en-US" sz="20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东方叙事诗</a:t>
            </a:r>
            <a:r>
              <a:rPr lang="en-US" altLang="zh-CN" sz="20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》</a:t>
            </a:r>
            <a:r>
              <a:rPr lang="zh-CN" altLang="en-US" sz="20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（诗里塑造了一系列无国无家，个人与社会对立的</a:t>
            </a:r>
            <a:r>
              <a:rPr lang="zh-CN" altLang="en-US" sz="2000" b="1">
                <a:solidFill>
                  <a:srgbClr val="99FFCC"/>
                </a:solidFill>
                <a:latin typeface="Arial"/>
                <a:ea typeface="方正姚体" pitchFamily="2" charset="-122"/>
              </a:rPr>
              <a:t>“</a:t>
            </a:r>
            <a:r>
              <a:rPr lang="zh-CN" altLang="en-US" sz="20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拜伦式的英雄</a:t>
            </a:r>
            <a:r>
              <a:rPr lang="zh-CN" altLang="en-US" sz="2000" b="1">
                <a:solidFill>
                  <a:srgbClr val="99FFCC"/>
                </a:solidFill>
                <a:latin typeface="Arial"/>
                <a:ea typeface="方正姚体" pitchFamily="2" charset="-122"/>
              </a:rPr>
              <a:t>”</a:t>
            </a:r>
            <a:r>
              <a:rPr lang="zh-CN" altLang="en-US" sz="20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）。</a:t>
            </a:r>
            <a:r>
              <a:rPr lang="en-US" altLang="zh-CN" sz="20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1811</a:t>
            </a:r>
            <a:r>
              <a:rPr lang="zh-CN" altLang="en-US" sz="20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年回到英国。为支持纺织工人暴动，发表讽刺诗</a:t>
            </a:r>
            <a:r>
              <a:rPr lang="en-US" altLang="zh-CN" sz="20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《〈</a:t>
            </a:r>
            <a:r>
              <a:rPr lang="zh-CN" altLang="en-US" sz="20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制压破坏机器法案</a:t>
            </a:r>
            <a:r>
              <a:rPr lang="en-US" altLang="zh-CN" sz="20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〉</a:t>
            </a:r>
            <a:r>
              <a:rPr lang="zh-CN" altLang="en-US" sz="20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制订者颂</a:t>
            </a:r>
            <a:r>
              <a:rPr lang="en-US" altLang="zh-CN" sz="20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》</a:t>
            </a:r>
            <a:r>
              <a:rPr lang="zh-CN" altLang="en-US" sz="20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，这是英国文学史上第一篇反映资本主义剥削方式惨无人道的杰作。</a:t>
            </a:r>
            <a:r>
              <a:rPr lang="en-US" altLang="zh-CN" sz="20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1816</a:t>
            </a:r>
            <a:r>
              <a:rPr lang="zh-CN" altLang="en-US" sz="20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年拜伦离开英国，后在意大利参加烧炭党的组织，反抗奥地利的统治。这一时期创作长篇叙事诗</a:t>
            </a:r>
            <a:r>
              <a:rPr lang="en-US" altLang="zh-CN" sz="20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《</a:t>
            </a:r>
            <a:r>
              <a:rPr lang="zh-CN" altLang="en-US" sz="20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唐璜</a:t>
            </a:r>
            <a:r>
              <a:rPr lang="en-US" altLang="zh-CN" sz="20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》</a:t>
            </a:r>
            <a:r>
              <a:rPr lang="zh-CN" altLang="en-US" sz="20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（未完成）。</a:t>
            </a:r>
            <a:r>
              <a:rPr lang="en-US" altLang="zh-CN" sz="20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1823</a:t>
            </a:r>
            <a:r>
              <a:rPr lang="zh-CN" altLang="en-US" sz="20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年烧炭党运动失败，他前去参加希腊人民反抗土耳其的民族解放斗争。期间不幸染病去世。其诗作以辛辣的社会讽刺、批评和对自由、民主的讴歌，极大的鼓舞了欧洲的民族民主运动，在世界各国的革命志士心中引起了强烈共鸣，但表现的个人主义和悲观厌世的消极成分非常严重。 </a:t>
            </a:r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1139825" y="1125538"/>
            <a:ext cx="671513" cy="27559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rgbClr val="003300"/>
            </a:outerShdw>
          </a:effectLst>
        </p:spPr>
        <p:txBody>
          <a:bodyPr vert="eaVert" wrap="none">
            <a:spAutoFit/>
          </a:bodyPr>
          <a:lstStyle/>
          <a:p>
            <a:r>
              <a:rPr lang="zh-CN" altLang="en-US" sz="3200">
                <a:solidFill>
                  <a:srgbClr val="FF66FF"/>
                </a:solidFill>
                <a:ea typeface="黑体" pitchFamily="2" charset="-122"/>
              </a:rPr>
              <a:t>乔治</a:t>
            </a:r>
            <a:r>
              <a:rPr lang="en-US" altLang="zh-CN" sz="3200" b="1">
                <a:solidFill>
                  <a:srgbClr val="FF66FF"/>
                </a:solidFill>
                <a:latin typeface="Arial"/>
              </a:rPr>
              <a:t>·</a:t>
            </a:r>
            <a:r>
              <a:rPr lang="zh-CN" altLang="en-US" sz="3200">
                <a:solidFill>
                  <a:srgbClr val="FF66FF"/>
                </a:solidFill>
                <a:ea typeface="黑体" pitchFamily="2" charset="-122"/>
              </a:rPr>
              <a:t>戈登</a:t>
            </a:r>
            <a:r>
              <a:rPr lang="en-US" altLang="zh-CN" sz="3200" b="1">
                <a:solidFill>
                  <a:srgbClr val="FF66FF"/>
                </a:solidFill>
                <a:latin typeface="Arial"/>
              </a:rPr>
              <a:t>·</a:t>
            </a:r>
            <a:r>
              <a:rPr lang="zh-CN" altLang="en-US" sz="3200">
                <a:solidFill>
                  <a:srgbClr val="FF66FF"/>
                </a:solidFill>
                <a:ea typeface="黑体" pitchFamily="2" charset="-122"/>
              </a:rPr>
              <a:t>拜伦</a:t>
            </a:r>
          </a:p>
        </p:txBody>
      </p:sp>
      <p:pic>
        <p:nvPicPr>
          <p:cNvPr id="21512" name="Picture 8" descr="gaofei203441799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98450" y="4076700"/>
            <a:ext cx="1897063" cy="2493963"/>
          </a:xfrm>
          <a:prstGeom prst="rect">
            <a:avLst/>
          </a:prstGeom>
          <a:noFill/>
          <a:ln w="57150">
            <a:pattFill prst="pct30">
              <a:fgClr>
                <a:srgbClr val="000000"/>
              </a:fgClr>
              <a:bgClr>
                <a:srgbClr val="FFFFFF"/>
              </a:bgClr>
            </a:pattFill>
            <a:miter lim="800000"/>
          </a:ln>
          <a:effectLst>
            <a:outerShdw dist="117088" dir="2963922" algn="ctr" rotWithShape="0">
              <a:srgbClr val="003300"/>
            </a:outerShdw>
          </a:effectLst>
        </p:spPr>
      </p:pic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6658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1143000"/>
            <a:ext cx="7467600" cy="1668463"/>
          </a:xfrm>
        </p:spPr>
        <p:txBody>
          <a:bodyPr/>
          <a:lstStyle/>
          <a:p>
            <a:r>
              <a:rPr kumimoji="0" lang="zh-CN" altLang="en-US" sz="3200" b="1">
                <a:solidFill>
                  <a:srgbClr val="0000FF"/>
                </a:solidFill>
                <a:latin typeface="Times New Roman" pitchFamily="18" charset="0"/>
              </a:rPr>
              <a:t>诗人由大海而想起与大海有关的英雄拿破仑和伟大诗人拜伦，这反映了诗人什么样的思想感情？</a:t>
            </a:r>
          </a:p>
        </p:txBody>
      </p:sp>
      <p:sp>
        <p:nvSpPr>
          <p:cNvPr id="326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3200400"/>
            <a:ext cx="7834313" cy="266700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0" lang="zh-CN" altLang="en-US" sz="3600" b="1">
                <a:latin typeface="Times New Roman" pitchFamily="18" charset="0"/>
              </a:rPr>
              <a:t>    诗人极力赞颂英雄拿破仑和伟大诗人拜伦，一方面表明诗人对自由精神的不懈追求；另一方面也反映了诗人对前程渺茫、壮志难酬的悲哀。</a:t>
            </a:r>
            <a:r>
              <a:rPr kumimoji="0" lang="zh-CN" altLang="en-US">
                <a:latin typeface="Times New Roman" pitchFamily="18" charset="0"/>
              </a:rPr>
              <a:t> </a:t>
            </a:r>
          </a:p>
          <a:p>
            <a:pPr>
              <a:lnSpc>
                <a:spcPct val="90000"/>
              </a:lnSpc>
            </a:pPr>
            <a:endParaRPr lang="zh-CN" altLang="en-US"/>
          </a:p>
        </p:txBody>
      </p:sp>
      <p:sp>
        <p:nvSpPr>
          <p:cNvPr id="326660" name="AutoShape 4"/>
          <p:cNvSpPr>
            <a:spLocks noChangeArrowheads="1"/>
          </p:cNvSpPr>
          <p:nvPr/>
        </p:nvSpPr>
        <p:spPr bwMode="auto">
          <a:xfrm>
            <a:off x="914400" y="2438400"/>
            <a:ext cx="228600" cy="1981200"/>
          </a:xfrm>
          <a:prstGeom prst="curvedRightArrow">
            <a:avLst>
              <a:gd name="adj1" fmla="val 173333"/>
              <a:gd name="adj2" fmla="val 346667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>
    <p:wipe dir="d"/>
    <p:sndAc>
      <p:stSnd>
        <p:snd r:embed="rId2" name="projctor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26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6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6659" grpId="0" build="p"/>
      <p:bldP spid="32666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40" name="AutoShape 8"/>
          <p:cNvSpPr/>
          <p:nvPr/>
        </p:nvSpPr>
        <p:spPr bwMode="auto">
          <a:xfrm>
            <a:off x="466725" y="3155950"/>
            <a:ext cx="73025" cy="1944688"/>
          </a:xfrm>
          <a:prstGeom prst="leftBrace">
            <a:avLst>
              <a:gd name="adj1" fmla="val 221920"/>
              <a:gd name="adj2" fmla="val 50000"/>
            </a:avLst>
          </a:prstGeom>
          <a:noFill/>
          <a:ln w="3175">
            <a:solidFill>
              <a:srgbClr val="003300"/>
            </a:solidFill>
            <a:rou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539750" y="3044825"/>
            <a:ext cx="863600" cy="457200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rgbClr val="003300"/>
            </a:outerShdw>
          </a:effectLst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zh-CN" altLang="en-US" sz="2400" b="1">
                <a:latin typeface="方正姚体" pitchFamily="2" charset="-122"/>
                <a:ea typeface="方正姚体" pitchFamily="2" charset="-122"/>
              </a:rPr>
              <a:t>道别</a:t>
            </a:r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539750" y="3894138"/>
            <a:ext cx="863600" cy="457200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rgbClr val="003300"/>
            </a:outerShdw>
          </a:effectLst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zh-CN" altLang="en-US" sz="2400" b="1">
                <a:latin typeface="方正姚体" pitchFamily="2" charset="-122"/>
                <a:ea typeface="方正姚体" pitchFamily="2" charset="-122"/>
              </a:rPr>
              <a:t>联想</a:t>
            </a:r>
          </a:p>
        </p:txBody>
      </p:sp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539750" y="4700588"/>
            <a:ext cx="863600" cy="457200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rgbClr val="003300"/>
            </a:outerShdw>
          </a:effectLst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zh-CN" altLang="en-US" sz="2400" b="1">
                <a:latin typeface="方正姚体" pitchFamily="2" charset="-122"/>
                <a:ea typeface="方正姚体" pitchFamily="2" charset="-122"/>
              </a:rPr>
              <a:t>道别</a:t>
            </a:r>
          </a:p>
        </p:txBody>
      </p:sp>
      <p:sp>
        <p:nvSpPr>
          <p:cNvPr id="18444" name="AutoShape 12"/>
          <p:cNvSpPr/>
          <p:nvPr/>
        </p:nvSpPr>
        <p:spPr bwMode="auto">
          <a:xfrm>
            <a:off x="1403350" y="3689350"/>
            <a:ext cx="71438" cy="863600"/>
          </a:xfrm>
          <a:prstGeom prst="leftBrace">
            <a:avLst>
              <a:gd name="adj1" fmla="val 100740"/>
              <a:gd name="adj2" fmla="val 50000"/>
            </a:avLst>
          </a:prstGeom>
          <a:noFill/>
          <a:ln w="3175">
            <a:solidFill>
              <a:srgbClr val="003300"/>
            </a:solidFill>
            <a:rou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8445" name="Text Box 13"/>
          <p:cNvSpPr txBox="1">
            <a:spLocks noChangeArrowheads="1"/>
          </p:cNvSpPr>
          <p:nvPr/>
        </p:nvSpPr>
        <p:spPr bwMode="auto">
          <a:xfrm>
            <a:off x="1476375" y="4164013"/>
            <a:ext cx="2374900" cy="457200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rgbClr val="003300"/>
            </a:outerShdw>
          </a:effectLst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zh-CN" altLang="en-US" sz="2400" b="1">
                <a:latin typeface="方正姚体" pitchFamily="2" charset="-122"/>
                <a:ea typeface="方正姚体" pitchFamily="2" charset="-122"/>
              </a:rPr>
              <a:t>功业未竟的伟人</a:t>
            </a:r>
            <a:endParaRPr lang="zh-CN" altLang="en-US" b="1"/>
          </a:p>
        </p:txBody>
      </p:sp>
      <p:sp>
        <p:nvSpPr>
          <p:cNvPr id="18446" name="Text Box 14"/>
          <p:cNvSpPr txBox="1">
            <a:spLocks noChangeArrowheads="1"/>
          </p:cNvSpPr>
          <p:nvPr/>
        </p:nvSpPr>
        <p:spPr bwMode="auto">
          <a:xfrm>
            <a:off x="1476375" y="3605213"/>
            <a:ext cx="2374900" cy="457200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rgbClr val="003300"/>
            </a:outerShdw>
          </a:effectLst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zh-CN" altLang="en-US" sz="2400" b="1">
                <a:latin typeface="方正姚体" pitchFamily="2" charset="-122"/>
                <a:ea typeface="方正姚体" pitchFamily="2" charset="-122"/>
              </a:rPr>
              <a:t>挣脱束缚的愿望</a:t>
            </a:r>
            <a:endParaRPr lang="zh-CN" altLang="en-US" b="1"/>
          </a:p>
        </p:txBody>
      </p:sp>
      <p:sp>
        <p:nvSpPr>
          <p:cNvPr id="18451" name="Text Box 19"/>
          <p:cNvSpPr txBox="1">
            <a:spLocks noChangeArrowheads="1"/>
          </p:cNvSpPr>
          <p:nvPr/>
        </p:nvSpPr>
        <p:spPr bwMode="auto">
          <a:xfrm>
            <a:off x="1187450" y="3044825"/>
            <a:ext cx="6337300" cy="457200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rgbClr val="003300"/>
            </a:outerShdw>
          </a:effectLst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altLang="zh-CN" sz="2400" b="1">
                <a:solidFill>
                  <a:srgbClr val="99FFCC"/>
                </a:solidFill>
              </a:rPr>
              <a:t>──</a:t>
            </a:r>
            <a:r>
              <a:rPr lang="zh-CN" altLang="en-US" sz="2400" b="1">
                <a:solidFill>
                  <a:srgbClr val="FF66FF"/>
                </a:solidFill>
                <a:latin typeface="方正姚体" pitchFamily="2" charset="-122"/>
                <a:ea typeface="方正姚体" pitchFamily="2" charset="-122"/>
              </a:rPr>
              <a:t>难舍，因共有自由奔放的精神而情感相联</a:t>
            </a:r>
          </a:p>
        </p:txBody>
      </p:sp>
      <p:sp>
        <p:nvSpPr>
          <p:cNvPr id="18453" name="Text Box 21"/>
          <p:cNvSpPr txBox="1">
            <a:spLocks noChangeArrowheads="1"/>
          </p:cNvSpPr>
          <p:nvPr/>
        </p:nvSpPr>
        <p:spPr bwMode="auto">
          <a:xfrm>
            <a:off x="3636963" y="3602038"/>
            <a:ext cx="2951162" cy="457200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rgbClr val="003300"/>
            </a:outerShdw>
          </a:effectLst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altLang="zh-CN" sz="2400" b="1">
                <a:solidFill>
                  <a:srgbClr val="99FFCC"/>
                </a:solidFill>
              </a:rPr>
              <a:t>──</a:t>
            </a:r>
            <a:r>
              <a:rPr lang="zh-CN" altLang="en-US" sz="2400" b="1">
                <a:solidFill>
                  <a:srgbClr val="FF66FF"/>
                </a:solidFill>
                <a:latin typeface="方正姚体" pitchFamily="2" charset="-122"/>
                <a:ea typeface="方正姚体" pitchFamily="2" charset="-122"/>
              </a:rPr>
              <a:t>愁苦，心愿难遂</a:t>
            </a:r>
          </a:p>
        </p:txBody>
      </p:sp>
      <p:sp>
        <p:nvSpPr>
          <p:cNvPr id="18454" name="Text Box 22"/>
          <p:cNvSpPr txBox="1">
            <a:spLocks noChangeArrowheads="1"/>
          </p:cNvSpPr>
          <p:nvPr/>
        </p:nvSpPr>
        <p:spPr bwMode="auto">
          <a:xfrm>
            <a:off x="3635375" y="4149725"/>
            <a:ext cx="5400675" cy="457200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rgbClr val="003300"/>
            </a:outerShdw>
          </a:effectLst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altLang="zh-CN" sz="2400" b="1">
                <a:solidFill>
                  <a:srgbClr val="99FFCC"/>
                </a:solidFill>
              </a:rPr>
              <a:t>──</a:t>
            </a:r>
            <a:r>
              <a:rPr lang="zh-CN" altLang="en-US" sz="2400" b="1">
                <a:solidFill>
                  <a:srgbClr val="FF66FF"/>
                </a:solidFill>
                <a:ea typeface="方正姚体" pitchFamily="2" charset="-122"/>
              </a:rPr>
              <a:t>惋惜，</a:t>
            </a:r>
            <a:r>
              <a:rPr lang="zh-CN" altLang="en-US" sz="2400" b="1">
                <a:solidFill>
                  <a:srgbClr val="FF66FF"/>
                </a:solidFill>
                <a:latin typeface="方正姚体" pitchFamily="2" charset="-122"/>
                <a:ea typeface="方正姚体" pitchFamily="2" charset="-122"/>
              </a:rPr>
              <a:t>壮志未酬；崇敬，精神伟大</a:t>
            </a:r>
          </a:p>
        </p:txBody>
      </p:sp>
      <p:sp>
        <p:nvSpPr>
          <p:cNvPr id="18456" name="Text Box 24"/>
          <p:cNvSpPr txBox="1">
            <a:spLocks noChangeArrowheads="1"/>
          </p:cNvSpPr>
          <p:nvPr/>
        </p:nvSpPr>
        <p:spPr bwMode="auto">
          <a:xfrm>
            <a:off x="1187450" y="4700588"/>
            <a:ext cx="6337300" cy="457200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rgbClr val="003300"/>
            </a:outerShdw>
          </a:effectLst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altLang="zh-CN" sz="2400" b="1">
                <a:solidFill>
                  <a:srgbClr val="99FFCC"/>
                </a:solidFill>
              </a:rPr>
              <a:t>──</a:t>
            </a:r>
            <a:r>
              <a:rPr lang="zh-CN" altLang="en-US" sz="2400" b="1">
                <a:solidFill>
                  <a:srgbClr val="FF66FF"/>
                </a:solidFill>
                <a:ea typeface="方正姚体" pitchFamily="2" charset="-122"/>
              </a:rPr>
              <a:t>牢记，将大海的精神作为激励自己的动力</a:t>
            </a:r>
            <a:endParaRPr lang="zh-CN" altLang="en-US" sz="2400" b="1">
              <a:solidFill>
                <a:srgbClr val="FF66FF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42910" y="1740747"/>
            <a:ext cx="27146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smtClean="0">
                <a:solidFill>
                  <a:srgbClr val="C00000"/>
                </a:solidFill>
              </a:rPr>
              <a:t>思路</a:t>
            </a:r>
            <a:endParaRPr lang="zh-CN" altLang="en-US" sz="48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2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2000"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2000"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2000"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2000"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2000"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2000"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2000"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2000"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2000"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1" grpId="0"/>
      <p:bldP spid="18442" grpId="0"/>
      <p:bldP spid="18443" grpId="0"/>
      <p:bldP spid="18444" grpId="0"/>
      <p:bldP spid="18445" grpId="0"/>
      <p:bldP spid="18446" grpId="0"/>
      <p:bldP spid="18451" grpId="0"/>
      <p:bldP spid="18453" grpId="0"/>
      <p:bldP spid="18454" grpId="0"/>
      <p:bldP spid="1845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icture 7" descr="xinsrc_9f88ff4d850e11d6b5d000b0d03f0b06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5214942" cy="6426200"/>
          </a:xfrm>
          <a:prstGeom prst="rect">
            <a:avLst/>
          </a:prstGeom>
          <a:noFill/>
          <a:effectLst/>
        </p:spPr>
      </p:pic>
      <p:sp>
        <p:nvSpPr>
          <p:cNvPr id="7" name="矩形 6"/>
          <p:cNvSpPr/>
          <p:nvPr/>
        </p:nvSpPr>
        <p:spPr>
          <a:xfrm>
            <a:off x="5715008" y="714357"/>
            <a:ext cx="300039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latin typeface="Times New Roman"/>
              </a:rPr>
              <a:t>“</a:t>
            </a:r>
            <a:r>
              <a:rPr lang="zh-CN" altLang="en-US" sz="3200" b="1" smtClean="0"/>
              <a:t>俄罗斯第一艺术的诗人</a:t>
            </a:r>
            <a:r>
              <a:rPr lang="zh-CN" altLang="en-US" sz="3200" b="1" smtClean="0">
                <a:latin typeface="Times New Roman"/>
              </a:rPr>
              <a:t>”</a:t>
            </a:r>
            <a:br>
              <a:rPr lang="zh-CN" altLang="en-US" sz="3200" b="1" smtClean="0"/>
            </a:br>
            <a:r>
              <a:rPr lang="zh-CN" altLang="en-US" sz="3200" b="1" smtClean="0"/>
              <a:t>                                  </a:t>
            </a:r>
            <a:r>
              <a:rPr lang="zh-CN" altLang="en-US" sz="3200" b="1" smtClean="0">
                <a:latin typeface="Times New Roman"/>
              </a:rPr>
              <a:t>——</a:t>
            </a:r>
            <a:r>
              <a:rPr lang="zh-CN" altLang="en-US" sz="3200" b="1" smtClean="0"/>
              <a:t>别林斯基</a:t>
            </a:r>
            <a:endParaRPr lang="zh-CN" altLang="en-US" sz="3200"/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icture 5" descr="2006110911210140861">
            <a:hlinkClick r:id="rId3"/>
          </p:cNvPr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-785850" y="0"/>
            <a:ext cx="9929850" cy="73152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71472" y="1142984"/>
            <a:ext cx="7715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/>
              <a:t>小组合作朗读</a:t>
            </a:r>
            <a:endParaRPr lang="zh-CN" altLang="en-US" sz="4000" b="1"/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2928926" y="487025"/>
            <a:ext cx="5194051" cy="63709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rgbClr val="003300"/>
            </a:outerShdw>
          </a:effectLst>
        </p:spPr>
        <p:txBody>
          <a:bodyPr wrap="none" anchor="ctr">
            <a:spAutoFit/>
          </a:bodyPr>
          <a:lstStyle/>
          <a:p>
            <a:r>
              <a:rPr lang="zh-CN" altLang="en-US" sz="2400" b="1">
                <a:solidFill>
                  <a:srgbClr val="FFC000"/>
                </a:solidFill>
                <a:effectLst/>
                <a:ea typeface="华文新魏" pitchFamily="2" charset="-122"/>
              </a:rPr>
              <a:t>大海的勇敢的水手，</a:t>
            </a:r>
          </a:p>
          <a:p>
            <a:r>
              <a:rPr lang="zh-CN" altLang="en-US" sz="2400" b="1">
                <a:solidFill>
                  <a:srgbClr val="FFC000"/>
                </a:solidFill>
                <a:effectLst/>
                <a:ea typeface="华文新魏" pitchFamily="2" charset="-122"/>
              </a:rPr>
              <a:t>我多么羡慕你，</a:t>
            </a:r>
          </a:p>
          <a:p>
            <a:r>
              <a:rPr lang="zh-CN" altLang="en-US" sz="2400" b="1">
                <a:solidFill>
                  <a:srgbClr val="FFC000"/>
                </a:solidFill>
                <a:effectLst/>
                <a:ea typeface="华文新魏" pitchFamily="2" charset="-122"/>
              </a:rPr>
              <a:t>生活在帆影下，</a:t>
            </a:r>
          </a:p>
          <a:p>
            <a:r>
              <a:rPr lang="zh-CN" altLang="en-US" sz="2400" b="1">
                <a:solidFill>
                  <a:srgbClr val="FFC000"/>
                </a:solidFill>
                <a:effectLst/>
                <a:ea typeface="华文新魏" pitchFamily="2" charset="-122"/>
              </a:rPr>
              <a:t>在风涛里直到年老！</a:t>
            </a:r>
          </a:p>
          <a:p>
            <a:r>
              <a:rPr lang="zh-CN" altLang="en-US" sz="2400" b="1">
                <a:solidFill>
                  <a:srgbClr val="FFC000"/>
                </a:solidFill>
                <a:effectLst/>
                <a:ea typeface="华文新魏" pitchFamily="2" charset="-122"/>
              </a:rPr>
              <a:t>已经花白了头，</a:t>
            </a:r>
          </a:p>
          <a:p>
            <a:r>
              <a:rPr lang="zh-CN" altLang="en-US" sz="2400" b="1">
                <a:solidFill>
                  <a:srgbClr val="FFC000"/>
                </a:solidFill>
                <a:effectLst/>
                <a:ea typeface="华文新魏" pitchFamily="2" charset="-122"/>
              </a:rPr>
              <a:t>你是否早已寻到平静的港湾，</a:t>
            </a:r>
          </a:p>
          <a:p>
            <a:r>
              <a:rPr lang="zh-CN" altLang="en-US" sz="2400" b="1">
                <a:solidFill>
                  <a:srgbClr val="FFC000"/>
                </a:solidFill>
                <a:effectLst/>
                <a:ea typeface="华文新魏" pitchFamily="2" charset="-122"/>
              </a:rPr>
              <a:t>享受一刻安恬的慰藉？</a:t>
            </a:r>
            <a:r>
              <a:rPr lang="zh-CN" altLang="en-US" sz="2400" b="1">
                <a:solidFill>
                  <a:srgbClr val="FFC000"/>
                </a:solidFill>
                <a:effectLst/>
                <a:latin typeface="Arial"/>
                <a:ea typeface="华文新魏" pitchFamily="2" charset="-122"/>
              </a:rPr>
              <a:t> </a:t>
            </a:r>
            <a:endParaRPr lang="zh-CN" altLang="en-US" sz="2400" b="1">
              <a:solidFill>
                <a:srgbClr val="FFC000"/>
              </a:solidFill>
              <a:effectLst/>
              <a:ea typeface="华文新魏" pitchFamily="2" charset="-122"/>
            </a:endParaRPr>
          </a:p>
          <a:p>
            <a:r>
              <a:rPr lang="zh-CN" altLang="en-US" sz="2400" b="1">
                <a:solidFill>
                  <a:srgbClr val="FFC000"/>
                </a:solidFill>
                <a:effectLst/>
                <a:ea typeface="华文新魏" pitchFamily="2" charset="-122"/>
              </a:rPr>
              <a:t>然而诱人的风浪，</a:t>
            </a:r>
          </a:p>
          <a:p>
            <a:r>
              <a:rPr lang="zh-CN" altLang="en-US" sz="2400" b="1">
                <a:solidFill>
                  <a:srgbClr val="FFC000"/>
                </a:solidFill>
                <a:effectLst/>
                <a:ea typeface="华文新魏" pitchFamily="2" charset="-122"/>
              </a:rPr>
              <a:t>又把你喊叫。</a:t>
            </a:r>
            <a:r>
              <a:rPr lang="zh-CN" altLang="en-US" sz="2400" b="1">
                <a:solidFill>
                  <a:srgbClr val="FFC000"/>
                </a:solidFill>
                <a:effectLst/>
                <a:latin typeface="Arial"/>
                <a:ea typeface="华文新魏" pitchFamily="2" charset="-122"/>
              </a:rPr>
              <a:t> </a:t>
            </a:r>
            <a:r>
              <a:rPr lang="zh-CN" altLang="en-US" sz="2400" b="1">
                <a:solidFill>
                  <a:srgbClr val="FFC000"/>
                </a:solidFill>
                <a:effectLst/>
                <a:ea typeface="华文新魏" pitchFamily="2" charset="-122"/>
              </a:rPr>
              <a:t>　</a:t>
            </a:r>
          </a:p>
          <a:p>
            <a:r>
              <a:rPr lang="zh-CN" altLang="en-US" sz="2400" b="1">
                <a:solidFill>
                  <a:srgbClr val="FFC000"/>
                </a:solidFill>
                <a:effectLst/>
                <a:ea typeface="华文新魏" pitchFamily="2" charset="-122"/>
              </a:rPr>
              <a:t>伸过手来吧，</a:t>
            </a:r>
          </a:p>
          <a:p>
            <a:r>
              <a:rPr lang="zh-CN" altLang="en-US" sz="2400" b="1">
                <a:solidFill>
                  <a:srgbClr val="FFC000"/>
                </a:solidFill>
                <a:effectLst/>
                <a:ea typeface="华文新魏" pitchFamily="2" charset="-122"/>
              </a:rPr>
              <a:t>我们心里有同样的渴望。</a:t>
            </a:r>
          </a:p>
          <a:p>
            <a:r>
              <a:rPr lang="zh-CN" altLang="en-US" sz="2400" b="1">
                <a:solidFill>
                  <a:srgbClr val="FFC000"/>
                </a:solidFill>
                <a:effectLst/>
                <a:ea typeface="华文新魏" pitchFamily="2" charset="-122"/>
              </a:rPr>
              <a:t>让我们离开这过去的海岸，</a:t>
            </a:r>
          </a:p>
          <a:p>
            <a:r>
              <a:rPr lang="zh-CN" altLang="en-US" sz="2400" b="1">
                <a:solidFill>
                  <a:srgbClr val="FFC000"/>
                </a:solidFill>
                <a:effectLst/>
                <a:ea typeface="华文新魏" pitchFamily="2" charset="-122"/>
              </a:rPr>
              <a:t>去漫游于遥远的天空，遥远的地方。</a:t>
            </a:r>
            <a:r>
              <a:rPr lang="zh-CN" altLang="en-US" sz="2400" b="1">
                <a:solidFill>
                  <a:srgbClr val="FFC000"/>
                </a:solidFill>
                <a:effectLst/>
                <a:latin typeface="Arial"/>
                <a:ea typeface="华文新魏" pitchFamily="2" charset="-122"/>
              </a:rPr>
              <a:t> </a:t>
            </a:r>
            <a:endParaRPr lang="zh-CN" altLang="en-US" sz="2400" b="1">
              <a:solidFill>
                <a:srgbClr val="FFC000"/>
              </a:solidFill>
              <a:effectLst/>
              <a:ea typeface="华文新魏" pitchFamily="2" charset="-122"/>
            </a:endParaRPr>
          </a:p>
          <a:p>
            <a:r>
              <a:rPr lang="zh-CN" altLang="en-US" sz="2400" b="1">
                <a:solidFill>
                  <a:srgbClr val="FFC000"/>
                </a:solidFill>
                <a:effectLst/>
                <a:ea typeface="华文新魏" pitchFamily="2" charset="-122"/>
              </a:rPr>
              <a:t>我在地面住厌了，</a:t>
            </a:r>
          </a:p>
          <a:p>
            <a:r>
              <a:rPr lang="zh-CN" altLang="en-US" sz="2400" b="1">
                <a:solidFill>
                  <a:srgbClr val="FFC000"/>
                </a:solidFill>
                <a:effectLst/>
                <a:ea typeface="华文新魏" pitchFamily="2" charset="-122"/>
              </a:rPr>
              <a:t>渴求另一种自然，</a:t>
            </a:r>
          </a:p>
          <a:p>
            <a:r>
              <a:rPr lang="zh-CN" altLang="en-US" sz="2400" b="1">
                <a:solidFill>
                  <a:srgbClr val="FFC000"/>
                </a:solidFill>
                <a:effectLst/>
                <a:ea typeface="华文新魏" pitchFamily="2" charset="-122"/>
              </a:rPr>
              <a:t>让我跨进你的领域吧，</a:t>
            </a:r>
          </a:p>
          <a:p>
            <a:r>
              <a:rPr lang="zh-CN" altLang="en-US" sz="2400" b="1">
                <a:solidFill>
                  <a:srgbClr val="FFC000"/>
                </a:solidFill>
                <a:effectLst/>
                <a:ea typeface="华文新魏" pitchFamily="2" charset="-122"/>
              </a:rPr>
              <a:t>自由的海洋</a:t>
            </a:r>
            <a:r>
              <a:rPr lang="en-US" altLang="zh-CN" sz="2400" b="1">
                <a:solidFill>
                  <a:srgbClr val="FFC000"/>
                </a:solidFill>
                <a:effectLst/>
                <a:latin typeface="Arial"/>
                <a:ea typeface="华文新魏" pitchFamily="2" charset="-122"/>
              </a:rPr>
              <a:t>……</a:t>
            </a:r>
            <a:endParaRPr lang="en-US" altLang="zh-CN" sz="2400" b="1">
              <a:solidFill>
                <a:srgbClr val="FFC000"/>
              </a:solidFill>
              <a:effectLst/>
              <a:ea typeface="华文新魏" pitchFamily="2" charset="-122"/>
            </a:endParaRPr>
          </a:p>
        </p:txBody>
      </p:sp>
      <p:sp>
        <p:nvSpPr>
          <p:cNvPr id="14341" name="Oval 5"/>
          <p:cNvSpPr>
            <a:spLocks noChangeArrowheads="1"/>
          </p:cNvSpPr>
          <p:nvPr/>
        </p:nvSpPr>
        <p:spPr bwMode="auto">
          <a:xfrm>
            <a:off x="250825" y="188913"/>
            <a:ext cx="1655763" cy="576262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2700000" scaled="1"/>
          </a:gradFill>
          <a:ln w="3175" algn="ctr">
            <a:solidFill>
              <a:srgbClr val="FF99FF"/>
            </a:solidFill>
            <a:round/>
          </a:ln>
          <a:effectLst>
            <a:outerShdw dist="107763" dir="2700000" algn="ctr" rotWithShape="0">
              <a:srgbClr val="003300">
                <a:alpha val="80000"/>
              </a:srgbClr>
            </a:outerShdw>
          </a:effectLst>
        </p:spPr>
        <p:txBody>
          <a:bodyPr wrap="none" anchor="ctr"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kumimoji="1" lang="zh-CN" altLang="en-US" sz="2800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华文行楷" pitchFamily="2" charset="-122"/>
              </a:rPr>
              <a:t>扩展阅读</a:t>
            </a: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1619250" y="4581525"/>
            <a:ext cx="671513" cy="1439863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>
                <a:ea typeface="方正姚体" pitchFamily="2" charset="-122"/>
              </a:rPr>
              <a:t>普希金</a:t>
            </a:r>
          </a:p>
        </p:txBody>
      </p:sp>
      <p:pic>
        <p:nvPicPr>
          <p:cNvPr id="14345" name="Picture 9" descr="图片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55650" y="1258888"/>
            <a:ext cx="804863" cy="4546600"/>
          </a:xfrm>
          <a:prstGeom prst="rect">
            <a:avLst/>
          </a:prstGeom>
          <a:noFill/>
        </p:spPr>
      </p:pic>
      <p:pic>
        <p:nvPicPr>
          <p:cNvPr id="14346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010900" y="122809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9730" name="Rectangle 2"/>
          <p:cNvSpPr>
            <a:spLocks noGrp="1" noChangeArrowheads="1"/>
          </p:cNvSpPr>
          <p:nvPr>
            <p:ph type="title"/>
          </p:nvPr>
        </p:nvSpPr>
        <p:spPr>
          <a:xfrm>
            <a:off x="1676400" y="685800"/>
            <a:ext cx="7793038" cy="1143000"/>
          </a:xfrm>
        </p:spPr>
        <p:txBody>
          <a:bodyPr/>
          <a:lstStyle/>
          <a:p>
            <a:r>
              <a:rPr lang="zh-CN" altLang="en-US" sz="4000" b="1">
                <a:solidFill>
                  <a:srgbClr val="0000FF"/>
                </a:solidFill>
              </a:rPr>
              <a:t>假如生活欺骗了你</a:t>
            </a:r>
          </a:p>
        </p:txBody>
      </p:sp>
      <p:sp>
        <p:nvSpPr>
          <p:cNvPr id="329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2057400"/>
            <a:ext cx="7772400" cy="4114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zh-CN" altLang="en-US" b="1">
                <a:solidFill>
                  <a:srgbClr val="000000"/>
                </a:solidFill>
              </a:rPr>
              <a:t>    假如生活欺骗了你，</a:t>
            </a:r>
            <a:br>
              <a:rPr lang="zh-CN" altLang="en-US" b="1">
                <a:solidFill>
                  <a:srgbClr val="000000"/>
                </a:solidFill>
              </a:rPr>
            </a:br>
            <a:r>
              <a:rPr lang="zh-CN" altLang="en-US" b="1">
                <a:solidFill>
                  <a:srgbClr val="000000"/>
                </a:solidFill>
              </a:rPr>
              <a:t>不要忧郁，也不要愤慨！ </a:t>
            </a:r>
            <a:br>
              <a:rPr lang="zh-CN" altLang="en-US" b="1">
                <a:solidFill>
                  <a:srgbClr val="000000"/>
                </a:solidFill>
              </a:rPr>
            </a:br>
            <a:r>
              <a:rPr lang="zh-CN" altLang="en-US" b="1">
                <a:solidFill>
                  <a:srgbClr val="000000"/>
                </a:solidFill>
              </a:rPr>
              <a:t>不顺心时暂且克制自己， </a:t>
            </a:r>
            <a:br>
              <a:rPr lang="zh-CN" altLang="en-US" b="1">
                <a:solidFill>
                  <a:srgbClr val="000000"/>
                </a:solidFill>
              </a:rPr>
            </a:br>
            <a:r>
              <a:rPr lang="zh-CN" altLang="en-US" b="1">
                <a:solidFill>
                  <a:srgbClr val="000000"/>
                </a:solidFill>
              </a:rPr>
              <a:t>相信吧，快乐之日就会到来。 </a:t>
            </a:r>
            <a:br>
              <a:rPr lang="zh-CN" altLang="en-US" b="1">
                <a:solidFill>
                  <a:srgbClr val="000000"/>
                </a:solidFill>
              </a:rPr>
            </a:br>
            <a:r>
              <a:rPr lang="zh-CN" altLang="en-US" b="1">
                <a:solidFill>
                  <a:srgbClr val="000000"/>
                </a:solidFill>
              </a:rPr>
              <a:t>我们的心儿憧憬着未来， </a:t>
            </a:r>
            <a:br>
              <a:rPr lang="zh-CN" altLang="en-US" b="1">
                <a:solidFill>
                  <a:srgbClr val="000000"/>
                </a:solidFill>
              </a:rPr>
            </a:br>
            <a:r>
              <a:rPr lang="zh-CN" altLang="en-US" b="1">
                <a:solidFill>
                  <a:srgbClr val="000000"/>
                </a:solidFill>
              </a:rPr>
              <a:t>而今总是令人悲哀： </a:t>
            </a:r>
            <a:br>
              <a:rPr lang="zh-CN" altLang="en-US" b="1">
                <a:solidFill>
                  <a:srgbClr val="000000"/>
                </a:solidFill>
              </a:rPr>
            </a:br>
            <a:r>
              <a:rPr lang="zh-CN" altLang="en-US" b="1">
                <a:solidFill>
                  <a:srgbClr val="000000"/>
                </a:solidFill>
              </a:rPr>
              <a:t>一切都是暂时的，转瞬即逝， </a:t>
            </a:r>
            <a:br>
              <a:rPr lang="zh-CN" altLang="en-US" b="1">
                <a:solidFill>
                  <a:srgbClr val="000000"/>
                </a:solidFill>
              </a:rPr>
            </a:br>
            <a:r>
              <a:rPr lang="zh-CN" altLang="en-US" b="1">
                <a:solidFill>
                  <a:srgbClr val="000000"/>
                </a:solidFill>
              </a:rPr>
              <a:t>而那逝去的将变为可爱。</a:t>
            </a:r>
            <a:r>
              <a:rPr lang="zh-CN" altLang="en-US">
                <a:solidFill>
                  <a:srgbClr val="0066CC"/>
                </a:solidFill>
              </a:rPr>
              <a:t> </a:t>
            </a:r>
            <a:endParaRPr lang="zh-CN" altLang="en-US"/>
          </a:p>
        </p:txBody>
      </p:sp>
    </p:spTree>
  </p:cSld>
  <p:clrMapOvr>
    <a:masterClrMapping/>
  </p:clrMapOvr>
  <p:transition>
    <p:zoom dir="in"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1928795" y="692150"/>
            <a:ext cx="6891356" cy="544764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rgbClr val="003300"/>
            </a:outerShdw>
          </a:effectLst>
        </p:spPr>
        <p:txBody>
          <a:bodyPr wrap="square"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 smtClean="0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  （</a:t>
            </a:r>
            <a:r>
              <a:rPr lang="en-US" altLang="zh-CN" sz="24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1799</a:t>
            </a:r>
            <a:r>
              <a:rPr lang="zh-CN" altLang="en-US" sz="24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－</a:t>
            </a:r>
            <a:r>
              <a:rPr lang="en-US" altLang="zh-CN" sz="24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1837</a:t>
            </a:r>
            <a:r>
              <a:rPr lang="zh-CN" altLang="en-US" sz="24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）俄国最伟大的诗人、浪漫主义文学的杰出代表，俄国近代现实主义文学的奠基者、俄罗斯文学语言的创建者。生于莫斯科一个贵族家庭。</a:t>
            </a:r>
            <a:r>
              <a:rPr lang="en-US" altLang="zh-CN" sz="24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13</a:t>
            </a:r>
            <a:r>
              <a:rPr lang="zh-CN" altLang="en-US" sz="24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岁开始写诗，</a:t>
            </a:r>
            <a:r>
              <a:rPr lang="en-US" altLang="zh-CN" sz="24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15</a:t>
            </a:r>
            <a:r>
              <a:rPr lang="zh-CN" altLang="en-US" sz="24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岁公开发表诗作。由于歌颂自由和解放 ，</a:t>
            </a:r>
            <a:r>
              <a:rPr lang="en-US" altLang="zh-CN" sz="24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1820</a:t>
            </a:r>
            <a:r>
              <a:rPr lang="zh-CN" altLang="en-US" sz="24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年，就被沙皇政府流放到南方，时年</a:t>
            </a:r>
            <a:r>
              <a:rPr lang="en-US" altLang="zh-CN" sz="24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21</a:t>
            </a:r>
            <a:r>
              <a:rPr lang="zh-CN" altLang="en-US" sz="24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岁。</a:t>
            </a:r>
            <a:r>
              <a:rPr lang="en-US" altLang="zh-CN" sz="24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1826</a:t>
            </a:r>
            <a:r>
              <a:rPr lang="zh-CN" altLang="en-US" sz="24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年回到莫斯科，在沙皇监视下埋头写作。</a:t>
            </a:r>
            <a:r>
              <a:rPr lang="en-US" altLang="zh-CN" sz="24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1837</a:t>
            </a:r>
            <a:r>
              <a:rPr lang="zh-CN" altLang="en-US" sz="24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年在决斗中遇害。</a:t>
            </a:r>
          </a:p>
          <a:p>
            <a:pPr algn="dist">
              <a:spcBef>
                <a:spcPct val="50000"/>
              </a:spcBef>
            </a:pPr>
            <a:r>
              <a:rPr lang="zh-CN" altLang="en-US" sz="24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　　诗作具有明快的哀歌式的忧郁、旋律般的美、高度的思想性和强烈的艺术感染力。别林斯基赞美他的诗：</a:t>
            </a:r>
            <a:r>
              <a:rPr lang="zh-CN" altLang="en-US" sz="2400" b="1">
                <a:solidFill>
                  <a:srgbClr val="99FFCC"/>
                </a:solidFill>
                <a:latin typeface="Arial"/>
                <a:ea typeface="方正姚体" pitchFamily="2" charset="-122"/>
              </a:rPr>
              <a:t>“</a:t>
            </a:r>
            <a:r>
              <a:rPr lang="zh-CN" altLang="en-US" sz="24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所表现的音调的美和语言的力量到了惊异的地步；它像海波一样柔和、优美，像松脂一样鲜明，像水晶一样透明、洁净，像春天一样芬芳，像勇士一样坚强有力。</a:t>
            </a:r>
            <a:r>
              <a:rPr lang="zh-CN" altLang="en-US" sz="2400" b="1">
                <a:solidFill>
                  <a:srgbClr val="99FFCC"/>
                </a:solidFill>
                <a:latin typeface="Arial"/>
                <a:ea typeface="方正姚体" pitchFamily="2" charset="-122"/>
              </a:rPr>
              <a:t>”</a:t>
            </a:r>
            <a:r>
              <a:rPr lang="zh-CN" altLang="en-US" sz="24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高尔基说：</a:t>
            </a:r>
            <a:r>
              <a:rPr lang="zh-CN" altLang="en-US" sz="2400" b="1">
                <a:solidFill>
                  <a:srgbClr val="99FFCC"/>
                </a:solidFill>
                <a:latin typeface="Arial"/>
                <a:ea typeface="方正姚体" pitchFamily="2" charset="-122"/>
              </a:rPr>
              <a:t>“</a:t>
            </a:r>
            <a:r>
              <a:rPr lang="zh-CN" altLang="en-US" sz="24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读普希金的诗，如同走进了一片树林的草</a:t>
            </a:r>
            <a:r>
              <a:rPr lang="zh-CN" altLang="en-US" sz="2400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　</a:t>
            </a:r>
          </a:p>
        </p:txBody>
      </p:sp>
      <p:sp>
        <p:nvSpPr>
          <p:cNvPr id="13316" name="Oval 4"/>
          <p:cNvSpPr>
            <a:spLocks noChangeArrowheads="1"/>
          </p:cNvSpPr>
          <p:nvPr/>
        </p:nvSpPr>
        <p:spPr bwMode="auto">
          <a:xfrm>
            <a:off x="250825" y="188913"/>
            <a:ext cx="1655763" cy="576262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2700000" scaled="1"/>
          </a:gradFill>
          <a:ln w="3175" algn="ctr">
            <a:solidFill>
              <a:srgbClr val="FF99FF"/>
            </a:solidFill>
            <a:round/>
          </a:ln>
          <a:effectLst>
            <a:outerShdw dist="107763" dir="2700000" algn="ctr" rotWithShape="0">
              <a:srgbClr val="003300">
                <a:alpha val="80000"/>
              </a:srgbClr>
            </a:outerShdw>
          </a:effectLst>
        </p:spPr>
        <p:txBody>
          <a:bodyPr wrap="none" anchor="ctr"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kumimoji="1" lang="zh-CN" altLang="en-US" sz="2800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华文行楷" pitchFamily="2" charset="-122"/>
              </a:rPr>
              <a:t>作家简介</a:t>
            </a: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684213" y="1628775"/>
            <a:ext cx="915987" cy="2087563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>
                <a:solidFill>
                  <a:srgbClr val="FF00FF"/>
                </a:solidFill>
                <a:ea typeface="华文新魏" pitchFamily="2" charset="-122"/>
              </a:rPr>
              <a:t>普希金</a:t>
            </a:r>
          </a:p>
        </p:txBody>
      </p:sp>
      <p:pic>
        <p:nvPicPr>
          <p:cNvPr id="13319" name="Picture 7" descr="xinsrc_9f88ff4d850e11d6b5d000b0d03f0b06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6200" y="3933825"/>
            <a:ext cx="2108200" cy="2492375"/>
          </a:xfrm>
          <a:prstGeom prst="rect">
            <a:avLst/>
          </a:prstGeom>
          <a:noFill/>
          <a:effectLst/>
        </p:spPr>
      </p:pic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2195513" y="6010275"/>
            <a:ext cx="5772150" cy="4572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rgbClr val="003300"/>
            </a:outerShdw>
          </a:effec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99FFCC"/>
                </a:solidFill>
                <a:ea typeface="方正姚体" pitchFamily="2" charset="-122"/>
              </a:rPr>
              <a:t>地，到处盛开着鲜花，到处充溢着阳光。</a:t>
            </a:r>
            <a:r>
              <a:rPr lang="zh-CN" altLang="en-US" sz="2400">
                <a:solidFill>
                  <a:srgbClr val="99FFCC"/>
                </a:solidFill>
                <a:latin typeface="Arial"/>
                <a:ea typeface="方正姚体" pitchFamily="2" charset="-122"/>
              </a:rPr>
              <a:t>”</a:t>
            </a:r>
            <a:endParaRPr lang="zh-CN" altLang="en-US" sz="2400">
              <a:solidFill>
                <a:srgbClr val="99FFCC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0" y="549275"/>
            <a:ext cx="9144000" cy="5509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</a:rPr>
              <a:t>       </a:t>
            </a:r>
            <a:r>
              <a:rPr lang="zh-CN" altLang="en-US" sz="3200" b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</a:rPr>
              <a:t>普希金，</a:t>
            </a: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</a:rPr>
              <a:t>被誉为“俄国文学之父”“俄国诗歌的太阳”，是俄国浪漫主义文学的杰出代表，也是现实主义文学的奠基者，俄罗斯文学语言的创建者。他的抒情诗内容之广泛在俄国诗歌史上前无古人。他的代表作主要有政治抒情诗</a:t>
            </a:r>
            <a:r>
              <a:rPr lang="en-US" altLang="zh-CN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</a:rPr>
              <a:t>致大海</a:t>
            </a:r>
            <a:r>
              <a:rPr lang="en-US" altLang="zh-CN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</a:rPr>
              <a:t>》《</a:t>
            </a: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</a:rPr>
              <a:t>致恰达耶夫</a:t>
            </a:r>
            <a:r>
              <a:rPr lang="en-US" altLang="zh-CN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</a:rPr>
              <a:t>》</a:t>
            </a: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</a:rPr>
              <a:t>和诗体小说</a:t>
            </a:r>
            <a:r>
              <a:rPr lang="en-US" altLang="zh-CN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</a:rPr>
              <a:t>叶甫盖尼</a:t>
            </a:r>
            <a:r>
              <a:rPr lang="en-US" altLang="zh-CN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</a:rPr>
              <a:t>.</a:t>
            </a: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</a:rPr>
              <a:t>奥涅金</a:t>
            </a:r>
            <a:r>
              <a:rPr lang="en-US" altLang="zh-CN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</a:rPr>
              <a:t>》</a:t>
            </a: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</a:rPr>
              <a:t>等。他一生写了近九百首抒情诗。他的诗具有明快的哀歌式的忧郁、旋律般的美、高度民主的思想性和强烈的艺术感染力。他的创作成就，对俄罗斯文学及世界文学的发展都有重要影响，高尔基称之为“一切开端的开端”。</a:t>
            </a: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533400"/>
            <a:ext cx="8610600" cy="5562600"/>
          </a:xfrm>
        </p:spPr>
        <p:txBody>
          <a:bodyPr/>
          <a:lstStyle/>
          <a:p>
            <a:r>
              <a:rPr lang="zh-CN" altLang="en-US" b="1"/>
              <a:t>1820年，普希金因创作大量的政治诗，其激进思想和他崭露头角的声望，引起了沙皇政府的不安，被放逐到南高加索。由于他热爱自由，不愿阿谀逢迎敖德萨总督，1824年又被革职遣送回乡（第二次流放）。</a:t>
            </a:r>
          </a:p>
          <a:p>
            <a:r>
              <a:rPr lang="zh-CN" altLang="en-US" b="1"/>
              <a:t>南高加索优美的自然景色，哥萨克的风土人情，激发了诗人的浪漫主义诗情。尤其是那壮阔浩渺的大海。更使诗人留连忘返。临别前夕，诗人登上高加索海边的岩石，面对大海，他的心像大海一样深沉、激荡，情不自禁地写下了</a:t>
            </a:r>
            <a:r>
              <a:rPr lang="en-US" altLang="zh-CN" b="1"/>
              <a:t>《</a:t>
            </a:r>
            <a:r>
              <a:rPr lang="zh-CN" altLang="en-US" b="1"/>
              <a:t>致大海</a:t>
            </a:r>
            <a:r>
              <a:rPr lang="en-US" altLang="zh-CN" b="1"/>
              <a:t>》</a:t>
            </a:r>
            <a:r>
              <a:rPr lang="zh-CN" altLang="en-US" b="1"/>
              <a:t>。</a:t>
            </a:r>
          </a:p>
        </p:txBody>
      </p:sp>
    </p:spTree>
  </p:cSld>
  <p:clrMapOvr>
    <a:masterClrMapping/>
  </p:clrMapOvr>
  <p:transition>
    <p:blinds/>
    <p:sndAc>
      <p:stSnd>
        <p:snd r:embed="rId2" name="glass.wav" builtIn="1"/>
      </p:stSnd>
    </p:sndAc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3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C00000"/>
                </a:solidFill>
              </a:rPr>
              <a:t>学习目标</a:t>
            </a:r>
          </a:p>
        </p:txBody>
      </p:sp>
      <p:sp>
        <p:nvSpPr>
          <p:cNvPr id="313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br>
              <a:rPr lang="zh-CN" altLang="en-US" sz="2800" b="1"/>
            </a:br>
            <a:r>
              <a:rPr lang="en-US" altLang="zh-CN" b="1"/>
              <a:t>1</a:t>
            </a:r>
            <a:r>
              <a:rPr lang="zh-CN" altLang="en-US" b="1"/>
              <a:t>、正确理解大海的象征意义，揣摩诗的意境。</a:t>
            </a:r>
            <a:br>
              <a:rPr lang="zh-CN" altLang="en-US" b="1"/>
            </a:br>
            <a:r>
              <a:rPr lang="en-US" altLang="zh-CN" b="1"/>
              <a:t>2</a:t>
            </a:r>
            <a:r>
              <a:rPr lang="zh-CN" altLang="en-US" b="1"/>
              <a:t>、结合时代背景理解抒情主人公复杂的心绪。</a:t>
            </a:r>
            <a:br>
              <a:rPr lang="zh-CN" altLang="en-US" b="1"/>
            </a:br>
            <a:r>
              <a:rPr lang="en-US" altLang="zh-CN" b="1"/>
              <a:t>3</a:t>
            </a:r>
            <a:r>
              <a:rPr lang="zh-CN" altLang="en-US" b="1"/>
              <a:t>、把握本诗的感情线索，理清结构层次。</a:t>
            </a:r>
            <a:br>
              <a:rPr lang="zh-CN" altLang="en-US" b="1"/>
            </a:br>
            <a:endParaRPr lang="zh-CN" altLang="en-US" b="1"/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6" name="Text Box 4">
            <a:hlinkClick r:id="rId2" action="ppaction://hlinkpres?slideindex=3&amp;slidetitle=幻灯片 3"/>
          </p:cNvPr>
          <p:cNvSpPr txBox="1">
            <a:spLocks noChangeArrowheads="1"/>
          </p:cNvSpPr>
          <p:nvPr/>
        </p:nvSpPr>
        <p:spPr bwMode="auto">
          <a:xfrm>
            <a:off x="684213" y="0"/>
            <a:ext cx="2879725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朗诵欣赏</a:t>
            </a: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0" y="1328738"/>
            <a:ext cx="9144000" cy="4359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</a:rPr>
              <a:t>       </a:t>
            </a:r>
            <a:r>
              <a:rPr lang="zh-CN" altLang="en-US" sz="40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</a:rPr>
              <a:t>伟大的俄罗斯诗人普希金一向被称为“俄罗斯诗歌的太阳”，高尔基曾说过“普希金好像在寒冷而又阴沉的国度上空，燃起了一个新的太阳，而这个太阳的光线立即使得这个国度变得肥沃和富饶起来。”读他的政治抒情诗</a:t>
            </a:r>
            <a:r>
              <a:rPr lang="en-US" altLang="zh-CN" sz="40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</a:rPr>
              <a:t>《</a:t>
            </a:r>
            <a:r>
              <a:rPr lang="zh-CN" altLang="en-US" sz="40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</a:rPr>
              <a:t>致大海</a:t>
            </a:r>
            <a:r>
              <a:rPr lang="en-US" altLang="zh-CN" sz="40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</a:rPr>
              <a:t>》</a:t>
            </a:r>
            <a:r>
              <a:rPr lang="zh-CN" altLang="en-US" sz="40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</a:rPr>
              <a:t>时，也会有这样的感受。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819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428596" y="1500174"/>
            <a:ext cx="8072494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1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     </a:t>
            </a:r>
            <a:r>
              <a:rPr kumimoji="0" lang="zh-CN" sz="3600" b="1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本诗是一首抒情诗，作者来到大海边与大海告别。</a:t>
            </a:r>
            <a:endParaRPr kumimoji="0" lang="en-US" altLang="zh-CN" sz="3600" b="1" i="0" u="none" strike="noStrike" cap="none" normalizeH="0" baseline="0" smtClean="0">
              <a:ln>
                <a:noFill/>
              </a:ln>
              <a:solidFill>
                <a:srgbClr val="C00000"/>
              </a:solidFill>
              <a:effectLst/>
              <a:latin typeface="Calibri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600" b="1">
                <a:solidFill>
                  <a:srgbClr val="C0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sz="3600" b="1" smtClean="0">
                <a:solidFill>
                  <a:srgbClr val="C0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     </a:t>
            </a:r>
            <a:r>
              <a:rPr kumimoji="0" lang="zh-CN" sz="3600" b="1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请同学们找出作者与大海告别的部分</a:t>
            </a: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。</a:t>
            </a:r>
            <a:endParaRPr kumimoji="0" lang="zh-CN" altLang="en-US" sz="3600" b="1" i="0" u="none" strike="noStrike" cap="none" normalizeH="0" baseline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68</Paragraphs>
  <Slides>21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baseType="lpstr" size="31">
      <vt:lpstr>Arial</vt:lpstr>
      <vt:lpstr>Calibri</vt:lpstr>
      <vt:lpstr>Times New Roman</vt:lpstr>
      <vt:lpstr>Wingdings</vt:lpstr>
      <vt:lpstr>方正姚体</vt:lpstr>
      <vt:lpstr>华文行楷</vt:lpstr>
      <vt:lpstr>华文新魏</vt:lpstr>
      <vt:lpstr>黑体</vt:lpstr>
      <vt:lpstr>宋体</vt:lpstr>
      <vt:lpstr>Office 主题</vt:lpstr>
      <vt:lpstr>PowerPoint Presentation</vt:lpstr>
      <vt:lpstr>PowerPoint Presentation</vt:lpstr>
      <vt:lpstr>假如生活欺骗了你</vt:lpstr>
      <vt:lpstr>PowerPoint Presentation</vt:lpstr>
      <vt:lpstr>PowerPoint Presentation</vt:lpstr>
      <vt:lpstr>PowerPoint Presentation</vt:lpstr>
      <vt:lpstr>学习目标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诗人由大海而想起与大海有关的英雄拿破仑和伟大诗人拜伦，这反映了诗人什么样的思想感情？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2021-03-01T10:15:23.518</cp:lastPrinted>
  <dcterms:created xsi:type="dcterms:W3CDTF">2021-03-01T10:15:23Z</dcterms:created>
  <dcterms:modified xsi:type="dcterms:W3CDTF">2021-03-01T02:15:24Z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