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8" r:id="rId3"/>
    <p:sldId id="449" r:id="rId4"/>
    <p:sldId id="429" r:id="rId5"/>
    <p:sldId id="430" r:id="rId6"/>
    <p:sldId id="461" r:id="rId7"/>
    <p:sldId id="462" r:id="rId8"/>
    <p:sldId id="463" r:id="rId9"/>
    <p:sldId id="472" r:id="rId10"/>
    <p:sldId id="482" r:id="rId11"/>
    <p:sldId id="483" r:id="rId12"/>
    <p:sldId id="484" r:id="rId13"/>
    <p:sldId id="464" r:id="rId14"/>
    <p:sldId id="485" r:id="rId15"/>
    <p:sldId id="495" r:id="rId16"/>
    <p:sldId id="465" r:id="rId17"/>
    <p:sldId id="466" r:id="rId18"/>
    <p:sldId id="431" r:id="rId19"/>
  </p:sldIdLst>
  <p:sldSz cx="12192000" cy="6858000"/>
  <p:notesSz cx="6858000" cy="9144000"/>
  <p:custDataLst>
    <p:tags r:id="rId20"/>
  </p:custDataLst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bg2"/>
      </a:buClr>
      <a:buFont typeface="Monotype Sorts" pitchFamily="2" charset="2"/>
      <a:buChar char="§"/>
      <a:defRPr sz="32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2" d="100"/>
          <a:sy n="62" d="100"/>
        </p:scale>
        <p:origin x="-2442" y="-10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2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TextEdi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457200"/>
            <a:ext cx="2590800" cy="5638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457200"/>
            <a:ext cx="7569200" cy="5638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jpe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50000"/>
              </a:spcBef>
              <a:buClrTx/>
              <a:buFontTx/>
              <a:buNone/>
              <a:defRPr kumimoji="0" sz="1400" b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50000"/>
              </a:spcBef>
              <a:buClrTx/>
              <a:buFontTx/>
              <a:buNone/>
              <a:defRPr kumimoji="0" sz="1400" b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bg2"/>
                </a:solidFill>
              </a:defRPr>
            </a:lvl1pPr>
          </a:lstStyle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50000"/>
        <a:buFont typeface="Monotype Sort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png" /><Relationship Id="rId3" Type="http://schemas.openxmlformats.org/officeDocument/2006/relationships/tags" Target="../tags/tag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Text Box 2"/>
          <p:cNvSpPr txBox="1"/>
          <p:nvPr/>
        </p:nvSpPr>
        <p:spPr>
          <a:xfrm>
            <a:off x="185103" y="1259840"/>
            <a:ext cx="11649075" cy="14814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90000"/>
              </a:lnSpc>
              <a:spcBef>
                <a:spcPts val="25"/>
              </a:spcBef>
              <a:buNone/>
            </a:pPr>
            <a:r>
              <a:rPr lang="zh-CN" altLang="en-US" sz="3600">
                <a:latin typeface="黑体" panose="02010600030101010101" pitchFamily="49" charset="-122"/>
                <a:ea typeface="黑体" panose="02010600030101010101" pitchFamily="49" charset="-122"/>
              </a:rPr>
              <a:t>大卫 </a:t>
            </a:r>
            <a:r>
              <a:rPr lang="zh-CN" altLang="en-US" sz="3600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</a:rPr>
              <a:t>·</a:t>
            </a:r>
            <a:r>
              <a:rPr lang="zh-CN" altLang="en-US" sz="3600">
                <a:latin typeface="黑体" panose="02010600030101010101" pitchFamily="49" charset="-122"/>
                <a:ea typeface="黑体" panose="02010600030101010101" pitchFamily="49" charset="-122"/>
              </a:rPr>
              <a:t> 科波菲尔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90000"/>
              </a:lnSpc>
              <a:spcBef>
                <a:spcPts val="25"/>
              </a:spcBef>
              <a:buNone/>
            </a:pPr>
            <a:endParaRPr lang="zh-CN" altLang="en-US" sz="36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>
              <a:lnSpc>
                <a:spcPct val="90000"/>
              </a:lnSpc>
              <a:spcBef>
                <a:spcPts val="25"/>
              </a:spcBef>
              <a:buNone/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查尔斯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·狄更斯</a:t>
            </a:r>
            <a:endParaRPr lang="zh-CN" altLang="en-US" sz="2800">
              <a:latin typeface="楷体_GB2312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793" r="15079"/>
          <a:stretch>
            <a:fillRect/>
          </a:stretch>
        </p:blipFill>
        <p:spPr>
          <a:xfrm>
            <a:off x="407670" y="3590925"/>
            <a:ext cx="2232660" cy="307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535" y="3951605"/>
            <a:ext cx="2973705" cy="2324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1520" y="3609975"/>
            <a:ext cx="2141220" cy="30270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米考伯先生是一个什么样的形象？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文本研习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025" y="1767205"/>
            <a:ext cx="1039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</a:rPr>
              <a:t>方法提示：第二步，根据情节概括形象特点。</a:t>
            </a:r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535" y="3064510"/>
            <a:ext cx="11250930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他爱慕虚荣，喜好挥霍，不切实际、不肯脚踏实地，他经常负债累累。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他是一个不折不扣的乐天派。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米考伯先生是一个什么样的形象？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文本研习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025" y="1767205"/>
            <a:ext cx="1039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</a:rPr>
              <a:t>方法提示：第三步，整合表述。</a:t>
            </a:r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2491740"/>
            <a:ext cx="11250930" cy="405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米考伯先生是一个爱慕虚荣、喜欢挥霍、不肯脚踏实地、开朗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乐观的人。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他是大卫做童工时的房东，后来成了大卫的忘年之交。他因无力偿还债务而身陷囹圄。他爱慕虚荣，喜好挥霍，不切实际、不肯脚踏实地，经常负债累累。在他因欠债被关进监狱时，他曾告诫大卫:"一个人要是每年收人二十镑，花掉十九镑十九先令六便士，那他会过得很快活，但要是他花掉二十镑一先令，那他就惨了。"就在他刚经过这样沉痛的忏悔后，他又马上向大卫借了一先令买啤酒喝，并又变得高兴起来。他就是这样一个不折不扣的乐天派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作者是怎样塑造米考伯先生这个人物形象的？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文本研习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758950"/>
            <a:ext cx="11250930" cy="46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）外貌描写</a:t>
            </a:r>
            <a:endParaRPr lang="zh-CN" altLang="en-US" sz="2400">
              <a:solidFill>
                <a:schemeClr val="tx1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他身穿褐色外套，黑色马裤</a:t>
            </a:r>
            <a:r>
              <a:rPr lang="en-US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......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即使他用来看了，也是什么都看不见的。</a:t>
            </a:r>
            <a:endParaRPr lang="zh-CN" altLang="en-US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作者通过外貌描写，写出米考伯先生长相滑稽、生活贫困却极力掩饰、爱慕虚荣的特点。</a:t>
            </a:r>
            <a:endParaRPr lang="zh-CN" altLang="en-US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）语言描写</a:t>
            </a:r>
            <a:endParaRPr lang="zh-CN" altLang="en-US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说话时，他语调中带有一种屈尊俯就的口气，还有一种说不出的装成文雅的气派，显示了他的自信和迂腐。有时他语言幽默风趣，又写出他的善良乐观。</a:t>
            </a:r>
            <a:endParaRPr lang="zh-CN" altLang="en-US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3)</a:t>
            </a:r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动作描写</a:t>
            </a:r>
            <a:endParaRPr lang="zh-CN" altLang="en-US" sz="24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于是他便戴上帽子，腋下夹着手杖，腰杆儿笔挺地走出来。离开账房后，他还哼起了一支曲子。</a:t>
            </a:r>
            <a:endParaRPr lang="zh-CN" altLang="en-US" sz="2400">
              <a:solidFill>
                <a:schemeClr val="tx1"/>
              </a:solidFill>
              <a:latin typeface="楷体_GB2312" charset="-122"/>
              <a:ea typeface="楷体_GB2312" panose="02010609030101010101" charset="-122"/>
              <a:cs typeface="黑体" panose="02010609060101010101" pitchFamily="49" charset="-122"/>
            </a:endParaRPr>
          </a:p>
          <a:p>
            <a:pPr>
              <a:buNone/>
            </a:pPr>
            <a:r>
              <a:rPr lang="zh-CN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一系列的动作，尤其是</a:t>
            </a: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哼起了一支曲子</a:t>
            </a:r>
            <a:r>
              <a:rPr lang="en-US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</a:t>
            </a:r>
            <a:r>
              <a:rPr lang="zh-CN" altLang="zh-CN" sz="24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写出他乐观的特点</a:t>
            </a:r>
            <a:r>
              <a:rPr lang="zh-CN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。</a:t>
            </a:r>
            <a:endParaRPr lang="zh-CN" altLang="zh-CN" sz="2400">
              <a:solidFill>
                <a:schemeClr val="tx1"/>
              </a:solidFill>
              <a:latin typeface="楷体_GB2312" charset="-122"/>
              <a:ea typeface="楷体_GB2312" panose="02010609030101010101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3.“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是一个怎样的人物形象？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文本研习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758950"/>
            <a:ext cx="11250930" cy="518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是一个善良宽厚、正直勤奋的形象。</a:t>
            </a:r>
            <a:endParaRPr lang="en-US" altLang="zh-CN" sz="240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遭受不公正待遇，遭人遗弃，成为童工，自食其力。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内心隐藏痛苦，心有大志，只能屈居货行，但能尽力把事情做好。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觉得米考伯太太可怜，富有同情心。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没有人给过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任何劝告、建议、鼓励、安慰、帮助和支持，看出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渴望别人的关爱。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跟米考伯夫妇产生了奇特而平等的友谊，看出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善良有同情心。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米考伯太太穷困潦倒，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没有离开，表现了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的善良。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搬家后新寓所靠近监狱，显示了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对友谊的珍视。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米考伯夫妇入狱后，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我过的同样是苦恼自知的生活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晚上，我又回到监狱里</a:t>
            </a:r>
            <a:r>
              <a:rPr lang="en-US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......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，写出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我</a:t>
            </a:r>
            <a:r>
              <a:rPr lang="en-US" altLang="zh-CN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pitchFamily="49" charset="-122"/>
              </a:rPr>
              <a:t>重感情，渴望生活的温情。</a:t>
            </a:r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  <a:p>
            <a:endParaRPr lang="zh-CN" altLang="en-US" sz="2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2266950"/>
            <a:ext cx="11250930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）褒扬赞美他们宽厚、善良、仁爱等美德。</a:t>
            </a:r>
            <a:b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</a:b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）对他们的不幸遭遇表示深切的同情。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）以他们麻木、无知、盲目乐观给予善意的批评。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探究思考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作者对米考伯夫妇持有什么样的情感？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2185035"/>
            <a:ext cx="11250930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作者同情米考伯夫妇的遭遇，对造成主人公和米考伯夫妇苦难的社会根源进行了批判。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探究思考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作者对当时社会现实是什么态度？</a:t>
            </a:r>
            <a:endParaRPr lang="zh-CN" altLang="en-US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414145"/>
            <a:ext cx="11250930" cy="4817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1</a:t>
            </a:r>
            <a:r>
              <a:rPr lang="zh-CN" altLang="en-US">
                <a:solidFill>
                  <a:schemeClr val="tx1"/>
                </a:solidFill>
              </a:rPr>
              <a:t>）全书采用第一人称叙事。是作者亲身经历、观察所得和丰富想像的伟大结晶。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）《大卫·科波菲尔》在艺术上的魅力，不在于它有曲折生动的结构，或者跌宕起伏的情节，而在于它有一种现实的生活气息和抒情的叙事风格。。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3</a:t>
            </a:r>
            <a:r>
              <a:rPr lang="zh-CN" altLang="en-US">
                <a:solidFill>
                  <a:schemeClr val="tx1"/>
                </a:solidFill>
              </a:rPr>
              <a:t>）狄更斯也是一位幽默大师，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小说语言通俗、夸张，充满幽默和讽刺。</a:t>
            </a:r>
            <a:r>
              <a:rPr lang="zh-CN" altLang="en-US">
                <a:solidFill>
                  <a:schemeClr val="tx1"/>
                </a:solidFill>
              </a:rPr>
              <a:t>字里行间，常常可以读到他那诙谐风趣的联珠妙语和夸张的漫画式的人物勾勒。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写作特色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414145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阅读</a:t>
            </a:r>
            <a:r>
              <a: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《大卫 · 科波菲尔》，感知狄更斯小说的特点。</a:t>
            </a:r>
            <a:endParaRPr lang="zh-CN" altLang="en-US">
              <a:solidFill>
                <a:schemeClr val="tx1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布置作业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607800" y="11061700"/>
            <a:ext cx="393700" cy="342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37155" y="791210"/>
            <a:ext cx="9075420" cy="543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查尔斯·狄更斯（1812</a:t>
            </a:r>
            <a:r>
              <a:rPr lang="en-US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7—1870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6</a:t>
            </a:r>
            <a:r>
              <a:rPr lang="en-US" altLang="zh-CN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9），英国作家。主要作品有《大卫·科波菲尔》《匹克威克外传》《雾都孤儿》 《老古玩店》《艰难时世》《我们共同的朋友》《双城记》等。</a:t>
            </a:r>
            <a:endParaRPr lang="zh-CN" altLang="en-US" sz="2800">
              <a:solidFill>
                <a:schemeClr val="tx1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狄更斯出生于海军小职员家庭，少年时因家庭生活窘迫，只能断断续续入校求学。后被迫到工厂做童工。15岁以后，当过律师事务所学徒、录事和法庭记录员。20岁开始当报馆采访员。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狄更斯  特别注意描写生活在英国社会底层的“小人物”的生活遭遇，深刻地反映了当时英国复杂的社会现实，为英国批判现实主义文学的开拓和发展做出了卓越的贡献。他的作品对英国文学发展起到了深远的影响。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文学常识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620" y="1594485"/>
            <a:ext cx="2306320" cy="30848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椭圆 10"/>
          <p:cNvSpPr/>
          <p:nvPr/>
        </p:nvSpPr>
        <p:spPr>
          <a:xfrm>
            <a:off x="4135120" y="4700270"/>
            <a:ext cx="864235" cy="791845"/>
          </a:xfrm>
          <a:prstGeom prst="ellipse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63365" y="3552190"/>
            <a:ext cx="864235" cy="791845"/>
          </a:xfrm>
          <a:prstGeom prst="ellipse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51630" y="2348865"/>
            <a:ext cx="864235" cy="791845"/>
          </a:xfrm>
          <a:prstGeom prst="ellipse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645" y="1078230"/>
            <a:ext cx="112509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小说：是以刻画人物形象为中心，通过完整的故事情节和环境描写来反映社会生活的文学体裁。</a:t>
            </a:r>
            <a:endParaRPr lang="zh-CN" altLang="en-US" sz="280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645" y="3696970"/>
            <a:ext cx="2818765" cy="58356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sym typeface="+mn-ea"/>
              </a:rPr>
              <a:t>小说的三要素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52875" y="2456180"/>
            <a:ext cx="10604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sym typeface="+mn-ea"/>
              </a:rPr>
              <a:t>人物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81120" y="3664585"/>
            <a:ext cx="7865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sym typeface="+mn-ea"/>
              </a:rPr>
              <a:t>情节    序幕、开端、发展、高潮、结局、尾声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2875" y="4791710"/>
            <a:ext cx="57061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sym typeface="+mn-ea"/>
              </a:rPr>
              <a:t>环境    包括自然环境和社会环境。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87395" y="2708910"/>
            <a:ext cx="360045" cy="2447925"/>
          </a:xfrm>
          <a:prstGeom prst="leftBrac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287395" y="2636520"/>
            <a:ext cx="432435" cy="259270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文学常识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1645" y="1293495"/>
            <a:ext cx="11250930" cy="4029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小说的分类：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小说按照篇幅及容量可分为长篇、中篇、短篇和微型小说（小小说）。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按照表现的内容可分为神话、仙侠、武侠、科幻、悬疑、古传、当代等。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按照体制可分为章回体小说、日记体小说、书信体小说、自传体小说。按照语言形式可分为文言小说和白话小说。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文学常识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414145"/>
            <a:ext cx="11250930" cy="166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小说与诗歌、散文、戏剧，并称“四大文学体裁”。</a:t>
            </a:r>
            <a:endParaRPr lang="zh-CN" altLang="en-US">
              <a:solidFill>
                <a:schemeClr val="tx1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r>
              <a: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小说刻画人物的方法：心理描写、动作描写、语言描写、外貌描写、神态描写等。</a:t>
            </a:r>
            <a:endParaRPr lang="zh-CN" altLang="en-US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文学常识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270635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1.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科波菲尔》（节选）写了哪些人物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zh-CN">
                <a:latin typeface="隶书" panose="02010509060101010101" charset="-122"/>
                <a:ea typeface="隶书" panose="02010509060101010101" charset="-122"/>
              </a:rPr>
              <a:t>初步感知</a:t>
            </a:r>
            <a:endParaRPr lang="zh-CN" altLang="zh-CN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3209290"/>
            <a:ext cx="4180840" cy="1174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</a:t>
            </a:r>
            <a:endParaRPr lang="zh-CN" altLang="en-US">
              <a:latin typeface="黑体" pitchFamily="49" charset="-122"/>
              <a:ea typeface="黑体" pitchFamily="49" charset="-122"/>
              <a:sym typeface="+mn-ea"/>
            </a:endParaRPr>
          </a:p>
          <a:p>
            <a:pPr algn="ctr"/>
            <a:r>
              <a:rPr lang="zh-CN" altLang="en-US"/>
              <a:t>（节选）</a:t>
            </a:r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4435475" y="2349500"/>
            <a:ext cx="375285" cy="303339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6355" y="2080260"/>
            <a:ext cx="42779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”——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主人公，童工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5085" y="3037205"/>
            <a:ext cx="37668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米克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·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沃克——童工</a:t>
            </a:r>
            <a:endParaRPr lang="en-US" altLang="zh-CN" sz="2800">
              <a:latin typeface="隶书" panose="02010509060101010101" charset="-122"/>
              <a:ea typeface="隶书" panose="02010509060101010101" charset="-122"/>
              <a:cs typeface="隶书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5085" y="3539490"/>
            <a:ext cx="37668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粉白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·土豆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——童工</a:t>
            </a:r>
            <a:endParaRPr lang="en-US" altLang="zh-CN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8575" y="4025265"/>
            <a:ext cx="32232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米考伯——房东</a:t>
            </a:r>
            <a:endParaRPr lang="en-US" altLang="zh-CN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8575" y="5029835"/>
            <a:ext cx="5350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霍普金斯船长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——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米考伯的牢友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5085" y="2564765"/>
            <a:ext cx="36315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昆宁先生——账房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92065" y="4511040"/>
            <a:ext cx="42779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米考伯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太太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——房东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太太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7" grpId="0"/>
      <p:bldP spid="9" grpId="0"/>
      <p:bldP spid="10" grpId="0"/>
      <p:bldP spid="1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初步感知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270635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2.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科波菲尔》（节选）写了什么内容？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" y="3209290"/>
            <a:ext cx="4180840" cy="1174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</a:t>
            </a:r>
            <a:endParaRPr lang="zh-CN" altLang="en-US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 algn="ctr"/>
            <a:r>
              <a:rPr lang="zh-CN" altLang="en-US"/>
              <a:t>（节选）</a:t>
            </a:r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4435475" y="2349500"/>
            <a:ext cx="375285" cy="303339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6355" y="2080260"/>
            <a:ext cx="57080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交代</a:t>
            </a:r>
            <a:r>
              <a:rPr lang="en-US" altLang="zh-CN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的遭遇，到货行做童工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5085" y="3467735"/>
            <a:ext cx="3205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入住米考伯先生家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5085" y="4185285"/>
            <a:ext cx="46355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米考伯先生入狱，我去探视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8575" y="4958080"/>
            <a:ext cx="5350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搬离米</a:t>
            </a:r>
            <a:r>
              <a:rPr lang="en-US" altLang="zh-CN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考伯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家，另觅住处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5085" y="2780030"/>
            <a:ext cx="28479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初识米考伯先生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初步感知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3.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梳理《大卫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科波菲尔》（节选）结构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025" y="3568065"/>
            <a:ext cx="33502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《大卫 </a:t>
            </a:r>
            <a:r>
              <a:rPr lang="zh-CN" altLang="en-US">
                <a:latin typeface="Arial" panose="020b0604020202020204" pitchFamily="34" charset="0"/>
                <a:ea typeface="黑体" panose="02010600030101010101" pitchFamily="49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科波菲尔》</a:t>
            </a:r>
            <a:r>
              <a:rPr lang="zh-CN" altLang="en-US"/>
              <a:t>（节选）</a:t>
            </a:r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3287395" y="2564765"/>
            <a:ext cx="375285" cy="303339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500" y="2152015"/>
            <a:ext cx="35629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到货行做童工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1720" y="3498850"/>
            <a:ext cx="35629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入住米考伯家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1720" y="4958080"/>
            <a:ext cx="35629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我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搬离米</a:t>
            </a: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考伯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家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7030085" y="1835785"/>
            <a:ext cx="365760" cy="115506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7013575" y="3182620"/>
            <a:ext cx="365760" cy="115506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7068820" y="4672965"/>
            <a:ext cx="365760" cy="115506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</a:pPr>
            <a:endParaRPr kumimoji="1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38745" y="1558290"/>
            <a:ext cx="17754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环境恶劣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22235" y="2044065"/>
            <a:ext cx="17754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生活贫苦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5725" y="2529840"/>
            <a:ext cx="21329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初识米考伯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38745" y="3051810"/>
            <a:ext cx="24904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入住米考伯家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44460" y="3501390"/>
            <a:ext cx="24904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米考伯被追债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44460" y="3931920"/>
            <a:ext cx="39204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和米考伯太太成为知己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2235" y="4574540"/>
            <a:ext cx="21329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米考伯入狱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44460" y="4989195"/>
            <a:ext cx="3205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“我”探视米考伯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44460" y="5480050"/>
            <a:ext cx="35629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SzTx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“我”搬离米考伯家</a:t>
            </a:r>
            <a:endParaRPr lang="zh-CN" altLang="en-US" sz="28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7" grpId="0"/>
      <p:bldP spid="17" grpId="0"/>
      <p:bldP spid="18" grpId="0"/>
      <p:bldP spid="19" grpId="0"/>
      <p:bldP spid="10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1055370"/>
            <a:ext cx="11250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米考伯先生是一个什么样的形象？</a:t>
            </a:r>
            <a:endParaRPr lang="zh-CN" altLang="en-US">
              <a:solidFill>
                <a:srgbClr val="FF0000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445" y="207010"/>
            <a:ext cx="20580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文本研习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535" y="2601595"/>
            <a:ext cx="112509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密考伯是大卫做童工时的房东，后来成了大卫的忘年之交。他因无力偿还债务，而身陷囹圄。在他因欠债被关进监狱时，他曾告诫大卫:"一个人要是每年收人二十镑，花掉十九镑十九先令六便士，那他会过得很快活，但要是他花掉二十镑一先令，那他就惨了。"就在他刚经过这样沉痛的忏悔后，他又马上向大卫借了一先令买啤酒喝，并又变得高兴起来。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025" y="1767205"/>
            <a:ext cx="1039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0030101010101" pitchFamily="49" charset="-122"/>
                <a:ea typeface="黑体" panose="02010600030101010101" pitchFamily="49" charset="-122"/>
              </a:rPr>
              <a:t>方法提示：第一步，先概述与人物相关的情节。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15405,&quot;width&quot;:11520}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场景型模板">
  <a:themeElements>
    <a:clrScheme name="">
      <a:dk1>
        <a:srgbClr val="333333"/>
      </a:dk1>
      <a:lt1>
        <a:srgbClr val="A9BDA9"/>
      </a:lt1>
      <a:dk2>
        <a:srgbClr val="004C2B"/>
      </a:dk2>
      <a:lt2>
        <a:srgbClr val="578963"/>
      </a:lt2>
      <a:accent1>
        <a:srgbClr val="E1B7B7"/>
      </a:accent1>
      <a:accent2>
        <a:srgbClr val="B3E1B3"/>
      </a:accent2>
      <a:accent3>
        <a:srgbClr val="D1DBD1"/>
      </a:accent3>
      <a:accent4>
        <a:srgbClr val="2A2A2A"/>
      </a:accent4>
      <a:accent5>
        <a:srgbClr val="EED8D8"/>
      </a:accent5>
      <a:accent6>
        <a:srgbClr val="A2CCA2"/>
      </a:accent6>
      <a:hlink>
        <a:srgbClr val="BDD7E5"/>
      </a:hlink>
      <a:folHlink>
        <a:srgbClr val="D2AAD2"/>
      </a:folHlink>
    </a:clrScheme>
    <a:fontScheme name="场景型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bg2"/>
          </a:buClr>
          <a:buSzTx/>
          <a:buFont typeface="Monotype Sorts" pitchFamily="2" charset="2"/>
          <a:buChar char="§"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bg2"/>
          </a:buClr>
          <a:buSzTx/>
          <a:buFont typeface="Monotype Sorts" pitchFamily="2" charset="2"/>
          <a:buChar char="§"/>
          <a:defRPr kumimoji="1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场景型模板 1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场景型模板 2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zhyszh</Company>
  <PresentationFormat>自定义</PresentationFormat>
  <Paragraphs>103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6">
      <vt:lpstr>Arial</vt:lpstr>
      <vt:lpstr>Times New Roman</vt:lpstr>
      <vt:lpstr>宋体</vt:lpstr>
      <vt:lpstr>Monotype Sorts</vt:lpstr>
      <vt:lpstr>Calibri</vt:lpstr>
      <vt:lpstr>黑体</vt:lpstr>
      <vt:lpstr>楷体_GB2312</vt:lpstr>
      <vt:lpstr>隶书</vt:lpstr>
      <vt:lpstr>场景型模板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古体诗两首</dc:title>
  <dc:creator>肖平</dc:creator>
  <cp:lastModifiedBy>WPS_1594942072</cp:lastModifiedBy>
  <cp:revision>388</cp:revision>
  <dcterms:created xsi:type="dcterms:W3CDTF">2001-11-05T12:16:00Z</dcterms:created>
  <dcterms:modified xsi:type="dcterms:W3CDTF">2020-09-11T11:38:07Z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2052-11.3.0.9221</vt:lpwstr>
  </property>
</Properties>
</file>