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7" r:id="rId3"/>
    <p:sldId id="296" r:id="rId4"/>
    <p:sldId id="341" r:id="rId5"/>
    <p:sldId id="340" r:id="rId6"/>
    <p:sldId id="342" r:id="rId7"/>
    <p:sldId id="303" r:id="rId8"/>
    <p:sldId id="343" r:id="rId9"/>
    <p:sldId id="300" r:id="rId10"/>
    <p:sldId id="344" r:id="rId11"/>
    <p:sldId id="352" r:id="rId12"/>
    <p:sldId id="306" r:id="rId13"/>
    <p:sldId id="353" r:id="rId14"/>
    <p:sldId id="345" r:id="rId15"/>
    <p:sldId id="350" r:id="rId16"/>
    <p:sldId id="370" r:id="rId17"/>
    <p:sldId id="351" r:id="rId18"/>
    <p:sldId id="371" r:id="rId19"/>
    <p:sldId id="304" r:id="rId20"/>
    <p:sldId id="346" r:id="rId21"/>
    <p:sldId id="354" r:id="rId22"/>
    <p:sldId id="348" r:id="rId23"/>
    <p:sldId id="355" r:id="rId24"/>
    <p:sldId id="356" r:id="rId25"/>
    <p:sldId id="349" r:id="rId26"/>
    <p:sldId id="357" r:id="rId27"/>
    <p:sldId id="372" r:id="rId28"/>
    <p:sldId id="373" r:id="rId29"/>
    <p:sldId id="358" r:id="rId30"/>
    <p:sldId id="360" r:id="rId31"/>
    <p:sldId id="359" r:id="rId32"/>
    <p:sldId id="305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61" r:id="rId42"/>
    <p:sldId id="338" r:id="rId43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552" autoAdjust="0"/>
    <p:restoredTop sz="94660"/>
  </p:normalViewPr>
  <p:slideViewPr>
    <p:cSldViewPr snapToGrid="0">
      <p:cViewPr varScale="1">
        <p:scale>
          <a:sx n="62" d="100"/>
          <a:sy n="62" d="100"/>
        </p:scale>
        <p:origin x="-916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tags" Target="tags/tag1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7974CF-1D8B-4A8B-A44A-18AC3B26E72B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CC52DE-E5DA-4DD7-957E-77F99CF343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C52DE-E5DA-4DD7-957E-77F99CF343A9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emf" /><Relationship Id="rId4" Type="http://schemas.openxmlformats.org/officeDocument/2006/relationships/image" Target="../media/image4.emf" /><Relationship Id="rId5" Type="http://schemas.openxmlformats.org/officeDocument/2006/relationships/image" Target="../media/image5.emf" /><Relationship Id="rId6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4340844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48638000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40131054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35588613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32571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38250621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8" t="186" r="88" b="805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27709"/>
            <a:ext cx="12560687" cy="51648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41315856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8" t="186" r="88" b="805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034" y="2812211"/>
            <a:ext cx="12560687" cy="51648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60450" y="352687"/>
            <a:ext cx="1100896" cy="10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45425" y="5715895"/>
            <a:ext cx="1018268" cy="869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575" y="5394658"/>
            <a:ext cx="1694128" cy="1191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05526930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01053001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25820610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3246287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8B54-489F-4375-A69C-3D1B9C35A70A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35152294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78B54-489F-4375-A69C-3D1B9C35A70A}" type="datetimeFigureOut">
              <a:rPr lang="zh-CN" altLang="en-US" smtClean="0"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9D05E-EA22-449A-816A-051704822D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16406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6.emf" /><Relationship Id="rId3" Type="http://schemas.openxmlformats.org/officeDocument/2006/relationships/image" Target="../media/image3.emf" /><Relationship Id="rId4" Type="http://schemas.openxmlformats.org/officeDocument/2006/relationships/image" Target="../media/image4.emf" /><Relationship Id="rId5" Type="http://schemas.openxmlformats.org/officeDocument/2006/relationships/image" Target="../media/image5.emf" /><Relationship Id="rId6" Type="http://schemas.openxmlformats.org/officeDocument/2006/relationships/image" Target="../media/image7.png" /><Relationship Id="rId7" Type="http://schemas.openxmlformats.org/officeDocument/2006/relationships/audio" Target="../media/media1.mp3" /><Relationship Id="rId8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1.png" /><Relationship Id="rId3" Type="http://schemas.openxmlformats.org/officeDocument/2006/relationships/hyperlink" Target="https://baike.baidu.com/pic/%E6%9C%AC/2383261/0/c8ea15ce36d3d539b600e32852cefe50352ac75c1a8c?fr=lemma&amp;ct=single" TargetMode="Ex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2.png" /><Relationship Id="rId3" Type="http://schemas.openxmlformats.org/officeDocument/2006/relationships/hyperlink" Target="https://baike.baidu.com/pic/%E6%9C%AB/5433449/0/4a36acaf2edda3cc7cd97afc69a02e01213fb90e349f?fr=lemma&amp;ct=single" TargetMode="Ex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3.emf" /><Relationship Id="rId3" Type="http://schemas.openxmlformats.org/officeDocument/2006/relationships/image" Target="../media/image14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3.emf" /><Relationship Id="rId3" Type="http://schemas.openxmlformats.org/officeDocument/2006/relationships/image" Target="../media/image14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3.emf" /><Relationship Id="rId3" Type="http://schemas.openxmlformats.org/officeDocument/2006/relationships/image" Target="../media/image14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3.emf" /><Relationship Id="rId4" Type="http://schemas.openxmlformats.org/officeDocument/2006/relationships/image" Target="../media/image14.jpeg" /><Relationship Id="rId5" Type="http://schemas.openxmlformats.org/officeDocument/2006/relationships/image" Target="../media/image1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03173" y="1358165"/>
            <a:ext cx="727438" cy="500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5905" y="785844"/>
            <a:ext cx="544435" cy="375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1850" y="291735"/>
            <a:ext cx="985932" cy="68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19516" y="375488"/>
            <a:ext cx="1427378" cy="1306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11920" y="5218433"/>
            <a:ext cx="1643131" cy="140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1598" y="4844998"/>
            <a:ext cx="2527601" cy="1777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" name="直接连接符 37"/>
          <p:cNvCxnSpPr/>
          <p:nvPr/>
        </p:nvCxnSpPr>
        <p:spPr>
          <a:xfrm>
            <a:off x="2398312" y="3630224"/>
            <a:ext cx="7494718" cy="0"/>
          </a:xfrm>
          <a:prstGeom prst="line">
            <a:avLst/>
          </a:prstGeom>
          <a:ln w="19050">
            <a:solidFill>
              <a:schemeClr val="bg1"/>
            </a:solidFill>
          </a:ln>
          <a:effectLst>
            <a:outerShdw blurRad="101600" dist="63500" dir="2700000" algn="tl" rotWithShape="0">
              <a:prstClr val="black">
                <a:alpha val="5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4"/>
          <p:cNvGrpSpPr>
            <a:grpSpLocks noChangeAspect="1"/>
          </p:cNvGrpSpPr>
          <p:nvPr/>
        </p:nvGrpSpPr>
        <p:grpSpPr>
          <a:xfrm>
            <a:off x="2253849" y="3107372"/>
            <a:ext cx="787079" cy="511740"/>
            <a:chOff x="2432" y="1329"/>
            <a:chExt cx="657" cy="426"/>
          </a:xfrm>
        </p:grpSpPr>
        <p:sp>
          <p:nvSpPr>
            <p:cNvPr id="41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34" y="1329"/>
              <a:ext cx="652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" name="Freeform 5"/>
            <p:cNvSpPr/>
            <p:nvPr/>
          </p:nvSpPr>
          <p:spPr bwMode="auto">
            <a:xfrm>
              <a:off x="2478" y="1329"/>
              <a:ext cx="611" cy="424"/>
            </a:xfrm>
            <a:custGeom>
              <a:gdLst>
                <a:gd name="T0" fmla="*/ 315 w 351"/>
                <a:gd name="T1" fmla="*/ 0 h 242"/>
                <a:gd name="T2" fmla="*/ 292 w 351"/>
                <a:gd name="T3" fmla="*/ 9 h 242"/>
                <a:gd name="T4" fmla="*/ 291 w 351"/>
                <a:gd name="T5" fmla="*/ 10 h 242"/>
                <a:gd name="T6" fmla="*/ 309 w 351"/>
                <a:gd name="T7" fmla="*/ 3 h 242"/>
                <a:gd name="T8" fmla="*/ 310 w 351"/>
                <a:gd name="T9" fmla="*/ 4 h 242"/>
                <a:gd name="T10" fmla="*/ 317 w 351"/>
                <a:gd name="T11" fmla="*/ 10 h 242"/>
                <a:gd name="T12" fmla="*/ 325 w 351"/>
                <a:gd name="T13" fmla="*/ 27 h 242"/>
                <a:gd name="T14" fmla="*/ 336 w 351"/>
                <a:gd name="T15" fmla="*/ 59 h 242"/>
                <a:gd name="T16" fmla="*/ 268 w 351"/>
                <a:gd name="T17" fmla="*/ 95 h 242"/>
                <a:gd name="T18" fmla="*/ 267 w 351"/>
                <a:gd name="T19" fmla="*/ 95 h 242"/>
                <a:gd name="T20" fmla="*/ 267 w 351"/>
                <a:gd name="T21" fmla="*/ 95 h 242"/>
                <a:gd name="T22" fmla="*/ 24 w 351"/>
                <a:gd name="T23" fmla="*/ 219 h 242"/>
                <a:gd name="T24" fmla="*/ 2 w 351"/>
                <a:gd name="T25" fmla="*/ 229 h 242"/>
                <a:gd name="T26" fmla="*/ 0 w 351"/>
                <a:gd name="T27" fmla="*/ 229 h 242"/>
                <a:gd name="T28" fmla="*/ 6 w 351"/>
                <a:gd name="T29" fmla="*/ 240 h 242"/>
                <a:gd name="T30" fmla="*/ 12 w 351"/>
                <a:gd name="T31" fmla="*/ 242 h 242"/>
                <a:gd name="T32" fmla="*/ 34 w 351"/>
                <a:gd name="T33" fmla="*/ 232 h 242"/>
                <a:gd name="T34" fmla="*/ 350 w 351"/>
                <a:gd name="T35" fmla="*/ 68 h 242"/>
                <a:gd name="T36" fmla="*/ 335 w 351"/>
                <a:gd name="T37" fmla="*/ 29 h 242"/>
                <a:gd name="T38" fmla="*/ 324 w 351"/>
                <a:gd name="T39" fmla="*/ 8 h 242"/>
                <a:gd name="T40" fmla="*/ 317 w 351"/>
                <a:gd name="T41" fmla="*/ 1 h 242"/>
                <a:gd name="T42" fmla="*/ 315 w 351"/>
                <a:gd name="T43" fmla="*/ 0 h 2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1" h="241">
                  <a:moveTo>
                    <a:pt x="315" y="0"/>
                  </a:moveTo>
                  <a:cubicBezTo>
                    <a:pt x="311" y="0"/>
                    <a:pt x="299" y="6"/>
                    <a:pt x="292" y="9"/>
                  </a:cubicBezTo>
                  <a:cubicBezTo>
                    <a:pt x="292" y="9"/>
                    <a:pt x="292" y="9"/>
                    <a:pt x="291" y="10"/>
                  </a:cubicBezTo>
                  <a:cubicBezTo>
                    <a:pt x="298" y="7"/>
                    <a:pt x="306" y="3"/>
                    <a:pt x="309" y="3"/>
                  </a:cubicBezTo>
                  <a:cubicBezTo>
                    <a:pt x="309" y="3"/>
                    <a:pt x="310" y="3"/>
                    <a:pt x="310" y="4"/>
                  </a:cubicBezTo>
                  <a:cubicBezTo>
                    <a:pt x="312" y="6"/>
                    <a:pt x="317" y="10"/>
                    <a:pt x="317" y="10"/>
                  </a:cubicBezTo>
                  <a:cubicBezTo>
                    <a:pt x="317" y="10"/>
                    <a:pt x="321" y="15"/>
                    <a:pt x="325" y="27"/>
                  </a:cubicBezTo>
                  <a:cubicBezTo>
                    <a:pt x="330" y="39"/>
                    <a:pt x="338" y="56"/>
                    <a:pt x="336" y="59"/>
                  </a:cubicBezTo>
                  <a:cubicBezTo>
                    <a:pt x="336" y="60"/>
                    <a:pt x="308" y="75"/>
                    <a:pt x="268" y="95"/>
                  </a:cubicBezTo>
                  <a:cubicBezTo>
                    <a:pt x="268" y="95"/>
                    <a:pt x="268" y="95"/>
                    <a:pt x="267" y="95"/>
                  </a:cubicBezTo>
                  <a:cubicBezTo>
                    <a:pt x="267" y="95"/>
                    <a:pt x="267" y="95"/>
                    <a:pt x="267" y="95"/>
                  </a:cubicBezTo>
                  <a:cubicBezTo>
                    <a:pt x="179" y="140"/>
                    <a:pt x="38" y="211"/>
                    <a:pt x="24" y="219"/>
                  </a:cubicBezTo>
                  <a:cubicBezTo>
                    <a:pt x="11" y="227"/>
                    <a:pt x="5" y="229"/>
                    <a:pt x="2" y="229"/>
                  </a:cubicBezTo>
                  <a:cubicBezTo>
                    <a:pt x="1" y="229"/>
                    <a:pt x="0" y="229"/>
                    <a:pt x="0" y="229"/>
                  </a:cubicBezTo>
                  <a:cubicBezTo>
                    <a:pt x="3" y="235"/>
                    <a:pt x="5" y="239"/>
                    <a:pt x="6" y="240"/>
                  </a:cubicBezTo>
                  <a:cubicBezTo>
                    <a:pt x="8" y="241"/>
                    <a:pt x="9" y="242"/>
                    <a:pt x="12" y="242"/>
                  </a:cubicBezTo>
                  <a:cubicBezTo>
                    <a:pt x="16" y="242"/>
                    <a:pt x="22" y="240"/>
                    <a:pt x="34" y="232"/>
                  </a:cubicBezTo>
                  <a:cubicBezTo>
                    <a:pt x="54" y="220"/>
                    <a:pt x="348" y="72"/>
                    <a:pt x="350" y="68"/>
                  </a:cubicBezTo>
                  <a:cubicBezTo>
                    <a:pt x="351" y="65"/>
                    <a:pt x="341" y="44"/>
                    <a:pt x="335" y="29"/>
                  </a:cubicBezTo>
                  <a:cubicBezTo>
                    <a:pt x="329" y="15"/>
                    <a:pt x="324" y="8"/>
                    <a:pt x="324" y="8"/>
                  </a:cubicBezTo>
                  <a:cubicBezTo>
                    <a:pt x="324" y="8"/>
                    <a:pt x="319" y="3"/>
                    <a:pt x="317" y="1"/>
                  </a:cubicBezTo>
                  <a:cubicBezTo>
                    <a:pt x="316" y="0"/>
                    <a:pt x="316" y="0"/>
                    <a:pt x="3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" name="Freeform 6"/>
            <p:cNvSpPr/>
            <p:nvPr/>
          </p:nvSpPr>
          <p:spPr bwMode="auto">
            <a:xfrm>
              <a:off x="2432" y="1334"/>
              <a:ext cx="634" cy="401"/>
            </a:xfrm>
            <a:custGeom>
              <a:gdLst>
                <a:gd name="T0" fmla="*/ 3 w 364"/>
                <a:gd name="T1" fmla="*/ 171 h 229"/>
                <a:gd name="T2" fmla="*/ 3 w 364"/>
                <a:gd name="T3" fmla="*/ 182 h 229"/>
                <a:gd name="T4" fmla="*/ 23 w 364"/>
                <a:gd name="T5" fmla="*/ 225 h 229"/>
                <a:gd name="T6" fmla="*/ 50 w 364"/>
                <a:gd name="T7" fmla="*/ 217 h 229"/>
                <a:gd name="T8" fmla="*/ 362 w 364"/>
                <a:gd name="T9" fmla="*/ 57 h 229"/>
                <a:gd name="T10" fmla="*/ 351 w 364"/>
                <a:gd name="T11" fmla="*/ 25 h 229"/>
                <a:gd name="T12" fmla="*/ 343 w 364"/>
                <a:gd name="T13" fmla="*/ 8 h 229"/>
                <a:gd name="T14" fmla="*/ 336 w 364"/>
                <a:gd name="T15" fmla="*/ 2 h 229"/>
                <a:gd name="T16" fmla="*/ 312 w 364"/>
                <a:gd name="T17" fmla="*/ 10 h 229"/>
                <a:gd name="T18" fmla="*/ 10 w 364"/>
                <a:gd name="T19" fmla="*/ 166 h 229"/>
                <a:gd name="T20" fmla="*/ 3 w 364"/>
                <a:gd name="T21" fmla="*/ 171 h 2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4" h="229">
                  <a:moveTo>
                    <a:pt x="3" y="171"/>
                  </a:moveTo>
                  <a:cubicBezTo>
                    <a:pt x="3" y="171"/>
                    <a:pt x="0" y="174"/>
                    <a:pt x="3" y="182"/>
                  </a:cubicBezTo>
                  <a:cubicBezTo>
                    <a:pt x="6" y="191"/>
                    <a:pt x="20" y="223"/>
                    <a:pt x="23" y="225"/>
                  </a:cubicBezTo>
                  <a:cubicBezTo>
                    <a:pt x="26" y="227"/>
                    <a:pt x="30" y="229"/>
                    <a:pt x="50" y="217"/>
                  </a:cubicBezTo>
                  <a:cubicBezTo>
                    <a:pt x="70" y="206"/>
                    <a:pt x="361" y="60"/>
                    <a:pt x="362" y="57"/>
                  </a:cubicBezTo>
                  <a:cubicBezTo>
                    <a:pt x="364" y="54"/>
                    <a:pt x="356" y="37"/>
                    <a:pt x="351" y="25"/>
                  </a:cubicBezTo>
                  <a:cubicBezTo>
                    <a:pt x="347" y="13"/>
                    <a:pt x="343" y="8"/>
                    <a:pt x="343" y="8"/>
                  </a:cubicBezTo>
                  <a:cubicBezTo>
                    <a:pt x="343" y="8"/>
                    <a:pt x="338" y="4"/>
                    <a:pt x="336" y="2"/>
                  </a:cubicBezTo>
                  <a:cubicBezTo>
                    <a:pt x="334" y="0"/>
                    <a:pt x="320" y="6"/>
                    <a:pt x="312" y="10"/>
                  </a:cubicBezTo>
                  <a:cubicBezTo>
                    <a:pt x="305" y="14"/>
                    <a:pt x="15" y="163"/>
                    <a:pt x="10" y="166"/>
                  </a:cubicBezTo>
                  <a:cubicBezTo>
                    <a:pt x="5" y="168"/>
                    <a:pt x="3" y="171"/>
                    <a:pt x="3" y="17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" name="Freeform 7"/>
            <p:cNvSpPr/>
            <p:nvPr/>
          </p:nvSpPr>
          <p:spPr bwMode="auto">
            <a:xfrm>
              <a:off x="2432" y="1605"/>
              <a:ext cx="100" cy="127"/>
            </a:xfrm>
            <a:custGeom>
              <a:gdLst>
                <a:gd name="T0" fmla="*/ 57 w 57"/>
                <a:gd name="T1" fmla="*/ 59 h 73"/>
                <a:gd name="T2" fmla="*/ 51 w 57"/>
                <a:gd name="T3" fmla="*/ 50 h 73"/>
                <a:gd name="T4" fmla="*/ 46 w 57"/>
                <a:gd name="T5" fmla="*/ 41 h 73"/>
                <a:gd name="T6" fmla="*/ 44 w 57"/>
                <a:gd name="T7" fmla="*/ 34 h 73"/>
                <a:gd name="T8" fmla="*/ 43 w 57"/>
                <a:gd name="T9" fmla="*/ 22 h 73"/>
                <a:gd name="T10" fmla="*/ 41 w 57"/>
                <a:gd name="T11" fmla="*/ 12 h 73"/>
                <a:gd name="T12" fmla="*/ 39 w 57"/>
                <a:gd name="T13" fmla="*/ 0 h 73"/>
                <a:gd name="T14" fmla="*/ 33 w 57"/>
                <a:gd name="T15" fmla="*/ 0 h 73"/>
                <a:gd name="T16" fmla="*/ 28 w 57"/>
                <a:gd name="T17" fmla="*/ 1 h 73"/>
                <a:gd name="T18" fmla="*/ 10 w 57"/>
                <a:gd name="T19" fmla="*/ 11 h 73"/>
                <a:gd name="T20" fmla="*/ 3 w 57"/>
                <a:gd name="T21" fmla="*/ 16 h 73"/>
                <a:gd name="T22" fmla="*/ 3 w 57"/>
                <a:gd name="T23" fmla="*/ 27 h 73"/>
                <a:gd name="T24" fmla="*/ 19 w 57"/>
                <a:gd name="T25" fmla="*/ 63 h 73"/>
                <a:gd name="T26" fmla="*/ 23 w 57"/>
                <a:gd name="T27" fmla="*/ 70 h 73"/>
                <a:gd name="T28" fmla="*/ 38 w 57"/>
                <a:gd name="T29" fmla="*/ 69 h 73"/>
                <a:gd name="T30" fmla="*/ 47 w 57"/>
                <a:gd name="T31" fmla="*/ 64 h 73"/>
                <a:gd name="T32" fmla="*/ 50 w 57"/>
                <a:gd name="T33" fmla="*/ 62 h 73"/>
                <a:gd name="T34" fmla="*/ 57 w 57"/>
                <a:gd name="T35" fmla="*/ 59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73">
                  <a:moveTo>
                    <a:pt x="57" y="59"/>
                  </a:moveTo>
                  <a:cubicBezTo>
                    <a:pt x="55" y="55"/>
                    <a:pt x="51" y="50"/>
                    <a:pt x="51" y="50"/>
                  </a:cubicBezTo>
                  <a:cubicBezTo>
                    <a:pt x="51" y="50"/>
                    <a:pt x="48" y="44"/>
                    <a:pt x="46" y="41"/>
                  </a:cubicBezTo>
                  <a:cubicBezTo>
                    <a:pt x="45" y="39"/>
                    <a:pt x="44" y="34"/>
                    <a:pt x="44" y="34"/>
                  </a:cubicBezTo>
                  <a:cubicBezTo>
                    <a:pt x="44" y="34"/>
                    <a:pt x="43" y="26"/>
                    <a:pt x="43" y="22"/>
                  </a:cubicBezTo>
                  <a:cubicBezTo>
                    <a:pt x="42" y="19"/>
                    <a:pt x="41" y="14"/>
                    <a:pt x="41" y="12"/>
                  </a:cubicBezTo>
                  <a:cubicBezTo>
                    <a:pt x="40" y="10"/>
                    <a:pt x="40" y="4"/>
                    <a:pt x="39" y="0"/>
                  </a:cubicBezTo>
                  <a:cubicBezTo>
                    <a:pt x="36" y="0"/>
                    <a:pt x="33" y="0"/>
                    <a:pt x="33" y="0"/>
                  </a:cubicBezTo>
                  <a:cubicBezTo>
                    <a:pt x="33" y="0"/>
                    <a:pt x="31" y="0"/>
                    <a:pt x="28" y="1"/>
                  </a:cubicBezTo>
                  <a:cubicBezTo>
                    <a:pt x="17" y="7"/>
                    <a:pt x="11" y="10"/>
                    <a:pt x="10" y="11"/>
                  </a:cubicBezTo>
                  <a:cubicBezTo>
                    <a:pt x="5" y="13"/>
                    <a:pt x="3" y="16"/>
                    <a:pt x="3" y="16"/>
                  </a:cubicBezTo>
                  <a:cubicBezTo>
                    <a:pt x="3" y="16"/>
                    <a:pt x="0" y="19"/>
                    <a:pt x="3" y="27"/>
                  </a:cubicBezTo>
                  <a:cubicBezTo>
                    <a:pt x="5" y="33"/>
                    <a:pt x="13" y="52"/>
                    <a:pt x="19" y="63"/>
                  </a:cubicBezTo>
                  <a:cubicBezTo>
                    <a:pt x="20" y="67"/>
                    <a:pt x="22" y="69"/>
                    <a:pt x="23" y="70"/>
                  </a:cubicBezTo>
                  <a:cubicBezTo>
                    <a:pt x="25" y="72"/>
                    <a:pt x="28" y="73"/>
                    <a:pt x="38" y="69"/>
                  </a:cubicBezTo>
                  <a:cubicBezTo>
                    <a:pt x="41" y="67"/>
                    <a:pt x="44" y="66"/>
                    <a:pt x="47" y="64"/>
                  </a:cubicBezTo>
                  <a:cubicBezTo>
                    <a:pt x="48" y="63"/>
                    <a:pt x="49" y="63"/>
                    <a:pt x="50" y="62"/>
                  </a:cubicBezTo>
                  <a:cubicBezTo>
                    <a:pt x="51" y="62"/>
                    <a:pt x="54" y="60"/>
                    <a:pt x="57" y="59"/>
                  </a:cubicBezTo>
                  <a:close/>
                </a:path>
              </a:pathLst>
            </a:custGeom>
            <a:solidFill>
              <a:srgbClr val="FBFAF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" name="Freeform 8"/>
            <p:cNvSpPr/>
            <p:nvPr/>
          </p:nvSpPr>
          <p:spPr bwMode="auto">
            <a:xfrm>
              <a:off x="2954" y="1361"/>
              <a:ext cx="5" cy="0"/>
            </a:xfrm>
            <a:custGeom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EEBE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" name="Freeform 9"/>
            <p:cNvSpPr/>
            <p:nvPr/>
          </p:nvSpPr>
          <p:spPr bwMode="auto">
            <a:xfrm>
              <a:off x="2943" y="1496"/>
              <a:ext cx="2" cy="0"/>
            </a:xfrm>
            <a:custGeom>
              <a:gdLst>
                <a:gd name="T0" fmla="*/ 1 w 1"/>
                <a:gd name="T1" fmla="*/ 0 w 1"/>
                <a:gd name="T2" fmla="*/ 0 w 1"/>
                <a:gd name="T3" fmla="*/ 1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78C9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" name="Freeform 10"/>
            <p:cNvSpPr>
              <a:spLocks noEditPoints="1"/>
            </p:cNvSpPr>
            <p:nvPr/>
          </p:nvSpPr>
          <p:spPr bwMode="auto">
            <a:xfrm>
              <a:off x="2511" y="1361"/>
              <a:ext cx="539" cy="322"/>
            </a:xfrm>
            <a:custGeom>
              <a:gdLst>
                <a:gd name="T0" fmla="*/ 7 w 309"/>
                <a:gd name="T1" fmla="*/ 184 h 184"/>
                <a:gd name="T2" fmla="*/ 9 w 309"/>
                <a:gd name="T3" fmla="*/ 184 h 184"/>
                <a:gd name="T4" fmla="*/ 9 w 309"/>
                <a:gd name="T5" fmla="*/ 178 h 184"/>
                <a:gd name="T6" fmla="*/ 8 w 309"/>
                <a:gd name="T7" fmla="*/ 180 h 184"/>
                <a:gd name="T8" fmla="*/ 9 w 309"/>
                <a:gd name="T9" fmla="*/ 178 h 184"/>
                <a:gd name="T10" fmla="*/ 34 w 309"/>
                <a:gd name="T11" fmla="*/ 174 h 184"/>
                <a:gd name="T12" fmla="*/ 34 w 309"/>
                <a:gd name="T13" fmla="*/ 179 h 184"/>
                <a:gd name="T14" fmla="*/ 36 w 309"/>
                <a:gd name="T15" fmla="*/ 176 h 184"/>
                <a:gd name="T16" fmla="*/ 38 w 309"/>
                <a:gd name="T17" fmla="*/ 176 h 184"/>
                <a:gd name="T18" fmla="*/ 84 w 309"/>
                <a:gd name="T19" fmla="*/ 144 h 184"/>
                <a:gd name="T20" fmla="*/ 85 w 309"/>
                <a:gd name="T21" fmla="*/ 145 h 184"/>
                <a:gd name="T22" fmla="*/ 84 w 309"/>
                <a:gd name="T23" fmla="*/ 144 h 184"/>
                <a:gd name="T24" fmla="*/ 0 w 309"/>
                <a:gd name="T25" fmla="*/ 135 h 184"/>
                <a:gd name="T26" fmla="*/ 1 w 309"/>
                <a:gd name="T27" fmla="*/ 135 h 184"/>
                <a:gd name="T28" fmla="*/ 138 w 309"/>
                <a:gd name="T29" fmla="*/ 123 h 184"/>
                <a:gd name="T30" fmla="*/ 139 w 309"/>
                <a:gd name="T31" fmla="*/ 123 h 184"/>
                <a:gd name="T32" fmla="*/ 154 w 309"/>
                <a:gd name="T33" fmla="*/ 115 h 184"/>
                <a:gd name="T34" fmla="*/ 154 w 309"/>
                <a:gd name="T35" fmla="*/ 116 h 184"/>
                <a:gd name="T36" fmla="*/ 154 w 309"/>
                <a:gd name="T37" fmla="*/ 115 h 184"/>
                <a:gd name="T38" fmla="*/ 50 w 309"/>
                <a:gd name="T39" fmla="*/ 113 h 184"/>
                <a:gd name="T40" fmla="*/ 53 w 309"/>
                <a:gd name="T41" fmla="*/ 115 h 184"/>
                <a:gd name="T42" fmla="*/ 146 w 309"/>
                <a:gd name="T43" fmla="*/ 113 h 184"/>
                <a:gd name="T44" fmla="*/ 147 w 309"/>
                <a:gd name="T45" fmla="*/ 114 h 184"/>
                <a:gd name="T46" fmla="*/ 146 w 309"/>
                <a:gd name="T47" fmla="*/ 113 h 184"/>
                <a:gd name="T48" fmla="*/ 149 w 309"/>
                <a:gd name="T49" fmla="*/ 111 h 184"/>
                <a:gd name="T50" fmla="*/ 151 w 309"/>
                <a:gd name="T51" fmla="*/ 111 h 184"/>
                <a:gd name="T52" fmla="*/ 165 w 309"/>
                <a:gd name="T53" fmla="*/ 109 h 184"/>
                <a:gd name="T54" fmla="*/ 162 w 309"/>
                <a:gd name="T55" fmla="*/ 113 h 184"/>
                <a:gd name="T56" fmla="*/ 166 w 309"/>
                <a:gd name="T57" fmla="*/ 111 h 184"/>
                <a:gd name="T58" fmla="*/ 184 w 309"/>
                <a:gd name="T59" fmla="*/ 107 h 184"/>
                <a:gd name="T60" fmla="*/ 184 w 309"/>
                <a:gd name="T61" fmla="*/ 109 h 184"/>
                <a:gd name="T62" fmla="*/ 184 w 309"/>
                <a:gd name="T63" fmla="*/ 107 h 184"/>
                <a:gd name="T64" fmla="*/ 50 w 309"/>
                <a:gd name="T65" fmla="*/ 109 h 184"/>
                <a:gd name="T66" fmla="*/ 53 w 309"/>
                <a:gd name="T67" fmla="*/ 111 h 184"/>
                <a:gd name="T68" fmla="*/ 53 w 309"/>
                <a:gd name="T69" fmla="*/ 107 h 184"/>
                <a:gd name="T70" fmla="*/ 248 w 309"/>
                <a:gd name="T71" fmla="*/ 77 h 184"/>
                <a:gd name="T72" fmla="*/ 249 w 309"/>
                <a:gd name="T73" fmla="*/ 77 h 184"/>
                <a:gd name="T74" fmla="*/ 249 w 309"/>
                <a:gd name="T75" fmla="*/ 75 h 184"/>
                <a:gd name="T76" fmla="*/ 252 w 309"/>
                <a:gd name="T77" fmla="*/ 67 h 184"/>
                <a:gd name="T78" fmla="*/ 252 w 309"/>
                <a:gd name="T79" fmla="*/ 70 h 184"/>
                <a:gd name="T80" fmla="*/ 268 w 309"/>
                <a:gd name="T81" fmla="*/ 64 h 184"/>
                <a:gd name="T82" fmla="*/ 266 w 309"/>
                <a:gd name="T83" fmla="*/ 66 h 184"/>
                <a:gd name="T84" fmla="*/ 268 w 309"/>
                <a:gd name="T85" fmla="*/ 66 h 184"/>
                <a:gd name="T86" fmla="*/ 276 w 309"/>
                <a:gd name="T87" fmla="*/ 54 h 184"/>
                <a:gd name="T88" fmla="*/ 276 w 309"/>
                <a:gd name="T89" fmla="*/ 55 h 184"/>
                <a:gd name="T90" fmla="*/ 276 w 309"/>
                <a:gd name="T91" fmla="*/ 54 h 184"/>
                <a:gd name="T92" fmla="*/ 307 w 309"/>
                <a:gd name="T93" fmla="*/ 17 h 184"/>
                <a:gd name="T94" fmla="*/ 309 w 309"/>
                <a:gd name="T95" fmla="*/ 17 h 184"/>
                <a:gd name="T96" fmla="*/ 254 w 309"/>
                <a:gd name="T97" fmla="*/ 11 h 184"/>
                <a:gd name="T98" fmla="*/ 254 w 309"/>
                <a:gd name="T99" fmla="*/ 12 h 184"/>
                <a:gd name="T100" fmla="*/ 254 w 309"/>
                <a:gd name="T101" fmla="*/ 11 h 184"/>
                <a:gd name="T102" fmla="*/ 304 w 309"/>
                <a:gd name="T103" fmla="*/ 12 h 184"/>
                <a:gd name="T104" fmla="*/ 308 w 309"/>
                <a:gd name="T105" fmla="*/ 14 h 184"/>
                <a:gd name="T106" fmla="*/ 307 w 309"/>
                <a:gd name="T107" fmla="*/ 11 h 184"/>
                <a:gd name="T108" fmla="*/ 305 w 309"/>
                <a:gd name="T109" fmla="*/ 10 h 184"/>
                <a:gd name="T110" fmla="*/ 245 w 309"/>
                <a:gd name="T111" fmla="*/ 12 h 184"/>
                <a:gd name="T112" fmla="*/ 245 w 309"/>
                <a:gd name="T113" fmla="*/ 10 h 184"/>
                <a:gd name="T114" fmla="*/ 257 w 309"/>
                <a:gd name="T115" fmla="*/ 0 h 184"/>
                <a:gd name="T116" fmla="*/ 254 w 309"/>
                <a:gd name="T117" fmla="*/ 1 h 184"/>
                <a:gd name="T118" fmla="*/ 255 w 309"/>
                <a:gd name="T119" fmla="*/ 3 h 1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9" h="184">
                  <a:moveTo>
                    <a:pt x="8" y="183"/>
                  </a:moveTo>
                  <a:cubicBezTo>
                    <a:pt x="7" y="183"/>
                    <a:pt x="7" y="183"/>
                    <a:pt x="7" y="184"/>
                  </a:cubicBezTo>
                  <a:cubicBezTo>
                    <a:pt x="7" y="184"/>
                    <a:pt x="8" y="184"/>
                    <a:pt x="8" y="184"/>
                  </a:cubicBezTo>
                  <a:cubicBezTo>
                    <a:pt x="8" y="184"/>
                    <a:pt x="9" y="184"/>
                    <a:pt x="9" y="184"/>
                  </a:cubicBezTo>
                  <a:cubicBezTo>
                    <a:pt x="9" y="183"/>
                    <a:pt x="8" y="183"/>
                    <a:pt x="8" y="183"/>
                  </a:cubicBezTo>
                  <a:moveTo>
                    <a:pt x="9" y="178"/>
                  </a:moveTo>
                  <a:cubicBezTo>
                    <a:pt x="8" y="178"/>
                    <a:pt x="7" y="180"/>
                    <a:pt x="8" y="180"/>
                  </a:cubicBezTo>
                  <a:cubicBezTo>
                    <a:pt x="8" y="180"/>
                    <a:pt x="8" y="180"/>
                    <a:pt x="8" y="180"/>
                  </a:cubicBezTo>
                  <a:cubicBezTo>
                    <a:pt x="9" y="180"/>
                    <a:pt x="10" y="178"/>
                    <a:pt x="9" y="178"/>
                  </a:cubicBezTo>
                  <a:cubicBezTo>
                    <a:pt x="9" y="178"/>
                    <a:pt x="9" y="178"/>
                    <a:pt x="9" y="178"/>
                  </a:cubicBezTo>
                  <a:moveTo>
                    <a:pt x="35" y="171"/>
                  </a:moveTo>
                  <a:cubicBezTo>
                    <a:pt x="35" y="171"/>
                    <a:pt x="34" y="172"/>
                    <a:pt x="34" y="17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3" y="175"/>
                    <a:pt x="32" y="179"/>
                    <a:pt x="34" y="179"/>
                  </a:cubicBezTo>
                  <a:cubicBezTo>
                    <a:pt x="34" y="179"/>
                    <a:pt x="34" y="179"/>
                    <a:pt x="35" y="179"/>
                  </a:cubicBezTo>
                  <a:cubicBezTo>
                    <a:pt x="35" y="178"/>
                    <a:pt x="36" y="177"/>
                    <a:pt x="36" y="176"/>
                  </a:cubicBezTo>
                  <a:cubicBezTo>
                    <a:pt x="37" y="176"/>
                    <a:pt x="37" y="176"/>
                    <a:pt x="38" y="176"/>
                  </a:cubicBezTo>
                  <a:cubicBezTo>
                    <a:pt x="38" y="176"/>
                    <a:pt x="38" y="176"/>
                    <a:pt x="38" y="176"/>
                  </a:cubicBezTo>
                  <a:cubicBezTo>
                    <a:pt x="39" y="176"/>
                    <a:pt x="37" y="171"/>
                    <a:pt x="35" y="171"/>
                  </a:cubicBezTo>
                  <a:moveTo>
                    <a:pt x="84" y="144"/>
                  </a:moveTo>
                  <a:cubicBezTo>
                    <a:pt x="84" y="144"/>
                    <a:pt x="84" y="144"/>
                    <a:pt x="84" y="145"/>
                  </a:cubicBezTo>
                  <a:cubicBezTo>
                    <a:pt x="84" y="145"/>
                    <a:pt x="84" y="145"/>
                    <a:pt x="85" y="145"/>
                  </a:cubicBezTo>
                  <a:cubicBezTo>
                    <a:pt x="85" y="145"/>
                    <a:pt x="85" y="145"/>
                    <a:pt x="86" y="145"/>
                  </a:cubicBezTo>
                  <a:cubicBezTo>
                    <a:pt x="86" y="145"/>
                    <a:pt x="85" y="144"/>
                    <a:pt x="84" y="144"/>
                  </a:cubicBezTo>
                  <a:moveTo>
                    <a:pt x="1" y="134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35"/>
                    <a:pt x="0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4"/>
                    <a:pt x="1" y="134"/>
                    <a:pt x="1" y="134"/>
                  </a:cubicBezTo>
                  <a:moveTo>
                    <a:pt x="138" y="123"/>
                  </a:moveTo>
                  <a:cubicBezTo>
                    <a:pt x="137" y="123"/>
                    <a:pt x="136" y="124"/>
                    <a:pt x="137" y="125"/>
                  </a:cubicBezTo>
                  <a:cubicBezTo>
                    <a:pt x="138" y="124"/>
                    <a:pt x="139" y="125"/>
                    <a:pt x="139" y="123"/>
                  </a:cubicBezTo>
                  <a:cubicBezTo>
                    <a:pt x="139" y="123"/>
                    <a:pt x="138" y="123"/>
                    <a:pt x="138" y="123"/>
                  </a:cubicBezTo>
                  <a:moveTo>
                    <a:pt x="154" y="115"/>
                  </a:moveTo>
                  <a:cubicBezTo>
                    <a:pt x="154" y="115"/>
                    <a:pt x="153" y="115"/>
                    <a:pt x="153" y="115"/>
                  </a:cubicBezTo>
                  <a:cubicBezTo>
                    <a:pt x="153" y="116"/>
                    <a:pt x="154" y="116"/>
                    <a:pt x="154" y="116"/>
                  </a:cubicBezTo>
                  <a:cubicBezTo>
                    <a:pt x="155" y="116"/>
                    <a:pt x="155" y="116"/>
                    <a:pt x="155" y="116"/>
                  </a:cubicBezTo>
                  <a:cubicBezTo>
                    <a:pt x="155" y="115"/>
                    <a:pt x="155" y="115"/>
                    <a:pt x="154" y="115"/>
                  </a:cubicBezTo>
                  <a:moveTo>
                    <a:pt x="50" y="113"/>
                  </a:moveTo>
                  <a:cubicBezTo>
                    <a:pt x="50" y="113"/>
                    <a:pt x="50" y="113"/>
                    <a:pt x="50" y="113"/>
                  </a:cubicBezTo>
                  <a:cubicBezTo>
                    <a:pt x="50" y="114"/>
                    <a:pt x="52" y="115"/>
                    <a:pt x="52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4"/>
                    <a:pt x="51" y="113"/>
                    <a:pt x="50" y="113"/>
                  </a:cubicBezTo>
                  <a:moveTo>
                    <a:pt x="146" y="113"/>
                  </a:moveTo>
                  <a:cubicBezTo>
                    <a:pt x="146" y="113"/>
                    <a:pt x="146" y="113"/>
                    <a:pt x="146" y="113"/>
                  </a:cubicBezTo>
                  <a:cubicBezTo>
                    <a:pt x="145" y="114"/>
                    <a:pt x="146" y="114"/>
                    <a:pt x="147" y="114"/>
                  </a:cubicBezTo>
                  <a:cubicBezTo>
                    <a:pt x="147" y="114"/>
                    <a:pt x="147" y="114"/>
                    <a:pt x="147" y="113"/>
                  </a:cubicBezTo>
                  <a:cubicBezTo>
                    <a:pt x="148" y="113"/>
                    <a:pt x="147" y="113"/>
                    <a:pt x="146" y="113"/>
                  </a:cubicBezTo>
                  <a:moveTo>
                    <a:pt x="150" y="110"/>
                  </a:moveTo>
                  <a:cubicBezTo>
                    <a:pt x="149" y="110"/>
                    <a:pt x="149" y="110"/>
                    <a:pt x="149" y="111"/>
                  </a:cubicBezTo>
                  <a:cubicBezTo>
                    <a:pt x="149" y="111"/>
                    <a:pt x="150" y="111"/>
                    <a:pt x="150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0" y="110"/>
                    <a:pt x="150" y="110"/>
                  </a:cubicBezTo>
                  <a:moveTo>
                    <a:pt x="165" y="109"/>
                  </a:moveTo>
                  <a:cubicBezTo>
                    <a:pt x="165" y="109"/>
                    <a:pt x="163" y="110"/>
                    <a:pt x="162" y="111"/>
                  </a:cubicBezTo>
                  <a:cubicBezTo>
                    <a:pt x="161" y="112"/>
                    <a:pt x="161" y="113"/>
                    <a:pt x="162" y="113"/>
                  </a:cubicBezTo>
                  <a:cubicBezTo>
                    <a:pt x="162" y="113"/>
                    <a:pt x="163" y="113"/>
                    <a:pt x="164" y="113"/>
                  </a:cubicBez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09"/>
                    <a:pt x="165" y="109"/>
                  </a:cubicBezTo>
                  <a:moveTo>
                    <a:pt x="184" y="107"/>
                  </a:moveTo>
                  <a:cubicBezTo>
                    <a:pt x="184" y="107"/>
                    <a:pt x="183" y="109"/>
                    <a:pt x="184" y="109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4" y="109"/>
                    <a:pt x="185" y="107"/>
                    <a:pt x="184" y="107"/>
                  </a:cubicBezTo>
                  <a:cubicBezTo>
                    <a:pt x="184" y="107"/>
                    <a:pt x="184" y="107"/>
                    <a:pt x="184" y="107"/>
                  </a:cubicBezTo>
                  <a:moveTo>
                    <a:pt x="53" y="107"/>
                  </a:moveTo>
                  <a:cubicBezTo>
                    <a:pt x="51" y="107"/>
                    <a:pt x="50" y="108"/>
                    <a:pt x="50" y="109"/>
                  </a:cubicBezTo>
                  <a:cubicBezTo>
                    <a:pt x="50" y="110"/>
                    <a:pt x="50" y="111"/>
                    <a:pt x="51" y="111"/>
                  </a:cubicBezTo>
                  <a:cubicBezTo>
                    <a:pt x="52" y="111"/>
                    <a:pt x="52" y="111"/>
                    <a:pt x="53" y="111"/>
                  </a:cubicBezTo>
                  <a:cubicBezTo>
                    <a:pt x="54" y="111"/>
                    <a:pt x="54" y="108"/>
                    <a:pt x="54" y="107"/>
                  </a:cubicBezTo>
                  <a:cubicBezTo>
                    <a:pt x="53" y="107"/>
                    <a:pt x="53" y="107"/>
                    <a:pt x="53" y="107"/>
                  </a:cubicBezTo>
                  <a:moveTo>
                    <a:pt x="249" y="75"/>
                  </a:moveTo>
                  <a:cubicBezTo>
                    <a:pt x="249" y="75"/>
                    <a:pt x="249" y="76"/>
                    <a:pt x="248" y="77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49" y="77"/>
                    <a:pt x="249" y="77"/>
                    <a:pt x="249" y="77"/>
                  </a:cubicBezTo>
                  <a:cubicBezTo>
                    <a:pt x="250" y="77"/>
                    <a:pt x="250" y="76"/>
                    <a:pt x="251" y="76"/>
                  </a:cubicBezTo>
                  <a:cubicBezTo>
                    <a:pt x="250" y="76"/>
                    <a:pt x="250" y="75"/>
                    <a:pt x="249" y="75"/>
                  </a:cubicBezTo>
                  <a:moveTo>
                    <a:pt x="253" y="66"/>
                  </a:moveTo>
                  <a:cubicBezTo>
                    <a:pt x="252" y="67"/>
                    <a:pt x="252" y="67"/>
                    <a:pt x="252" y="67"/>
                  </a:cubicBezTo>
                  <a:cubicBezTo>
                    <a:pt x="250" y="67"/>
                    <a:pt x="250" y="67"/>
                    <a:pt x="250" y="67"/>
                  </a:cubicBezTo>
                  <a:cubicBezTo>
                    <a:pt x="250" y="70"/>
                    <a:pt x="251" y="70"/>
                    <a:pt x="252" y="70"/>
                  </a:cubicBezTo>
                  <a:cubicBezTo>
                    <a:pt x="254" y="70"/>
                    <a:pt x="258" y="66"/>
                    <a:pt x="253" y="66"/>
                  </a:cubicBezTo>
                  <a:moveTo>
                    <a:pt x="268" y="64"/>
                  </a:moveTo>
                  <a:cubicBezTo>
                    <a:pt x="268" y="64"/>
                    <a:pt x="268" y="65"/>
                    <a:pt x="268" y="65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7" y="67"/>
                  </a:cubicBezTo>
                  <a:cubicBezTo>
                    <a:pt x="267" y="67"/>
                    <a:pt x="268" y="67"/>
                    <a:pt x="268" y="66"/>
                  </a:cubicBezTo>
                  <a:cubicBezTo>
                    <a:pt x="269" y="66"/>
                    <a:pt x="269" y="64"/>
                    <a:pt x="268" y="64"/>
                  </a:cubicBezTo>
                  <a:moveTo>
                    <a:pt x="276" y="54"/>
                  </a:moveTo>
                  <a:cubicBezTo>
                    <a:pt x="276" y="54"/>
                    <a:pt x="275" y="55"/>
                    <a:pt x="276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5"/>
                    <a:pt x="277" y="54"/>
                    <a:pt x="276" y="54"/>
                  </a:cubicBezTo>
                  <a:cubicBezTo>
                    <a:pt x="276" y="54"/>
                    <a:pt x="276" y="54"/>
                    <a:pt x="276" y="54"/>
                  </a:cubicBezTo>
                  <a:moveTo>
                    <a:pt x="308" y="17"/>
                  </a:moveTo>
                  <a:cubicBezTo>
                    <a:pt x="308" y="17"/>
                    <a:pt x="307" y="17"/>
                    <a:pt x="307" y="17"/>
                  </a:cubicBezTo>
                  <a:cubicBezTo>
                    <a:pt x="307" y="18"/>
                    <a:pt x="308" y="18"/>
                    <a:pt x="308" y="18"/>
                  </a:cubicBezTo>
                  <a:cubicBezTo>
                    <a:pt x="309" y="18"/>
                    <a:pt x="309" y="18"/>
                    <a:pt x="309" y="17"/>
                  </a:cubicBezTo>
                  <a:cubicBezTo>
                    <a:pt x="309" y="17"/>
                    <a:pt x="308" y="17"/>
                    <a:pt x="308" y="17"/>
                  </a:cubicBezTo>
                  <a:moveTo>
                    <a:pt x="254" y="11"/>
                  </a:moveTo>
                  <a:cubicBezTo>
                    <a:pt x="253" y="11"/>
                    <a:pt x="253" y="11"/>
                    <a:pt x="253" y="11"/>
                  </a:cubicBezTo>
                  <a:cubicBezTo>
                    <a:pt x="253" y="11"/>
                    <a:pt x="254" y="12"/>
                    <a:pt x="254" y="12"/>
                  </a:cubicBezTo>
                  <a:cubicBezTo>
                    <a:pt x="254" y="12"/>
                    <a:pt x="255" y="12"/>
                    <a:pt x="255" y="11"/>
                  </a:cubicBezTo>
                  <a:cubicBezTo>
                    <a:pt x="255" y="11"/>
                    <a:pt x="254" y="11"/>
                    <a:pt x="254" y="11"/>
                  </a:cubicBezTo>
                  <a:moveTo>
                    <a:pt x="305" y="10"/>
                  </a:moveTo>
                  <a:cubicBezTo>
                    <a:pt x="304" y="10"/>
                    <a:pt x="304" y="11"/>
                    <a:pt x="304" y="12"/>
                  </a:cubicBezTo>
                  <a:cubicBezTo>
                    <a:pt x="305" y="13"/>
                    <a:pt x="306" y="14"/>
                    <a:pt x="307" y="14"/>
                  </a:cubicBezTo>
                  <a:cubicBezTo>
                    <a:pt x="307" y="14"/>
                    <a:pt x="308" y="14"/>
                    <a:pt x="308" y="14"/>
                  </a:cubicBezTo>
                  <a:cubicBezTo>
                    <a:pt x="308" y="14"/>
                    <a:pt x="308" y="14"/>
                    <a:pt x="308" y="14"/>
                  </a:cubicBezTo>
                  <a:cubicBezTo>
                    <a:pt x="308" y="13"/>
                    <a:pt x="308" y="12"/>
                    <a:pt x="307" y="11"/>
                  </a:cubicBezTo>
                  <a:cubicBezTo>
                    <a:pt x="307" y="11"/>
                    <a:pt x="306" y="10"/>
                    <a:pt x="306" y="10"/>
                  </a:cubicBezTo>
                  <a:cubicBezTo>
                    <a:pt x="306" y="10"/>
                    <a:pt x="306" y="10"/>
                    <a:pt x="305" y="10"/>
                  </a:cubicBezTo>
                  <a:moveTo>
                    <a:pt x="245" y="10"/>
                  </a:moveTo>
                  <a:cubicBezTo>
                    <a:pt x="244" y="10"/>
                    <a:pt x="243" y="12"/>
                    <a:pt x="245" y="12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46" y="12"/>
                    <a:pt x="247" y="10"/>
                    <a:pt x="245" y="10"/>
                  </a:cubicBezTo>
                  <a:cubicBezTo>
                    <a:pt x="245" y="10"/>
                    <a:pt x="245" y="10"/>
                    <a:pt x="245" y="10"/>
                  </a:cubicBezTo>
                  <a:moveTo>
                    <a:pt x="257" y="0"/>
                  </a:moveTo>
                  <a:cubicBezTo>
                    <a:pt x="256" y="0"/>
                    <a:pt x="255" y="0"/>
                    <a:pt x="255" y="1"/>
                  </a:cubicBezTo>
                  <a:cubicBezTo>
                    <a:pt x="254" y="1"/>
                    <a:pt x="254" y="1"/>
                    <a:pt x="254" y="1"/>
                  </a:cubicBezTo>
                  <a:cubicBezTo>
                    <a:pt x="254" y="1"/>
                    <a:pt x="254" y="1"/>
                    <a:pt x="254" y="1"/>
                  </a:cubicBezTo>
                  <a:cubicBezTo>
                    <a:pt x="254" y="2"/>
                    <a:pt x="254" y="3"/>
                    <a:pt x="255" y="3"/>
                  </a:cubicBezTo>
                  <a:cubicBezTo>
                    <a:pt x="256" y="3"/>
                    <a:pt x="258" y="1"/>
                    <a:pt x="257" y="0"/>
                  </a:cubicBezTo>
                </a:path>
              </a:pathLst>
            </a:custGeom>
            <a:solidFill>
              <a:srgbClr val="D6CEC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pic>
        <p:nvPicPr>
          <p:cNvPr id="48" name="久石让 - Summer - 2002重制版">
            <a:hlinkClick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05287" y="2978415"/>
            <a:ext cx="609600" cy="609600"/>
          </a:xfrm>
          <a:prstGeom prst="rect">
            <a:avLst/>
          </a:prstGeom>
        </p:spPr>
      </p:pic>
      <p:sp>
        <p:nvSpPr>
          <p:cNvPr id="32" name="内容占位符 2">
            <a:extLst>
              <a:ext uri="{FF2B5EF4-FFF2-40B4-BE49-F238E27FC236}">
                <a16:creationId xmlns="" xmlns:a16="http://schemas.microsoft.com/office/drawing/2014/main" id="{623EA3A9-0EDA-4110-A646-60999F1535C9}"/>
              </a:ext>
            </a:extLst>
          </p:cNvPr>
          <p:cNvSpPr txBox="1"/>
          <p:nvPr/>
        </p:nvSpPr>
        <p:spPr>
          <a:xfrm>
            <a:off x="298581" y="2188396"/>
            <a:ext cx="11665622" cy="4203261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lvl="0" algn="ctr">
              <a:lnSpc>
                <a:spcPct val="90000"/>
              </a:lnSpc>
              <a:spcBef>
                <a:spcPts val="600"/>
              </a:spcBef>
            </a:pPr>
            <a:r>
              <a:rPr kumimoji="0" lang="zh-CN" altLang="en-US" sz="8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大学之道</a:t>
            </a:r>
            <a:endParaRPr kumimoji="0" lang="zh-CN" altLang="en-US" sz="8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5047170"/>
      </p:ext>
    </p:ext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151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651"/>
                            </p:stCondLst>
                            <p:childTnLst>
                              <p:par>
                                <p:cTn id="3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401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0.00352 0.00092 L 0.5983 0.00254" pathEditMode="relative" rAng="0" ptsTypes="AA">
                                      <p:cBhvr>
                                        <p:cTn id="46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91" y="6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</p:childTnLst>
        </p:cTn>
      </p:par>
    </p:tnLst>
    <p:bldLst>
      <p:bldP spid="3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大学之道，在明明德，在亲民，在止于至善。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 大学的宗旨，在于彰明美好的德行，在于亲近爱抚民众，在于达到道德修养的最高境界。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知止而后有定，定而后能静，静而后能安，安而后能虑，虑而后能得。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知止：知道目标所在，知道要达到的“至善”境界。</a:t>
            </a:r>
            <a:r>
              <a:rPr 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 </a:t>
            </a:r>
            <a:endParaRPr lang="zh-CN" altLang="en-US" sz="320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静：心不妄动。</a:t>
            </a:r>
            <a:r>
              <a:rPr 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     </a:t>
            </a:r>
            <a:endParaRPr lang="zh-CN" altLang="en-US" sz="320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安：性情安和。</a:t>
            </a:r>
          </a:p>
          <a:p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虑：思虑精详。</a:t>
            </a:r>
            <a:r>
              <a:rPr 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     </a:t>
            </a:r>
            <a:endParaRPr lang="zh-CN" altLang="en-US" sz="320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得：处事合宜。</a:t>
            </a:r>
            <a:r>
              <a:rPr 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 </a:t>
            </a:r>
            <a:endParaRPr lang="zh-CN" altLang="en-US" sz="320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知止而后有定，定而后能静，静而后能安，安而后能虑，虑而后能得。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知道要达到的“至善”境界，则志向坚定不移；志向坚定，方能心不妄动；心不妄动，则性情安和；性情安和，则思虑精详；思虑精详，则处事合宜。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物有本末，事有终始，知所先后，则近道矣。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凡物都有根本有末节，凡事都有终结有开始，明白了本末始终的先后顺序，就接近</a:t>
            </a:r>
            <a:r>
              <a:rPr lang="en-US" altLang="zh-CN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大学</a:t>
            </a:r>
            <a:r>
              <a:rPr lang="en-US" altLang="zh-CN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的道理了（也译为“就接近了事物发展的规律”）。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4"/>
          <p:cNvSpPr txBox="1"/>
          <p:nvPr/>
        </p:nvSpPr>
        <p:spPr>
          <a:xfrm>
            <a:off x="246580" y="513708"/>
            <a:ext cx="116508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本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指事字</a:t>
            </a:r>
            <a:r>
              <a:rPr lang="zh-CN" altLang="en-US" sz="3200" smtClean="0"/>
              <a:t>。</a:t>
            </a:r>
            <a:endParaRPr lang="en-US" altLang="zh-CN" sz="320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Picture 2" descr="字形演变流程图">
            <a:hlinkClick r:id="rId3" tooltip="字形演变流程图"/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392463" y="332626"/>
            <a:ext cx="9414685" cy="61195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277402"/>
            <a:ext cx="1165089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指事字，从木，“一”标明树根。</a:t>
            </a:r>
          </a:p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说文解字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：“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本，木下曰本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”。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草木的根</a:t>
            </a:r>
            <a:r>
              <a:rPr lang="en-US" altLang="zh-CN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根本、根源</a:t>
            </a:r>
            <a:r>
              <a:rPr lang="en-US" altLang="zh-CN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本来、本意</a:t>
            </a:r>
            <a:r>
              <a:rPr lang="en-US" altLang="zh-CN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本钱</a:t>
            </a:r>
            <a:r>
              <a:rPr lang="en-US" altLang="zh-CN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自己方面的。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君子务本，本立而道生。（根本、根源）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本厂、本国（自己方面的）</a:t>
            </a:r>
            <a:endParaRPr lang="zh-CN" altLang="en-US" sz="3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方正静蕾简体" panose="03000509000000000000" pitchFamily="65" charset="-122"/>
            </a:endParaRPr>
          </a:p>
        </p:txBody>
      </p:sp>
      <p:sp>
        <p:nvSpPr>
          <p:cNvPr id="3" name="椭圆 31"/>
          <p:cNvSpPr/>
          <p:nvPr/>
        </p:nvSpPr>
        <p:spPr>
          <a:xfrm rot="16200000" flipV="1">
            <a:off x="9419156" y="-157222"/>
            <a:ext cx="1858218" cy="2855114"/>
          </a:xfrm>
          <a:custGeom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605448"/>
              </a:solidFill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4" name="文本框 489"/>
          <p:cNvSpPr txBox="1"/>
          <p:nvPr/>
        </p:nvSpPr>
        <p:spPr>
          <a:xfrm>
            <a:off x="9123451" y="543310"/>
            <a:ext cx="23733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本</a:t>
            </a:r>
            <a:endParaRPr lang="en-US" altLang="zh-CN" sz="80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4"/>
          <p:cNvSpPr txBox="1"/>
          <p:nvPr/>
        </p:nvSpPr>
        <p:spPr>
          <a:xfrm>
            <a:off x="246580" y="513708"/>
            <a:ext cx="116508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末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指事字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在象形字“木”的基础上，将指事符号一小点或一横加其上而成。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8610" name="Picture 2" descr="字形演变流程图">
            <a:hlinkClick r:id="rId3" tooltip="字形演变流程图"/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86149" y="2483971"/>
            <a:ext cx="11462095" cy="36907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277402"/>
            <a:ext cx="1165089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指事字，从木，从一。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木指一棵树，上面一横表示树梢所在的位置。</a:t>
            </a:r>
          </a:p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说文解字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：“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末，木上曰末。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树梢</a:t>
            </a:r>
            <a:r>
              <a:rPr lang="en-US" altLang="zh-CN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微小的、不重要的（树梢细微）</a:t>
            </a:r>
            <a:r>
              <a:rPr lang="en-US" altLang="zh-CN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粉末</a:t>
            </a:r>
            <a:r>
              <a:rPr lang="en-US" altLang="zh-CN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末端（树梢在顶端）</a:t>
            </a:r>
            <a:r>
              <a:rPr lang="en-US" altLang="zh-CN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末尾（时间上在后的）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本末倒置（树梢）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细枝末节（微小的、不重要的）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强弩之末（末尾）</a:t>
            </a:r>
            <a:endParaRPr lang="zh-CN" altLang="en-US" sz="320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  <p:sp>
        <p:nvSpPr>
          <p:cNvPr id="3" name="椭圆 31"/>
          <p:cNvSpPr/>
          <p:nvPr/>
        </p:nvSpPr>
        <p:spPr>
          <a:xfrm rot="16200000" flipV="1">
            <a:off x="9419156" y="-157222"/>
            <a:ext cx="1858218" cy="2855114"/>
          </a:xfrm>
          <a:custGeom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605448"/>
              </a:solidFill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4" name="文本框 489"/>
          <p:cNvSpPr txBox="1"/>
          <p:nvPr/>
        </p:nvSpPr>
        <p:spPr>
          <a:xfrm>
            <a:off x="9123451" y="543310"/>
            <a:ext cx="23733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末</a:t>
            </a:r>
            <a:endParaRPr lang="en-US" altLang="zh-CN" sz="8000" b="1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古之欲明明德于天下者，先治其国。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古代那些想</a:t>
            </a:r>
            <a:r>
              <a:rPr lang="zh-CN" altLang="en-US" sz="3200" b="1" smtClean="0">
                <a:solidFill>
                  <a:schemeClr val="accent2">
                    <a:lumMod val="20000"/>
                    <a:lumOff val="80000"/>
                  </a:schemeClr>
                </a:solidFill>
                <a:latin typeface="黑体" pitchFamily="49" charset="-122"/>
                <a:ea typeface="黑体" pitchFamily="49" charset="-122"/>
              </a:rPr>
              <a:t>在天下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彰明美好的德行的人，先要治理好自己的国家。</a:t>
            </a:r>
            <a:endParaRPr lang="zh-CN" altLang="en-US" sz="320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欲治其国者，先齐其家。欲齐其家者，先修其身。欲修其身者，先正其心。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齐其家：使家族中的各种关系整齐有序，人与人之间的关系和谐，家业繁荣。</a:t>
            </a:r>
          </a:p>
          <a:p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     齐，使</a:t>
            </a:r>
            <a:r>
              <a:rPr lang="en-US" altLang="zh-CN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整齐有序。</a:t>
            </a:r>
          </a:p>
          <a:p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修其身：修养自己的德行。</a:t>
            </a:r>
            <a:r>
              <a:rPr 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 </a:t>
            </a:r>
            <a:endParaRPr lang="zh-CN" altLang="en-US" sz="320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正：使</a:t>
            </a:r>
            <a:r>
              <a:rPr lang="en-US" altLang="zh-CN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端正。</a:t>
            </a: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4" t="10143" r="1686" b="7164"/>
          <a:stretch>
            <a:fillRect/>
          </a:stretch>
        </p:blipFill>
        <p:spPr>
          <a:xfrm>
            <a:off x="2691736" y="1104351"/>
            <a:ext cx="7122176" cy="39990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216" y="3060338"/>
            <a:ext cx="1575383" cy="19269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153" y="940234"/>
            <a:ext cx="1340090" cy="12627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60430" y="2250039"/>
            <a:ext cx="371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方正静蕾简体" panose="03000509000000000000" pitchFamily="65" charset="-122"/>
              </a:rPr>
              <a:t>文学常识</a:t>
            </a:r>
            <a:endParaRPr lang="zh-CN" altLang="en-US" sz="66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8303254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欲治其国者，先齐其家。欲齐其家者，先修其身。欲修其身者，先正其心。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古代那些想在天下彰明美好的德行的人，先要治理好自己的国家。要想治理好自己国家的人，先要使家族中的各种关系整齐有序。要想使家族中的各种关系整齐有序的人，先要修养好自身的德行。要想修养好自身德行的人，先要端正自己的心意。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欲正其心者，先诚其意。欲诚其意者，先致其知。</a:t>
            </a:r>
            <a:r>
              <a:rPr lang="en-US" sz="3200" err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致知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在格物。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诚：使</a:t>
            </a:r>
            <a:r>
              <a:rPr lang="en-US" altLang="zh-CN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真诚。意：心意。</a:t>
            </a:r>
          </a:p>
          <a:p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致其知：获得知识。一说，把自己对事物的认识推到极致。</a:t>
            </a:r>
            <a:r>
              <a:rPr 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 </a:t>
            </a:r>
            <a:endParaRPr lang="zh-CN" altLang="en-US" sz="320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格物：推究事物的原理。</a:t>
            </a:r>
            <a:r>
              <a:rPr 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 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格：推究。</a:t>
            </a: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欲正其心者，先诚其意。欲诚其意者，先致其知。</a:t>
            </a:r>
            <a:r>
              <a:rPr lang="en-US" sz="3200" err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致知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在格物。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要想端正自己心意的人，先要使自己的心意真诚。要想使自己心意真诚的人，先要获取知识。获取知识的途径在于推究事物的原理。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物格而后</a:t>
            </a:r>
            <a:r>
              <a:rPr lang="en-US" sz="3200" err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知至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，知至而后意诚，意诚而后心正，心正而后身修，身修而后家齐，家齐而后国治，国治而后天下平。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事物的原理推究明白后才能对外物的事理认识充分，对外物的事理认识充分后才能心意真诚，心意真诚后才能心思端正，心思端正后才能修养好德行，德行修养好后才能使家族中的各种关系整齐有序，使家族中的各种关系整齐有序后才能治理好国家，国家治理好后天下才能太平。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自天子以至于庶人，壹是皆以修身为本。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庶人：普通百姓。</a:t>
            </a:r>
            <a:r>
              <a:rPr 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 </a:t>
            </a:r>
            <a:endParaRPr lang="zh-CN" altLang="en-US" sz="320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壹是：一律，一概。本：本源、根本。</a:t>
            </a:r>
            <a:endParaRPr lang="en-US" altLang="zh-CN" sz="320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自天子以至于庶人，壹是皆以修身为本。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从天子到普通百姓，一律要把修养德行作为根本。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955496"/>
            <a:ext cx="1165089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方正静蕾简体" panose="03000509000000000000" pitchFamily="65" charset="-122"/>
              </a:rPr>
              <a:t>形声字，</a:t>
            </a:r>
            <a:endParaRPr lang="en-US" altLang="zh-CN" sz="32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方正静蕾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方正静蕾简体" panose="03000509000000000000" pitchFamily="65" charset="-122"/>
              </a:rPr>
              <a:t>形旁是木，声旁是各。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  <a:p>
            <a:pPr>
              <a:lnSpc>
                <a:spcPct val="150000"/>
              </a:lnSpc>
            </a:pP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  <a:p>
            <a:pPr>
              <a:lnSpc>
                <a:spcPct val="150000"/>
              </a:lnSpc>
            </a:pPr>
            <a:endParaRPr lang="zh-CN" altLang="en-US" sz="320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  <p:sp>
        <p:nvSpPr>
          <p:cNvPr id="3" name="椭圆 31"/>
          <p:cNvSpPr/>
          <p:nvPr/>
        </p:nvSpPr>
        <p:spPr>
          <a:xfrm rot="16200000" flipV="1">
            <a:off x="9419156" y="-157222"/>
            <a:ext cx="1858218" cy="2855114"/>
          </a:xfrm>
          <a:custGeom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605448"/>
              </a:solidFill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4" name="文本框 489"/>
          <p:cNvSpPr txBox="1"/>
          <p:nvPr/>
        </p:nvSpPr>
        <p:spPr>
          <a:xfrm>
            <a:off x="9123451" y="543310"/>
            <a:ext cx="23733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格</a:t>
            </a:r>
            <a:endParaRPr lang="en-US" altLang="zh-CN" sz="8000" b="1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955496"/>
            <a:ext cx="11650894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送达、送到：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致电、致意。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获得、招致、使到来（使动）：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致知在格物。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集中（由招致引申）：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专心致志。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意态、情趣：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情致。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  <a:p>
            <a:pPr>
              <a:lnSpc>
                <a:spcPct val="150000"/>
              </a:lnSpc>
            </a:pPr>
            <a:endParaRPr lang="zh-CN" altLang="en-US" sz="320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  <p:sp>
        <p:nvSpPr>
          <p:cNvPr id="3" name="椭圆 31"/>
          <p:cNvSpPr/>
          <p:nvPr/>
        </p:nvSpPr>
        <p:spPr>
          <a:xfrm rot="16200000" flipV="1">
            <a:off x="9419156" y="-157222"/>
            <a:ext cx="1858218" cy="2855114"/>
          </a:xfrm>
          <a:custGeom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605448"/>
              </a:solidFill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4" name="文本框 489"/>
          <p:cNvSpPr txBox="1"/>
          <p:nvPr/>
        </p:nvSpPr>
        <p:spPr>
          <a:xfrm>
            <a:off x="9123451" y="543310"/>
            <a:ext cx="23733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致</a:t>
            </a:r>
            <a:endParaRPr lang="en-US" altLang="zh-CN" sz="8000" b="1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4" t="10143" r="1686" b="7164"/>
          <a:stretch>
            <a:fillRect/>
          </a:stretch>
        </p:blipFill>
        <p:spPr>
          <a:xfrm>
            <a:off x="2691736" y="1104351"/>
            <a:ext cx="7122176" cy="39990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216" y="3060338"/>
            <a:ext cx="1575383" cy="19269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153" y="940234"/>
            <a:ext cx="1340090" cy="12627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60430" y="2250039"/>
            <a:ext cx="371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方正静蕾简体" panose="03000509000000000000" pitchFamily="65" charset="-122"/>
              </a:rPr>
              <a:t>三纲八目</a:t>
            </a:r>
            <a:endParaRPr lang="zh-CN" altLang="en-US" sz="660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8303254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26050" y="392039"/>
            <a:ext cx="442313" cy="55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68363" y="544289"/>
            <a:ext cx="21250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smtClean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点击添加标题</a:t>
            </a:r>
            <a:endParaRPr lang="zh-CN" altLang="en-US" sz="2000">
              <a:solidFill>
                <a:schemeClr val="bg1">
                  <a:lumMod val="95000"/>
                </a:schemeClr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28143" y="1896151"/>
            <a:ext cx="2855114" cy="1858218"/>
            <a:chOff x="1128143" y="1896151"/>
            <a:chExt cx="2855114" cy="1858218"/>
          </a:xfrm>
        </p:grpSpPr>
        <p:sp>
          <p:nvSpPr>
            <p:cNvPr id="487" name="矩形 486"/>
            <p:cNvSpPr/>
            <p:nvPr/>
          </p:nvSpPr>
          <p:spPr>
            <a:xfrm>
              <a:off x="1433013" y="2101708"/>
              <a:ext cx="2292824" cy="1446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05448"/>
                </a:solidFill>
              </a:endParaRPr>
            </a:p>
          </p:txBody>
        </p:sp>
        <p:sp>
          <p:nvSpPr>
            <p:cNvPr id="488" name="椭圆 31"/>
            <p:cNvSpPr/>
            <p:nvPr/>
          </p:nvSpPr>
          <p:spPr>
            <a:xfrm rot="16200000" flipV="1">
              <a:off x="1626591" y="1397703"/>
              <a:ext cx="1858218" cy="2855114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</p:grpSp>
      <p:grpSp>
        <p:nvGrpSpPr>
          <p:cNvPr id="5" name="组合 6"/>
          <p:cNvGrpSpPr/>
          <p:nvPr/>
        </p:nvGrpSpPr>
        <p:grpSpPr>
          <a:xfrm>
            <a:off x="3221437" y="3347816"/>
            <a:ext cx="966325" cy="587088"/>
            <a:chOff x="3221437" y="3347816"/>
            <a:chExt cx="966325" cy="587088"/>
          </a:xfrm>
        </p:grpSpPr>
        <p:sp>
          <p:nvSpPr>
            <p:cNvPr id="489" name="椭圆 31"/>
            <p:cNvSpPr/>
            <p:nvPr/>
          </p:nvSpPr>
          <p:spPr>
            <a:xfrm rot="16200000" flipV="1">
              <a:off x="3435635" y="3190336"/>
              <a:ext cx="587088" cy="902048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605448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490" name="文本框 489"/>
            <p:cNvSpPr txBox="1"/>
            <p:nvPr/>
          </p:nvSpPr>
          <p:spPr>
            <a:xfrm>
              <a:off x="3221437" y="3432060"/>
              <a:ext cx="9663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mtClean="0">
                  <a:solidFill>
                    <a:srgbClr val="244242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三纲</a:t>
              </a:r>
              <a:endParaRPr lang="en-US" altLang="zh-CN" sz="2000" b="1">
                <a:solidFill>
                  <a:srgbClr val="244242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endParaRPr>
            </a:p>
          </p:txBody>
        </p:sp>
      </p:grpSp>
      <p:sp>
        <p:nvSpPr>
          <p:cNvPr id="494" name="椭圆 31"/>
          <p:cNvSpPr/>
          <p:nvPr/>
        </p:nvSpPr>
        <p:spPr>
          <a:xfrm rot="16200000" flipV="1">
            <a:off x="6398554" y="1424998"/>
            <a:ext cx="1858218" cy="2855114"/>
          </a:xfrm>
          <a:custGeom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605448"/>
              </a:solidFill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31" name="文本框 489"/>
          <p:cNvSpPr txBox="1"/>
          <p:nvPr/>
        </p:nvSpPr>
        <p:spPr>
          <a:xfrm>
            <a:off x="6102849" y="2156353"/>
            <a:ext cx="23733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三纲</a:t>
            </a:r>
            <a:endParaRPr lang="en-US" altLang="zh-CN" sz="8000" b="1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2383479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1964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“大学之道”，</a:t>
            </a:r>
            <a:endParaRPr lang="en-US" altLang="zh-CN" sz="4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意思是</a:t>
            </a:r>
            <a:r>
              <a:rPr lang="zh-CN" altLang="en-US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大学的宗旨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，大学的最终目的。</a:t>
            </a: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何为“三纲”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提出了大学的“三纲”：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明明德、亲民、止于至善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 </a:t>
            </a:r>
            <a:endParaRPr lang="zh-CN" altLang="en-US" sz="32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大学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对儒学作了一个高度概括，提出“明明德，在亲民，在止于至善”三项，即宋代儒家们所说的大学“三纲领”。</a:t>
            </a:r>
            <a:endParaRPr lang="zh-CN" altLang="en-US" sz="320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18499" y="1726057"/>
          <a:ext cx="11517329" cy="1173756"/>
        </p:xfrm>
        <a:graphic>
          <a:graphicData uri="http://schemas.openxmlformats.org/drawingml/2006/table">
            <a:tbl>
              <a:tblPr/>
              <a:tblGrid>
                <a:gridCol w="1593998"/>
                <a:gridCol w="5544442"/>
                <a:gridCol w="1197802"/>
                <a:gridCol w="1197802"/>
                <a:gridCol w="1983285"/>
              </a:tblGrid>
              <a:tr h="586878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rgbClr val="FFFF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明明德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完善自我，改进自我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对己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立德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rgbClr val="FFFF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止于至善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878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rgbClr val="FFFF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亲民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爱民顺民，引导百姓自我完善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对人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爱人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26050" y="392039"/>
            <a:ext cx="442313" cy="55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68363" y="544289"/>
            <a:ext cx="21250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smtClean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点击添加标题</a:t>
            </a:r>
            <a:endParaRPr lang="zh-CN" altLang="en-US" sz="2000">
              <a:solidFill>
                <a:schemeClr val="bg1">
                  <a:lumMod val="95000"/>
                </a:schemeClr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28143" y="1896151"/>
            <a:ext cx="2855114" cy="1858218"/>
            <a:chOff x="1128143" y="1896151"/>
            <a:chExt cx="2855114" cy="1858218"/>
          </a:xfrm>
        </p:grpSpPr>
        <p:sp>
          <p:nvSpPr>
            <p:cNvPr id="487" name="矩形 486"/>
            <p:cNvSpPr/>
            <p:nvPr/>
          </p:nvSpPr>
          <p:spPr>
            <a:xfrm>
              <a:off x="1433013" y="2101708"/>
              <a:ext cx="2292824" cy="1446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05448"/>
                </a:solidFill>
              </a:endParaRPr>
            </a:p>
          </p:txBody>
        </p:sp>
        <p:sp>
          <p:nvSpPr>
            <p:cNvPr id="488" name="椭圆 31"/>
            <p:cNvSpPr/>
            <p:nvPr/>
          </p:nvSpPr>
          <p:spPr>
            <a:xfrm rot="16200000" flipV="1">
              <a:off x="1626591" y="1397703"/>
              <a:ext cx="1858218" cy="2855114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</p:grpSp>
      <p:grpSp>
        <p:nvGrpSpPr>
          <p:cNvPr id="5" name="组合 6"/>
          <p:cNvGrpSpPr/>
          <p:nvPr/>
        </p:nvGrpSpPr>
        <p:grpSpPr>
          <a:xfrm>
            <a:off x="3221437" y="3347816"/>
            <a:ext cx="966325" cy="587088"/>
            <a:chOff x="3221437" y="3347816"/>
            <a:chExt cx="966325" cy="587088"/>
          </a:xfrm>
        </p:grpSpPr>
        <p:sp>
          <p:nvSpPr>
            <p:cNvPr id="489" name="椭圆 31"/>
            <p:cNvSpPr/>
            <p:nvPr/>
          </p:nvSpPr>
          <p:spPr>
            <a:xfrm rot="16200000" flipV="1">
              <a:off x="3435635" y="3190336"/>
              <a:ext cx="587088" cy="902048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605448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490" name="文本框 489"/>
            <p:cNvSpPr txBox="1"/>
            <p:nvPr/>
          </p:nvSpPr>
          <p:spPr>
            <a:xfrm>
              <a:off x="3221437" y="3432060"/>
              <a:ext cx="9663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mtClean="0">
                  <a:solidFill>
                    <a:srgbClr val="244242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八目</a:t>
              </a:r>
              <a:endParaRPr lang="en-US" altLang="zh-CN" sz="2000" b="1">
                <a:solidFill>
                  <a:srgbClr val="244242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endParaRPr>
            </a:p>
          </p:txBody>
        </p:sp>
      </p:grpSp>
      <p:sp>
        <p:nvSpPr>
          <p:cNvPr id="494" name="椭圆 31"/>
          <p:cNvSpPr/>
          <p:nvPr/>
        </p:nvSpPr>
        <p:spPr>
          <a:xfrm rot="16200000" flipV="1">
            <a:off x="6398554" y="1424998"/>
            <a:ext cx="1858218" cy="2855114"/>
          </a:xfrm>
          <a:custGeom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605448"/>
              </a:solidFill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31" name="文本框 489"/>
          <p:cNvSpPr txBox="1"/>
          <p:nvPr/>
        </p:nvSpPr>
        <p:spPr>
          <a:xfrm>
            <a:off x="6102849" y="2156353"/>
            <a:ext cx="23733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八目</a:t>
            </a:r>
            <a:endParaRPr lang="en-US" altLang="zh-CN" sz="8000" b="1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2383479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何为“八目”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格物、致知、诚意、正心、修身、齐家、治国、平天下。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49321" y="1175265"/>
          <a:ext cx="11465959" cy="1463040"/>
        </p:xfrm>
        <a:graphic>
          <a:graphicData uri="http://schemas.openxmlformats.org/drawingml/2006/table">
            <a:tbl>
              <a:tblPr/>
              <a:tblGrid>
                <a:gridCol w="4081882"/>
                <a:gridCol w="825549"/>
                <a:gridCol w="1233737"/>
                <a:gridCol w="1233737"/>
                <a:gridCol w="2045527"/>
                <a:gridCol w="2045527"/>
              </a:tblGrid>
              <a:tr h="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rgbClr val="FFFF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格物、致知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知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内修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修己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独善其身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修身立德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rgbClr val="FFFF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诚意、正心、修身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修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rgbClr val="FFFF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齐家、治国、平天下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用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外治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安人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兼善天下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3200" kern="10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致用亲民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“三纲”“八目”之间的关系是怎样的？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 </a:t>
            </a: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 “三纲”是宗旨，是纲领，是指导思想，</a:t>
            </a:r>
            <a:endParaRPr lang="en-US" altLang="zh-CN" sz="320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 “八目”是实现“三纲”的具体步骤。</a:t>
            </a:r>
            <a:endParaRPr lang="en-US" altLang="zh-CN" sz="320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  它们是一个不可分割的整体。</a:t>
            </a:r>
            <a:r>
              <a:rPr 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 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26050" y="392039"/>
            <a:ext cx="442313" cy="55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68363" y="544289"/>
            <a:ext cx="21250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smtClean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点击添加标题</a:t>
            </a:r>
            <a:endParaRPr lang="zh-CN" altLang="en-US" sz="2000">
              <a:solidFill>
                <a:schemeClr val="bg1">
                  <a:lumMod val="95000"/>
                </a:schemeClr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28143" y="1896151"/>
            <a:ext cx="2855114" cy="1858218"/>
            <a:chOff x="1128143" y="1896151"/>
            <a:chExt cx="2855114" cy="1858218"/>
          </a:xfrm>
        </p:grpSpPr>
        <p:sp>
          <p:nvSpPr>
            <p:cNvPr id="487" name="矩形 486"/>
            <p:cNvSpPr/>
            <p:nvPr/>
          </p:nvSpPr>
          <p:spPr>
            <a:xfrm>
              <a:off x="1433013" y="2101708"/>
              <a:ext cx="2292824" cy="144666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05448"/>
                </a:solidFill>
              </a:endParaRPr>
            </a:p>
          </p:txBody>
        </p:sp>
        <p:sp>
          <p:nvSpPr>
            <p:cNvPr id="488" name="椭圆 31"/>
            <p:cNvSpPr/>
            <p:nvPr/>
          </p:nvSpPr>
          <p:spPr>
            <a:xfrm rot="16200000" flipV="1">
              <a:off x="1626591" y="1397703"/>
              <a:ext cx="1858218" cy="2855114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</p:grpSp>
      <p:grpSp>
        <p:nvGrpSpPr>
          <p:cNvPr id="5" name="组合 6"/>
          <p:cNvGrpSpPr/>
          <p:nvPr/>
        </p:nvGrpSpPr>
        <p:grpSpPr>
          <a:xfrm>
            <a:off x="3221437" y="3347816"/>
            <a:ext cx="966325" cy="587088"/>
            <a:chOff x="3221437" y="3347816"/>
            <a:chExt cx="966325" cy="587088"/>
          </a:xfrm>
        </p:grpSpPr>
        <p:sp>
          <p:nvSpPr>
            <p:cNvPr id="489" name="椭圆 31"/>
            <p:cNvSpPr/>
            <p:nvPr/>
          </p:nvSpPr>
          <p:spPr>
            <a:xfrm rot="16200000" flipV="1">
              <a:off x="3435635" y="3190336"/>
              <a:ext cx="587088" cy="902048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605448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490" name="文本框 489"/>
            <p:cNvSpPr txBox="1"/>
            <p:nvPr/>
          </p:nvSpPr>
          <p:spPr>
            <a:xfrm>
              <a:off x="3221437" y="3432060"/>
              <a:ext cx="9663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mtClean="0">
                  <a:solidFill>
                    <a:srgbClr val="244242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</a:rPr>
                <a:t>拓展</a:t>
              </a:r>
              <a:endParaRPr lang="en-US" altLang="zh-CN" sz="2000" b="1">
                <a:solidFill>
                  <a:srgbClr val="244242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endParaRPr>
            </a:p>
          </p:txBody>
        </p:sp>
      </p:grpSp>
      <p:sp>
        <p:nvSpPr>
          <p:cNvPr id="494" name="椭圆 31"/>
          <p:cNvSpPr/>
          <p:nvPr/>
        </p:nvSpPr>
        <p:spPr>
          <a:xfrm rot="16200000" flipV="1">
            <a:off x="6398554" y="1424998"/>
            <a:ext cx="1858218" cy="2855114"/>
          </a:xfrm>
          <a:custGeom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605448"/>
              </a:solidFill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31" name="文本框 489"/>
          <p:cNvSpPr txBox="1"/>
          <p:nvPr/>
        </p:nvSpPr>
        <p:spPr>
          <a:xfrm>
            <a:off x="6102849" y="2156353"/>
            <a:ext cx="23733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拓展</a:t>
            </a:r>
            <a:endParaRPr lang="en-US" altLang="zh-CN" sz="8000" b="1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2383479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樊迟问仁。子曰：“爱人。”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颜渊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孟子曰：</a:t>
            </a:r>
            <a:r>
              <a:rPr 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君子之于物也，爱之而弗仁；于民也，仁之而弗亲。亲亲而仁民，仁民而爱物。</a:t>
            </a:r>
            <a:r>
              <a:rPr 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”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255144" y="3626778"/>
            <a:ext cx="116508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孟子说：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君子对于万物，爱惜它，但谈不上仁爱；对于百姓，仁爱，但谈不上亲爱。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亲爱亲人而仁爱百姓，仁爱百姓而爱惜万物。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endParaRPr lang="zh-CN" altLang="en-US" sz="320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亲亲    仁民    爱物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255144" y="1571947"/>
            <a:ext cx="1165089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对于亲，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也就是自己的亲人，是一种以血缘关系为纽带的亲爱，是爱之中最自然的一个层次。</a:t>
            </a:r>
            <a:endParaRPr lang="zh-CN" altLang="en-US" sz="32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方正静蕾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对于民，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也就是老百姓，需要仁爱。仁爱的具体表现，就是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老吾老以及人之老，幼吾幼以及人之幼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，是推己及人的仁爱。</a:t>
            </a: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对于物，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主要是爱惜。爱惜的具体表现，就是要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取之有时，用之有节。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（物指禽兽草木）</a:t>
            </a:r>
          </a:p>
          <a:p>
            <a:pPr>
              <a:lnSpc>
                <a:spcPct val="150000"/>
              </a:lnSpc>
            </a:pPr>
            <a:endParaRPr lang="zh-CN" altLang="en-US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亲亲    仁民    爱物</a:t>
            </a:r>
            <a:endParaRPr lang="zh-CN" altLang="en-US" sz="3200">
              <a:solidFill>
                <a:srgbClr val="FFFF00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255144" y="1571947"/>
            <a:ext cx="11650894" cy="2224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从亲爱自己的亲人出发，推向仁爱百姓，再推向爱惜万物，这就形成了儒学的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爱的系列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，这个系列和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大学</a:t>
            </a:r>
            <a:r>
              <a:rPr lang="en-US" altLang="zh-CN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修身、齐家、治国、平天下</a:t>
            </a:r>
            <a:r>
              <a:rPr 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阶梯相统一的。</a:t>
            </a: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2980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大学</a:t>
            </a:r>
            <a:r>
              <a:rPr 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一词在古代有两种含义：</a:t>
            </a:r>
            <a:endParaRPr lang="en-US" altLang="zh-CN" sz="44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一是</a:t>
            </a:r>
            <a:r>
              <a:rPr lang="en-US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博学</a:t>
            </a:r>
            <a:r>
              <a:rPr lang="en-US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的意思；</a:t>
            </a:r>
            <a:endParaRPr lang="en-US" altLang="zh-CN" sz="44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二是相对于小学而言的</a:t>
            </a:r>
            <a:r>
              <a:rPr lang="en-US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大人之学</a:t>
            </a:r>
            <a:r>
              <a:rPr lang="en-US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6050" y="392039"/>
            <a:ext cx="442313" cy="55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68363" y="544289"/>
            <a:ext cx="21250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点击添加标题</a:t>
            </a:r>
            <a:endParaRPr lang="zh-CN" altLang="en-US" sz="200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28143" y="1896151"/>
            <a:ext cx="2855114" cy="1858218"/>
            <a:chOff x="1128143" y="1896151"/>
            <a:chExt cx="2855114" cy="1858218"/>
          </a:xfrm>
        </p:grpSpPr>
        <p:sp>
          <p:nvSpPr>
            <p:cNvPr id="487" name="矩形 486"/>
            <p:cNvSpPr/>
            <p:nvPr/>
          </p:nvSpPr>
          <p:spPr>
            <a:xfrm>
              <a:off x="1433013" y="2101708"/>
              <a:ext cx="2292824" cy="1446663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0544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88" name="椭圆 31"/>
            <p:cNvSpPr/>
            <p:nvPr/>
          </p:nvSpPr>
          <p:spPr>
            <a:xfrm rot="16200000" flipV="1">
              <a:off x="1626591" y="1397703"/>
              <a:ext cx="1858218" cy="2855114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6"/>
          <p:cNvGrpSpPr/>
          <p:nvPr/>
        </p:nvGrpSpPr>
        <p:grpSpPr>
          <a:xfrm>
            <a:off x="3221437" y="3347816"/>
            <a:ext cx="966325" cy="587088"/>
            <a:chOff x="3221437" y="3347816"/>
            <a:chExt cx="966325" cy="587088"/>
          </a:xfrm>
        </p:grpSpPr>
        <p:sp>
          <p:nvSpPr>
            <p:cNvPr id="489" name="椭圆 31"/>
            <p:cNvSpPr/>
            <p:nvPr/>
          </p:nvSpPr>
          <p:spPr>
            <a:xfrm rot="16200000" flipV="1">
              <a:off x="3435635" y="3190336"/>
              <a:ext cx="587088" cy="902048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605448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490" name="文本框 489"/>
            <p:cNvSpPr txBox="1"/>
            <p:nvPr/>
          </p:nvSpPr>
          <p:spPr>
            <a:xfrm>
              <a:off x="3221437" y="3432060"/>
              <a:ext cx="9663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mtClean="0">
                  <a:solidFill>
                    <a:srgbClr val="244242"/>
                  </a:solidFill>
                  <a:latin typeface="黑体" pitchFamily="49" charset="-122"/>
                  <a:ea typeface="黑体" pitchFamily="49" charset="-122"/>
                </a:rPr>
                <a:t>加油</a:t>
              </a:r>
              <a:endParaRPr lang="en-US" altLang="zh-CN" sz="2000" b="1">
                <a:solidFill>
                  <a:srgbClr val="24424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4"/>
          <p:cNvGrpSpPr/>
          <p:nvPr/>
        </p:nvGrpSpPr>
        <p:grpSpPr>
          <a:xfrm>
            <a:off x="4615856" y="1923446"/>
            <a:ext cx="2855114" cy="1858218"/>
            <a:chOff x="4615856" y="1923446"/>
            <a:chExt cx="2855114" cy="1858218"/>
          </a:xfrm>
        </p:grpSpPr>
        <p:sp>
          <p:nvSpPr>
            <p:cNvPr id="493" name="矩形 492"/>
            <p:cNvSpPr/>
            <p:nvPr/>
          </p:nvSpPr>
          <p:spPr>
            <a:xfrm>
              <a:off x="4920726" y="2129003"/>
              <a:ext cx="2292824" cy="1446663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05448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494" name="椭圆 31"/>
            <p:cNvSpPr/>
            <p:nvPr/>
          </p:nvSpPr>
          <p:spPr>
            <a:xfrm rot="16200000" flipV="1">
              <a:off x="5114304" y="1424998"/>
              <a:ext cx="1858218" cy="2855114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709150" y="3375111"/>
            <a:ext cx="966325" cy="587088"/>
            <a:chOff x="6709150" y="3375111"/>
            <a:chExt cx="966325" cy="587088"/>
          </a:xfrm>
        </p:grpSpPr>
        <p:sp>
          <p:nvSpPr>
            <p:cNvPr id="495" name="椭圆 31"/>
            <p:cNvSpPr/>
            <p:nvPr/>
          </p:nvSpPr>
          <p:spPr>
            <a:xfrm rot="16200000" flipV="1">
              <a:off x="6923348" y="3217631"/>
              <a:ext cx="587088" cy="902048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605448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496" name="文本框 495"/>
            <p:cNvSpPr txBox="1"/>
            <p:nvPr/>
          </p:nvSpPr>
          <p:spPr>
            <a:xfrm>
              <a:off x="6709150" y="3459355"/>
              <a:ext cx="9663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mtClean="0">
                  <a:solidFill>
                    <a:srgbClr val="244242"/>
                  </a:solidFill>
                  <a:latin typeface="黑体" pitchFamily="49" charset="-122"/>
                  <a:ea typeface="黑体" pitchFamily="49" charset="-122"/>
                </a:rPr>
                <a:t>加油</a:t>
              </a:r>
              <a:endParaRPr lang="en-US" altLang="zh-CN" sz="2000" b="1">
                <a:solidFill>
                  <a:srgbClr val="244242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0" name="组合 5"/>
          <p:cNvGrpSpPr/>
          <p:nvPr/>
        </p:nvGrpSpPr>
        <p:grpSpPr>
          <a:xfrm>
            <a:off x="8103570" y="1923446"/>
            <a:ext cx="2855114" cy="1858218"/>
            <a:chOff x="8103570" y="1923446"/>
            <a:chExt cx="2855114" cy="1858218"/>
          </a:xfrm>
        </p:grpSpPr>
        <p:sp>
          <p:nvSpPr>
            <p:cNvPr id="499" name="矩形 498"/>
            <p:cNvSpPr/>
            <p:nvPr/>
          </p:nvSpPr>
          <p:spPr>
            <a:xfrm>
              <a:off x="8408440" y="2129003"/>
              <a:ext cx="2292824" cy="1446663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05448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00" name="椭圆 31"/>
            <p:cNvSpPr/>
            <p:nvPr/>
          </p:nvSpPr>
          <p:spPr>
            <a:xfrm rot="16200000" flipV="1">
              <a:off x="8602018" y="1424998"/>
              <a:ext cx="1858218" cy="2855114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1" name="组合 8"/>
          <p:cNvGrpSpPr/>
          <p:nvPr/>
        </p:nvGrpSpPr>
        <p:grpSpPr>
          <a:xfrm>
            <a:off x="10196864" y="3375111"/>
            <a:ext cx="966325" cy="587088"/>
            <a:chOff x="10196864" y="3375111"/>
            <a:chExt cx="966325" cy="587088"/>
          </a:xfrm>
        </p:grpSpPr>
        <p:sp>
          <p:nvSpPr>
            <p:cNvPr id="501" name="椭圆 31"/>
            <p:cNvSpPr/>
            <p:nvPr/>
          </p:nvSpPr>
          <p:spPr>
            <a:xfrm rot="16200000" flipV="1">
              <a:off x="10411062" y="3217631"/>
              <a:ext cx="587088" cy="902048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605448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605448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02" name="文本框 501"/>
            <p:cNvSpPr txBox="1"/>
            <p:nvPr/>
          </p:nvSpPr>
          <p:spPr>
            <a:xfrm>
              <a:off x="10196864" y="3459355"/>
              <a:ext cx="9663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mtClean="0">
                  <a:solidFill>
                    <a:srgbClr val="244242"/>
                  </a:solidFill>
                  <a:latin typeface="黑体" pitchFamily="49" charset="-122"/>
                  <a:ea typeface="黑体" pitchFamily="49" charset="-122"/>
                </a:rPr>
                <a:t>加油</a:t>
              </a:r>
              <a:endParaRPr lang="en-US" altLang="zh-CN" sz="2000" b="1">
                <a:solidFill>
                  <a:srgbClr val="244242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503" name="New picture" hidden="1"/>
          <p:cNvPicPr/>
          <p:nvPr/>
        </p:nvPicPr>
        <p:blipFill>
          <a:blip r:embed="rId5"/>
          <a:stretch>
            <a:fillRect/>
          </a:stretch>
        </p:blipFill>
        <p:spPr>
          <a:xfrm>
            <a:off x="12661900" y="10375900"/>
            <a:ext cx="495300" cy="266700"/>
          </a:xfrm>
          <a:prstGeom prst="cube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72383479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古人八岁入小学，学习</a:t>
            </a:r>
            <a:r>
              <a:rPr 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“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洒扫应对进退、礼乐射御书数</a:t>
            </a:r>
            <a:r>
              <a:rPr 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等文化基础知识和礼节；</a:t>
            </a:r>
            <a:endParaRPr lang="en-US" altLang="zh-CN" sz="44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十五岁入大学，学习伦理、政治、哲学等学问。第二种含义同样也有</a:t>
            </a:r>
            <a:r>
              <a:rPr 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博学</a:t>
            </a:r>
            <a:r>
              <a:rPr 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的意思。</a:t>
            </a:r>
            <a:endParaRPr lang="zh-CN" altLang="en-US" sz="4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5011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《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礼记</a:t>
            </a:r>
            <a:r>
              <a:rPr lang="en-US" altLang="zh-CN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，成书于</a:t>
            </a:r>
            <a:r>
              <a:rPr lang="zh-CN" altLang="en-US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汉代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，为西汉礼学家</a:t>
            </a:r>
            <a:r>
              <a:rPr lang="zh-CN" altLang="en-US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戴圣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所编。</a:t>
            </a:r>
            <a:endParaRPr lang="en-US" altLang="zh-CN" sz="44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《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礼记</a:t>
            </a:r>
            <a:r>
              <a:rPr lang="en-US" altLang="zh-CN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是中国古代一部重要的</a:t>
            </a:r>
            <a:r>
              <a:rPr lang="zh-CN" altLang="en-US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典章制度选集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，书中内容主要写先秦的礼制，是一部儒家思想的资料汇编。</a:t>
            </a:r>
            <a:r>
              <a:rPr 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 </a:t>
            </a:r>
            <a:endParaRPr lang="zh-CN" altLang="en-US" sz="4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《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大学之道</a:t>
            </a:r>
            <a:r>
              <a:rPr lang="en-US" altLang="zh-CN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出自</a:t>
            </a:r>
            <a:r>
              <a:rPr lang="en-US" altLang="zh-CN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礼记</a:t>
            </a:r>
            <a:r>
              <a:rPr lang="en-US" altLang="zh-CN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。宋代以前，</a:t>
            </a:r>
            <a:r>
              <a:rPr lang="en-US" altLang="zh-CN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大学</a:t>
            </a:r>
            <a:r>
              <a:rPr lang="en-US" altLang="zh-CN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一直从属于</a:t>
            </a:r>
            <a:r>
              <a:rPr lang="en-US" altLang="zh-CN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礼记</a:t>
            </a:r>
            <a:r>
              <a:rPr lang="en-US" altLang="zh-CN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大学</a:t>
            </a:r>
            <a:r>
              <a:rPr lang="en-US" altLang="zh-CN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与</a:t>
            </a:r>
            <a:r>
              <a:rPr lang="en-US" altLang="zh-CN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中庸</a:t>
            </a:r>
            <a:r>
              <a:rPr lang="en-US" altLang="zh-CN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论语</a:t>
            </a:r>
            <a:r>
              <a:rPr lang="en-US" altLang="zh-CN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孟子</a:t>
            </a:r>
            <a:r>
              <a:rPr lang="en-US" altLang="zh-CN" sz="44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合称为“四书”，并被确立“四书之首”的地位。</a:t>
            </a:r>
            <a:endParaRPr lang="zh-CN" altLang="en-US" sz="440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4" t="10143" r="1686" b="7164"/>
          <a:stretch>
            <a:fillRect/>
          </a:stretch>
        </p:blipFill>
        <p:spPr>
          <a:xfrm>
            <a:off x="2691736" y="1104351"/>
            <a:ext cx="7122176" cy="39990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216" y="3060338"/>
            <a:ext cx="1575383" cy="19269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153" y="940234"/>
            <a:ext cx="1340090" cy="12627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60430" y="2250039"/>
            <a:ext cx="371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方正静蕾简体" panose="03000509000000000000" pitchFamily="65" charset="-122"/>
              </a:rPr>
              <a:t>研习文本</a:t>
            </a:r>
            <a:endParaRPr lang="zh-CN" altLang="en-US" sz="660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方正静蕾简体" panose="03000509000000000000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8303254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4"/>
          <p:cNvSpPr txBox="1"/>
          <p:nvPr/>
        </p:nvSpPr>
        <p:spPr>
          <a:xfrm>
            <a:off x="246580" y="513708"/>
            <a:ext cx="1165089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大学之道，在明明德，在亲民，在止于至善。</a:t>
            </a:r>
            <a:endParaRPr lang="en-US" altLang="zh-CN" sz="32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明明德：第一个“明”是动词，彰明、彰显。</a:t>
            </a:r>
            <a:endParaRPr lang="en-US" altLang="zh-CN" sz="32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               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第二个“明”是形容词，美好。</a:t>
            </a:r>
            <a:r>
              <a:rPr 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 </a:t>
            </a:r>
            <a:endParaRPr lang="zh-CN" altLang="en-US" sz="32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亲民：亲近爱抚民众。</a:t>
            </a:r>
            <a:endParaRPr lang="en-US" altLang="zh-CN" sz="320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一说是“新民”，使人去旧立新，去恶向善。</a:t>
            </a:r>
            <a:r>
              <a:rPr 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 </a:t>
            </a:r>
            <a:endParaRPr lang="zh-CN" altLang="en-US" sz="320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止：至、到。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29309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自定义</PresentationFormat>
  <Paragraphs>110</Paragraphs>
  <Slides>41</Slides>
  <Notes>1</Notes>
  <TotalTime>613</TotalTime>
  <HiddenSlides>0</HiddenSlides>
  <MMClips>1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baseType="lpstr" size="49">
      <vt:lpstr>Arial</vt:lpstr>
      <vt:lpstr>Calibri Light</vt:lpstr>
      <vt:lpstr>Calibri</vt:lpstr>
      <vt:lpstr>黑体</vt:lpstr>
      <vt:lpstr>方正静蕾简体</vt:lpstr>
      <vt:lpstr>华康少女文字W5(P)</vt:lpstr>
      <vt:lpstr>Times New Roman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熊猫办公</dc:title>
  <dc:creator>www.tukuppt.com</dc:creator>
  <cp:keywords>tukuppt</cp:keywords>
  <cp:lastModifiedBy>zb</cp:lastModifiedBy>
  <cp:revision>16</cp:revision>
  <dcterms:created xsi:type="dcterms:W3CDTF">2016-09-03T01:26:23Z</dcterms:created>
  <dcterms:modified xsi:type="dcterms:W3CDTF">2020-09-14T06:55:48Z</dcterms:modified>
</cp:coreProperties>
</file>