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95" r:id="rId8"/>
    <p:sldId id="29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60"/>
      </p:cViewPr>
      <p:guideLst>
        <p:guide orient="horz" pos="216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tags" Target="tags/tag2.xml" /><Relationship Id="rId4" Type="http://schemas.openxmlformats.org/officeDocument/2006/relationships/slide" Target="slides/slide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8B748-4997-428A-B198-316E07FCA6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2CD8C-CD8C-4468-B656-0AFA2325C89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tags" Target="../tags/tag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gi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47115" y="91440"/>
            <a:ext cx="6094095" cy="11988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400" b="1"/>
              <a:t>过             秦              论</a:t>
            </a:r>
            <a:endParaRPr lang="zh-CN" altLang="en-US" sz="4400" b="1"/>
          </a:p>
          <a:p>
            <a:pPr algn="ctr"/>
            <a:r>
              <a:rPr lang="zh-CN" altLang="en-US" sz="2800" b="1"/>
              <a:t>贾谊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战国四公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0" y="-101600"/>
            <a:ext cx="9525000" cy="7061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文化常识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战国四公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0790"/>
            <a:ext cx="9017635" cy="3169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2995" y="1321435"/>
            <a:ext cx="6466840" cy="8299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/>
              <a:t>战国四公子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文化常识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0" y="797560"/>
            <a:ext cx="24561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1.</a:t>
            </a:r>
            <a:r>
              <a:rPr lang="zh-CN" altLang="en-US" sz="2400" b="1">
                <a:solidFill>
                  <a:srgbClr val="FF0000"/>
                </a:solidFill>
              </a:rPr>
              <a:t>秦孝公</a:t>
            </a:r>
            <a:r>
              <a:rPr lang="zh-CN" altLang="en-US" sz="2400"/>
              <a:t>(1)据</a:t>
            </a:r>
            <a:r>
              <a:rPr lang="zh-CN" altLang="en-US" sz="2400" b="1">
                <a:solidFill>
                  <a:srgbClr val="FF0000"/>
                </a:solidFill>
              </a:rPr>
              <a:t>崤函</a:t>
            </a:r>
            <a:r>
              <a:rPr lang="zh-CN" altLang="en-US" sz="2400"/>
              <a:t>之</a:t>
            </a:r>
            <a:r>
              <a:rPr lang="zh-CN" altLang="en-US" sz="2400" b="1">
                <a:solidFill>
                  <a:srgbClr val="FF0000"/>
                </a:solidFill>
              </a:rPr>
              <a:t>固</a:t>
            </a:r>
            <a:r>
              <a:rPr lang="zh-CN" altLang="en-US" sz="2400">
                <a:sym typeface="+mn-ea"/>
              </a:rPr>
              <a:t>(2)</a:t>
            </a:r>
            <a:r>
              <a:rPr lang="zh-CN" altLang="en-US" sz="2400"/>
              <a:t>，拥</a:t>
            </a:r>
            <a:r>
              <a:rPr lang="zh-CN" altLang="en-US" sz="2400" b="1">
                <a:solidFill>
                  <a:srgbClr val="FF0000"/>
                </a:solidFill>
              </a:rPr>
              <a:t>雍州</a:t>
            </a:r>
            <a:r>
              <a:rPr lang="zh-CN" altLang="en-US" sz="2400"/>
              <a:t>(3)</a:t>
            </a:r>
            <a:r>
              <a:rPr lang="zh-CN" altLang="en-US" sz="2400" b="1"/>
              <a:t>之</a:t>
            </a:r>
            <a:r>
              <a:rPr lang="zh-CN" altLang="en-US" sz="2400"/>
              <a:t>地，君臣固守</a:t>
            </a:r>
            <a:r>
              <a:rPr lang="zh-CN" altLang="en-US" sz="2400" b="1"/>
              <a:t>以</a:t>
            </a:r>
            <a:r>
              <a:rPr lang="zh-CN" altLang="en-US" sz="2400"/>
              <a:t>窥</a:t>
            </a:r>
            <a:r>
              <a:rPr lang="zh-CN" altLang="en-US" sz="2400" b="1">
                <a:solidFill>
                  <a:srgbClr val="FF0000"/>
                </a:solidFill>
              </a:rPr>
              <a:t>周室</a:t>
            </a:r>
            <a:r>
              <a:rPr lang="zh-CN" altLang="en-US" sz="2400"/>
              <a:t>(4)，有</a:t>
            </a:r>
            <a:r>
              <a:rPr lang="zh-CN" altLang="en-US" sz="2400" b="1">
                <a:solidFill>
                  <a:srgbClr val="FF0000"/>
                </a:solidFill>
              </a:rPr>
              <a:t>席</a:t>
            </a:r>
            <a:r>
              <a:rPr lang="zh-CN" altLang="en-US" sz="2400"/>
              <a:t>卷天下(5)，</a:t>
            </a:r>
            <a:r>
              <a:rPr lang="zh-CN" altLang="en-US" sz="2400" b="1">
                <a:solidFill>
                  <a:srgbClr val="FF0000"/>
                </a:solidFill>
              </a:rPr>
              <a:t>包</a:t>
            </a:r>
            <a:r>
              <a:rPr lang="zh-CN" altLang="en-US" sz="2400"/>
              <a:t>举宇内，</a:t>
            </a:r>
            <a:r>
              <a:rPr lang="zh-CN" altLang="en-US" sz="2400" b="1">
                <a:solidFill>
                  <a:srgbClr val="FF0000"/>
                </a:solidFill>
              </a:rPr>
              <a:t>囊</a:t>
            </a:r>
            <a:r>
              <a:rPr lang="zh-CN" altLang="en-US" sz="2400"/>
              <a:t>括四海之意，并吞</a:t>
            </a:r>
            <a:r>
              <a:rPr lang="zh-CN" altLang="en-US" sz="2400" b="1">
                <a:solidFill>
                  <a:srgbClr val="FF0000"/>
                </a:solidFill>
              </a:rPr>
              <a:t>八荒</a:t>
            </a:r>
            <a:r>
              <a:rPr lang="zh-CN" altLang="en-US" sz="2400"/>
              <a:t>(6)之心。当是时也，</a:t>
            </a:r>
            <a:r>
              <a:rPr lang="zh-CN" altLang="en-US" sz="2400" b="1">
                <a:solidFill>
                  <a:srgbClr val="FF0000"/>
                </a:solidFill>
              </a:rPr>
              <a:t>商君</a:t>
            </a:r>
            <a:r>
              <a:rPr lang="zh-CN" altLang="en-US" sz="2400"/>
              <a:t>(7)佐之，内立法度，务耕织，修守战之具；</a:t>
            </a:r>
            <a:r>
              <a:rPr lang="zh-CN" altLang="en-US" sz="2400" b="1">
                <a:solidFill>
                  <a:srgbClr val="FF0000"/>
                </a:solidFill>
              </a:rPr>
              <a:t>外连衡</a:t>
            </a:r>
            <a:r>
              <a:rPr lang="zh-CN" altLang="en-US" sz="2400"/>
              <a:t>(8)而</a:t>
            </a:r>
            <a:r>
              <a:rPr lang="zh-CN" altLang="en-US" sz="2400" b="1">
                <a:solidFill>
                  <a:srgbClr val="FF0000"/>
                </a:solidFill>
              </a:rPr>
              <a:t>斗</a:t>
            </a:r>
            <a:r>
              <a:rPr lang="zh-CN" altLang="en-US" sz="2400"/>
              <a:t>诸侯(9)。于是秦人</a:t>
            </a:r>
            <a:r>
              <a:rPr lang="zh-CN" altLang="en-US" sz="2400" b="1">
                <a:solidFill>
                  <a:srgbClr val="FF0000"/>
                </a:solidFill>
              </a:rPr>
              <a:t>拱手</a:t>
            </a:r>
            <a:r>
              <a:rPr lang="zh-CN" altLang="en-US" sz="2400"/>
              <a:t>(10)而取</a:t>
            </a:r>
            <a:r>
              <a:rPr lang="zh-CN" altLang="en-US" sz="2400" b="1">
                <a:solidFill>
                  <a:srgbClr val="FF0000"/>
                </a:solidFill>
              </a:rPr>
              <a:t>西河</a:t>
            </a:r>
            <a:r>
              <a:rPr lang="zh-CN" altLang="en-US" sz="2400"/>
              <a:t>(11)之外。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636520" y="523240"/>
            <a:ext cx="650684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(1)</a:t>
            </a:r>
            <a:r>
              <a:rPr lang="zh-CN" altLang="en-US"/>
              <a:t>秦孝公（</a:t>
            </a:r>
            <a:r>
              <a:rPr lang="zh-CN" altLang="en-US">
                <a:sym typeface="+mn-ea"/>
              </a:rPr>
              <a:t>前381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前338</a:t>
            </a:r>
            <a:r>
              <a:rPr lang="zh-CN" altLang="en-US"/>
              <a:t>），秦国国君。穆公十五世孙。任用商鞅变法，富国强兵。</a:t>
            </a:r>
            <a:r>
              <a:rPr lang="zh-CN" altLang="en-US">
                <a:sym typeface="+mn-ea"/>
              </a:rPr>
              <a:t>(2)</a:t>
            </a:r>
            <a:r>
              <a:rPr lang="zh-CN" altLang="en-US"/>
              <a:t>崤山和函谷关。崤山，在函谷关的东边。函谷关，在河南省灵宝县。固，险要的地理位置。</a:t>
            </a:r>
            <a:r>
              <a:rPr lang="zh-CN" altLang="en-US">
                <a:sym typeface="+mn-ea"/>
              </a:rPr>
              <a:t>(3)</a:t>
            </a:r>
            <a:r>
              <a:rPr lang="zh-CN" altLang="en-US"/>
              <a:t>今陕西中部和北部、甘肃省除去东南部的大部分地区、青海省的东南部和宁夏回族自治区一带地方。</a:t>
            </a:r>
            <a:r>
              <a:rPr lang="zh-CN" altLang="en-US">
                <a:sym typeface="+mn-ea"/>
              </a:rPr>
              <a:t>(4)</a:t>
            </a:r>
            <a:r>
              <a:rPr lang="zh-CN" altLang="en-US"/>
              <a:t>这里指代天子之位的权势，并非实指周王室。战国初期，周王室已经十分衰弱，所统治的地盘只有三四十座城池，三万多人口。</a:t>
            </a:r>
            <a:r>
              <a:rPr lang="zh-CN" altLang="en-US">
                <a:sym typeface="+mn-ea"/>
              </a:rPr>
              <a:t>(5)与下文“包举宇内、囊括四海、并吞八荒”是同义铺排。席，像用席子一样，名词作状语。下文的“包”“囊”同此。(6)原指八方荒远的偏僻地方，此指代“天下”。(7)即商鞅，约生于公元前390年，死于前338年。战国时卫人。姓公孙，名鞅。因封于商，号曰商君。先仕魏，为魏相公叔痤家臣。痤死后入秦，相秦十九年，辅助秦孝公变法，使秦国富强。孝公死，公子虔等诬陷鞅谋反，车裂死。(8)外：对国外。连衡：也作“连横”，是一种离间六国，使它们各自同秦国联合，从而实施各个击破的策略。“连衡”一句为虚笔，张仪相秦始于惠文王十年，即公元前328年，是商鞅死后十年的事。(9)使诸侯自相争斗。斗，使动用法。(10)两手合抱，形容毫不费力。(11)西河：又称河西，今陕西东部黄河西岸地区。秦孝公二十二年（公元前340年），商鞅伐魏，魏使公子为将而击之。商鞅遗书公子，愿与为好会而罢兵。会盟既已，商鞅虏公子而袭夺其军。其后十年间，魏屡败于秦，魏王恐，乃使使割西河之地献于秦以和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4130" y="578485"/>
            <a:ext cx="427545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孝公既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(12)，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惠文、武、昭襄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(13)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故业，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(14)遗策，南取汉中，西举巴、蜀，东割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膏腴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(15)之地，北收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要害之郡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(16)。诸侯恐惧，会盟而谋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弱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秦，不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(17)珍器重宝肥饶之地，以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(18)天下之士，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合从缔交，相与为一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(19)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。当此之时，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齐有孟尝，赵有平原，楚有春申，魏有信陵。此四君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(20)者，皆明智而忠信，宽厚而爱人，尊贤而重士，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约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(21)从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(22)衡，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兼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(23)韩、魏、燕、楚、齐、赵、宋、卫、中山之众。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6330" y="621030"/>
            <a:ext cx="402336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(12)通“殁”，死。(13)即惠文王、武王、昭襄王。惠文王是孝公的儿子，武王是惠文王的儿子，昭襄王是武王的异母弟。(14)蒙，继承；因，动词，沿袭。(15)指土地肥沃。(16)指政治、经济、军事上都非常重要的地区。(17)弱，削弱；爱：吝惜。(18)致：招致，招引。(19)采用合纵的策略，缔结盟约，互相援助，成为一体。从，通“纵”。(20)指齐孟尝君田文、赵平原君赵胜、楚春申君黄歇、魏信陵君魏无忌。他们都是当时仅次于国君的当政者，皆以招揽宾客著称。名战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四公子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。(21)约，结。(22)离，离散。衡，通“横”。(23)兼并、统一。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丛草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60290" y="4869180"/>
            <a:ext cx="3810000" cy="18319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40650" y="5013325"/>
            <a:ext cx="93218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丛草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5560" y="523240"/>
            <a:ext cx="482409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六国之士，有宁越、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徐尚、苏秦、杜赫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为之谋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齐明、周最、陈轸、召滑、楼缓、翟景、苏厉、乐毅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(25)之徒通其意，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吴起、孙膑、带佗、倪良、王廖、田忌、廉颇、赵奢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(26)之伦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(27)其兵。尝以十倍之地，百万之众，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叩关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(28)而攻秦。秦人开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关延敌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九国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之师，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逡巡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而不敢进(29)。秦无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矢遗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(30)之费，而天下诸侯已困矣。于是从散约败，争割地而赂秦。秦有余力而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弊(31)，追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逐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伏尸百万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(32)，流血漂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橹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乘便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，宰割天下，分裂山河。强国请服，弱国入朝。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7900" y="371475"/>
            <a:ext cx="4323080" cy="646239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(24)于是，在这时。徐尚：宋人。苏秦：洛阳人，是当时的“合纵长”。杜赫：周人。属，与下文的</a:t>
            </a:r>
            <a:r>
              <a:rPr lang="en-US" altLang="zh-CN">
                <a:ea typeface="宋体" panose="02010600030101010101" pitchFamily="2" charset="-122"/>
                <a:cs typeface="+mn-lt"/>
                <a:sym typeface="+mn-ea"/>
              </a:rPr>
              <a:t>“</a:t>
            </a:r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徒</a:t>
            </a:r>
            <a:r>
              <a:rPr lang="en-US" altLang="zh-CN">
                <a:ea typeface="宋体" panose="02010600030101010101" pitchFamily="2" charset="-122"/>
                <a:cs typeface="+mn-lt"/>
                <a:sym typeface="+mn-ea"/>
              </a:rPr>
              <a:t>”“</a:t>
            </a:r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伦</a:t>
            </a:r>
            <a:r>
              <a:rPr lang="en-US" altLang="zh-CN">
                <a:ea typeface="宋体" panose="02010600030101010101" pitchFamily="2" charset="-122"/>
                <a:cs typeface="+mn-lt"/>
                <a:sym typeface="+mn-ea"/>
              </a:rPr>
              <a:t>”</a:t>
            </a:r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都是</a:t>
            </a:r>
            <a:r>
              <a:rPr lang="en-US" altLang="zh-CN">
                <a:ea typeface="宋体" panose="02010600030101010101" pitchFamily="2" charset="-122"/>
                <a:cs typeface="+mn-lt"/>
                <a:sym typeface="+mn-ea"/>
              </a:rPr>
              <a:t>“</a:t>
            </a:r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类、辈</a:t>
            </a:r>
            <a:r>
              <a:rPr lang="en-US" altLang="zh-CN">
                <a:ea typeface="宋体" panose="02010600030101010101" pitchFamily="2" charset="-122"/>
                <a:cs typeface="+mn-lt"/>
                <a:sym typeface="+mn-ea"/>
              </a:rPr>
              <a:t>”</a:t>
            </a:r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的意思，指某一类人。(25)齐明：东周臣。周最：东周君儿子。陈轸：楚人。召滑，楚臣。楼缓：魏相。翟景：魏人。苏厉：苏秦的弟弟.乐毅：燕将。(26)吴起：魏将，后入楚。孙膑：齐将。带佗：楚将。倪良、王廖：都是当时的兵家。田忌：齐将。廉颇、赵奢：赵将。(27)制：统领、统率。(28)叩关：攻打函谷关。叩，攻打。(29)延敌，迎击敌人。九国，就是上文的韩、魏、燕、楚、齐、赵、宋、卫、中山。逡巡，有所顾虑而徘徊不敢前进。(30)亡：丢失，丢掉。镞：箭头。(31)制：制裁，制服。弊：弱点。(32)亡：逃亡的军队，在此用作名词。北：败北的军队，名词。伏尸百万：这说的不是一次战役的死亡人数。秦击六国杀伤人数史书皆有记载，如前293年击韩伊阙，斩首24万；前260年，破赵长平军，杀卒45万。(33)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橹，大盾牌。因：趁着，介词。利：有利的形势，用作名词。</a:t>
            </a:r>
            <a:endParaRPr lang="zh-CN" altLang="en-US">
              <a:ea typeface="宋体" panose="02010600030101010101" pitchFamily="2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5880" y="570230"/>
            <a:ext cx="3563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延及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孝文王、庄襄王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享国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(34)之日浅，国家无事。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560445" y="548640"/>
            <a:ext cx="5583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ea typeface="宋体" panose="02010600030101010101" pitchFamily="2" charset="-122"/>
                <a:cs typeface="+mn-lt"/>
                <a:sym typeface="+mn-ea"/>
              </a:rPr>
              <a:t>(34)孝文王，昭襄王的儿子，在位三天死去；庄襄王，孝文王的儿子，在位三年。享国：帝王在位的年数。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630" y="1338580"/>
            <a:ext cx="27686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3.</a:t>
            </a:r>
            <a:r>
              <a:rPr lang="zh-CN" altLang="en-US" sz="2400"/>
              <a:t>及至始皇，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奋</a:t>
            </a:r>
            <a:r>
              <a:rPr lang="zh-CN" altLang="en-US" sz="2400"/>
              <a:t>六世(35)之余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烈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</a:t>
            </a:r>
            <a:r>
              <a:rPr lang="zh-CN" altLang="en-US" sz="2400"/>
              <a:t>长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策</a:t>
            </a:r>
            <a:r>
              <a:rPr lang="zh-CN" altLang="en-US" sz="2400"/>
              <a:t>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御</a:t>
            </a:r>
            <a:r>
              <a:rPr lang="zh-CN" altLang="en-US" sz="2400"/>
              <a:t>宇内</a:t>
            </a:r>
            <a:r>
              <a:rPr lang="zh-CN" altLang="en-US" sz="2400">
                <a:sym typeface="+mn-ea"/>
              </a:rPr>
              <a:t>(36)</a:t>
            </a:r>
            <a:r>
              <a:rPr lang="zh-CN" altLang="en-US" sz="2400"/>
              <a:t>，吞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二周</a:t>
            </a:r>
            <a:r>
              <a:rPr lang="zh-CN" altLang="en-US" sz="2400"/>
              <a:t>(37)而亡诸侯，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履至尊</a:t>
            </a:r>
            <a:r>
              <a:rPr lang="zh-CN" altLang="en-US" sz="2400"/>
              <a:t>而制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六合</a:t>
            </a:r>
            <a:r>
              <a:rPr lang="zh-CN" altLang="en-US" sz="2400">
                <a:sym typeface="+mn-ea"/>
              </a:rPr>
              <a:t>(38)</a:t>
            </a:r>
            <a:r>
              <a:rPr lang="zh-CN" altLang="en-US" sz="2400"/>
              <a:t>，执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敲扑</a:t>
            </a:r>
            <a:r>
              <a:rPr lang="zh-CN" altLang="en-US" sz="2400"/>
              <a:t>而鞭笞天下，威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</a:t>
            </a:r>
            <a:r>
              <a:rPr lang="zh-CN" altLang="en-US" sz="2400"/>
              <a:t>(39)四海。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2400"/>
              <a:t>取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百越</a:t>
            </a:r>
            <a:r>
              <a:rPr lang="zh-CN" altLang="en-US" sz="2400"/>
              <a:t>之地，以为桂林、象郡</a:t>
            </a:r>
            <a:r>
              <a:rPr lang="zh-CN" altLang="en-US" sz="2400">
                <a:sym typeface="+mn-ea"/>
              </a:rPr>
              <a:t>(40)</a:t>
            </a:r>
            <a:r>
              <a:rPr lang="zh-CN" altLang="en-US" sz="2400"/>
              <a:t>；百越之君，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俯首系颈</a:t>
            </a:r>
            <a:r>
              <a:rPr lang="zh-CN" altLang="en-US" sz="2400"/>
              <a:t>(41)，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委命下吏</a:t>
            </a:r>
            <a:r>
              <a:rPr lang="zh-CN" altLang="en-US" sz="2400"/>
              <a:t>(42)。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750945" y="1253490"/>
            <a:ext cx="535749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35.</a:t>
            </a:r>
            <a:r>
              <a:rPr lang="zh-CN" altLang="en-US">
                <a:sym typeface="+mn-ea"/>
              </a:rPr>
              <a:t>奋，振兴。</a:t>
            </a:r>
            <a:r>
              <a:rPr lang="zh-CN" altLang="en-US"/>
              <a:t>六世：指秦孝公、惠文王、武王、昭襄王、孝文王、庄襄王。烈，功业。36.此指用武力统治各国。振，举起。策，马鞭子。御：驾驭，统治。37.二周：在东周王朝最后的周赧王时，东西周分治。西周都于河南东部旧王城，东周则都巩，史称东西二周。西周灭于秦昭襄王五十一年，东周灭于秦庄襄王元年，不是始皇时事，作者只是为了行文方便才这样写的。38.履至尊：登上皇帝的宝座控制天下。至尊，至高无上的地位，指帝位。六合，天地四方。制：控制。39.用严酷的刑罚来奴役天下的百姓。敲扑，行刑用的棍杖，短的叫</a:t>
            </a:r>
            <a:r>
              <a:rPr lang="en-US" altLang="zh-CN"/>
              <a:t>“</a:t>
            </a:r>
            <a:r>
              <a:rPr lang="zh-CN" altLang="en-US"/>
              <a:t>敲</a:t>
            </a:r>
            <a:r>
              <a:rPr lang="en-US" altLang="zh-CN"/>
              <a:t>”</a:t>
            </a:r>
            <a:r>
              <a:rPr lang="zh-CN" altLang="en-US"/>
              <a:t>，长的叫</a:t>
            </a:r>
            <a:r>
              <a:rPr lang="en-US" altLang="zh-CN"/>
              <a:t>“</a:t>
            </a:r>
            <a:r>
              <a:rPr lang="zh-CN" altLang="en-US"/>
              <a:t>扑</a:t>
            </a:r>
            <a:r>
              <a:rPr lang="en-US" altLang="zh-CN"/>
              <a:t>”</a:t>
            </a:r>
            <a:r>
              <a:rPr lang="zh-CN" altLang="en-US"/>
              <a:t>。振：通“震”，震惊（粤教版已直接用所通假的字）。40.南：向南。百越：古代越族居住在桂、浙、闽、粤各地，每个部落都有名称，统称百越，也叫百粤。设置了桂林郡、象郡（在今广西一带）。41.俯首系颈：意思是愿意降服。系颈，颈上系绳，表示投降。42.把自己的性命交给狱官。下吏：此指狱官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699135"/>
            <a:ext cx="357822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乃使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蒙恬北</a:t>
            </a:r>
            <a:r>
              <a:rPr lang="zh-CN" altLang="en-US" sz="2400">
                <a:sym typeface="+mn-ea"/>
              </a:rPr>
              <a:t>筑长城而守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藩篱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却</a:t>
            </a:r>
            <a:r>
              <a:rPr lang="zh-CN" altLang="en-US" sz="2400">
                <a:sym typeface="+mn-ea"/>
              </a:rPr>
              <a:t>(43)匈奴七百余里。胡人不敢南下而牧马，士不敢弯弓而报怨。于是废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先王</a:t>
            </a:r>
            <a:r>
              <a:rPr lang="zh-CN" altLang="en-US" sz="2400">
                <a:sym typeface="+mn-ea"/>
              </a:rPr>
              <a:t>(44)之道，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焚百家之言</a:t>
            </a:r>
            <a:r>
              <a:rPr lang="zh-CN" altLang="en-US" sz="2400">
                <a:sym typeface="+mn-ea"/>
              </a:rPr>
              <a:t>，以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愚黔首</a:t>
            </a:r>
            <a:r>
              <a:rPr lang="zh-CN" altLang="en-US" sz="2400">
                <a:sym typeface="+mn-ea"/>
              </a:rPr>
              <a:t>(45)；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隳名城</a:t>
            </a:r>
            <a:r>
              <a:rPr lang="zh-CN" altLang="en-US" sz="2400">
                <a:sym typeface="+mn-ea"/>
              </a:rPr>
              <a:t>(46)，杀豪杰，收天下之兵，聚之咸阳，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销锋镝</a:t>
            </a:r>
            <a:r>
              <a:rPr lang="zh-CN" altLang="en-US" sz="2400">
                <a:sym typeface="+mn-ea"/>
              </a:rPr>
              <a:t>(47)，铸以为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金人</a:t>
            </a:r>
            <a:r>
              <a:rPr lang="zh-CN" altLang="en-US" sz="2400">
                <a:sym typeface="+mn-ea"/>
              </a:rPr>
              <a:t>十二，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以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弱</a:t>
            </a:r>
            <a:r>
              <a:rPr lang="zh-CN" altLang="en-US" sz="2400">
                <a:sym typeface="+mn-ea"/>
              </a:rPr>
              <a:t>(48)天下之民。然后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践</a:t>
            </a:r>
            <a:r>
              <a:rPr lang="zh-CN" altLang="en-US" sz="2400">
                <a:sym typeface="+mn-ea"/>
              </a:rPr>
              <a:t>华为城，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因</a:t>
            </a:r>
            <a:r>
              <a:rPr lang="zh-CN" altLang="en-US" sz="2400">
                <a:sym typeface="+mn-ea"/>
              </a:rPr>
              <a:t>河为池，据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亿丈之城</a:t>
            </a:r>
            <a:r>
              <a:rPr lang="zh-CN" altLang="en-US" sz="2400">
                <a:sym typeface="+mn-ea"/>
              </a:rPr>
              <a:t>，临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不测之渊</a:t>
            </a:r>
            <a:r>
              <a:rPr lang="zh-CN" altLang="en-US" sz="2400">
                <a:sym typeface="+mn-ea"/>
              </a:rPr>
              <a:t>(49)，以为固。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良将劲弩守要害之处，信臣精卒陈利兵而谁何</a:t>
            </a:r>
            <a:r>
              <a:rPr lang="zh-CN" altLang="en-US" sz="2400">
                <a:sym typeface="+mn-ea"/>
              </a:rPr>
              <a:t>(50)。</a:t>
            </a:r>
            <a:endParaRPr lang="zh-CN" altLang="en-US" sz="24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098925" y="626110"/>
            <a:ext cx="501015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43.蒙恬，秦将领。秦始皇时领兵三十万北逐匈奴，修筑长城。北:在北方，方位名词作状语。藩篱：比喻边疆上的屏障。藩，篱笆。却，使退却。44.先王：本文指的是秦自孝公以来六代君王。先，已死去的长辈。45.焚百家之言：指秦始皇焚书坑儒。百家之言，诸子百家各学派的著作。言，言论，这里指著作。愚，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>
                <a:sym typeface="+mn-ea"/>
              </a:rPr>
              <a:t>愚，使动用法。黔首，秦朝对百姓的称呼。黔，黑色。秦朝百姓用黑色头巾包头，故称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黔首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。46.隳名城：毁坏高大的城墙。隳，毁坏。47.销锋镝：销毁兵器。销，熔化金属。锋，兵刃。镝，箭头。48.金人：《史记·秦始皇本纪》：“收天下兵，聚之咸阳，销以为钟鐻jù，金人十二，重各千斤，置廷宫中。”弱：使（天下百姓）衰弱。49.据守华山作为帝都城墙，凭借黄河作为帝都的护城河。践，踏。亿丈之城：指华山。不测之渊，指黄河。50.良将劲弩守要害之处，信臣精卒陈利兵而谁何：这两个句子用了互文的手法，应当理解为，“良将劲弩、信臣精卒，守要害之处，陈利兵而谁何”。信臣，可靠的大臣。谁何，呵问他是谁，就是缉查盘问的意思。何，通“呵”，呵喝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8260" y="554355"/>
            <a:ext cx="41643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天下已定，始皇之心，自以为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关中</a:t>
            </a:r>
            <a:r>
              <a:rPr lang="zh-CN" altLang="en-US" sz="2400">
                <a:sym typeface="+mn-ea"/>
              </a:rPr>
              <a:t>(51)之固，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金城</a:t>
            </a:r>
            <a:r>
              <a:rPr lang="zh-CN" altLang="en-US" sz="2400">
                <a:sym typeface="+mn-ea"/>
              </a:rPr>
              <a:t>(52)千里，子孙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帝王</a:t>
            </a:r>
            <a:r>
              <a:rPr lang="zh-CN" altLang="en-US" sz="2400">
                <a:sym typeface="+mn-ea"/>
              </a:rPr>
              <a:t>(53)万世之业也。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382135" y="554355"/>
            <a:ext cx="4798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51.关中：秦以函谷关为门户，关中即指秦雍州地。52.金城：坚固的城池。金，比喻坚固。53.子孙帝王：子子孙孙称帝称王。帝王，名词活用动词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690" y="1830705"/>
            <a:ext cx="30765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4.</a:t>
            </a:r>
            <a:r>
              <a:rPr lang="zh-CN" altLang="en-US" sz="2400"/>
              <a:t>始皇既没，余威震于</a:t>
            </a:r>
            <a:r>
              <a:rPr lang="zh-CN" altLang="en-US" sz="2400">
                <a:solidFill>
                  <a:srgbClr val="FF0000"/>
                </a:solidFill>
              </a:rPr>
              <a:t>殊俗</a:t>
            </a:r>
            <a:r>
              <a:rPr lang="zh-CN" altLang="en-US" sz="2400"/>
              <a:t>(54)。然陈涉</a:t>
            </a:r>
            <a:r>
              <a:rPr lang="zh-CN" altLang="en-US" sz="2400">
                <a:solidFill>
                  <a:srgbClr val="FF0000"/>
                </a:solidFill>
              </a:rPr>
              <a:t>瓮牖绳枢</a:t>
            </a:r>
            <a:r>
              <a:rPr lang="zh-CN" altLang="en-US" sz="2400"/>
              <a:t>(55)之子，</a:t>
            </a:r>
            <a:r>
              <a:rPr lang="zh-CN" altLang="en-US" sz="2400">
                <a:solidFill>
                  <a:srgbClr val="FF0000"/>
                </a:solidFill>
              </a:rPr>
              <a:t>氓隶</a:t>
            </a:r>
            <a:r>
              <a:rPr lang="zh-CN" altLang="en-US" sz="2400"/>
              <a:t>(56)之人，而</a:t>
            </a:r>
            <a:r>
              <a:rPr lang="zh-CN" altLang="en-US" sz="2400">
                <a:solidFill>
                  <a:srgbClr val="FF0000"/>
                </a:solidFill>
              </a:rPr>
              <a:t>迁徙之徒</a:t>
            </a:r>
            <a:r>
              <a:rPr lang="zh-CN" altLang="en-US" sz="2400"/>
              <a:t>(57)也；才能不及</a:t>
            </a:r>
            <a:r>
              <a:rPr lang="zh-CN" altLang="en-US" sz="2400">
                <a:solidFill>
                  <a:srgbClr val="FF0000"/>
                </a:solidFill>
              </a:rPr>
              <a:t>中人</a:t>
            </a:r>
            <a:r>
              <a:rPr lang="zh-CN" altLang="en-US" sz="2400"/>
              <a:t>，非有</a:t>
            </a:r>
            <a:r>
              <a:rPr lang="zh-CN" altLang="en-US" sz="2400">
                <a:solidFill>
                  <a:srgbClr val="FF0000"/>
                </a:solidFill>
              </a:rPr>
              <a:t>仲尼、墨翟</a:t>
            </a:r>
            <a:r>
              <a:rPr lang="zh-CN" altLang="en-US" sz="2400"/>
              <a:t>之</a:t>
            </a:r>
            <a:r>
              <a:rPr lang="zh-CN" altLang="en-US" sz="2400">
                <a:solidFill>
                  <a:srgbClr val="FF0000"/>
                </a:solidFill>
              </a:rPr>
              <a:t>贤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陶朱</a:t>
            </a:r>
            <a:r>
              <a:rPr lang="zh-CN" altLang="en-US" sz="2400"/>
              <a:t>、</a:t>
            </a:r>
            <a:r>
              <a:rPr lang="zh-CN" altLang="en-US" sz="2400">
                <a:solidFill>
                  <a:srgbClr val="FF0000"/>
                </a:solidFill>
              </a:rPr>
              <a:t>猗顿</a:t>
            </a:r>
            <a:r>
              <a:rPr lang="zh-CN" altLang="en-US" sz="2400"/>
              <a:t>之富</a:t>
            </a:r>
            <a:r>
              <a:rPr lang="zh-CN" altLang="en-US" sz="2400">
                <a:sym typeface="+mn-ea"/>
              </a:rPr>
              <a:t>(58)</a:t>
            </a:r>
            <a:r>
              <a:rPr lang="zh-CN" altLang="en-US" sz="2400"/>
              <a:t>；</a:t>
            </a:r>
            <a:r>
              <a:rPr lang="zh-CN" altLang="en-US" sz="2400">
                <a:solidFill>
                  <a:srgbClr val="FF0000"/>
                </a:solidFill>
              </a:rPr>
              <a:t>蹑足行伍</a:t>
            </a:r>
            <a:r>
              <a:rPr lang="zh-CN" altLang="en-US" sz="2400"/>
              <a:t>(59)之间，而</a:t>
            </a:r>
            <a:r>
              <a:rPr lang="zh-CN" altLang="en-US" sz="2400">
                <a:solidFill>
                  <a:srgbClr val="FF0000"/>
                </a:solidFill>
              </a:rPr>
              <a:t>倔</a:t>
            </a:r>
            <a:r>
              <a:rPr lang="zh-CN" altLang="en-US" sz="2400"/>
              <a:t>起</a:t>
            </a:r>
            <a:r>
              <a:rPr lang="zh-CN" altLang="en-US" sz="2400">
                <a:solidFill>
                  <a:srgbClr val="FF0000"/>
                </a:solidFill>
              </a:rPr>
              <a:t>阡陌</a:t>
            </a:r>
            <a:r>
              <a:rPr lang="zh-CN" altLang="en-US" sz="2400"/>
              <a:t>(60)之中，率疲弊之卒，将数百之众，转而攻秦，斩木为兵，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594735" y="1726565"/>
            <a:ext cx="55499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54.殊俗：不同的风俗，指边远的地方。55.瓮牖绳枢：以瓮作窗户，用草绳系门扇，形容家里贫穷。瓮，用瓮做。牖，窗户。绳，用绳子系。枢，门扇开关的枢轴。56.氓隶：下层百姓。陈涉少时为人佣耕，所以称他为“氓隶”。氓，民。隶，低贱的人。57.迁徙之徒：被征发的人，指陈涉在秦二世元年被征发戍守渔阳。58.中人：一般人。仲尼：孔子名丘，字仲尼。墨翟(dí)：墨子名翟。贤：品德与才干，形容词作名词。陶朱：范蠡辅佐越王勾践灭吴后，弃官出走，在陶(今山东定陶 西北)经商，成了富豪，自称陶朱公，后世以“陶朱”代称富人。猗(yī)顿：春秋时鲁人，他向范蠡学习经商本领，后来在猗氏 (今山西临猗)当畜牧主而发财。59.蹑足行伍（háng wǔ）：置身于戍卒的队伍中。蹑足，蹈，用脚踏地，这里有“置身于……”的意思。行伍，古代军队编制，以五人为伍，二十五人为行，故以“行伍”代指军队。60.倔：通“崛”，兴起（粤教版已直接用所通假的字）。阡陌（qiān mò）， 本是田间小道，这里代指民间。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6195" y="628650"/>
            <a:ext cx="38792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揭</a:t>
            </a:r>
            <a:r>
              <a:rPr lang="zh-CN" altLang="en-US" sz="2400">
                <a:sym typeface="+mn-ea"/>
              </a:rPr>
              <a:t>竿为旗，天下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云</a:t>
            </a:r>
            <a:r>
              <a:rPr lang="zh-CN" altLang="en-US" sz="2400">
                <a:sym typeface="+mn-ea"/>
              </a:rPr>
              <a:t>集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响</a:t>
            </a:r>
            <a:r>
              <a:rPr lang="zh-CN" altLang="en-US" sz="2400">
                <a:sym typeface="+mn-ea"/>
              </a:rPr>
              <a:t>应，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赢</a:t>
            </a:r>
            <a:r>
              <a:rPr lang="zh-CN" altLang="en-US" sz="2400">
                <a:sym typeface="+mn-ea"/>
              </a:rPr>
              <a:t>粮而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景</a:t>
            </a:r>
            <a:r>
              <a:rPr lang="zh-CN" altLang="en-US" sz="2400">
                <a:sym typeface="+mn-ea"/>
              </a:rPr>
              <a:t>从。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山东</a:t>
            </a:r>
            <a:r>
              <a:rPr lang="zh-CN" altLang="en-US" sz="2400">
                <a:sym typeface="+mn-ea"/>
              </a:rPr>
              <a:t>豪俊遂并起而亡秦族矣(61)。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977640" y="549275"/>
            <a:ext cx="51244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61.揭，举。赢粮而景从：担着干粮如影随形地跟着。赢，担负。景，同“影”。山东，崤山以东，代指东方诸国。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860" y="1917065"/>
            <a:ext cx="50215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且夫</a:t>
            </a:r>
            <a:r>
              <a:rPr lang="zh-CN" altLang="en-US" sz="2400"/>
              <a:t>天下非</a:t>
            </a:r>
            <a:r>
              <a:rPr lang="zh-CN" altLang="en-US" sz="2400">
                <a:solidFill>
                  <a:srgbClr val="FF0000"/>
                </a:solidFill>
              </a:rPr>
              <a:t>小弱</a:t>
            </a:r>
            <a:r>
              <a:rPr lang="zh-CN" altLang="en-US" sz="2400"/>
              <a:t>(62)也，雍州之地，崤函之固，</a:t>
            </a:r>
            <a:r>
              <a:rPr lang="zh-CN" altLang="en-US" sz="2400">
                <a:solidFill>
                  <a:srgbClr val="FF0000"/>
                </a:solidFill>
              </a:rPr>
              <a:t>自若</a:t>
            </a:r>
            <a:r>
              <a:rPr lang="zh-CN" altLang="en-US" sz="2400"/>
              <a:t>也。陈涉之位，非尊于齐、楚、燕、赵、韩、魏、宋、卫、中山之君也；锄</a:t>
            </a:r>
            <a:r>
              <a:rPr lang="zh-CN" altLang="en-US" sz="2400">
                <a:solidFill>
                  <a:srgbClr val="FF0000"/>
                </a:solidFill>
              </a:rPr>
              <a:t>耰棘矜</a:t>
            </a:r>
            <a:r>
              <a:rPr lang="zh-CN" altLang="en-US" sz="2400"/>
              <a:t>(63)，非</a:t>
            </a:r>
            <a:r>
              <a:rPr lang="zh-CN" altLang="en-US" sz="2400">
                <a:solidFill>
                  <a:srgbClr val="FF0000"/>
                </a:solidFill>
              </a:rPr>
              <a:t>铦</a:t>
            </a:r>
            <a:r>
              <a:rPr lang="zh-CN" altLang="en-US" sz="2400"/>
              <a:t>于</a:t>
            </a:r>
            <a:r>
              <a:rPr lang="zh-CN" altLang="en-US" sz="2400">
                <a:solidFill>
                  <a:srgbClr val="FF0000"/>
                </a:solidFill>
              </a:rPr>
              <a:t>钩戟长铩</a:t>
            </a:r>
            <a:r>
              <a:rPr lang="zh-CN" altLang="en-US" sz="2400"/>
              <a:t>(64)也；</a:t>
            </a:r>
            <a:r>
              <a:rPr lang="zh-CN" altLang="en-US" sz="2400">
                <a:solidFill>
                  <a:srgbClr val="FF0000"/>
                </a:solidFill>
              </a:rPr>
              <a:t>谪戍</a:t>
            </a:r>
            <a:r>
              <a:rPr lang="zh-CN" altLang="en-US" sz="2400"/>
              <a:t>之众，非</a:t>
            </a:r>
            <a:r>
              <a:rPr lang="zh-CN" altLang="en-US" sz="2400">
                <a:solidFill>
                  <a:srgbClr val="FF0000"/>
                </a:solidFill>
              </a:rPr>
              <a:t>抗</a:t>
            </a:r>
            <a:r>
              <a:rPr lang="zh-CN" altLang="en-US" sz="2400"/>
              <a:t>于九国之师也；深谋远虑，行军用兵之道，非</a:t>
            </a:r>
            <a:r>
              <a:rPr lang="zh-CN" altLang="en-US" sz="2400">
                <a:solidFill>
                  <a:srgbClr val="FF0000"/>
                </a:solidFill>
              </a:rPr>
              <a:t>及乡</a:t>
            </a:r>
            <a:r>
              <a:rPr lang="zh-CN" altLang="en-US" sz="2400"/>
              <a:t>时之士也</a:t>
            </a:r>
            <a:r>
              <a:rPr lang="zh-CN" altLang="en-US" sz="2400">
                <a:sym typeface="+mn-ea"/>
              </a:rPr>
              <a:t>(65)</a:t>
            </a:r>
            <a:r>
              <a:rPr lang="zh-CN" altLang="en-US" sz="2400"/>
              <a:t>。然而成败异变，功业相反，何也？试使山东之国与陈涉</a:t>
            </a:r>
            <a:r>
              <a:rPr lang="zh-CN" altLang="en-US" sz="2400">
                <a:solidFill>
                  <a:srgbClr val="FF0000"/>
                </a:solidFill>
              </a:rPr>
              <a:t>度长絜大</a:t>
            </a:r>
            <a:r>
              <a:rPr lang="zh-CN" altLang="en-US" sz="2400">
                <a:sym typeface="+mn-ea"/>
              </a:rPr>
              <a:t>(66)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比权量力</a:t>
            </a:r>
            <a:r>
              <a:rPr lang="zh-CN" altLang="en-US" sz="2400"/>
              <a:t>，则不可同年而语矣。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5144135" y="2009140"/>
            <a:ext cx="395795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62.且夫：复合虚词，表递进，相当“再说”“而且”。小弱，变小变弱。63.自若，如同以前。耰：通“耰”，碎土平田用的农具，似耙而无齿。棘矜，用酸枣木做的棍子。棘：酸枣木。矜：矛柄，这里指木棍。64.铦：锋利。钩：短兵器，似剑而曲。戟：以戈和矛合为一体的长柄兵器。铩：长矛。65.谪戍，因有罪而被征调去守边。抗，匹敌，相当。及：动词，赶得上，追得上。</a:t>
            </a:r>
            <a:r>
              <a:rPr lang="zh-CN" altLang="en-US">
                <a:sym typeface="+mn-ea"/>
              </a:rPr>
              <a:t>乡时，先前。乡，通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向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。</a:t>
            </a:r>
            <a:r>
              <a:rPr lang="zh-CN" altLang="en-US"/>
              <a:t>66.量量长短比比大小。度(duó)：比量。絜：衡量。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-22860" y="568960"/>
            <a:ext cx="27851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然秦以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区区</a:t>
            </a:r>
            <a:r>
              <a:rPr lang="zh-CN" altLang="en-US" sz="2400">
                <a:sym typeface="+mn-ea"/>
              </a:rPr>
              <a:t>之地，致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万乘</a:t>
            </a:r>
            <a:r>
              <a:rPr lang="zh-CN" altLang="en-US" sz="2400">
                <a:sym typeface="+mn-ea"/>
              </a:rPr>
              <a:t>(67)之势，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序八州</a:t>
            </a:r>
            <a:r>
              <a:rPr lang="zh-CN" altLang="en-US" sz="2400">
                <a:sym typeface="+mn-ea"/>
              </a:rPr>
              <a:t>(68)而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朝同列</a:t>
            </a:r>
            <a:r>
              <a:rPr lang="zh-CN" altLang="en-US" sz="2400">
                <a:sym typeface="+mn-ea"/>
              </a:rPr>
              <a:t>(69)，百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有</a:t>
            </a:r>
            <a:r>
              <a:rPr lang="zh-CN" altLang="en-US" sz="2400">
                <a:sym typeface="+mn-ea"/>
              </a:rPr>
              <a:t>(70)余年矣；然后以六合为家，崤函为宫；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一夫作难</a:t>
            </a:r>
            <a:r>
              <a:rPr lang="zh-CN" altLang="en-US" sz="2400">
                <a:sym typeface="+mn-ea"/>
              </a:rPr>
              <a:t>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七庙</a:t>
            </a:r>
            <a:r>
              <a:rPr lang="zh-CN" altLang="en-US" sz="2400">
                <a:sym typeface="+mn-ea"/>
              </a:rPr>
              <a:t>隳</a:t>
            </a:r>
            <a:r>
              <a:rPr lang="en-US" altLang="zh-CN" sz="2400">
                <a:sym typeface="+mn-ea"/>
              </a:rPr>
              <a:t>71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身死人手</a:t>
            </a:r>
            <a:r>
              <a:rPr lang="zh-CN" altLang="en-US" sz="2400">
                <a:sym typeface="+mn-ea"/>
              </a:rPr>
              <a:t>，为天下笑者</a:t>
            </a:r>
            <a:r>
              <a:rPr lang="en-US" altLang="zh-CN" sz="2400">
                <a:sym typeface="+mn-ea"/>
              </a:rPr>
              <a:t>72.</a:t>
            </a:r>
            <a:r>
              <a:rPr lang="zh-CN" altLang="en-US" sz="2400">
                <a:sym typeface="+mn-ea"/>
              </a:rPr>
              <a:t>，何也？仁义不施而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攻守</a:t>
            </a:r>
            <a:r>
              <a:rPr lang="zh-CN" altLang="en-US" sz="2400">
                <a:sym typeface="+mn-ea"/>
              </a:rPr>
              <a:t>之势异也</a:t>
            </a:r>
            <a:r>
              <a:rPr lang="en-US" altLang="zh-CN" sz="2400">
                <a:sym typeface="+mn-ea"/>
              </a:rPr>
              <a:t>73.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272790" y="544830"/>
            <a:ext cx="58362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67.区区：小。万乘：兵车万辆，表示军事力量强大。周制，天子地方千里，出兵车万乘，故又以万乘代指天子。乘（shèng），古时车辆叫乘。68.序八州：给八州按次第排列座次。序，安置使有序。八州，指兖州、冀州、青州、徐州、豫州、荆州、扬州、梁州。古时天下分九州，秦居雍州，六国分别居于其他八州。69.朝同列：使六国诸侯都来朝见。朝，使……来朝拜。同列，同在朝班，此指六国诸侯，秦与六国本来都是周王朝的同列诸侯。70.有：通“又”，用于连接整数和零数。</a:t>
            </a:r>
            <a:r>
              <a:rPr lang="en-US" altLang="zh-CN">
                <a:sym typeface="+mn-ea"/>
              </a:rPr>
              <a:t>71.</a:t>
            </a:r>
            <a:r>
              <a:rPr lang="zh-CN" altLang="en-US">
                <a:sym typeface="+mn-ea"/>
              </a:rPr>
              <a:t>一夫作难，指陈涉起义。作难，起事。七庙隳，宗庙毁灭，就是国家灭亡。七庙：帝王宗庙，古代天子设七庙供奉七代祖先。这里代指 国家。</a:t>
            </a:r>
            <a:r>
              <a:rPr lang="en-US" altLang="zh-CN">
                <a:sym typeface="+mn-ea"/>
              </a:rPr>
              <a:t>72.身死人手：指秦王子婴被项羽所杀。身，反身代词，自己。为：被。73.攻：指秦始皇及其前代君王</a:t>
            </a:r>
            <a:r>
              <a:rPr lang="zh-CN" altLang="en-US">
                <a:sym typeface="+mn-ea"/>
              </a:rPr>
              <a:t>兼并六国处于攻势</a:t>
            </a:r>
            <a:r>
              <a:rPr lang="en-US" altLang="zh-CN">
                <a:sym typeface="+mn-ea"/>
              </a:rPr>
              <a:t>。守：指秦</a:t>
            </a:r>
            <a:r>
              <a:rPr lang="zh-CN" altLang="en-US">
                <a:sym typeface="+mn-ea"/>
              </a:rPr>
              <a:t>统一天下后处于守势。</a:t>
            </a:r>
            <a:endParaRPr lang="zh-CN" altLang="en-US"/>
          </a:p>
        </p:txBody>
      </p:sp>
      <p:pic>
        <p:nvPicPr>
          <p:cNvPr id="5" name="图片 4" descr="八仙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" y="4796790"/>
            <a:ext cx="9025255" cy="2059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8575" y="4810125"/>
            <a:ext cx="1623695" cy="3683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八仙草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25" y="11430"/>
            <a:ext cx="907351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提纲挈领   学习要点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2065" y="617220"/>
            <a:ext cx="395668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联系作者所处的时代背景，把握文章的主要观点及写作意图。</a:t>
            </a:r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认识《过秦论》铺陈历史，形成对比和反差，水到渠成的得出结论的构思特点。</a:t>
            </a:r>
            <a:endParaRPr lang="zh-CN" altLang="en-US" sz="2400"/>
          </a:p>
          <a:p>
            <a:r>
              <a:rPr lang="en-US" altLang="zh-CN" sz="2400"/>
              <a:t>3.</a:t>
            </a:r>
            <a:r>
              <a:rPr lang="zh-CN" altLang="en-US" sz="2400"/>
              <a:t>鉴赏文章以赋体写史论，多用夸张、对比，通篇一气贯注，气势充沛，铺张扬厉的艺术。</a:t>
            </a:r>
            <a:endParaRPr lang="zh-CN" altLang="en-US" sz="2400"/>
          </a:p>
          <a:p>
            <a:r>
              <a:rPr lang="en-US" altLang="zh-CN" sz="2400"/>
              <a:t>4.</a:t>
            </a:r>
            <a:r>
              <a:rPr lang="zh-CN" altLang="en-US" sz="2400"/>
              <a:t>认识名词作状语现象，提高分析能力。掌握文化常识。</a:t>
            </a:r>
            <a:endParaRPr lang="zh-CN" altLang="en-US" sz="2400"/>
          </a:p>
          <a:p>
            <a:r>
              <a:rPr lang="en-US" altLang="zh-CN" sz="2400"/>
              <a:t>5.</a:t>
            </a:r>
            <a:r>
              <a:rPr lang="zh-CN" altLang="en-US" sz="2400"/>
              <a:t>背诵《过秦论》</a:t>
            </a:r>
            <a:endParaRPr lang="zh-CN" altLang="en-US" sz="2400"/>
          </a:p>
        </p:txBody>
      </p:sp>
      <p:pic>
        <p:nvPicPr>
          <p:cNvPr id="5" name="图片 4" descr="贾太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165" y="617220"/>
            <a:ext cx="4105275" cy="59245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整体感知   把握主旨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95885" y="582930"/>
            <a:ext cx="9013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文章题目为</a:t>
            </a:r>
            <a:r>
              <a:rPr lang="en-US" altLang="zh-CN"/>
              <a:t>“</a:t>
            </a:r>
            <a:r>
              <a:rPr lang="zh-CN" altLang="en-US"/>
              <a:t>过秦论</a:t>
            </a:r>
            <a:r>
              <a:rPr lang="en-US" altLang="zh-CN"/>
              <a:t>”</a:t>
            </a:r>
            <a:r>
              <a:rPr lang="zh-CN" altLang="en-US"/>
              <a:t>，作者认为秦之过是什么？作者写作目的是什么？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22860" y="1035685"/>
            <a:ext cx="9131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秦之过：通过对秦国兴亡历史的回顾，指出秦国变法图强而得天下，</a:t>
            </a:r>
            <a:r>
              <a:rPr lang="zh-CN" altLang="en-US" b="1">
                <a:solidFill>
                  <a:srgbClr val="FF0000"/>
                </a:solidFill>
              </a:rPr>
              <a:t>“仁义不施”</a:t>
            </a:r>
            <a:r>
              <a:rPr lang="zh-CN" altLang="en-US"/>
              <a:t>而不能守天下。</a:t>
            </a:r>
            <a:r>
              <a:rPr lang="en-US" altLang="zh-CN"/>
              <a:t>   2.</a:t>
            </a:r>
            <a:r>
              <a:rPr lang="zh-CN" altLang="en-US"/>
              <a:t>目的：借古讽今，</a:t>
            </a:r>
            <a:r>
              <a:rPr lang="zh-CN" altLang="en-US">
                <a:solidFill>
                  <a:srgbClr val="FF0000"/>
                </a:solidFill>
              </a:rPr>
              <a:t>提供给汉文帝作为改革政治的借鉴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图片 4" descr="四叶幸运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" y="1847850"/>
            <a:ext cx="9048750" cy="4992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48805" y="5949315"/>
            <a:ext cx="1275715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/>
              <a:t>幸运草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探究技巧   鉴赏与创造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67005" y="659130"/>
            <a:ext cx="602551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一、指出下列句子的表达技巧及效果。</a:t>
            </a:r>
            <a:endParaRPr lang="zh-CN" altLang="en-US"/>
          </a:p>
          <a:p>
            <a:r>
              <a:rPr lang="en-US" altLang="zh-CN"/>
              <a:t>1.有席卷天下，包举宇内，囊括四海之意，并吞八荒之心。</a:t>
            </a:r>
            <a:endParaRPr lang="en-US" altLang="zh-CN"/>
          </a:p>
          <a:p>
            <a:r>
              <a:rPr lang="en-US" altLang="zh-CN"/>
              <a:t>2.惠文、武、昭襄蒙故业，因遗策，南取汉中，西举巴、蜀，东割膏腴之地，北收要害之郡。</a:t>
            </a:r>
            <a:endParaRPr lang="en-US" altLang="zh-CN"/>
          </a:p>
          <a:p>
            <a:r>
              <a:rPr lang="en-US" altLang="zh-CN"/>
              <a:t>3.此四君者，皆明智而忠信，宽厚而爱人，尊贤而重士</a:t>
            </a:r>
            <a:endParaRPr lang="en-US" altLang="zh-CN"/>
          </a:p>
          <a:p>
            <a:r>
              <a:rPr lang="en-US" altLang="zh-CN"/>
              <a:t>4.于是六国之士，有宁越、徐尚、苏秦、杜赫之属为之谋，齐明、周最、陈轸、召滑、楼缓、翟景、苏厉、乐毅之徒通其意，吴起、孙膑、带佗、倪良、王廖、田忌、廉颇、赵奢之伦制其兵。</a:t>
            </a:r>
            <a:endParaRPr lang="en-US" altLang="zh-CN"/>
          </a:p>
          <a:p>
            <a:r>
              <a:rPr lang="en-US" altLang="zh-CN"/>
              <a:t>5.及至始皇，奋六世之余烈，振长策而御宇内，吞二周而亡诸侯，履至尊而制六合，执敲扑而鞭笞天下，威振四海。</a:t>
            </a:r>
            <a:endParaRPr lang="en-US" altLang="zh-CN"/>
          </a:p>
          <a:p>
            <a:r>
              <a:rPr lang="en-US" altLang="zh-CN"/>
              <a:t>6.且夫天下非小弱也，雍州之地，崤函之固，自若也。陈涉之位，非尊于齐、楚、燕、赵、韩、魏、宋、卫、中山之君也；锄耰棘矜，非铦于钩戟长铩也；谪戍之众，非抗于九国之师也；深谋远虑，行军用兵之道，非及向时之士也。然而成败异变，功业相反，何也?试使山东之国与陈涉度长絜大，比权量力，则不可同年而语矣。然秦以区区之地，致万乘之势，序八州而朝同列，百有余年矣；然后以六合为家，崤函为宫；一夫作难而七庙隳，身死人手，为天下笑者，何也？仁义不施而攻守之势异也。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441440" y="628650"/>
            <a:ext cx="23793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排比。显远大抱负。有气势。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对偶，排比，突出做法河功业。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排比，突出贤能。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排比，突出人才济济。</a:t>
            </a:r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排比，突出武力统治。</a:t>
            </a:r>
            <a:endParaRPr lang="zh-CN" altLang="en-US"/>
          </a:p>
          <a:p>
            <a:r>
              <a:rPr lang="en-US" altLang="zh-CN"/>
              <a:t>6.</a:t>
            </a:r>
            <a:r>
              <a:rPr lang="zh-CN" altLang="en-US"/>
              <a:t>对比，突出观点。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探究技巧   鉴赏创造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2065" y="602615"/>
            <a:ext cx="9097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二、《过秦论》是怎样步步推进，水到渠成得出结论的？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0795" y="1042670"/>
            <a:ext cx="9119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这篇文章虽是议论文，其中却用了十之七八的篇幅来叙事。用叙事来议论，是本篇最大的特点。作者用千余字的篇幅叙述了从秦孝公到秦亡国这一百多年来的历史，概括地说明了秦由盛而衰的全过程和主要现象，同时还贯穿了作者本人的观点来说明其兴衰的关键所在，这就帮助我们对这一段历史有比较清楚的认识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1605" y="2328545"/>
            <a:ext cx="8823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三、《过秦论》以赋为文，你怎样理解这种说法？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420" y="2864485"/>
            <a:ext cx="90862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写赋是需要铺张和夸大的，这篇文章通篇都采用了这种手法。比如第1段“有席卷天下”四句，“席卷”“包举”“囊括”“并吞”等词，基本同义；“天下”“宇内”“四海”和“八荒”，也是同一个意思。同一个意思而一连写上好几句，既有排比又有对仗，这就是写赋的夸张手法。下面第2、第4、第5等段中，都有类似的句子，不胜枚举。所谓“铺张扬厉”，主要就是指的这一类句子。这样，气势自然就充沛了，自然让读者感受到作者的笔锋锐不可当，咄咄逼人，读起来有劲头，有说服力，而且有欲罢不能之感。这是由于作者本人原是一位辞赋作家。作为作家，贾谊不仅是政治家，也是文学家；作为作品，《过秦论》同样具有文学作品的艺术特色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探究技巧   鉴赏创造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8260" y="583565"/>
            <a:ext cx="9132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四、从内容上看，文章主要写了几个方面的对比？有何效果？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-36195" y="1412875"/>
            <a:ext cx="91084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作者用全篇对比的手法写出了他的论点。对比手法并不稀奇，而本篇精彩处却在于作者用了四个方面的对比：即秦国本身先强后弱、先盛后衰、先兴旺后灭亡的对比；秦与六国的对比；秦与陈涉的对比；陈涉与六国的对比。几种对比交织在一起，结构自然宏伟，气势也自然磅礴，话也显得更有分量了。主客观形势的不同，强弱盛衰难易的不同，都从几方面的对比中显现出来。而文章气盛的道理，便不难理解了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-10795" y="614045"/>
            <a:ext cx="22548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阿房宫赋1</a:t>
            </a:r>
            <a:r>
              <a:rPr lang="en-US" altLang="zh-CN" sz="2400"/>
              <a:t>  </a:t>
            </a:r>
            <a:r>
              <a:rPr lang="zh-CN" altLang="en-US" sz="2400"/>
              <a:t>杜牧</a:t>
            </a:r>
            <a:endParaRPr lang="zh-CN" altLang="en-US" sz="2400"/>
          </a:p>
          <a:p>
            <a:r>
              <a:rPr lang="zh-CN" altLang="en-US" sz="2400"/>
              <a:t>【原文】</a:t>
            </a:r>
            <a:endParaRPr lang="zh-CN" altLang="en-US" sz="2400"/>
          </a:p>
          <a:p>
            <a:r>
              <a:rPr lang="zh-CN" altLang="en-US" sz="2400"/>
              <a:t>六王毕2，四海一3，蜀山兀，阿房出4。覆压三百余里5，隔离天日6。骊山北构而西折，直走咸阳7。二川溶溶8，流入宫墙。五步一楼，十步一阁。廊腰缦回9，檐牙高啄10。各抱地势11，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341245" y="554990"/>
            <a:ext cx="669544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【注释】1.阿（ē）房（páng）宫：秦始皇所建宫殿，遗址在今西安市西阿房村。</a:t>
            </a:r>
            <a:endParaRPr lang="zh-CN" altLang="en-US"/>
          </a:p>
          <a:p>
            <a:r>
              <a:rPr lang="zh-CN" altLang="en-US"/>
              <a:t>2.六王毕：六国灭亡了。齐、楚、燕、韩、赵、魏六国的国王，即指六国。毕，完结，指为秦国所灭。</a:t>
            </a:r>
            <a:endParaRPr lang="zh-CN" altLang="en-US"/>
          </a:p>
          <a:p>
            <a:r>
              <a:rPr lang="zh-CN" altLang="en-US"/>
              <a:t>3.一：统一。</a:t>
            </a:r>
            <a:endParaRPr lang="zh-CN" altLang="en-US"/>
          </a:p>
          <a:p>
            <a:r>
              <a:rPr lang="zh-CN" altLang="en-US"/>
              <a:t>4.蜀山兀，阿房出：四川的山光秃了，阿房宫出现了。兀，山高而上平。这里形容山上树木已被砍伐净尽。出，出现，意思是建成。蜀，四川。</a:t>
            </a:r>
            <a:endParaRPr lang="zh-CN" altLang="en-US"/>
          </a:p>
          <a:p>
            <a:r>
              <a:rPr lang="zh-CN" altLang="en-US"/>
              <a:t>5.覆压三百余里：（从渭南到咸阳）覆盖了三百多里地（里是面积单位，不是长度单位。古代五户为一邻，五邻为一里）。这是形容宫殿楼阁接连不断，占地极广。覆压，覆盖。</a:t>
            </a:r>
            <a:endParaRPr lang="zh-CN" altLang="en-US"/>
          </a:p>
          <a:p>
            <a:r>
              <a:rPr lang="zh-CN" altLang="en-US"/>
              <a:t>6.隔离天日：遮蔽了天日。这是形容宫殿楼阁的高大。</a:t>
            </a:r>
            <a:endParaRPr lang="zh-CN" altLang="en-US"/>
          </a:p>
          <a:p>
            <a:r>
              <a:rPr lang="zh-CN" altLang="en-US"/>
              <a:t>7.骊山北构而西折，直走咸阳：（阿房宫）从骊山北边建起，折而向西，一直通到咸阳（古咸阳在骊山西北）。走，趋向。</a:t>
            </a:r>
            <a:endParaRPr lang="zh-CN" altLang="en-US"/>
          </a:p>
          <a:p>
            <a:r>
              <a:rPr lang="zh-CN" altLang="en-US"/>
              <a:t>8.二川溶溶：二川，指渭水和樊川。溶溶，河水宽广而流动的样子。</a:t>
            </a:r>
            <a:endParaRPr lang="zh-CN" altLang="en-US"/>
          </a:p>
          <a:p>
            <a:r>
              <a:rPr lang="zh-CN" altLang="en-US"/>
              <a:t>9.廊腰缦（màn）回：走廊长而曲折。廊腰，连接高大建筑物的走廊，好像人的腰部，所以这样说。缦，萦绕。回，曲折。</a:t>
            </a:r>
            <a:endParaRPr lang="zh-CN" altLang="en-US"/>
          </a:p>
          <a:p>
            <a:r>
              <a:rPr lang="zh-CN" altLang="en-US"/>
              <a:t>10.檐牙高啄：（突起的）屋檐（像鸟嘴）向上撅起。檐牙，屋檐突起，犹如牙齿。</a:t>
            </a:r>
            <a:endParaRPr lang="zh-CN" altLang="en-US"/>
          </a:p>
          <a:p>
            <a:r>
              <a:rPr lang="zh-CN" altLang="en-US"/>
              <a:t>11.各抱地势：各随地形。这是写楼阁各随地势的高下向背而建筑的状态。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860" y="784225"/>
            <a:ext cx="27603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钩心斗角12。盘盘焉，囷囷焉13，蜂房水涡，矗不知其几千万落14。长桥卧波，未云何龙15？复道行空16，不霁何虹？高低冥迷17，不知东西18。歌台暖响，春光融融19。舞殿冷袖，风雨凄凄20。一日之内，一宫之间，而气候不齐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048000" y="916305"/>
            <a:ext cx="606044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12.钩心斗角：指宫室结构的参差错落，精巧工致。钩心，指各种建筑物都向中心区攒聚。斗角，指屋角互相对峙。</a:t>
            </a:r>
            <a:endParaRPr lang="zh-CN" altLang="en-US"/>
          </a:p>
          <a:p>
            <a:r>
              <a:rPr lang="zh-CN" altLang="en-US">
                <a:sym typeface="+mn-ea"/>
              </a:rPr>
              <a:t>13.盘盘焉，囷（qūn）囷焉，蜂房水涡：盘旋，屈曲，像蜂房，像水涡。楼阁依山而筑，所以说像蜂房，像水涡。盘盘焉，盘旋的样子。囷囷焉，屈曲的样子，曲折回旋的样子。焉，相当于“然”，意为......的样子。</a:t>
            </a:r>
            <a:endParaRPr lang="zh-CN" altLang="en-US"/>
          </a:p>
          <a:p>
            <a:r>
              <a:rPr lang="zh-CN" altLang="en-US">
                <a:sym typeface="+mn-ea"/>
              </a:rPr>
              <a:t>14.矗不知其几千万落：矗立着不知它们有几千万座。矗，形容建筑物高高耸立的样子。下文“杳不知其所之也”的“杳”，用法与此相同。落，相当于“座”或者“所”。</a:t>
            </a:r>
            <a:endParaRPr lang="zh-CN" altLang="en-US"/>
          </a:p>
          <a:p>
            <a:r>
              <a:rPr lang="zh-CN" altLang="en-US">
                <a:sym typeface="+mn-ea"/>
              </a:rPr>
              <a:t>15.长桥卧波，未云何龙：长桥卧在水上，没有云怎么（出现了）龙？《易经》有“云从龙”的话，所以人们认为有龙就应该有云。这是用故作疑问的话，形容长桥似龙。</a:t>
            </a:r>
            <a:endParaRPr lang="zh-CN" altLang="en-US"/>
          </a:p>
          <a:p>
            <a:r>
              <a:rPr lang="zh-CN" altLang="en-US">
                <a:sym typeface="+mn-ea"/>
              </a:rPr>
              <a:t>16.复道：在楼阁之间架木筑成的通道。因上下都有通道，叫做复道。霁：雨后天晴。</a:t>
            </a:r>
            <a:endParaRPr lang="zh-CN" altLang="en-US"/>
          </a:p>
          <a:p>
            <a:r>
              <a:rPr lang="zh-CN" altLang="en-US">
                <a:sym typeface="+mn-ea"/>
              </a:rPr>
              <a:t>17.冥迷：分辨不清。</a:t>
            </a:r>
            <a:endParaRPr lang="zh-CN" altLang="en-US"/>
          </a:p>
          <a:p>
            <a:r>
              <a:rPr lang="zh-CN" altLang="en-US">
                <a:sym typeface="+mn-ea"/>
              </a:rPr>
              <a:t>18.东西：一作“西东”。</a:t>
            </a:r>
            <a:endParaRPr lang="zh-CN" altLang="en-US"/>
          </a:p>
          <a:p>
            <a:r>
              <a:rPr lang="zh-CN" altLang="en-US">
                <a:sym typeface="+mn-ea"/>
              </a:rPr>
              <a:t>19.歌台暖响，春光融融：意思是说，人们在台上唱歌，歌乐声响起来，好像充满着暖意。如同春光那样融和。融融，和乐。</a:t>
            </a:r>
            <a:endParaRPr lang="zh-CN" altLang="en-US"/>
          </a:p>
          <a:p>
            <a:r>
              <a:rPr lang="zh-CN" altLang="en-US">
                <a:sym typeface="+mn-ea"/>
              </a:rPr>
              <a:t>20.舞殿冷袖，风雨凄凄：意思是说，人们在殿中舞蹈，舞袖飘拂，好像带来寒气，如同风雨交加那样凄冷。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8260" y="616585"/>
            <a:ext cx="247523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妃嫔媵嫱21，王子皇孙，辞楼下殿，辇来于秦22，朝歌夜弦，为秦宫人。明星荧荧，开妆镜也23。绿云扰扰，梳晓鬟也。渭流涨腻25，弃脂水也。烟斜雾横，焚椒兰也25。雷霆乍惊，宫车过也。辘辘远听26，杳不知其所之也27。一肌一容28，尽态极妍，缦立远视29，而望幸焉30。有不见者31，三十六年32。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576195" y="619760"/>
            <a:ext cx="653288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21.妃嫔（pín）媵（yìng）嫱（qiáng）：统指六国王侯的宫妃。她们各有等级（妃的等级比嫔、嫱高）。媵是陪嫁的侍女，也可成为嫔、嫱。下文的“王子皇孙”指六国王侯的女儿，孙女。</a:t>
            </a:r>
            <a:endParaRPr lang="zh-CN" altLang="en-US"/>
          </a:p>
          <a:p>
            <a:r>
              <a:rPr lang="zh-CN" altLang="en-US">
                <a:sym typeface="+mn-ea"/>
              </a:rPr>
              <a:t>22.辞楼下殿，辇（niǎn）来于秦：辞别（六国的）楼阁宫殿，乘辇车来到秦国。</a:t>
            </a:r>
            <a:endParaRPr lang="zh-CN" altLang="en-US"/>
          </a:p>
          <a:p>
            <a:r>
              <a:rPr lang="zh-CN" altLang="en-US">
                <a:sym typeface="+mn-ea"/>
              </a:rPr>
              <a:t>23.明星荧荧，开妆镜也：（光如）明星闪亮，是（宫人）打开梳妆的镜子。荧荧，明亮的样子。下文紧连的四句，句式相同。</a:t>
            </a:r>
            <a:endParaRPr lang="zh-CN" altLang="en-US"/>
          </a:p>
          <a:p>
            <a:r>
              <a:rPr lang="zh-CN" altLang="en-US">
                <a:sym typeface="+mn-ea"/>
              </a:rPr>
              <a:t>24.涨腻：涨起了（一层）脂膏（含有胭脂、香粉的洗脸的“脂水”）。</a:t>
            </a:r>
            <a:endParaRPr lang="zh-CN" altLang="en-US"/>
          </a:p>
          <a:p>
            <a:r>
              <a:rPr lang="zh-CN" altLang="en-US">
                <a:sym typeface="+mn-ea"/>
              </a:rPr>
              <a:t>25.椒兰：两种香料植物，焚烧以熏衣物。</a:t>
            </a:r>
            <a:endParaRPr lang="zh-CN" altLang="en-US"/>
          </a:p>
          <a:p>
            <a:r>
              <a:rPr lang="zh-CN" altLang="en-US">
                <a:sym typeface="+mn-ea"/>
              </a:rPr>
              <a:t>26.辘辘远听：车声越听越远。辘辘，车行的声音。</a:t>
            </a:r>
            <a:endParaRPr lang="zh-CN" altLang="en-US"/>
          </a:p>
          <a:p>
            <a:r>
              <a:rPr lang="zh-CN" altLang="en-US">
                <a:sym typeface="+mn-ea"/>
              </a:rPr>
              <a:t>27.杳：遥远得踪迹全无。</a:t>
            </a:r>
            <a:endParaRPr lang="zh-CN" altLang="en-US"/>
          </a:p>
          <a:p>
            <a:r>
              <a:rPr lang="zh-CN" altLang="en-US">
                <a:sym typeface="+mn-ea"/>
              </a:rPr>
              <a:t>28.一肌一容，尽态极妍：任何一部分肌肤，任何一种姿容，都娇媚极了。态，指姿态的美好。妍，美丽。</a:t>
            </a:r>
            <a:endParaRPr lang="zh-CN" altLang="en-US"/>
          </a:p>
          <a:p>
            <a:r>
              <a:rPr lang="zh-CN" altLang="en-US">
                <a:sym typeface="+mn-ea"/>
              </a:rPr>
              <a:t>29.缦立：久立。缦，通“慢”。</a:t>
            </a:r>
            <a:endParaRPr lang="zh-CN" altLang="en-US"/>
          </a:p>
          <a:p>
            <a:r>
              <a:rPr lang="zh-CN" altLang="en-US">
                <a:sym typeface="+mn-ea"/>
              </a:rPr>
              <a:t>30.幸：封建时代皇帝到某处，叫“幸”。妃嫔受皇帝宠爱，叫“得幸”。</a:t>
            </a:r>
            <a:endParaRPr lang="zh-CN" altLang="en-US"/>
          </a:p>
          <a:p>
            <a:r>
              <a:rPr lang="zh-CN" altLang="en-US">
                <a:sym typeface="+mn-ea"/>
              </a:rPr>
              <a:t>31.有不见者：一作“有不得见者”。</a:t>
            </a:r>
            <a:endParaRPr lang="zh-CN" altLang="en-US"/>
          </a:p>
          <a:p>
            <a:r>
              <a:rPr lang="zh-CN" altLang="en-US">
                <a:sym typeface="+mn-ea"/>
              </a:rPr>
              <a:t>32.三十六年：秦始皇在位共三十六年。按秦始皇二十六年（前221年）统一中国，到三十七年（前209年）死，做了十二年皇帝。这里说三十六年，指其在位年数。形容阿房宫很大，有三十六年都没有见到皇帝的宫女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-22860" y="603250"/>
            <a:ext cx="48628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燕赵之收藏33，韩魏之经营34，齐楚之精英35，几世几年，剽掠其人36，倚叠如山37。一旦不能有，输来其间。鼎铛玉石，金块珠砾38，弃掷逦迤39，秦人视之，亦不甚惜。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嗟乎！一人之心40，千万人之心也。秦爱纷奢，人亦念其家。奈何取之尽锱铢41，用之如泥沙？使负栋之柱42，多于南亩之农夫。架梁之椽，多于机上之工女。钉头磷磷43，多于在庾之粟粒44。瓦缝参差，多于周身之帛缕。直栏横槛，多于九土之城郭45。管弦呕哑，多于市人之言语。使天下之人，不敢言而敢怒。独夫之心46，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839335" y="523240"/>
            <a:ext cx="427037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33.收藏：动词作名词，指收藏的金玉珍宝等物。34.经营：动词作名词，指金玉珍宝等物。35.精英：形容词作名词，精品，也有金玉珍宝等物的意思。36.剽（piāo）掠其人：从人民那里抢来。剽，抢劫，掠夺。人，民。37.倚叠：积累。38.鼎铛（chēng）玉石，金块珠砾：把宝鼎看作铁锅，把美玉看作石头，把黄金看作土块，把珍珠看作石子。铛，平底的浅锅。39.逦（lǐ）迤（yǐ）：连续不断。这里有“连接着”、“到处都是”的意思。40.心：心意，意愿。41.奈何：怎么，为什么。锱（zī）铢（zhū）：古代重量名，一锱等于六铢，一铢约等于后来的一两的二十四分之一。锱、铢连用，极言其细微。42.负栋之柱：承担栋梁的柱子。43.磷（lín）磷：形容物体棱角分明而突出。也指水中石头突立的样子。这里形容突出的钉头。44.庾（yǔ）：露天的谷仓。45.九土：九州。46.独夫：失去人心而极端孤立的统治者。这里指秦始皇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19380" y="561975"/>
            <a:ext cx="33731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日益骄固47。戍卒叫48，函谷举49，楚人一炬50，可怜焦土！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呜呼！灭六国者六国也，非秦也。族秦者秦也51，非天下也。嗟乎！使六国各爱其人52，则足以拒秦。使秦复爱六国之人，则递三世可至万世而为君53，谁得而族灭也？秦人不暇自哀54，而后人哀之。后人哀之而不鉴之，亦使后人而复哀后人也55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631565" y="657225"/>
            <a:ext cx="54051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47.骄固：骄纵，顽固。</a:t>
            </a:r>
            <a:endParaRPr lang="zh-CN" altLang="en-US"/>
          </a:p>
          <a:p>
            <a:r>
              <a:rPr lang="zh-CN" altLang="en-US">
                <a:sym typeface="+mn-ea"/>
              </a:rPr>
              <a:t>48.戍卒叫：指陈胜吴广起义。</a:t>
            </a:r>
            <a:endParaRPr lang="zh-CN" altLang="en-US"/>
          </a:p>
          <a:p>
            <a:r>
              <a:rPr lang="zh-CN" altLang="en-US">
                <a:sym typeface="+mn-ea"/>
              </a:rPr>
              <a:t>49.函谷举：刘邦于公元前206年率军先入咸阳，推翻秦朝统治，并派兵守函谷关。举，被攻占。</a:t>
            </a:r>
            <a:endParaRPr lang="zh-CN" altLang="en-US"/>
          </a:p>
          <a:p>
            <a:r>
              <a:rPr lang="zh-CN" altLang="en-US">
                <a:sym typeface="+mn-ea"/>
              </a:rPr>
              <a:t>50.楚人一炬：指项羽（楚将项燕的后代）也于公元前206年入咸阳，并焚烧秦的宫殿，大火三月不灭。</a:t>
            </a:r>
            <a:endParaRPr lang="zh-CN" altLang="en-US"/>
          </a:p>
          <a:p>
            <a:r>
              <a:rPr lang="zh-CN" altLang="en-US">
                <a:sym typeface="+mn-ea"/>
              </a:rPr>
              <a:t>51.族：使……灭族。</a:t>
            </a:r>
            <a:endParaRPr lang="zh-CN" altLang="en-US"/>
          </a:p>
          <a:p>
            <a:r>
              <a:rPr lang="zh-CN" altLang="en-US">
                <a:sym typeface="+mn-ea"/>
              </a:rPr>
              <a:t>52.使：假使。</a:t>
            </a:r>
            <a:endParaRPr lang="zh-CN" altLang="en-US"/>
          </a:p>
          <a:p>
            <a:r>
              <a:rPr lang="zh-CN" altLang="en-US">
                <a:sym typeface="+mn-ea"/>
              </a:rPr>
              <a:t>53.递：传递，这里指王位顺着次序传下去。万世：《史记·秦始皇本纪》载：秦始皇统一六国后，“下诏曰：“朕为始皇帝，后世以计数，二世，三世至于万世，传之无穷。”然而秦朝仅传二世便亡。</a:t>
            </a:r>
            <a:endParaRPr lang="zh-CN" altLang="en-US"/>
          </a:p>
          <a:p>
            <a:r>
              <a:rPr lang="zh-CN" altLang="en-US">
                <a:sym typeface="+mn-ea"/>
              </a:rPr>
              <a:t>54.不暇：来不及。</a:t>
            </a:r>
            <a:endParaRPr lang="zh-CN" altLang="en-US"/>
          </a:p>
          <a:p>
            <a:r>
              <a:rPr lang="zh-CN" altLang="en-US">
                <a:sym typeface="+mn-ea"/>
              </a:rPr>
              <a:t>55.哀：哀叹。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8260" y="594995"/>
            <a:ext cx="913257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【译文】</a:t>
            </a:r>
            <a:endParaRPr lang="zh-CN" altLang="en-US"/>
          </a:p>
          <a:p>
            <a:r>
              <a:rPr lang="zh-CN" altLang="en-US"/>
              <a:t>六国统治结束，四海合而为一；蜀地的山变得光秃秃了，阿房宫建造出来了。覆盖三百多里地面，遮天蔽日。沿骊山向北建筑再往西转弯，直到咸阳。渭水、樊川浩浩荡荡，流进了宫墙。五步一座楼，十步一个阁，走廊如绸带般萦回，飞檐像鸟嘴般高啄。各自依着地形，四方向核心辐辏，又互相争雄斗势。楼阁盘结交错，曲折回旋，如密集的蜂房，如旋转的水涡，高高地耸立着，不知道它有几千万座。长桥横卧水波上，天空没有起云，何处飞来了苍龙？复道飞跨天空中，不是雨后刚晴，怎么出现了彩虹？房屋高高低低，幽深迷离，使人不能分辨东西。楼台上由于歌声响亮而充满暖意，有如春光融和；舞殿上由于舞袖飘拂而充满寒意，有如风雨凄冷。一天之中，一宫之内，而气候不相同。</a:t>
            </a:r>
            <a:endParaRPr lang="zh-CN" altLang="en-US"/>
          </a:p>
          <a:p>
            <a:r>
              <a:rPr lang="zh-CN" altLang="en-US"/>
              <a:t>六国王侯们的妃嫔侍妾、女儿和孙女，离开自己的宫殿，坐着辇车来到秦国，早上唱歌，晚上奏乐，成为秦国的宫人。明亮的星星晶莹闪烁，那是宫女们打开了梳妆的镜子；乌青的云朵纷纷扰扰，那是宫女们在梳理晨妆的发髻；渭水涨起一层油腻，那是宫女们泼弃了的胭脂水；烟霭斜升云雾横绕，那是宫女们燃起了椒兰在熏香；雷霆突然震响，那是皇帝乘坐的宫车驶过；辘辘的车声越听越远，无影无踪，也不知道要去什么地方。她们每一片肌肤，每一种容颜，都美丽娇媚得无以复加，久久站立，倚门远眺，盼望着皇帝来临。有些人竟这样等了三十六年，都没能见到皇帝。</a:t>
            </a:r>
            <a:endParaRPr lang="zh-CN" altLang="en-US"/>
          </a:p>
          <a:p>
            <a:r>
              <a:rPr lang="zh-CN" altLang="en-US"/>
              <a:t>燕国赵国收藏的金银，韩国魏国聚敛的珠玉，齐国楚国挑选的珍宝，是诸侯年深日久，从他们的老百姓那里掠夺来的，堆积如山。一旦国破家亡，这些再也不能占有了，都运送到阿房宫里来。宝鼎被当作铁锅，美玉被当作顽石，黄金被当作土块，珍珠被当作砂砾，随便丢弃，遍地都是，秦人看见这些，也并不觉得可惜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275" y="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知人论世  走近作者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-15240" y="521970"/>
            <a:ext cx="499237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贾谊（前200—前168），世称贾太傅、贾长沙、贾生，洛阳（今河南洛阳东）人。西汉初期</a:t>
            </a:r>
            <a:r>
              <a:rPr lang="zh-CN" altLang="en-US" sz="2000" b="1">
                <a:solidFill>
                  <a:srgbClr val="FF0000"/>
                </a:solidFill>
              </a:rPr>
              <a:t>政治家、文学家</a:t>
            </a:r>
            <a:r>
              <a:rPr lang="zh-CN" altLang="en-US" sz="2000"/>
              <a:t>。年少即以作诗属文闻于世人。后见用于汉文帝，力主改革，被贬为长沙王太傅，后改任梁怀王太傅。梁怀王堕马而死，自伤无状，忧愤而死。著有《新书》十卷。代表作有《过秦论》《陈政事疏》（又名《治安策》）《论积贮疏》等。其中《陈政事疏》和《论积贮疏》是批评时政之作，对后世散文影响很大。</a:t>
            </a:r>
            <a:r>
              <a:rPr lang="zh-CN" altLang="en-US" sz="2000">
                <a:solidFill>
                  <a:srgbClr val="FF0000"/>
                </a:solidFill>
              </a:rPr>
              <a:t>鲁迅</a:t>
            </a:r>
            <a:r>
              <a:rPr lang="zh-CN" altLang="en-US" sz="2000"/>
              <a:t>曾说，贾谊的文章“</a:t>
            </a:r>
            <a:r>
              <a:rPr lang="zh-CN" altLang="en-US" sz="2000" b="1">
                <a:solidFill>
                  <a:srgbClr val="FF0000"/>
                </a:solidFill>
              </a:rPr>
              <a:t>为西汉鸿文，沾溉后人，其泽甚远</a:t>
            </a:r>
            <a:r>
              <a:rPr lang="zh-CN" altLang="en-US" sz="2000"/>
              <a:t>”。《汉书·艺文志》著录有赋七篇，被贬长沙途中渡湘水时作《吊屈原赋》以自喻。谪居长沙三年，作《鵩鸟赋》，假辞赋之要，抒忧国之情。其赋皆为骚体，形式趋于散体化，是汉赋发展的先声。所著文章五十入篇，刘向编为《新书》十卷，已散佚不全。明人辑有《贾长沙集》，今人辑有《贾谊集》。</a:t>
            </a:r>
            <a:endParaRPr lang="zh-CN" altLang="en-US" sz="2000"/>
          </a:p>
        </p:txBody>
      </p:sp>
      <p:pic>
        <p:nvPicPr>
          <p:cNvPr id="4" name="图片 3" descr="过秦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130" y="737235"/>
            <a:ext cx="4125595" cy="60318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495" y="692785"/>
            <a:ext cx="912050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唉，一个人的意愿，也就是千万人的意愿啊。秦皇喜欢繁华奢侈，人民也顾念他们自己的家呀。为什么掠取珍宝时连一锱一铢都搜刮干净，耗费起珍宝来竟像对待泥沙一样？致使承担栋梁的柱子，比田地里的农夫还多；架在梁上的椽子，比织机上的女工还多；梁柱上密集的钉头，比粮仓里的粟粒还多；瓦楞长短不一，比全身的丝缕还多；或直或横的栏杆，比全国的城郭还多；管弦奏出的嘈杂声音，比集市上的人声还多。看着这些天下的人民，口里不敢说，心里却敢愤怒。可是独夫民贼的思想，一天天更加骄横顽固。结果戍卒大呼而起，函谷关被一举攻下，楚兵一把大火，可惜阿房宫化为一片焦土。</a:t>
            </a:r>
            <a:endParaRPr lang="zh-CN" altLang="en-US"/>
          </a:p>
          <a:p>
            <a:r>
              <a:rPr lang="zh-CN" altLang="en-US">
                <a:sym typeface="+mn-ea"/>
              </a:rPr>
              <a:t>啊，消灭六国的是六国自己啊，而不是秦国；消灭秦国的是秦王朝自己啊，不是天下的人。可叹呀！要是六国都能爱护自己的人民，就完全能够抵挡住秦国了。要是秦国能够爱护六国的人民，那么皇位就可以传到三世还可以传到万世做皇帝，谁能够族灭它呢？秦人来不及哀悼自己，而后人替他们哀伤；如果后人哀悼他们却不把他们作为鉴戒，只怕又会使更后的人又来哀悼这后人呢！</a:t>
            </a:r>
            <a:endParaRPr lang="zh-CN" altLang="en-US">
              <a:sym typeface="+mn-ea"/>
            </a:endParaRPr>
          </a:p>
          <a:p>
            <a:r>
              <a:rPr lang="zh-CN" altLang="en-US"/>
              <a:t>【背景】</a:t>
            </a:r>
            <a:endParaRPr lang="zh-CN" altLang="en-US"/>
          </a:p>
          <a:p>
            <a:r>
              <a:rPr lang="zh-CN" altLang="en-US"/>
              <a:t>《阿房宫赋》写于唐敬宗宝历元年（825），杜牧二十三岁。杜牧所处的时代，政治腐败，阶级矛盾异常尖锐，而藩镇跋扈，吐番、南诏、回鹘等纷纷入侵，更加重了人民的痛苦，大唐帝国，已处于崩溃的前夕。杜牧针对这种形势，极力主张内平藩镇，加强统一，外御侵略，巩固国防。为了实现这些理想，他希望当时的统治者励精图治、富民强兵，而事实恰恰和他的愿望相反。唐穆宗李恒以沉溺声色送命。接替他的唐敬宗李湛，荒淫更甚，“游戏无度，狎昵群小”，“视朝月不再三，大臣罕得进见”。又“好治宫室，欲营别殿，制度甚广”。并命令度支员外郎卢贞，“修东都宫阙及道中行宫”，以备游幸（《通鉴》卷二四三）。对于这一切，杜牧是愤慨而又痛心的。他在《上知己文章启》中明白地说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275" y="621030"/>
            <a:ext cx="9121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“宝历大起宫室，广声色，故作《阿房宫赋》。”可见《阿房宫赋》的批判锋芒，不仅指向秦始皇和陈后主、隋炀帝等亡国之君，而主要是指向当时的最高统治者。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635" y="1451610"/>
            <a:ext cx="910844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【赏析】</a:t>
            </a:r>
            <a:endParaRPr lang="zh-CN" altLang="en-US"/>
          </a:p>
          <a:p>
            <a:r>
              <a:rPr lang="zh-CN" altLang="en-US"/>
              <a:t>《阿房宫赋》被选入《古文观止》卷七，编选者指出这篇作品“为隋广（隋炀帝）、叔宝（陈后主）等人炯戒，尤有关治体”，很有见地；但由于对杜牧的社会环境和政治态度缺乏了解，还未能准确地揭示作者的创作意图和这篇作品的思想意义。此赋运用典型化的艺术手法，在不长的篇幅中，将宫殿建筑之恢弘壮观，后宫之充盈娇美，宝藏之珍贵丰奢，表现得层次分明而具体形象，由此得出秦始皇之所以统治不能久远，即在于暴民取材、不施仁爱的结论，为当时最高统治者提供了深刻的教训和警示。全文除了具有震撼人心的思想力量外，也具有很高的艺术价值。</a:t>
            </a:r>
            <a:endParaRPr lang="zh-CN" altLang="en-US"/>
          </a:p>
          <a:p>
            <a:r>
              <a:rPr lang="zh-CN" altLang="en-US"/>
              <a:t>“六王毕，四海一，蜀山兀，阿房出。”起势雄健，涵盖无穷，看似仅仅是叙事，实则于叙事中寓褒贬，为此后的许多文字埋下根子。“六王毕”“四海一”，一亡一兴的原因和关键这些问题都在后文解答。例如在中间写道：“燕赵之收藏，韩魏之经营，齐楚之精英，几世几年，掠其人，倚叠如山……”则六王之骄奢淫逸，不惜民力，已于言外见意。到了篇末，更明确地作了结论：“灭六国者六国也，非秦也”，“使六国各爱其人，则足以拒秦”。从这里，就可以看出首句那个“毕”字下得好。“六王”之“毕”，其原因既在自身，那么，秦能统一四海的原因，也就不言可知了。这两句一抑一扬，而扬秦又是为更有力地抑秦蓄势。秦统一四海之后，如果吸取“六王”的教训，“复爱六国之人”，就不会那么迅速地被“族灭”。谁知秦王一旦变成秦始皇，立刻志得意满，走上腐化的道路。“蜀山兀，阿房出”，一因一果，反映了一苦一乐，六个字概括了无限深广的内容。“兀”“出”两字，力重千钧，自不待言。而从“兀”到“出”的过程，更给读者留下了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8260" y="585470"/>
            <a:ext cx="90608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驰骋想像的广阔天地。第一，举蜀山以概秦陇之山。由蜀山到关中要经过“难于上青天”的蜀道，凭借人力运送巨大的木料异常艰难。而一定要取材蜀山，见得秦陇一带的树木已经砍伐一空，还不敷用。秦陇之山尽秃而殃及蜀山，直到蜀山不剩一木而阿房始“出”，则阿房宫多么宏大，秦始皇多么骄奢已不难想见。第二，举木料已概其他建筑材料。所需的木料既如此众多，则其他的建筑材料需要多少，也不难想见。第三，举砍伐、运送木料以概其他工程。而从木材及其他一切建筑材料的砍伐、加工、运送直到合拢来建成“覆压三百余里”的阿房宫，都是役使人民进行的，这中间榨取了多少人民的血汗，葬送了多少人民的生命，也是可以想见的。“六王”既以“不爱其人”而覆亡，秦始皇又将自己的淫乐建筑在人民的苦难之上，那么，从“六王”的已“毕”，是很可以预见秦的将“毕”的。</a:t>
            </a:r>
            <a:endParaRPr lang="zh-CN" altLang="en-US"/>
          </a:p>
          <a:p>
            <a:r>
              <a:rPr lang="zh-CN" altLang="en-US">
                <a:sym typeface="+mn-ea"/>
              </a:rPr>
              <a:t>廖莹中《江行杂录》上说：“杜牧之《阿房宫赋》云：‘六王毕，四海一，蜀山兀，阿房出。’陆傪作《长城赋》云：‘千城绝，长城列。秦民竭，秦君灭。’参辈行在牧之前，则《阿房宫赋》又祖《长城》句法矣。”《长城赋》（见《全唐文》卷六一九）以四个三字句发端，一句一意，层层逼进；又句句押韵，音节迅急，有如骏马下坡，迅快无比。《阿房宫赋》正与此相似，说它“祖《长城》句法”，是很有见地的。但作赋以四个三字句开头，并非始于陆参，而是创于晋人郭璞。郭璞《井赋》云：“益作井，龙登天，凿后土，洞黄泉。”此后，南朝谢惠连《雪赋》以“岁将暮，时既昏，寒风积，愁云繁”发唱，无疑受了郭璞的启发，却青出于蓝。《长城赋》学习《井赋》《雪赋》的句法，又比前者更胜。《阿房宫赋》则在取法前人的基础上有更多的创造，百尺竿头更进一步。这说明文艺创作既贵在创造，又需要借鉴前人。</a:t>
            </a:r>
            <a:endParaRPr lang="zh-CN" altLang="en-US"/>
          </a:p>
          <a:p>
            <a:r>
              <a:rPr lang="zh-CN" altLang="en-US">
                <a:sym typeface="+mn-ea"/>
              </a:rPr>
              <a:t>“覆压三百余里，隔离天日”两句，紧承“出”字，总写阿房宫的规模。上句言其广，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2065" y="581025"/>
            <a:ext cx="913257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下句言其高。自“骊山北构而西折，直走咸阳”到“高低冥迷，不知西东”，就广、高两方面作进一步的描写。“五步一楼，十步一阁；廊腰缦回，檐牙高啄；各抱地势，钩心斗角”等句，既简练，又形象。特别是“长桥卧波，未云何龙？复道行空，不霁何虹”更其传神。不说长桥如龙，复道如虹，而说“未云何龙”，“不霁何虹”，不仅笔势跌宕，而且从惊叹语气中表达了对那些建筑物的观感，给客观描写涂上了浓烈的抒情色彩。</a:t>
            </a:r>
            <a:endParaRPr lang="zh-CN" altLang="en-US"/>
          </a:p>
          <a:p>
            <a:r>
              <a:rPr lang="zh-CN" altLang="en-US">
                <a:sym typeface="+mn-ea"/>
              </a:rPr>
              <a:t>以上写阿房宫的宏伟瑰丽，已寓贬义；但还不能完全说明问题。因为完成如此宏丽的建筑，固然加重了人民的负担；但如果在完成之后用来做有利于人民的事情，那还是应该赞许的。所以，作者在写了阿房宫的宏伟瑰丽之后，立刻将笔锋伸向更重要的地方。“歌台暖响，春光融融；舞殿冷袖，风雨凄凄。一日之内，一宫之间，而气候不齐。”这几句用夸张的手法描写了歌舞之盛（歌喉吐暖，舞袖生风，以致改变了气候）。接下去，点出那些供秦始皇享乐的歌舞者，乃是六国的“妃嫔，王子皇孙”；既回应“六王毕”，又暗示秦统治者的前途。</a:t>
            </a:r>
            <a:endParaRPr lang="zh-CN" altLang="en-US"/>
          </a:p>
          <a:p>
            <a:r>
              <a:rPr lang="zh-CN" altLang="en-US">
                <a:sym typeface="+mn-ea"/>
              </a:rPr>
              <a:t>从“明星荧荧”到“三十六年”一段上承“为秦宫人”，这是脍炙人口的一段。不直说美人众多，却用明星、绿云、渭涨、雾横比喻妆镜、晓鬟、弃脂、焚椒，间接地写出美人之多，其手法已很高明。但还不止于此。通过形象而又贴切的比喻，既写了美人，又写了阿房宫。下临渭水，高插青霄的楼阁，像蜂房似的布满空际的窗户，以及当窗晓妆的美人，都历历如见。而写美人，又正是为了写秦始皇。所以，接着便写“宫车”之过。“宫车”日日行幸，而宫人尚“有不见者，三十六年”，则秦始皇荒淫到何种程度，也就用不着说穿了。</a:t>
            </a:r>
            <a:endParaRPr lang="zh-CN" altLang="en-US"/>
          </a:p>
          <a:p>
            <a:r>
              <a:rPr lang="zh-CN" altLang="en-US">
                <a:sym typeface="+mn-ea"/>
              </a:rPr>
              <a:t>这一段也是前有所承的。陆傪《长城赋》云：“边云夜明，列云铧也；白日昼黑，扬尘沙也；筑之登登，约之阁阁，远而听也，如长空散雹；蛰蛰而征，沓沓而营，远而望也，如大江流萍；其号呼也，怒风訇；其鞭朴也，血流纵横。”《阿房宫赋》的开头既然取法于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6195" y="555625"/>
            <a:ext cx="90728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《长城赋》，那么中间的这一段，造句、构思都有一致之处，可能也受了《长城赋》的启发。当然，如果从句式的相似方面着眼，它受《华山赋》的影响更其明显，洪迈《容斋五笔》卷七指出：“唐人作赋，多以造语为奇。杜牧《阿房宫赋》云：‘明星荧荧，开妆镜也；绿云扰扰，梳晓鬟也；渭流涨腻，弃脂水也；烟斜雾横，焚椒兰也。雷霆乍惊，宫车过也；辘辘远听，杳不知其所之也。’其比兴引喻，如是其侈？然杨敬之《华山赋》又在其前，叙述犹壮，曰：‘见若咫尺，田千亩矣；见若环堵，城千雉矣；见若杯水，池百里矣；见若蚁垤，台九层矣；醯鸡往来，周东西矣；蠛蠓纷纷，秦速亡矣；蜂窠联联，起阿房矣；俄而复然，立建章矣；小星奕奕，焚咸阳矣；累累茧栗，祖龙藏矣。’……则《阿房宫赋》实模仿杨作也。”杨敬之《华山赋》（见《唐文粹》卷六）一脱稿，即传诵士林，轰动一时，韩愈、李德裕、杜佑都十分赞赏。上引数句，杜佑时常吟诵（见《容斋五笔》卷七《唐赋造语相似》条）。杜佑是杜牧的祖父，则杜牧熟习这篇作品是毫无疑问的。但杜牧的“明星荧荧”等句，绝不能说是“模仿杨作”，而是从杨作中吸取了有益的东西加以变化，用以表现新的主题，具有推陈出新的作用。</a:t>
            </a:r>
            <a:endParaRPr lang="zh-CN" altLang="en-US"/>
          </a:p>
          <a:p>
            <a:r>
              <a:rPr lang="zh-CN" altLang="en-US">
                <a:sym typeface="+mn-ea"/>
              </a:rPr>
              <a:t>从“燕赵之收藏”到“亦不甚惜”，承上歌舞之盛，美人之多，进而写珍宝之富。通过这一系列叙写，形象地点出阿房宫的用途，从而对秦始皇进行了鞭挞。从开头直到这里，作者以精练、生动的笔墨叙写了阿房宫的兴建、规模和用途，没有抽象地发议论，而议论已寓于其中。读者不难看出：用人民的血汗凝成、供统治者享乐的阿房宫，集中地反映着人民的苦难，也集中地反映着统治者的荒淫腐化。</a:t>
            </a:r>
            <a:endParaRPr lang="zh-CN" altLang="en-US"/>
          </a:p>
          <a:p>
            <a:r>
              <a:rPr lang="zh-CN" altLang="en-US">
                <a:sym typeface="+mn-ea"/>
              </a:rPr>
              <a:t>于是，作者水到渠成进一步完成他的主题：写阿房宫的毁灭，也就是写秦统治者的毁灭及其毁灭之故，向当时的最高统治者敲响警钟。</a:t>
            </a:r>
            <a:endParaRPr lang="zh-CN" altLang="en-US"/>
          </a:p>
          <a:p>
            <a:r>
              <a:rPr lang="zh-CN" altLang="en-US">
                <a:sym typeface="+mn-ea"/>
              </a:rPr>
              <a:t>“嗟乎！一人之心，千万人之心也”，这是说“人同此心”，但继之而来的“秦爱纷奢，人亦念其家。奈何取之尽锱铢，用之如泥沙？”却对秦统治者的残民以自肥作了有力的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6195" y="556895"/>
            <a:ext cx="914463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抨击。以下数句尤其精彩：“使负栋之柱，多于南亩之农夫；架梁之椽，多于机上之工女；钉头磷磷，多于在庾之粟粒；瓦缝参差，多于周身之帛缕；直栏横槛，多于九土之城郭；管弦呕哑，多于市人之言语。使天下之人，不敢言而敢怒。独夫之心，日益骄固。戍卒叫，函谷举，楚人一炬，可怜焦土！”这是紧承“嗟乎”以下各句而来的。“秦爱纷奢，人亦念其家”两句，“秦”“人”并提。接着以“奈何取之尽锱铢，用之如泥沙”的愤慨语总括秦的纷奢给人民带来的深重灾难。然后用“使”字领起，摆出一系列罪证。秦统治者剥削、压迫人民的罪证是不胜枚举的。文学创作的特点在于通过个别表现一般，因而在一篇作品中也用不着从各方面罗列罪证。作者写的是《阿房宫赋》，即从阿房宫着笔，就前半篇的叙写作出了逻辑的推演。一连串用准确的比喻构成的排句，形象地表现了“秦”与“人”、剥削者与被剥削者一乐一苦的两个方面及其相互关系。一句句喷薄而出、层层推进，到了“使天下之人，不敢言而敢怒”，已将火山即将爆发的形势全盘托出。再用“独夫之心，日益骄固”从反面一逼，便逼出“戍卒叫，函谷举”的局面，农民起义的熊熊烈火终于埋葬了统治者。而供统治者享乐的阿房宫也随之化为灰烬。</a:t>
            </a:r>
            <a:endParaRPr lang="zh-CN" altLang="en-US"/>
          </a:p>
          <a:p>
            <a:r>
              <a:rPr lang="zh-CN" altLang="en-US">
                <a:sym typeface="+mn-ea"/>
              </a:rPr>
              <a:t>作者写《阿房宫赋》，其目的是给当时的最高统治者提供历史教训，为了丰富历史教训的内容，从“六王毕，四海一”以下，一直是既写秦又不忘六国。就章法说，以秦为主，以六国为宾；就思想意义说，以六国为秦的前车之鉴。阿房宫中的无数美人，乃是六国的“妃嫔”；阿房宫中的无数珍宝，又是六国“取掠其人”的长期积累。六国一旦灭亡，则美人“辇来于秦”，珍宝“输来其间”；那么，秦一旦蹈六国的覆辙，又将怎样呢？秦不以六国为鉴，终于自食其果；那么，当时的统治者又走秦的老路，难道会有什么更好的结局吗？写到这里，真可谓“笔所未到气已吞”！接下去，还不肯正面说破，却以无限感慨揭示出六国与秦灭亡的原因：“呜呼！灭六国者六国也，非秦也；族秦者秦也，非天下也。嗟乎！使六国各爱其人，则足以拒秦；使秦复爱六国之人，则递三世可至万世而为君，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59690" y="556895"/>
            <a:ext cx="904938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得而族灭也？”既指出六国与秦的所以亡，又指出倘能“各爱其人”，就不会亡。这才将笔锋转向“后人”──主要是当时的统治者：“秦人不暇自哀，而后人哀之；后人哀之而不鉴之，亦使后人而复哀后人也。”行文至此，作者以饱含激情的笔墨成功地表现了他的创作意图。结句更有言尽意不尽的特点。</a:t>
            </a:r>
            <a:endParaRPr lang="zh-CN" altLang="en-US"/>
          </a:p>
          <a:p>
            <a:r>
              <a:rPr lang="zh-CN" altLang="en-US">
                <a:sym typeface="+mn-ea"/>
              </a:rPr>
              <a:t>结尾的一段议论也是有所借鉴的。《汉书》卷七十五载京房对汉元帝说：“齐桓公、秦二世亦尝闻此君（周幽王、周厉王）而非笑之，然则，任竖刁、赵高，政治日乱，盗贼满山，何不以幽、厉卜之而觉悟乎？……夫前世之君亦皆然矣。臣恐后之视今，犹今之视前也。”《通鉴·唐纪·贞观十一年》所载马周的议论也与此相类似：“盖幽、厉尝笑桀、纣矣，炀帝亦笑周、齐矣，不可使后之笑今如今之笑炀帝也。”</a:t>
            </a:r>
            <a:endParaRPr lang="zh-CN" altLang="en-US"/>
          </a:p>
          <a:p>
            <a:r>
              <a:rPr lang="zh-CN" altLang="en-US">
                <a:sym typeface="+mn-ea"/>
              </a:rPr>
              <a:t>不难看出，杜牧“后人哀之而不鉴之”的议论，是和京房、马周的议论一脉相承的。后人只“笑”前人、“哀”前人，却不肯引以为鉴，硬是要蹈前人的覆辙，就只能使“后人而复哀后人”、复“笑”后人，这的确是可悲的。</a:t>
            </a:r>
            <a:endParaRPr lang="zh-CN" altLang="en-US"/>
          </a:p>
          <a:p>
            <a:r>
              <a:rPr lang="zh-CN" altLang="en-US">
                <a:sym typeface="+mn-ea"/>
              </a:rPr>
              <a:t>明朝人吴讷在《文章辨体序说》中引了《古赋辨体》里对《阿房宫赋》的几句评语，然后说：“吁！先正有云：‘文章先体制而后文辞。’学赋者其致思焉！”把文章体裁看得比内容还重要，这显然是荒谬的。何况说《阿房宫赋》“太半是论体”，也不完全符合事实。作者先以约占全文三分之二的篇幅简练地叙述，生动地描写了阿房宫的兴建、规模和用途，形象鲜明而含意深广。“嗟乎”以下，当然发了议论。但是第一，议论中有描写。例如“使负栋之柱，多于南亩之农夫……”一段，不加判断，只用农民、工女及其所生产的粟粒、帛缕等的数量与阿房宫的柱、椽、钉、瓦等相比较，而阶级矛盾的尖锐化已见于言外。第二，议论带有浓烈的抒情性。以“嗟乎”“呜呼”开头的各段，都洋溢着愤慨、痛惜与哀怨交织成的复杂情感。这种把议论、写景（广义的景）、抒情结合起来的艺术特色，也表现在杜牧的诗歌创作中。比如为人传诵的“一骑红尘妃子笑，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1910" y="549275"/>
            <a:ext cx="90608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无人知是荔枝来”，“霓裳一曲千峰上，舞破中原始下来”，“商女不知亡国恨，隔江犹唱后庭花”之类，都是这样。不能笼统地否定文学创作中的一切议论的做法。相反地，这篇文章熔叙事、抒情、议论于一炉，概括叙写与细致描摹有机结合，骈散相间，错落有致，以气贯通，情理融会，既富于形象性，又有极大的气势，在艺术上具有很高的价值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5" y="2151380"/>
            <a:ext cx="91084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【作者简介】</a:t>
            </a:r>
            <a:endParaRPr lang="zh-CN" altLang="en-US"/>
          </a:p>
          <a:p>
            <a:r>
              <a:rPr lang="zh-CN" altLang="en-US"/>
              <a:t>杜牧（803－853），唐代诗人。字牧之，京兆万年（今陕西西安）人，宰相杜佑之孙。太和二年（828）进士，曾为江西观察使、宣歙观察使沈传师和淮南节度使牛僧孺的幕僚，历任监察御史，黄州、池州、睦州刺史，后入为司勋员外郎，官终中书舍人。以济世之才自负。诗文中多指陈时政之作。写景抒情的小诗，多清丽生动。人谓之小杜，和李商隐合称“小李杜”，以别于李白与杜甫。有《樊川文集》二十卷传世。</a:t>
            </a:r>
            <a:endParaRPr lang="zh-CN" altLang="en-US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53800" y="118872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275" y="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知人论世  了解背景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525" y="568960"/>
            <a:ext cx="563435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西汉文帝时代，是汉代所谓的“太平盛世”，即“文景之治”的前期。贾谊以他敏锐的洞察力，透过表象，看到了西汉王朝潜伏的危机。当时，权贵豪门大量侵吞农民土地，逼使农民破产流亡，苛重的压迫剥削和酷虐的刑罚，也使阶级矛盾日渐激化。国内封建割据与中央集权的矛盾、统治阶级与劳动人民的矛盾以及民族之间的矛盾都日益加剧，统治者的地位有动摇的危险。为了调和各种矛盾，使西汉王朝长治久安，贾谊在《陈政事疏》《论积贮疏》以及《过秦论》等著名的政论文中向汉室提出了不少改革时弊的政治主张。本文就是以劝诫的口气，从总结历史经验教训的角度出发，分析了秦王朝政治的成败得失，为汉文帝改革政治提供借鉴。在谈到写作目的时，贾谊说过他之所以要“观之上古，验之当世，参以人事，察盛衰之理，审权势之宜”，主张“去就有序，变化因时”，其目的是求得“旷日长久，而社稷安矣”（下篇）。《过秦论》一文总结秦朝兴亡的教训，实为昭汉之过。</a:t>
            </a:r>
            <a:endParaRPr lang="zh-CN" altLang="en-US" sz="2000"/>
          </a:p>
        </p:txBody>
      </p:sp>
      <p:pic>
        <p:nvPicPr>
          <p:cNvPr id="4" name="图片 3" descr="过秦论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565" y="520700"/>
            <a:ext cx="3566160" cy="63373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-26035"/>
            <a:ext cx="910844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初步感知   理解题目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6835" y="601345"/>
            <a:ext cx="2780030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过，指斥过失；秦，秦国；论，文体。“过秦论”意为“指责秦的（政治）过失的一篇史论”。《过秦论》有上中下三篇，课文为上篇。《韵术》：“论者，议也。”《昭明文选》载：“论有两体，一曰史论，乃忠臣于传末作议论，以断其人之善恶。如《史记》后的太史公曰……。二曰政论，则学士大夫议论古今时世人物或评经史之言，正其谬误。”如《六国论》、《过秦论》等。文章题目表明了议论的对象、文体、基本态度。</a:t>
            </a:r>
            <a:endParaRPr lang="zh-CN" altLang="en-US" sz="2000" b="1"/>
          </a:p>
        </p:txBody>
      </p:sp>
      <p:pic>
        <p:nvPicPr>
          <p:cNvPr id="6" name="图片 5" descr="过秦论 贾谊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915" y="1245870"/>
            <a:ext cx="5725160" cy="42360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准确认读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5560" y="617220"/>
            <a:ext cx="9001125" cy="592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秦孝公据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崤（xiáo）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函之固，拥雍州之地，君臣固守以窥周室，有席卷天下，包举宇内，囊括四海之意，并吞八荒之心。当是时也，商君佐之，内立法度，务耕织，修守战之具；外连衡而斗诸侯。于是秦人拱手而取西河之外。</a:t>
            </a:r>
            <a:endParaRPr kumimoji="1" lang="zh-CN" altLang="en-US" sz="2400" b="1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孝公既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没（mò）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，惠文、武、昭襄蒙故业，因遗策，南取汉中，西举巴、蜀，东割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膏腴（gāo yú）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之地，北收要害之郡。诸侯恐惧，会盟而谋弱秦，不爱珍器重宝肥饶之地，以致天下之士，合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从</a:t>
            </a:r>
            <a:r>
              <a:rPr kumimoji="1"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（zòng）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缔交，相与为一。当此之时，齐有孟尝，赵有平原，楚有春申，魏有信陵。此四君者，皆明智而忠信，宽厚而爱人，尊贤而重士，约从离衡，兼韩、魏、燕、楚、齐、赵、宋、卫、中山之众。于是六国之士，有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宁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（</a:t>
            </a:r>
            <a:r>
              <a:rPr kumimoji="1"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nìng</a:t>
            </a:r>
            <a:r>
              <a:rPr kumimoji="1" lang="en-US" altLang="zh-CN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）越、徐尚、苏秦、杜赫之属为之谋，齐明、周最、陈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轸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（</a:t>
            </a:r>
            <a:r>
              <a:rPr kumimoji="1" lang="en-AU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zh</a:t>
            </a:r>
            <a:r>
              <a:rPr kumimoji="1" lang="en-AU" altLang="zh-CN" sz="2400" b="1" err="1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ě</a:t>
            </a:r>
            <a:r>
              <a:rPr kumimoji="1" lang="en-AU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n</a:t>
            </a:r>
            <a:r>
              <a:rPr kumimoji="1" lang="en-US" altLang="zh-CN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）、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召（shào）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滑、楼缓、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翟（zhái）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景、苏厉、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乐（yuè）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毅之徒通其意，吴起、孙膑、带佗、倪良、王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廖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（liáo）、田忌、廉颇、赵奢之伦制其兵。尝以十倍之地，百万之众，叩关而攻秦。秦人开关延敌，九国之师，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逡（qūn</a:t>
            </a:r>
            <a:r>
              <a:rPr kumimoji="1"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xún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）巡而不敢进。秦无亡矢遗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镞（zú）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之费，而天下诸侯已困矣。于是从散约败，争割地而赂秦。秦有余力而制其弊，追亡逐北，伏尸百万，流血漂橹。因利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乘（chéng 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便，宰割天下，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准确认读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-11430" y="609600"/>
            <a:ext cx="9156065" cy="6236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分裂山河。强国请服，弱国入朝。延及孝文王、庄襄王，享国之日浅，国家无事。   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 及至始皇，奋六世之余烈，振长策而御宇内，吞二周而亡诸侯，履至尊而制六合，执敲扑而鞭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笞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（</a:t>
            </a:r>
            <a:r>
              <a:rPr kumimoji="1"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chī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）天下，威振四海。南取百越之地，以为桂林、象郡；百越之君，俯首系颈，委命下吏。乃使蒙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恬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（</a:t>
            </a:r>
            <a:r>
              <a:rPr kumimoji="1"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tián</a:t>
            </a:r>
            <a:r>
              <a:rPr kumimoji="1" lang="en-US" altLang="zh-CN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） 北筑长城而守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藩[fān]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篱，却匈奴七百余里。胡人不敢南下而牧马，士不敢弯弓而报怨。于是废先王之道，焚百家之言，以愚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黔</a:t>
            </a:r>
            <a:r>
              <a:rPr kumimoji="1" lang="zh-CN" altLang="en-AU" sz="2400" b="1">
                <a:latin typeface="宋体" panose="02010600030101010101" pitchFamily="2" charset="-122"/>
                <a:sym typeface="+mn-ea"/>
              </a:rPr>
              <a:t>（</a:t>
            </a:r>
            <a:r>
              <a:rPr kumimoji="1" lang="en-AU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qián</a:t>
            </a:r>
            <a:r>
              <a:rPr kumimoji="1" lang="en-AU" altLang="zh-CN" sz="2400" b="1">
                <a:latin typeface="宋体" panose="02010600030101010101" pitchFamily="2" charset="-122"/>
                <a:sym typeface="+mn-ea"/>
              </a:rPr>
              <a:t>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首；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隳（huī）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名城，杀豪杰，收天下之兵，聚之咸阳，销锋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镝（dí）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，铸以为金人十二，以弱天下之民。然后践华为城，因河为池，据亿丈之城，临不测之渊，以为固。良将劲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弩（nǔ）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守要害之处，信臣精卒陈利兵而谁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何（hē）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。天下已定，始皇之心，自以为关中之固，金城千里，子孙帝王万世之业也。</a:t>
            </a:r>
            <a:endParaRPr kumimoji="1" lang="zh-CN" altLang="en-US" sz="2400" b="1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始皇既没，余威震于殊俗。然陈涉瓮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牖（yǒu）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绳枢之子，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氓（méng）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隶之人，而迁徙之徒也；才能不及中人，非有仲尼、墨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翟〔dí〕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之贤，陶朱、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猗（yī）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顿之富；蹑足行伍之间，而倔起阡陌之中，率疲弊之卒，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将（jiàng）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数百之众，转而攻秦，斩木为兵，揭竿为旗，天下云集响应，赢粮而景</a:t>
            </a:r>
            <a:r>
              <a:rPr kumimoji="1" lang="en-US" altLang="zh-CN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从（yǐngcóng 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。山东豪俊遂并起而亡秦族矣。</a:t>
            </a:r>
            <a:endParaRPr kumimoji="1" lang="zh-CN" altLang="en-US" sz="2400" b="1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737870"/>
            <a:ext cx="90855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且夫天下非小弱也，雍州之地，崤函之固，自若也。陈涉之位，非尊于齐、楚、燕、赵、韩、魏、宋、卫、中山之君也；锄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耰（yōu）棘矜（jíqín）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，非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铦（xiān）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于钩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戟（jǐ）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长铩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(shā)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也；谪戍之众，非抗于九国之师也；深谋远虑，行军用兵之道，非及向时之士也。然而成败异变，功业相反，何也？试使山东之国与陈涉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度（duó）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长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絜（xié）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大，比权量力，则不可同年而语矣。然秦以区区之地，致万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乘（ shèng 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之势，序八州而朝同列，百有余年矣；然后以六合为家，崤函为宫；一夫作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难（nàn）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而七庙</a:t>
            </a:r>
            <a:r>
              <a:rPr kumimoji="1" sz="2400" b="1">
                <a:solidFill>
                  <a:srgbClr val="FF3300"/>
                </a:solidFill>
                <a:cs typeface="+mn-lt"/>
                <a:sym typeface="+mn-ea"/>
              </a:rPr>
              <a:t>隳（huī）</a:t>
            </a:r>
            <a:r>
              <a:rPr kumimoji="1" lang="zh-CN" altLang="en-US" sz="2400" b="1">
                <a:latin typeface="Times New Roman" panose="02020603050405020304" pitchFamily="18" charset="0"/>
                <a:sym typeface="+mn-ea"/>
              </a:rPr>
              <a:t>，身死人手，为天下笑者，何也？仁义不施而攻守之势异也。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准确认读</a:t>
            </a:r>
            <a:endParaRPr lang="zh-CN" altLang="en-US" sz="2800" b="1"/>
          </a:p>
        </p:txBody>
      </p:sp>
      <p:pic>
        <p:nvPicPr>
          <p:cNvPr id="4" name="图片 3" descr="贾谊故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2900"/>
            <a:ext cx="9144000" cy="30473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990" y="1143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夯实基础   文化常识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0" y="533400"/>
            <a:ext cx="734695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1.八荒</a:t>
            </a:r>
            <a:r>
              <a:rPr lang="en-US" altLang="zh-CN" sz="2000">
                <a:sym typeface="+mn-ea"/>
              </a:rPr>
              <a:t>：八方荒远之地，文中指“天下”。</a:t>
            </a:r>
            <a:endParaRPr lang="en-US" altLang="zh-CN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2.战国四公子</a:t>
            </a:r>
            <a:r>
              <a:rPr lang="en-US" altLang="zh-CN" sz="2000">
                <a:sym typeface="+mn-ea"/>
              </a:rPr>
              <a:t>：齐孟尝君田文、赵平原君赵胜、楚春申君黄歇、魏信陵君魏无忌。他们都是当时仅次于国君的当政者，皆以招揽宾客著称。</a:t>
            </a:r>
            <a:endParaRPr lang="en-US" altLang="zh-CN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3.六合</a:t>
            </a:r>
            <a:r>
              <a:rPr lang="en-US" altLang="zh-CN" sz="2000">
                <a:sym typeface="+mn-ea"/>
              </a:rPr>
              <a:t>：天地四方。</a:t>
            </a:r>
            <a:endParaRPr lang="en-US" altLang="zh-CN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4.敲扑</a:t>
            </a:r>
            <a:r>
              <a:rPr lang="en-US" altLang="zh-CN" sz="2000">
                <a:sym typeface="+mn-ea"/>
              </a:rPr>
              <a:t>：行刑用的棍杖，短的叫“敲”，长的叫“扑”。</a:t>
            </a:r>
            <a:endParaRPr lang="en-US" altLang="zh-CN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5.百越</a:t>
            </a:r>
            <a:r>
              <a:rPr lang="en-US" altLang="zh-CN" sz="2000">
                <a:sym typeface="+mn-ea"/>
              </a:rPr>
              <a:t>：</a:t>
            </a:r>
            <a:r>
              <a:rPr lang="zh-CN" altLang="en-US" sz="2000">
                <a:sym typeface="+mn-ea"/>
              </a:rPr>
              <a:t>古代越族居住在桂、浙、闽、粤等地，每个部落都有名称，统称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百越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，也叫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百粤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6.百家之言</a:t>
            </a:r>
            <a:r>
              <a:rPr lang="zh-CN" altLang="en-US" sz="2000">
                <a:sym typeface="+mn-ea"/>
              </a:rPr>
              <a:t>：指各学派的著作。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7.黔首</a:t>
            </a:r>
            <a:r>
              <a:rPr lang="zh-CN" altLang="en-US" sz="2000">
                <a:sym typeface="+mn-ea"/>
              </a:rPr>
              <a:t>：秦朝对百姓的称呼。黔，黑色。秦朝百姓用黑头巾包头，故称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黔首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>
                <a:sym typeface="+mn-ea"/>
              </a:rPr>
              <a:t>8.</a:t>
            </a:r>
            <a:r>
              <a:rPr lang="zh-CN" altLang="en-US" sz="2000">
                <a:sym typeface="+mn-ea"/>
              </a:rPr>
              <a:t>践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华</a:t>
            </a:r>
            <a:r>
              <a:rPr lang="zh-CN" altLang="en-US" sz="2000">
                <a:sym typeface="+mn-ea"/>
              </a:rPr>
              <a:t>为城，因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河</a:t>
            </a:r>
            <a:r>
              <a:rPr lang="zh-CN" altLang="en-US" sz="2000">
                <a:sym typeface="+mn-ea"/>
              </a:rPr>
              <a:t>为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池</a:t>
            </a:r>
            <a:r>
              <a:rPr lang="zh-CN" altLang="en-US" sz="2000">
                <a:sym typeface="+mn-ea"/>
              </a:rPr>
              <a:t>：华，华山；河，黄河；池，护城河。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>
                <a:sym typeface="+mn-ea"/>
              </a:rPr>
              <a:t>9.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金城</a:t>
            </a:r>
            <a:r>
              <a:rPr lang="zh-CN" altLang="en-US" sz="2000">
                <a:sym typeface="+mn-ea"/>
              </a:rPr>
              <a:t>：坚固的城池。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10.氓隶</a:t>
            </a:r>
            <a:r>
              <a:rPr lang="zh-CN" altLang="en-US" sz="2000">
                <a:sym typeface="+mn-ea"/>
              </a:rPr>
              <a:t>：下层百姓。氓，民；隶，低贱的人。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11.行伍</a:t>
            </a:r>
            <a:r>
              <a:rPr lang="zh-CN" altLang="en-US" sz="2000">
                <a:sym typeface="+mn-ea"/>
              </a:rPr>
              <a:t>：行伍，古代军队编制，以五人为伍，二十五人为行，故以“行伍”代指军队。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11.山东</a:t>
            </a:r>
            <a:r>
              <a:rPr lang="zh-CN" altLang="en-US" sz="2000">
                <a:sym typeface="+mn-ea"/>
              </a:rPr>
              <a:t>：崤山以东，代指东方诸国。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12.万乘</a:t>
            </a:r>
            <a:r>
              <a:rPr lang="zh-CN" altLang="en-US" sz="2000">
                <a:sym typeface="+mn-ea"/>
              </a:rPr>
              <a:t>：万辆兵车。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13.八州</a:t>
            </a:r>
            <a:r>
              <a:rPr lang="zh-CN" altLang="en-US" sz="2000">
                <a:sym typeface="+mn-ea"/>
              </a:rPr>
              <a:t>：兖州、冀州、青州、徐州、豫州、荆州、扬州、梁州。古时天下有九州，秦居雍州。</a:t>
            </a:r>
            <a:endParaRPr lang="zh-CN" altLang="en-US" sz="2000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14.七庙</a:t>
            </a:r>
            <a:r>
              <a:rPr lang="zh-CN" altLang="en-US" sz="2000">
                <a:sym typeface="+mn-ea"/>
              </a:rPr>
              <a:t>：古代天子的宗庙。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6420,&quot;width&quot;:60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198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2">
      <vt:lpstr>Arial</vt:lpstr>
      <vt:lpstr>Calibri</vt:lpstr>
      <vt:lpstr>Times New Roman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2021-03-19T13:10:07.056</cp:lastPrinted>
  <dcterms:created xsi:type="dcterms:W3CDTF">2021-03-19T13:10:07Z</dcterms:created>
  <dcterms:modified xsi:type="dcterms:W3CDTF">2021-03-19T05:10:08Z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