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950" r:id="rId2"/>
    <p:sldId id="949" r:id="rId3"/>
    <p:sldId id="979" r:id="rId4"/>
    <p:sldId id="826" r:id="rId5"/>
    <p:sldId id="952" r:id="rId6"/>
    <p:sldId id="953" r:id="rId7"/>
    <p:sldId id="931" r:id="rId8"/>
    <p:sldId id="844" r:id="rId9"/>
    <p:sldId id="978" r:id="rId10"/>
    <p:sldId id="865" r:id="rId11"/>
    <p:sldId id="942" r:id="rId12"/>
    <p:sldId id="980" r:id="rId13"/>
    <p:sldId id="981" r:id="rId14"/>
    <p:sldId id="982" r:id="rId15"/>
    <p:sldId id="983" r:id="rId16"/>
    <p:sldId id="986" r:id="rId17"/>
    <p:sldId id="984" r:id="rId18"/>
    <p:sldId id="966" r:id="rId19"/>
    <p:sldId id="987" r:id="rId20"/>
    <p:sldId id="988" r:id="rId21"/>
    <p:sldId id="989" r:id="rId22"/>
    <p:sldId id="994" r:id="rId23"/>
    <p:sldId id="995" r:id="rId24"/>
    <p:sldId id="996" r:id="rId25"/>
    <p:sldId id="990" r:id="rId26"/>
    <p:sldId id="997" r:id="rId27"/>
    <p:sldId id="991" r:id="rId28"/>
    <p:sldId id="998" r:id="rId29"/>
    <p:sldId id="977" r:id="rId3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75" d="100"/>
          <a:sy n="75" d="100"/>
        </p:scale>
        <p:origin x="-859" y="-317"/>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2017/10/27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新建文件夹 (3)\b548fa5bd1ac05189f8f5283cd12d6ca.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专题十五　精准掌握语言得体的核心要求</a:t>
            </a: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五</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语言文学运用</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962" y="442059"/>
            <a:ext cx="1153189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得体，是指能够使用语言，符合语境和语体的要求。具体说来，就是语言表达要符合具体的情境、对象、语体，要求分清场合、不同时间、不同对象、不同目的，选用恰当的语句来表情达意。</a:t>
            </a:r>
            <a:endParaRPr lang="zh-CN" altLang="zh-CN" sz="1050" kern="100" dirty="0">
              <a:latin typeface="宋体"/>
              <a:cs typeface="Courier New"/>
            </a:endParaRPr>
          </a:p>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一、用语要看对象</a:t>
            </a:r>
          </a:p>
          <a:p>
            <a:pPr algn="just">
              <a:lnSpc>
                <a:spcPct val="150000"/>
              </a:lnSpc>
              <a:spcAft>
                <a:spcPts val="0"/>
              </a:spcAft>
            </a:pPr>
            <a:r>
              <a:rPr lang="zh-CN" altLang="zh-CN" sz="2800" kern="100" dirty="0">
                <a:latin typeface="Times New Roman"/>
                <a:ea typeface="华文细黑"/>
                <a:cs typeface="Times New Roman"/>
              </a:rPr>
              <a:t>说话写文章，首先要看对象，即考虑谁是听话者、阅读者，要充分考虑对象的特征，诸如性别、年龄、职业、身份、文化、性格、气质、爱好，甚至禁忌等等。</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说话写文章要看对象，还要注意尊称、谦称和习惯用语。</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一些传统而现在仍在用的文明习惯语也应记住。</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100692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下列是给一位老人的生日祝辞，其中运用得体的一句是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室有芝兰春自韵，人如松柏岁常新。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沉舟侧畔千帆过，病树前头万木春。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落红不是无情物，化作春泥更护花。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出入扶持须谨慎，朝夕伺候莫厌烦。</a:t>
            </a:r>
            <a:endParaRPr lang="zh-CN" altLang="zh-CN" sz="1050" kern="100" dirty="0">
              <a:effectLst/>
              <a:latin typeface="宋体"/>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8" name="矩形 7"/>
          <p:cNvSpPr/>
          <p:nvPr/>
        </p:nvSpPr>
        <p:spPr>
          <a:xfrm>
            <a:off x="550590" y="4257705"/>
            <a:ext cx="11161240" cy="20313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项适用于新生事物，用在老人身上极不得体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项指生命逝去后的意义，更不适合老人庆生</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项用于老人的子女。</a:t>
            </a:r>
            <a:endParaRPr lang="zh-CN" altLang="zh-CN" sz="1050" kern="100" dirty="0">
              <a:solidFill>
                <a:srgbClr val="002060"/>
              </a:solidFill>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6" name="TextBox 15"/>
          <p:cNvSpPr txBox="1"/>
          <p:nvPr/>
        </p:nvSpPr>
        <p:spPr>
          <a:xfrm>
            <a:off x="406574" y="178086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7"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10523619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blinds(horizontal)">
                                      <p:cBhvr>
                                        <p:cTn id="28" dur="500"/>
                                        <p:tgtEl>
                                          <p:spTgt spid="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8">
                                            <p:txEl>
                                              <p:pRg st="0" end="0"/>
                                            </p:txEl>
                                          </p:spTgt>
                                        </p:tgtEl>
                                      </p:cBhvr>
                                    </p:animEffect>
                                    <p:set>
                                      <p:cBhvr>
                                        <p:cTn id="33" dur="1" fill="hold">
                                          <p:stCondLst>
                                            <p:cond delay="499"/>
                                          </p:stCondLst>
                                        </p:cTn>
                                        <p:tgtEl>
                                          <p:spTgt spid="8">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8">
                                            <p:txEl>
                                              <p:pRg st="1" end="1"/>
                                            </p:txEl>
                                          </p:spTgt>
                                        </p:tgtEl>
                                      </p:cBhvr>
                                    </p:animEffect>
                                    <p:set>
                                      <p:cBhvr>
                                        <p:cTn id="36" dur="1" fill="hold">
                                          <p:stCondLst>
                                            <p:cond delay="499"/>
                                          </p:stCondLst>
                                        </p:cTn>
                                        <p:tgtEl>
                                          <p:spTgt spid="8">
                                            <p:txEl>
                                              <p:pRg st="1" end="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xEl>
                                              <p:pRg st="2" end="2"/>
                                            </p:txEl>
                                          </p:spTgt>
                                        </p:tgtEl>
                                      </p:cBhvr>
                                    </p:animEffect>
                                    <p:set>
                                      <p:cBhvr>
                                        <p:cTn id="39"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3328" y="736417"/>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下列各句中，表达得体的一句是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新居落成，我明天搬迁，为答谢您的祝贺，特于府上备下薄酒，</a:t>
            </a:r>
            <a:r>
              <a:rPr lang="zh-CN" altLang="zh-CN" sz="2800" kern="100" dirty="0" smtClean="0">
                <a:latin typeface="Times New Roman"/>
                <a:ea typeface="华文细黑"/>
                <a:cs typeface="Times New Roman"/>
              </a:rPr>
              <a:t>恭</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请光临</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毕业之后，学生垂念师恩。值此春节到来之际，谨祝恩师节日快乐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万事如意</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家严大人今年高寿？多年不见，甚为牵挂，过两天我一定登门看望。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兹介绍我校张敏同学前往贵公司参加社会实践，请予接洽为荷。</a:t>
            </a:r>
            <a:endParaRPr lang="zh-CN" altLang="zh-CN" sz="1050" kern="100" dirty="0">
              <a:effectLst/>
              <a:latin typeface="宋体"/>
              <a:cs typeface="Courier New"/>
            </a:endParaRP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TextBox 12">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298562" y="466118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Rectangle 21">
            <a:hlinkClick r:id="rId3"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40302499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4546" y="1011158"/>
            <a:ext cx="1094132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府上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是对别人的家的尊称，应改为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寒舍</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垂念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称对方</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多指长辈或上级</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对自己的关心挂念，应改为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感念</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家严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对别人称自己的父亲，应改为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令尊</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项正确，其中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常用于书信、公文等中表示感谢或客气。</a:t>
            </a:r>
            <a:endParaRPr lang="zh-CN" altLang="zh-CN" sz="1050" kern="100" dirty="0">
              <a:solidFill>
                <a:srgbClr val="002060"/>
              </a:solidFill>
              <a:effectLst/>
              <a:latin typeface="宋体"/>
              <a:cs typeface="Courier New"/>
            </a:endParaRPr>
          </a:p>
        </p:txBody>
      </p:sp>
      <p:sp>
        <p:nvSpPr>
          <p:cNvPr id="3"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1459582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75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4546" y="870624"/>
            <a:ext cx="11192741"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二、用语要看场合</a:t>
            </a:r>
          </a:p>
          <a:p>
            <a:pPr algn="just">
              <a:lnSpc>
                <a:spcPct val="150000"/>
              </a:lnSpc>
              <a:spcAft>
                <a:spcPts val="0"/>
              </a:spcAft>
            </a:pPr>
            <a:r>
              <a:rPr lang="zh-CN" altLang="zh-CN" sz="2800" kern="100" dirty="0">
                <a:latin typeface="Times New Roman"/>
                <a:ea typeface="华文细黑"/>
                <a:cs typeface="Times New Roman"/>
              </a:rPr>
              <a:t>场合，指由说话双方关系及时间、空间、社会条件等综合因素构成的语言环境。俗话说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到什么山上唱什么歌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的就是要注意在不同的场合说不同的话。一般来说，在庄重的场合，用语要庄重、规范，应用典范的书面语，而不能用拉家常的口吻和语气；在公共场合，用语要准确、扼要，话题要集中，经常使用自然、亲切、灵活的语言，并尽量使用口语。同样的话，在不同的时间内，也应有不同的说法。</a:t>
            </a:r>
            <a:endParaRPr lang="zh-CN" altLang="zh-CN" sz="1050" kern="100" dirty="0">
              <a:effectLst/>
              <a:latin typeface="宋体"/>
              <a:cs typeface="Courier New"/>
            </a:endParaRPr>
          </a:p>
        </p:txBody>
      </p:sp>
    </p:spTree>
    <p:extLst>
      <p:ext uri="{BB962C8B-B14F-4D97-AF65-F5344CB8AC3E}">
        <p14:creationId xmlns:p14="http://schemas.microsoft.com/office/powerpoint/2010/main" val="18922319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981522"/>
            <a:ext cx="11593288"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spc="-100" dirty="0">
                <a:latin typeface="Times New Roman"/>
                <a:ea typeface="华文细黑"/>
                <a:cs typeface="Courier New"/>
              </a:rPr>
              <a:t>3.</a:t>
            </a:r>
            <a:r>
              <a:rPr lang="zh-CN" altLang="zh-CN" sz="2800" kern="100" spc="-100" dirty="0">
                <a:latin typeface="Times New Roman"/>
                <a:ea typeface="华文细黑"/>
                <a:cs typeface="Times New Roman"/>
              </a:rPr>
              <a:t>下面是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江老师</a:t>
            </a:r>
            <a:r>
              <a:rPr lang="en-US" altLang="zh-CN" sz="2800" kern="100" spc="-100" dirty="0">
                <a:latin typeface="Times New Roman"/>
                <a:ea typeface="华文细黑"/>
                <a:cs typeface="Courier New"/>
              </a:rPr>
              <a:t>70</a:t>
            </a:r>
            <a:r>
              <a:rPr lang="zh-CN" altLang="zh-CN" sz="2800" kern="100" spc="-100" dirty="0">
                <a:latin typeface="Times New Roman"/>
                <a:ea typeface="华文细黑"/>
                <a:cs typeface="Times New Roman"/>
              </a:rPr>
              <a:t>岁生日庆祝会</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上的一段发言，其中表达得体的一项是</a:t>
            </a:r>
            <a:endParaRPr lang="zh-CN" altLang="zh-CN" sz="1050" kern="100" spc="-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今天是江老师的</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诞辰。</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我作为老师三十年前的莘莘学子，参加今天的活动倍感荣幸。</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时间过得真快，当年风华正茂的江老师，如今已是耄耋老人了。</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就连我们这些学生好多都已经年过半百，进入天命之年。</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真是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年年岁岁花相似，岁岁年年人不同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今天我们相聚一起，一要表达对老师养育之恩的感激；</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二要祝愿老人家身如南山石，寿比不老松。</a:t>
            </a: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今后，老师在生活上有什么困难尽管直言，学生们定会鼎力相助</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五边形 2"/>
          <p:cNvSpPr/>
          <p:nvPr/>
        </p:nvSpPr>
        <p:spPr>
          <a:xfrm>
            <a:off x="0" y="323419"/>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319230"/>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261442"/>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6"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7"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023144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116423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①④⑤⑦</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①②⑥⑧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②③④⑧</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③⑤⑥⑦</a:t>
            </a:r>
            <a:endParaRPr lang="zh-CN" altLang="zh-CN" sz="1050" kern="100" dirty="0">
              <a:effectLst/>
              <a:latin typeface="宋体"/>
              <a:cs typeface="Courier New"/>
            </a:endParaRPr>
          </a:p>
        </p:txBody>
      </p:sp>
      <p:sp>
        <p:nvSpPr>
          <p:cNvPr id="12" name="矩形 11"/>
          <p:cNvSpPr/>
          <p:nvPr/>
        </p:nvSpPr>
        <p:spPr>
          <a:xfrm>
            <a:off x="550590" y="2521584"/>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诞辰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很具有迷惑性，一般考生会认为该词只能适用于已经去世的人。但实际上可以适用于生者，只要受人尊敬即可。另外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耄耋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天命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考查年岁，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年年岁岁花相似</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带有让人珍惜时间之意，适合此处场合。</a:t>
            </a:r>
            <a:endParaRPr lang="zh-CN" altLang="zh-CN" sz="1050" kern="100" dirty="0">
              <a:solidFill>
                <a:srgbClr val="00206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406574" y="124349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8"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3163060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
                                            <p:txEl>
                                              <p:pRg st="0" end="0"/>
                                            </p:txEl>
                                          </p:spTgt>
                                        </p:tgtEl>
                                      </p:cBhvr>
                                    </p:animEffect>
                                    <p:set>
                                      <p:cBhvr>
                                        <p:cTn id="23"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33345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午宴上，某中学生遇到父母的朋友劝酒，下列回应得体的一项是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下午还有两门考试呢，别劝了，行不？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谢谢足下，家父从来不准许我喝酒。</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不喝，不喝。中学生不是不能喝酒吗？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谢谢，谢谢！我年龄还小，不能喝酒。</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p:cNvSpPr txBox="1"/>
          <p:nvPr/>
        </p:nvSpPr>
        <p:spPr>
          <a:xfrm>
            <a:off x="317812" y="295481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3" name="矩形 12"/>
          <p:cNvSpPr/>
          <p:nvPr/>
        </p:nvSpPr>
        <p:spPr>
          <a:xfrm>
            <a:off x="478582" y="3606373"/>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项用语太不礼貌</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足下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家父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文言色彩很浓，不适于劝酒的场合</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项反问语气太生硬</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只有</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项委婉得体。</a:t>
            </a:r>
            <a:endParaRPr lang="zh-CN" altLang="zh-CN" sz="1050" kern="100" dirty="0">
              <a:solidFill>
                <a:srgbClr val="002060"/>
              </a:solidFill>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3322736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blinds(horizontal)">
                                      <p:cBhvr>
                                        <p:cTn id="28" dur="5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3">
                                            <p:txEl>
                                              <p:pRg st="3" end="3"/>
                                            </p:txEl>
                                          </p:spTgt>
                                        </p:tgtEl>
                                        <p:attrNameLst>
                                          <p:attrName>style.visibility</p:attrName>
                                        </p:attrNameLst>
                                      </p:cBhvr>
                                      <p:to>
                                        <p:strVal val="visible"/>
                                      </p:to>
                                    </p:set>
                                    <p:animEffect transition="in" filter="blinds(horizontal)">
                                      <p:cBhvr>
                                        <p:cTn id="33" dur="500"/>
                                        <p:tgtEl>
                                          <p:spTgt spid="1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3">
                                            <p:txEl>
                                              <p:pRg st="0" end="0"/>
                                            </p:txEl>
                                          </p:spTgt>
                                        </p:tgtEl>
                                      </p:cBhvr>
                                    </p:animEffect>
                                    <p:set>
                                      <p:cBhvr>
                                        <p:cTn id="38" dur="1" fill="hold">
                                          <p:stCondLst>
                                            <p:cond delay="499"/>
                                          </p:stCondLst>
                                        </p:cTn>
                                        <p:tgtEl>
                                          <p:spTgt spid="13">
                                            <p:txEl>
                                              <p:pRg st="0" end="0"/>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xEl>
                                              <p:pRg st="1" end="1"/>
                                            </p:txEl>
                                          </p:spTgt>
                                        </p:tgtEl>
                                      </p:cBhvr>
                                    </p:animEffect>
                                    <p:set>
                                      <p:cBhvr>
                                        <p:cTn id="41" dur="1" fill="hold">
                                          <p:stCondLst>
                                            <p:cond delay="499"/>
                                          </p:stCondLst>
                                        </p:cTn>
                                        <p:tgtEl>
                                          <p:spTgt spid="13">
                                            <p:txEl>
                                              <p:pRg st="1" end="1"/>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3">
                                            <p:txEl>
                                              <p:pRg st="2" end="2"/>
                                            </p:txEl>
                                          </p:spTgt>
                                        </p:tgtEl>
                                      </p:cBhvr>
                                    </p:animEffect>
                                    <p:set>
                                      <p:cBhvr>
                                        <p:cTn id="44" dur="1" fill="hold">
                                          <p:stCondLst>
                                            <p:cond delay="499"/>
                                          </p:stCondLst>
                                        </p:cTn>
                                        <p:tgtEl>
                                          <p:spTgt spid="13">
                                            <p:txEl>
                                              <p:pRg st="2" end="2"/>
                                            </p:txEl>
                                          </p:spTgt>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3">
                                            <p:txEl>
                                              <p:pRg st="3" end="3"/>
                                            </p:txEl>
                                          </p:spTgt>
                                        </p:tgtEl>
                                      </p:cBhvr>
                                    </p:animEffect>
                                    <p:set>
                                      <p:cBhvr>
                                        <p:cTn id="47"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2" grpId="0"/>
      <p:bldP spid="1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30" y="189434"/>
            <a:ext cx="11161240"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三、用语要特别注意敬谦</a:t>
            </a:r>
          </a:p>
          <a:p>
            <a:pPr algn="just">
              <a:lnSpc>
                <a:spcPct val="150000"/>
              </a:lnSpc>
              <a:spcAft>
                <a:spcPts val="0"/>
              </a:spcAft>
            </a:pPr>
            <a:r>
              <a:rPr lang="zh-CN" altLang="zh-CN" sz="2800" kern="100" dirty="0">
                <a:latin typeface="Times New Roman"/>
                <a:ea typeface="华文细黑"/>
                <a:cs typeface="Times New Roman"/>
              </a:rPr>
              <a:t>许多汉语词汇都具有一定的倾向性，如果把握不好，就会闹出笑话。敬称只能用于称对方，而谦称只能用于称自己。常见的谦称和敬称有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家大舍小令外人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，即称自己的亲属，比自己大的用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字冠首，如称自己的父亲为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，称自己的母亲为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，称自己的哥哥为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；称自己的亲属，比自己小的用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字冠首，如称自己的弟弟、妹妹为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；称对方的亲属，多用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字冠首，如称对方的父亲为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，称对方的母亲为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，称对方的兄弟为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，称对方的儿女为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48798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2598" y="1308999"/>
            <a:ext cx="1094132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下列各句中，加颜色的敬辞使用正确的一句是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先生辱临</a:t>
            </a:r>
            <a:r>
              <a:rPr lang="zh-CN" altLang="zh-CN" sz="2800" kern="100" dirty="0">
                <a:solidFill>
                  <a:srgbClr val="0000FF"/>
                </a:solidFill>
                <a:latin typeface="Times New Roman"/>
                <a:ea typeface="华文细黑"/>
                <a:cs typeface="Times New Roman"/>
              </a:rPr>
              <a:t>寒舍</a:t>
            </a:r>
            <a:r>
              <a:rPr lang="zh-CN" altLang="zh-CN" sz="2800" kern="100" dirty="0">
                <a:latin typeface="Times New Roman"/>
                <a:ea typeface="华文细黑"/>
                <a:cs typeface="Times New Roman"/>
              </a:rPr>
              <a:t>，甚感荣幸。</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明早您在</a:t>
            </a:r>
            <a:r>
              <a:rPr lang="zh-CN" altLang="zh-CN" sz="2800" kern="100" dirty="0">
                <a:solidFill>
                  <a:srgbClr val="0000FF"/>
                </a:solidFill>
                <a:latin typeface="Times New Roman"/>
                <a:ea typeface="华文细黑"/>
                <a:cs typeface="Times New Roman"/>
              </a:rPr>
              <a:t>舍下</a:t>
            </a:r>
            <a:r>
              <a:rPr lang="zh-CN" altLang="zh-CN" sz="2800" kern="100" dirty="0">
                <a:latin typeface="Times New Roman"/>
                <a:ea typeface="华文细黑"/>
                <a:cs typeface="Times New Roman"/>
              </a:rPr>
              <a:t>等候，我准时前往请教。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下午四点，我陪同来访的外国友人拜访</a:t>
            </a:r>
            <a:r>
              <a:rPr lang="zh-CN" altLang="zh-CN" sz="2800" kern="100" dirty="0">
                <a:solidFill>
                  <a:srgbClr val="0000FF"/>
                </a:solidFill>
                <a:latin typeface="Times New Roman"/>
                <a:ea typeface="华文细黑"/>
                <a:cs typeface="Times New Roman"/>
              </a:rPr>
              <a:t>家父</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他大学毕业后，曾在一所山区小学</a:t>
            </a:r>
            <a:r>
              <a:rPr lang="zh-CN" altLang="zh-CN" sz="2800" kern="100" dirty="0">
                <a:solidFill>
                  <a:srgbClr val="0000FF"/>
                </a:solidFill>
                <a:latin typeface="Times New Roman"/>
                <a:ea typeface="华文细黑"/>
                <a:cs typeface="Times New Roman"/>
              </a:rPr>
              <a:t>就教</a:t>
            </a:r>
            <a:r>
              <a:rPr lang="zh-CN" altLang="zh-CN" sz="2800" kern="100" dirty="0">
                <a:latin typeface="Times New Roman"/>
                <a:ea typeface="华文细黑"/>
                <a:cs typeface="Times New Roman"/>
              </a:rPr>
              <a:t>十余年。</a:t>
            </a:r>
            <a:endParaRPr lang="zh-CN" altLang="zh-CN" sz="1050" kern="100" dirty="0">
              <a:effectLst/>
              <a:latin typeface="宋体"/>
              <a:cs typeface="Courier New"/>
            </a:endParaRPr>
          </a:p>
        </p:txBody>
      </p:sp>
      <p:sp>
        <p:nvSpPr>
          <p:cNvPr id="3" name="五边形 2"/>
          <p:cNvSpPr/>
          <p:nvPr/>
        </p:nvSpPr>
        <p:spPr>
          <a:xfrm>
            <a:off x="0" y="323419"/>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319230"/>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261442"/>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TextBox 8"/>
          <p:cNvSpPr txBox="1"/>
          <p:nvPr/>
        </p:nvSpPr>
        <p:spPr>
          <a:xfrm>
            <a:off x="501886" y="200118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1" name="Rectangle 21">
            <a:hlinkClick r:id="rId3"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12" name="Rectangle 21">
            <a:hlinkClick r:id="rId4"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2215618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高清图片\9.2\a5e5ea3697fcdf2cafa996ab4c8af9d5.jpg"/>
          <p:cNvPicPr>
            <a:picLocks noChangeAspect="1" noChangeArrowheads="1"/>
          </p:cNvPicPr>
          <p:nvPr/>
        </p:nvPicPr>
        <p:blipFill rotWithShape="1">
          <a:blip r:embed="rId2">
            <a:extLst>
              <a:ext uri="{28A0092B-C50C-407E-A947-70E740481C1C}">
                <a14:useLocalDpi xmlns:a14="http://schemas.microsoft.com/office/drawing/2010/main" val="0"/>
              </a:ext>
            </a:extLst>
          </a:blip>
          <a:srcRect l="1495" t="6341" r="1495" b="632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29781" y="796875"/>
            <a:ext cx="11050733"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舍下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贵府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我准时前往请教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显然是到对方家里去</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家父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令尊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家父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是对自己父亲的称呼，称呼对方的父亲应为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令尊</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smtClean="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执教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，介绍别人从事教师这个职业时应用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执教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，介绍自己则用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3"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58426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28265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下列各句中，表达不得体的一句是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叨扰多日，心中深感不安。特备薄礼，敬请笑纳。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久闻先生大名，虚位以待，静候台驾。</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多蒙领导垂青，自当不懈努力，不负期望。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大作收到，冒昧作了一点雅正，随信寄回，谨供参考。</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p:cNvSpPr txBox="1"/>
          <p:nvPr/>
        </p:nvSpPr>
        <p:spPr>
          <a:xfrm>
            <a:off x="317812" y="290401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3" name="矩形 12"/>
          <p:cNvSpPr/>
          <p:nvPr/>
        </p:nvSpPr>
        <p:spPr>
          <a:xfrm>
            <a:off x="478582" y="3555573"/>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项雅正：敬辞，把自己的诗文书画等送给人时请对方指教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项叨扰：客套话，打扰</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多用于受到款待，表示感谢</a:t>
            </a:r>
            <a:r>
              <a:rPr lang="en-US" altLang="zh-CN" sz="2800" kern="100" dirty="0">
                <a:solidFill>
                  <a:srgbClr val="002060"/>
                </a:solidFill>
                <a:latin typeface="Times New Roman"/>
                <a:ea typeface="华文细黑"/>
                <a:cs typeface="Courier New"/>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项台驾：敬辞，旧时称对方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项垂青：表示重视。</a:t>
            </a:r>
            <a:endParaRPr lang="zh-CN" altLang="zh-CN" sz="1050" kern="100" dirty="0">
              <a:solidFill>
                <a:srgbClr val="002060"/>
              </a:solidFill>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Rectangle 21">
            <a:hlinkClick r:id="rId2" action="ppaction://hlinksldjump"/>
          </p:cNvPr>
          <p:cNvSpPr>
            <a:spLocks noChangeArrowheads="1"/>
          </p:cNvSpPr>
          <p:nvPr/>
        </p:nvSpPr>
        <p:spPr bwMode="auto">
          <a:xfrm>
            <a:off x="47270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5203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Tree>
    <p:extLst>
      <p:ext uri="{BB962C8B-B14F-4D97-AF65-F5344CB8AC3E}">
        <p14:creationId xmlns:p14="http://schemas.microsoft.com/office/powerpoint/2010/main" val="22826237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blinds(horizontal)">
                                      <p:cBhvr>
                                        <p:cTn id="28" dur="5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3">
                                            <p:txEl>
                                              <p:pRg st="3" end="3"/>
                                            </p:txEl>
                                          </p:spTgt>
                                        </p:tgtEl>
                                        <p:attrNameLst>
                                          <p:attrName>style.visibility</p:attrName>
                                        </p:attrNameLst>
                                      </p:cBhvr>
                                      <p:to>
                                        <p:strVal val="visible"/>
                                      </p:to>
                                    </p:set>
                                    <p:animEffect transition="in" filter="blinds(horizontal)">
                                      <p:cBhvr>
                                        <p:cTn id="33" dur="500"/>
                                        <p:tgtEl>
                                          <p:spTgt spid="1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3">
                                            <p:txEl>
                                              <p:pRg st="0" end="0"/>
                                            </p:txEl>
                                          </p:spTgt>
                                        </p:tgtEl>
                                      </p:cBhvr>
                                    </p:animEffect>
                                    <p:set>
                                      <p:cBhvr>
                                        <p:cTn id="38" dur="1" fill="hold">
                                          <p:stCondLst>
                                            <p:cond delay="499"/>
                                          </p:stCondLst>
                                        </p:cTn>
                                        <p:tgtEl>
                                          <p:spTgt spid="13">
                                            <p:txEl>
                                              <p:pRg st="0" end="0"/>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xEl>
                                              <p:pRg st="1" end="1"/>
                                            </p:txEl>
                                          </p:spTgt>
                                        </p:tgtEl>
                                      </p:cBhvr>
                                    </p:animEffect>
                                    <p:set>
                                      <p:cBhvr>
                                        <p:cTn id="41" dur="1" fill="hold">
                                          <p:stCondLst>
                                            <p:cond delay="499"/>
                                          </p:stCondLst>
                                        </p:cTn>
                                        <p:tgtEl>
                                          <p:spTgt spid="13">
                                            <p:txEl>
                                              <p:pRg st="1" end="1"/>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3">
                                            <p:txEl>
                                              <p:pRg st="2" end="2"/>
                                            </p:txEl>
                                          </p:spTgt>
                                        </p:tgtEl>
                                      </p:cBhvr>
                                    </p:animEffect>
                                    <p:set>
                                      <p:cBhvr>
                                        <p:cTn id="44" dur="1" fill="hold">
                                          <p:stCondLst>
                                            <p:cond delay="499"/>
                                          </p:stCondLst>
                                        </p:cTn>
                                        <p:tgtEl>
                                          <p:spTgt spid="13">
                                            <p:txEl>
                                              <p:pRg st="2" end="2"/>
                                            </p:txEl>
                                          </p:spTgt>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3">
                                            <p:txEl>
                                              <p:pRg st="3" end="3"/>
                                            </p:txEl>
                                          </p:spTgt>
                                        </p:tgtEl>
                                      </p:cBhvr>
                                    </p:animEffect>
                                    <p:set>
                                      <p:cBhvr>
                                        <p:cTn id="47"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088369"/>
            <a:ext cx="11103913" cy="5293753"/>
          </a:xfrm>
          <a:prstGeom prst="rect">
            <a:avLst/>
          </a:prstGeom>
          <a:solidFill>
            <a:schemeClr val="bg1">
              <a:lumMod val="95000"/>
            </a:schemeClr>
          </a:solidFill>
          <a:ln>
            <a:solidFill>
              <a:schemeClr val="bg1"/>
            </a:solidFill>
          </a:ln>
        </p:spPr>
        <p:txBody>
          <a:bodyPr wrap="square" lIns="121917" tIns="60958" rIns="121917" bIns="60958">
            <a:spAutoFit/>
          </a:bodyPr>
          <a:lstStyle/>
          <a:p>
            <a:pPr algn="ctr">
              <a:lnSpc>
                <a:spcPct val="150000"/>
              </a:lnSpc>
              <a:spcAft>
                <a:spcPts val="0"/>
              </a:spcAft>
            </a:pPr>
            <a:r>
              <a:rPr lang="zh-CN" altLang="zh-CN" sz="2800" kern="100" dirty="0">
                <a:latin typeface="Times New Roman"/>
                <a:ea typeface="华文细黑"/>
                <a:cs typeface="Times New Roman"/>
              </a:rPr>
              <a:t>初次见面说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久仰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；好久不见说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久违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请人批评说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；求人原谅说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求人帮忙说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劳驾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；麻烦别人说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求给方便说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借光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；托人办事说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拜托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看望别人说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拜访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；请人勿送说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留步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未及远迎说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失迎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；等候客人说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恭候</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ctr">
              <a:lnSpc>
                <a:spcPct val="150000"/>
              </a:lnSpc>
              <a:spcAft>
                <a:spcPts val="0"/>
              </a:spcAft>
            </a:pPr>
            <a:r>
              <a:rPr lang="zh-CN" altLang="zh-CN" sz="2800" kern="100" dirty="0">
                <a:latin typeface="Times New Roman"/>
                <a:ea typeface="华文细黑"/>
                <a:cs typeface="Times New Roman"/>
              </a:rPr>
              <a:t>无暇陪客说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失陪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；陪伴朋友说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奉陪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问人干啥说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贵干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；问人姓氏说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贵姓</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pic>
        <p:nvPicPr>
          <p:cNvPr id="16" name="图片 15"/>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245937" y="-39242"/>
            <a:ext cx="4824875" cy="962562"/>
          </a:xfrm>
          <a:prstGeom prst="rect">
            <a:avLst/>
          </a:prstGeom>
        </p:spPr>
      </p:pic>
      <p:sp>
        <p:nvSpPr>
          <p:cNvPr id="5" name="矩形 4"/>
          <p:cNvSpPr/>
          <p:nvPr/>
        </p:nvSpPr>
        <p:spPr>
          <a:xfrm>
            <a:off x="7319342" y="-26590"/>
            <a:ext cx="4416594" cy="676660"/>
          </a:xfrm>
          <a:prstGeom prst="rect">
            <a:avLst/>
          </a:prstGeom>
        </p:spPr>
        <p:txBody>
          <a:bodyPr wrap="none">
            <a:spAutoFit/>
          </a:bodyPr>
          <a:lstStyle/>
          <a:p>
            <a:pPr>
              <a:lnSpc>
                <a:spcPct val="150000"/>
              </a:lnSpc>
              <a:spcAft>
                <a:spcPts val="0"/>
              </a:spcAft>
            </a:pPr>
            <a:r>
              <a:rPr lang="zh-CN" altLang="zh-CN" sz="3000" dirty="0">
                <a:solidFill>
                  <a:schemeClr val="bg1"/>
                </a:solidFill>
                <a:latin typeface="黑体" panose="02010600030101010101" pitchFamily="2" charset="-122"/>
                <a:ea typeface="黑体" panose="02010600030101010101" pitchFamily="2" charset="-122"/>
              </a:rPr>
              <a:t>附：谦敬常用语记忆口诀</a:t>
            </a:r>
          </a:p>
        </p:txBody>
      </p:sp>
    </p:spTree>
    <p:extLst>
      <p:ext uri="{BB962C8B-B14F-4D97-AF65-F5344CB8AC3E}">
        <p14:creationId xmlns:p14="http://schemas.microsoft.com/office/powerpoint/2010/main" val="3434086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088369"/>
            <a:ext cx="11103913" cy="5293753"/>
          </a:xfrm>
          <a:prstGeom prst="rect">
            <a:avLst/>
          </a:prstGeom>
          <a:solidFill>
            <a:schemeClr val="bg1">
              <a:lumMod val="95000"/>
            </a:schemeClr>
          </a:solidFill>
          <a:ln>
            <a:solidFill>
              <a:schemeClr val="bg1"/>
            </a:solidFill>
          </a:ln>
        </p:spPr>
        <p:txBody>
          <a:bodyPr wrap="square" lIns="121917" tIns="60958" rIns="121917" bIns="60958">
            <a:spAutoFit/>
          </a:bodyPr>
          <a:lstStyle/>
          <a:p>
            <a:pPr algn="ctr">
              <a:lnSpc>
                <a:spcPct val="150000"/>
              </a:lnSpc>
              <a:spcAft>
                <a:spcPts val="0"/>
              </a:spcAft>
            </a:pPr>
            <a:r>
              <a:rPr lang="zh-CN" altLang="zh-CN" sz="2800" kern="100" dirty="0">
                <a:latin typeface="Times New Roman"/>
                <a:ea typeface="华文细黑"/>
                <a:cs typeface="Times New Roman"/>
              </a:rPr>
              <a:t>欢迎购买说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惠顾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；贵宾来到说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莅临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请人告诉说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；欢迎询问说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请人爱护说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；称人爱护说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称人赠予说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惠赠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；请人保存说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惠存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请人收礼说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笑纳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；归还原主说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璧还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称人之家说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贵府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；称己之家说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寒舍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赞人见解说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；称己见解说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拙见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称人父亲说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；称己父亲说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652017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088369"/>
            <a:ext cx="11103913" cy="3918505"/>
          </a:xfrm>
          <a:prstGeom prst="rect">
            <a:avLst/>
          </a:prstGeom>
          <a:solidFill>
            <a:schemeClr val="bg1">
              <a:lumMod val="95000"/>
            </a:schemeClr>
          </a:solidFill>
          <a:ln>
            <a:solidFill>
              <a:schemeClr val="bg1"/>
            </a:solidFill>
          </a:ln>
        </p:spPr>
        <p:txBody>
          <a:bodyPr wrap="square" lIns="121917" tIns="60958" rIns="121917" bIns="60958">
            <a:spAutoFit/>
          </a:bodyPr>
          <a:lstStyle/>
          <a:p>
            <a:pPr algn="ctr">
              <a:lnSpc>
                <a:spcPct val="150000"/>
              </a:lnSpc>
              <a:spcAft>
                <a:spcPts val="0"/>
              </a:spcAft>
            </a:pPr>
            <a:r>
              <a:rPr lang="zh-CN" altLang="zh-CN" sz="2800" kern="100" dirty="0">
                <a:latin typeface="Times New Roman"/>
                <a:ea typeface="华文细黑"/>
                <a:cs typeface="Times New Roman"/>
              </a:rPr>
              <a:t>称人母亲说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；称己母亲说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称人儿子说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；称己儿子说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犬子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称人女儿说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；称己女儿说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向人祝贺说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恭喜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；求人看稿说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斧正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求人解答说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；请人指点用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赐教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对方来信叫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惠书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；老人年龄叫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7177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8542" y="477466"/>
            <a:ext cx="1094132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四、用语要注意语体</a:t>
            </a:r>
          </a:p>
          <a:p>
            <a:pPr algn="just">
              <a:lnSpc>
                <a:spcPct val="150000"/>
              </a:lnSpc>
              <a:spcAft>
                <a:spcPts val="0"/>
              </a:spcAft>
            </a:pPr>
            <a:r>
              <a:rPr lang="zh-CN" altLang="zh-CN" sz="2800" kern="100" dirty="0">
                <a:latin typeface="Times New Roman"/>
                <a:ea typeface="华文细黑"/>
                <a:cs typeface="Times New Roman"/>
              </a:rPr>
              <a:t>语体有口头语言、书面语言两大类，其中口头语言包括谈话语体、演讲语体、辩论语体；书面语言包括公文语体、科技语体、文艺语体、政论语体。在长期的社会生活中，不同的语体形成了对词语、格式、表述风格、问题等因素的不同要求，构成了社会公认的语体特点。</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口头语言的谈话语体具有采用生活语言的口语化特点，句子较短，结构较为松散；演讲语体多口语化，句子简短、明快；辩论语体具有话题多变性，语言节奏快，常使用反诘、对比、引用等手段。书面语言的公文语体要求语言庄重、严谨</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准确、简明；科技语体的特点是具</a:t>
            </a:r>
            <a:endParaRPr lang="zh-CN" altLang="zh-CN" sz="2800" kern="100" dirty="0">
              <a:effectLst/>
              <a:latin typeface="宋体"/>
              <a:cs typeface="Courier New"/>
            </a:endParaRPr>
          </a:p>
        </p:txBody>
      </p:sp>
    </p:spTree>
    <p:extLst>
      <p:ext uri="{BB962C8B-B14F-4D97-AF65-F5344CB8AC3E}">
        <p14:creationId xmlns:p14="http://schemas.microsoft.com/office/powerpoint/2010/main" val="980485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8542" y="1236019"/>
            <a:ext cx="1094132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有术语性、符号性、客观性、严密的逻辑性；文艺语体因所属门类不同，要求也各有侧重，总体而言，强调形象性、生动性，强调个性化的语言特色；政论语体的主要特点是具有鼓动性和广泛运用其他语体语言风格的综合性。</a:t>
            </a:r>
            <a:endParaRPr lang="zh-CN" altLang="zh-CN" sz="1050" kern="100" dirty="0">
              <a:effectLst/>
              <a:latin typeface="宋体"/>
              <a:cs typeface="Courier New"/>
            </a:endParaRPr>
          </a:p>
        </p:txBody>
      </p:sp>
    </p:spTree>
    <p:extLst>
      <p:ext uri="{BB962C8B-B14F-4D97-AF65-F5344CB8AC3E}">
        <p14:creationId xmlns:p14="http://schemas.microsoft.com/office/powerpoint/2010/main" val="8411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981522"/>
            <a:ext cx="1127285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文章语体是为适应不同交际需要而形成的语文体式，下列句子不合语体风格的一项是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村子里很静，杜鹃鸟在果林的深处不住地啼叫。果树的嫩叶，在</a:t>
            </a:r>
            <a:r>
              <a:rPr lang="zh-CN" altLang="zh-CN" sz="2800" kern="100" dirty="0" smtClean="0">
                <a:latin typeface="Times New Roman"/>
                <a:ea typeface="华文细黑"/>
                <a:cs typeface="Times New Roman"/>
              </a:rPr>
              <a:t>四月</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微风中</a:t>
            </a:r>
            <a:r>
              <a:rPr lang="zh-CN" altLang="zh-CN" sz="2800" kern="100" dirty="0" smtClean="0">
                <a:latin typeface="Times New Roman"/>
                <a:ea typeface="华文细黑"/>
                <a:cs typeface="Times New Roman"/>
              </a:rPr>
              <a:t>絮语</a:t>
            </a:r>
            <a:r>
              <a:rPr lang="zh-CN" altLang="zh-CN" sz="2800" kern="100" dirty="0">
                <a:latin typeface="Times New Roman"/>
                <a:ea typeface="华文细黑"/>
                <a:cs typeface="Times New Roman"/>
              </a:rPr>
              <a:t>。蝙蝠，扇动着它那半透明的黑纱似的翅膀，在树枝</a:t>
            </a:r>
            <a:r>
              <a:rPr lang="zh-CN" altLang="zh-CN" sz="2800" kern="100" dirty="0" smtClean="0">
                <a:latin typeface="Times New Roman"/>
                <a:ea typeface="华文细黑"/>
                <a:cs typeface="Times New Roman"/>
              </a:rPr>
              <a:t>间</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飞翔</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文学语体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细菌有三种形态：球形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球菌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、杆形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杆菌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及螺旋形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螺旋菌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。在这</a:t>
            </a:r>
            <a:r>
              <a:rPr lang="zh-CN" altLang="zh-CN" sz="2800" kern="100" dirty="0" smtClean="0">
                <a:latin typeface="Times New Roman"/>
                <a:ea typeface="华文细黑"/>
                <a:cs typeface="Times New Roman"/>
              </a:rPr>
              <a:t>三</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类</a:t>
            </a:r>
            <a:r>
              <a:rPr lang="zh-CN" altLang="zh-CN" sz="2800" kern="100" dirty="0">
                <a:latin typeface="Times New Roman"/>
                <a:ea typeface="华文细黑"/>
                <a:cs typeface="Times New Roman"/>
              </a:rPr>
              <a:t>之间，</a:t>
            </a:r>
            <a:r>
              <a:rPr lang="zh-CN" altLang="zh-CN" sz="2800" kern="100" dirty="0" smtClean="0">
                <a:latin typeface="Times New Roman"/>
                <a:ea typeface="华文细黑"/>
                <a:cs typeface="Times New Roman"/>
              </a:rPr>
              <a:t>还有</a:t>
            </a:r>
            <a:r>
              <a:rPr lang="zh-CN" altLang="zh-CN" sz="2800" kern="100" dirty="0">
                <a:latin typeface="Times New Roman"/>
                <a:ea typeface="华文细黑"/>
                <a:cs typeface="Times New Roman"/>
              </a:rPr>
              <a:t>许多不显著的过渡形态。细菌形体虽小，体积差别却</a:t>
            </a:r>
            <a:r>
              <a:rPr lang="zh-CN" altLang="zh-CN" sz="2800" kern="100" dirty="0" smtClean="0">
                <a:latin typeface="Times New Roman"/>
                <a:ea typeface="华文细黑"/>
                <a:cs typeface="Times New Roman"/>
              </a:rPr>
              <a:t>很</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大</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科技语体</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3" name="五边形 2"/>
          <p:cNvSpPr/>
          <p:nvPr/>
        </p:nvSpPr>
        <p:spPr>
          <a:xfrm>
            <a:off x="0" y="323419"/>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319230"/>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261442"/>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29482693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364535"/>
            <a:ext cx="1127285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同学们，励志小学校园广播开始了！金风送爽，丹桂飘香，我校</a:t>
            </a:r>
            <a:r>
              <a:rPr lang="zh-CN" altLang="zh-CN" sz="2800" kern="100" dirty="0" smtClean="0">
                <a:latin typeface="Times New Roman"/>
                <a:ea typeface="华文细黑"/>
                <a:cs typeface="Times New Roman"/>
              </a:rPr>
              <a:t>四</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班李想</a:t>
            </a:r>
            <a:r>
              <a:rPr lang="zh-CN" altLang="zh-CN" sz="2800" kern="100" dirty="0" smtClean="0">
                <a:latin typeface="Times New Roman"/>
                <a:ea typeface="华文细黑"/>
                <a:cs typeface="Times New Roman"/>
              </a:rPr>
              <a:t>同学</a:t>
            </a:r>
            <a:r>
              <a:rPr lang="zh-CN" altLang="zh-CN" sz="2800" kern="100" dirty="0">
                <a:latin typeface="Times New Roman"/>
                <a:ea typeface="华文细黑"/>
                <a:cs typeface="Times New Roman"/>
              </a:rPr>
              <a:t>在省城折桂了！她参加作文比赛，心骛八极，倚笔</a:t>
            </a:r>
            <a:r>
              <a:rPr lang="zh-CN" altLang="zh-CN" sz="2800" kern="100" dirty="0" smtClean="0">
                <a:latin typeface="Times New Roman"/>
                <a:ea typeface="华文细黑"/>
                <a:cs typeface="Times New Roman"/>
              </a:rPr>
              <a:t>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骋</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广播语体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为保护、培育和合理利用森林资源，加快国土绿化，发挥森林蓄水</a:t>
            </a:r>
            <a:r>
              <a:rPr lang="zh-CN" altLang="zh-CN" sz="2800" kern="100" dirty="0" smtClean="0">
                <a:latin typeface="Times New Roman"/>
                <a:ea typeface="华文细黑"/>
                <a:cs typeface="Times New Roman"/>
              </a:rPr>
              <a:t>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土</a:t>
            </a:r>
            <a:r>
              <a:rPr lang="zh-CN" altLang="zh-CN" sz="2800" kern="100" dirty="0">
                <a:latin typeface="Times New Roman"/>
                <a:ea typeface="华文细黑"/>
                <a:cs typeface="Times New Roman"/>
              </a:rPr>
              <a:t>、调节</a:t>
            </a:r>
            <a:r>
              <a:rPr lang="zh-CN" altLang="zh-CN" sz="2800" kern="100" dirty="0" smtClean="0">
                <a:latin typeface="Times New Roman"/>
                <a:ea typeface="华文细黑"/>
                <a:cs typeface="Times New Roman"/>
              </a:rPr>
              <a:t>气候</a:t>
            </a:r>
            <a:r>
              <a:rPr lang="zh-CN" altLang="zh-CN" sz="2800" kern="100" dirty="0">
                <a:latin typeface="Times New Roman"/>
                <a:ea typeface="华文细黑"/>
                <a:cs typeface="Times New Roman"/>
              </a:rPr>
              <a:t>、改善环境和提供林产品的作用，特制定本《森林法》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公文语体</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TextBox 8"/>
          <p:cNvSpPr txBox="1"/>
          <p:nvPr/>
        </p:nvSpPr>
        <p:spPr>
          <a:xfrm>
            <a:off x="300658" y="48472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11" name="图片 10">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12" name="矩形 11"/>
          <p:cNvSpPr/>
          <p:nvPr/>
        </p:nvSpPr>
        <p:spPr>
          <a:xfrm>
            <a:off x="406574" y="4293890"/>
            <a:ext cx="11272852"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项是广播语体，广播语体属口头语言，不宜使用过多的书面语言，如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折桂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心骛八极，倚笔驰骋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471249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
                                            <p:txEl>
                                              <p:pRg st="0" end="0"/>
                                            </p:txEl>
                                          </p:spTgt>
                                        </p:tgtEl>
                                      </p:cBhvr>
                                    </p:animEffect>
                                    <p:set>
                                      <p:cBhvr>
                                        <p:cTn id="23"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p:bldP spid="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新建文件夹 (3)\b548fa5bd1ac05189f8f5283cd12d6ca.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高清图片\新建文件夹 (3)\2e9d262ee6ea65cd324f4afbbadc15a1.jpg"/>
          <p:cNvPicPr>
            <a:picLocks noChangeAspect="1" noChangeArrowheads="1"/>
          </p:cNvPicPr>
          <p:nvPr/>
        </p:nvPicPr>
        <p:blipFill rotWithShape="1">
          <a:blip r:embed="rId2">
            <a:extLst>
              <a:ext uri="{28A0092B-C50C-407E-A947-70E740481C1C}">
                <a14:useLocalDpi xmlns:a14="http://schemas.microsoft.com/office/drawing/2010/main" val="0"/>
              </a:ext>
            </a:extLst>
          </a:blip>
          <a:srcRect l="8268" t="19314" r="65956"/>
          <a:stretch/>
        </p:blipFill>
        <p:spPr bwMode="auto">
          <a:xfrm flipH="1">
            <a:off x="8294685" y="0"/>
            <a:ext cx="3895725"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45705"/>
            <a:ext cx="11385581"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下列各句中，表达得体的一句是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令爱能在上次的省青少年民歌大奖赛中获得一等奖，全是您悉心</a:t>
            </a:r>
            <a:r>
              <a:rPr lang="zh-CN" altLang="zh-CN" sz="2800" kern="100" dirty="0" smtClean="0">
                <a:latin typeface="Times New Roman"/>
                <a:ea typeface="华文细黑"/>
                <a:cs typeface="Times New Roman"/>
              </a:rPr>
              <a:t>指导</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结果，我们全家都很感谢您。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日前丢失身份证，蒙您及时送回，感激不尽。明天我将于百忙中</a:t>
            </a:r>
            <a:r>
              <a:rPr lang="zh-CN" altLang="zh-CN" sz="2800" kern="100" dirty="0" smtClean="0">
                <a:latin typeface="Times New Roman"/>
                <a:ea typeface="华文细黑"/>
                <a:cs typeface="Times New Roman"/>
              </a:rPr>
              <a:t>专程</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前来</a:t>
            </a:r>
            <a:r>
              <a:rPr lang="zh-CN" altLang="zh-CN" sz="2800" kern="100" dirty="0">
                <a:latin typeface="Times New Roman"/>
                <a:ea typeface="华文细黑"/>
                <a:cs typeface="Times New Roman"/>
              </a:rPr>
              <a:t>致谢，请在家等候。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汤杰感谢朋友大兵说：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敝帚自珍，这个小礼物你还是拿回去吧。</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奉上拙著一本。鄙人才疏学浅，书中谬误难免，敬请斧正。</a:t>
            </a:r>
            <a:endParaRPr lang="zh-CN" altLang="zh-CN" sz="1050" kern="100" dirty="0">
              <a:effectLst/>
              <a:latin typeface="宋体"/>
              <a:cs typeface="Courier New"/>
            </a:endParaRPr>
          </a:p>
        </p:txBody>
      </p:sp>
      <p:sp>
        <p:nvSpPr>
          <p:cNvPr id="3" name="矩形 2"/>
          <p:cNvSpPr/>
          <p:nvPr/>
        </p:nvSpPr>
        <p:spPr>
          <a:xfrm>
            <a:off x="258399" y="4499129"/>
            <a:ext cx="11385581"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令爱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指对方的女儿，而语境中指的是自己的女儿</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于百忙中专程前来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只能用于对方，表尊敬</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敝帚自珍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是谦辞，不能用于别人。</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17" name="TextBox 16"/>
          <p:cNvSpPr txBox="1"/>
          <p:nvPr/>
        </p:nvSpPr>
        <p:spPr>
          <a:xfrm>
            <a:off x="190550" y="401311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linds(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3">
                                            <p:txEl>
                                              <p:pRg st="0" end="0"/>
                                            </p:txEl>
                                          </p:spTgt>
                                        </p:tgtEl>
                                      </p:cBhvr>
                                    </p:animEffect>
                                    <p:set>
                                      <p:cBhvr>
                                        <p:cTn id="33" dur="1" fill="hold">
                                          <p:stCondLst>
                                            <p:cond delay="499"/>
                                          </p:stCondLst>
                                        </p:cTn>
                                        <p:tgtEl>
                                          <p:spTgt spid="3">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1" end="1"/>
                                            </p:txEl>
                                          </p:spTgt>
                                        </p:tgtEl>
                                      </p:cBhvr>
                                    </p:animEffect>
                                    <p:set>
                                      <p:cBhvr>
                                        <p:cTn id="36" dur="1" fill="hold">
                                          <p:stCondLst>
                                            <p:cond delay="499"/>
                                          </p:stCondLst>
                                        </p:cTn>
                                        <p:tgtEl>
                                          <p:spTgt spid="3">
                                            <p:txEl>
                                              <p:pRg st="1" end="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3">
                                            <p:txEl>
                                              <p:pRg st="2" end="2"/>
                                            </p:txEl>
                                          </p:spTgt>
                                        </p:tgtEl>
                                      </p:cBhvr>
                                    </p:animEffect>
                                    <p:set>
                                      <p:cBhvr>
                                        <p:cTn id="39"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300887"/>
            <a:ext cx="1152128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下列各句中，表达不得体的一句是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成人了就要学会独立，自己的事情自己处理好，不要事事都劳烦我。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先生虽然未能亲自玉成此事，但也付出很多心血，我甚是感激。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我很纳闷，斗胆问一句，不知您是在哪儿听说这件荒唐事情的？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小弟愚钝，百思不得其解，不知兄台对此事有何见教？</a:t>
            </a:r>
            <a:endParaRPr lang="zh-CN" altLang="zh-CN" sz="1050" kern="100" dirty="0">
              <a:effectLst/>
              <a:latin typeface="宋体"/>
              <a:cs typeface="Courier New"/>
            </a:endParaRPr>
          </a:p>
        </p:txBody>
      </p:sp>
      <p:sp>
        <p:nvSpPr>
          <p:cNvPr id="12" name="TextBox 11"/>
          <p:cNvSpPr txBox="1"/>
          <p:nvPr/>
        </p:nvSpPr>
        <p:spPr>
          <a:xfrm>
            <a:off x="190550" y="106078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1" name="矩形 10"/>
          <p:cNvSpPr/>
          <p:nvPr/>
        </p:nvSpPr>
        <p:spPr>
          <a:xfrm>
            <a:off x="334566" y="3579912"/>
            <a:ext cx="11521280" cy="25958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劳烦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是敬辞，用于拜托或答谢别人代自己做事</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玉成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是敬辞，成全，促成</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斗胆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是谦辞，形容大胆</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见教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是敬辞。</a:t>
            </a:r>
            <a:endParaRPr lang="zh-CN" altLang="zh-CN" sz="1050" kern="100" dirty="0">
              <a:solidFill>
                <a:srgbClr val="002060"/>
              </a:solidFill>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blinds(horizontal)">
                                      <p:cBhvr>
                                        <p:cTn id="33" dur="500"/>
                                        <p:tgtEl>
                                          <p:spTgt spid="1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1">
                                            <p:txEl>
                                              <p:pRg st="0" end="0"/>
                                            </p:txEl>
                                          </p:spTgt>
                                        </p:tgtEl>
                                      </p:cBhvr>
                                    </p:animEffect>
                                    <p:set>
                                      <p:cBhvr>
                                        <p:cTn id="38" dur="1" fill="hold">
                                          <p:stCondLst>
                                            <p:cond delay="499"/>
                                          </p:stCondLst>
                                        </p:cTn>
                                        <p:tgtEl>
                                          <p:spTgt spid="11">
                                            <p:txEl>
                                              <p:pRg st="0" end="0"/>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xEl>
                                              <p:pRg st="1" end="1"/>
                                            </p:txEl>
                                          </p:spTgt>
                                        </p:tgtEl>
                                      </p:cBhvr>
                                    </p:animEffect>
                                    <p:set>
                                      <p:cBhvr>
                                        <p:cTn id="41" dur="1" fill="hold">
                                          <p:stCondLst>
                                            <p:cond delay="499"/>
                                          </p:stCondLst>
                                        </p:cTn>
                                        <p:tgtEl>
                                          <p:spTgt spid="11">
                                            <p:txEl>
                                              <p:pRg st="1" end="1"/>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1">
                                            <p:txEl>
                                              <p:pRg st="2" end="2"/>
                                            </p:txEl>
                                          </p:spTgt>
                                        </p:tgtEl>
                                      </p:cBhvr>
                                    </p:animEffect>
                                    <p:set>
                                      <p:cBhvr>
                                        <p:cTn id="44" dur="1" fill="hold">
                                          <p:stCondLst>
                                            <p:cond delay="499"/>
                                          </p:stCondLst>
                                        </p:cTn>
                                        <p:tgtEl>
                                          <p:spTgt spid="11">
                                            <p:txEl>
                                              <p:pRg st="2" end="2"/>
                                            </p:txEl>
                                          </p:spTgt>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1">
                                            <p:txEl>
                                              <p:pRg st="3" end="3"/>
                                            </p:txEl>
                                          </p:spTgt>
                                        </p:tgtEl>
                                      </p:cBhvr>
                                    </p:animEffect>
                                    <p:set>
                                      <p:cBhvr>
                                        <p:cTn id="47"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30178"/>
            <a:ext cx="11521280" cy="4949023"/>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下列各句中，表达不得体的一句是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这次校庆承蒙贵集团慷慨解囊，热情鼎力相助，取得圆满成功。</a:t>
            </a:r>
            <a:r>
              <a:rPr lang="zh-CN" altLang="zh-CN" sz="2800" kern="100" dirty="0" smtClean="0">
                <a:latin typeface="Times New Roman"/>
                <a:ea typeface="华文细黑"/>
                <a:cs typeface="Times New Roman"/>
              </a:rPr>
              <a:t>他日</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托，本人定当投桃报李，全力相助。</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这本古籍是我的恩师惠赠给我的，我现在把它敬赠给你，希望你能</a:t>
            </a:r>
            <a:r>
              <a:rPr lang="zh-CN" altLang="zh-CN" sz="2800" kern="100" dirty="0" smtClean="0">
                <a:latin typeface="Times New Roman"/>
                <a:ea typeface="华文细黑"/>
                <a:cs typeface="Times New Roman"/>
              </a:rPr>
              <a:t>有</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所得</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小王同学站起来说：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陈教授刚才那番话是抛砖引玉，我下面将要</a:t>
            </a:r>
            <a:r>
              <a:rPr lang="zh-CN" altLang="zh-CN" sz="2800" kern="100" dirty="0" smtClean="0">
                <a:latin typeface="Times New Roman"/>
                <a:ea typeface="华文细黑"/>
                <a:cs typeface="Times New Roman"/>
              </a:rPr>
              <a:t>讲</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只能算是狗尾续貂。</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我们家家教很严，家父常常告诫我们，到社会上要清清白白做人。</a:t>
            </a:r>
            <a:endParaRPr lang="zh-CN" altLang="zh-CN" sz="1050" kern="100" dirty="0">
              <a:effectLst/>
              <a:latin typeface="宋体"/>
              <a:cs typeface="Courier New"/>
            </a:endParaRPr>
          </a:p>
        </p:txBody>
      </p:sp>
      <p:sp>
        <p:nvSpPr>
          <p:cNvPr id="12" name="TextBox 11"/>
          <p:cNvSpPr txBox="1"/>
          <p:nvPr/>
        </p:nvSpPr>
        <p:spPr>
          <a:xfrm>
            <a:off x="203250" y="297831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3" name="矩形 2"/>
          <p:cNvSpPr/>
          <p:nvPr/>
        </p:nvSpPr>
        <p:spPr>
          <a:xfrm>
            <a:off x="334566" y="4890274"/>
            <a:ext cx="11521280" cy="1830245"/>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抛砖引玉</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比喻用粗浅的、不成熟的意见引出别人高明的、成熟的意见，常用作谦辞，只能对己，句中却把它用在</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陈教授</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身上，犯了</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谦辞敬用</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的错误。</a:t>
            </a:r>
            <a:endParaRPr lang="zh-CN" altLang="zh-CN" sz="1050" kern="100" spc="-50" dirty="0">
              <a:solidFill>
                <a:srgbClr val="002060"/>
              </a:solidFill>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
                                            <p:txEl>
                                              <p:pRg st="0" end="0"/>
                                            </p:txEl>
                                          </p:spTgt>
                                        </p:tgtEl>
                                      </p:cBhvr>
                                    </p:animEffect>
                                    <p:set>
                                      <p:cBhvr>
                                        <p:cTn id="23"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48082"/>
            <a:ext cx="11478503"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4.(2014·</a:t>
            </a:r>
            <a:r>
              <a:rPr lang="zh-CN" altLang="zh-CN" sz="2800" kern="100" dirty="0">
                <a:latin typeface="Times New Roman"/>
                <a:ea typeface="华文细黑"/>
                <a:cs typeface="Times New Roman"/>
              </a:rPr>
              <a:t>江苏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下列交际用语使用不得体的一项是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涂鸦之作，不足当先生一哂，如蒙赐正，小子不胜感激！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欣闻敝校百年校庆，本人忝为校友，因事不能躬临为歉！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吉日良辰，花好月圆，恭祝一对璧人并蒂同心、白首偕老！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家母古稀之庆，承蒙各位亲友光临，略备薄酒，敬答厚意！</a:t>
            </a:r>
            <a:endParaRPr lang="zh-CN" altLang="zh-CN" sz="1050" kern="100" dirty="0">
              <a:effectLst/>
              <a:latin typeface="宋体"/>
              <a:cs typeface="Courier New"/>
            </a:endParaRPr>
          </a:p>
        </p:txBody>
      </p:sp>
      <p:sp>
        <p:nvSpPr>
          <p:cNvPr id="9" name="矩形 8"/>
          <p:cNvSpPr/>
          <p:nvPr/>
        </p:nvSpPr>
        <p:spPr>
          <a:xfrm>
            <a:off x="334565" y="3488442"/>
            <a:ext cx="11478503"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本题考查语言表达得体。</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是称呼自己的谦辞，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敝校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我们学校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，色彩上是谦辞，但因为交际对象是校方，所以在本句中运用不当，可以改为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母校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亲自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躬临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是敬辞，不能用于自己，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不能躬临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可以改为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不能参加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8"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9"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7" name="TextBox 6"/>
          <p:cNvSpPr txBox="1"/>
          <p:nvPr/>
        </p:nvSpPr>
        <p:spPr>
          <a:xfrm>
            <a:off x="184498" y="163685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9">
                                            <p:txEl>
                                              <p:pRg st="0" end="0"/>
                                            </p:txEl>
                                          </p:spTgt>
                                        </p:tgtEl>
                                      </p:cBhvr>
                                    </p:animEffect>
                                    <p:set>
                                      <p:cBhvr>
                                        <p:cTn id="23"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981522"/>
            <a:ext cx="11103913" cy="5211166"/>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弘扬中华传统美德是当代社会的主旋律之一。在此背景下，</a:t>
            </a:r>
            <a:r>
              <a:rPr lang="en-US" altLang="zh-CN" sz="2800" kern="100" dirty="0">
                <a:latin typeface="Times New Roman"/>
                <a:ea typeface="华文细黑"/>
              </a:rPr>
              <a:t>2017</a:t>
            </a:r>
            <a:r>
              <a:rPr lang="zh-CN" altLang="zh-CN" sz="2800" kern="100" dirty="0">
                <a:latin typeface="Times New Roman"/>
                <a:ea typeface="华文细黑"/>
                <a:cs typeface="Times New Roman"/>
              </a:rPr>
              <a:t>年全国卷考查了最能体现中华民族重视礼仪、用语得体的语言得体考点。经过一轮复习，考生能掌握住语言得体的要求，积累一些文明礼貌用语，可是中华文化博大精深，雅字雅词丰富，随着考查的深入，这方面的积累储备略显不足。得体最重要的平台就是交际情境，而交际情境涉及对象、场合、目的、方式和用语等诸多因素，考生有时对交际情境的复杂因素理解不够全面。问题的解决，还有赖于平时积累和实践，尤其是做题训练。</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高清图片\新建文件夹 (3)\2e9d262ee6ea65cd324f4afbbadc15a1.jpg"/>
          <p:cNvPicPr>
            <a:picLocks noChangeAspect="1" noChangeArrowheads="1"/>
          </p:cNvPicPr>
          <p:nvPr/>
        </p:nvPicPr>
        <p:blipFill rotWithShape="1">
          <a:blip r:embed="rId2">
            <a:extLst>
              <a:ext uri="{28A0092B-C50C-407E-A947-70E740481C1C}">
                <a14:useLocalDpi xmlns:a14="http://schemas.microsoft.com/office/drawing/2010/main" val="0"/>
              </a:ext>
            </a:extLst>
          </a:blip>
          <a:srcRect l="68812" t="2370"/>
          <a:stretch/>
        </p:blipFill>
        <p:spPr bwMode="auto">
          <a:xfrm>
            <a:off x="8294687" y="0"/>
            <a:ext cx="3895725"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7132</TotalTime>
  <Words>2448</Words>
  <Application>Microsoft Office PowerPoint</Application>
  <PresentationFormat>自定义</PresentationFormat>
  <Paragraphs>223</Paragraphs>
  <Slides>29</Slides>
  <Notes>6</Notes>
  <HiddenSlides>2</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854</cp:revision>
  <dcterms:modified xsi:type="dcterms:W3CDTF">2017-10-27T08:25:57Z</dcterms:modified>
</cp:coreProperties>
</file>