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1" r:id="rId4"/>
    <p:sldId id="259" r:id="rId5"/>
    <p:sldId id="304" r:id="rId6"/>
    <p:sldId id="268" r:id="rId7"/>
    <p:sldId id="266" r:id="rId8"/>
    <p:sldId id="276" r:id="rId9"/>
    <p:sldId id="354" r:id="rId10"/>
    <p:sldId id="360" r:id="rId11"/>
    <p:sldId id="361" r:id="rId12"/>
    <p:sldId id="357" r:id="rId13"/>
    <p:sldId id="334" r:id="rId14"/>
    <p:sldId id="269" r:id="rId15"/>
    <p:sldId id="337" r:id="rId16"/>
    <p:sldId id="336" r:id="rId17"/>
    <p:sldId id="275" r:id="rId18"/>
    <p:sldId id="283" r:id="rId19"/>
    <p:sldId id="271" r:id="rId20"/>
    <p:sldId id="257" r:id="rId21"/>
    <p:sldId id="279" r:id="rId22"/>
    <p:sldId id="280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0FE1"/>
    <a:srgbClr val="D6009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02" y="-90"/>
      </p:cViewPr>
      <p:guideLst>
        <p:guide orient="horz" pos="2174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1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GI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GIF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5" y="0"/>
            <a:ext cx="93084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-3810" y="1417955"/>
            <a:ext cx="9307195" cy="4968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          </a:t>
            </a:r>
            <a:r>
              <a:rPr lang="zh-CN" altLang="zh-CN" sz="6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作文教学之</a:t>
            </a:r>
            <a:endParaRPr lang="zh-CN" altLang="zh-CN" sz="6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zh-CN" sz="6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lang="zh-CN" altLang="en-US" sz="6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发挥联想和想象</a:t>
            </a:r>
            <a:endParaRPr lang="zh-CN" altLang="en-US" sz="6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6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/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zh-CN" altLang="en-US" sz="48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/>
            <a:endParaRPr lang="zh-CN" altLang="en-US" sz="4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lang="zh-CN" altLang="en-US" sz="4400" b="1">
                <a:solidFill>
                  <a:srgbClr val="FF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4000" b="1">
                <a:solidFill>
                  <a:srgbClr val="FF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亳州市谯城中学   毛梅</a:t>
            </a:r>
            <a:endParaRPr lang="zh-CN" altLang="en-US" sz="4000" b="1">
              <a:solidFill>
                <a:srgbClr val="FF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" y="-69850"/>
            <a:ext cx="9089390" cy="6998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6" y="-70485"/>
            <a:ext cx="4718339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右箭头 3"/>
          <p:cNvSpPr/>
          <p:nvPr/>
        </p:nvSpPr>
        <p:spPr>
          <a:xfrm>
            <a:off x="4724400" y="2470584"/>
            <a:ext cx="1791816" cy="886408"/>
          </a:xfrm>
          <a:prstGeom prst="rightArrow">
            <a:avLst/>
          </a:prstGeom>
          <a:solidFill>
            <a:srgbClr val="C0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69396" y="2470584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秋天到了</a:t>
            </a:r>
            <a:r>
              <a:rPr lang="zh-CN" altLang="en-US" sz="4000" b="1" dirty="0" smtClean="0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！</a:t>
            </a:r>
            <a:endParaRPr lang="zh-CN" altLang="en-US" sz="4000" b="1" dirty="0">
              <a:solidFill>
                <a:schemeClr val="accent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0160" y="5038725"/>
            <a:ext cx="315595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1E0FE1"/>
                </a:solidFill>
                <a:latin typeface="黑体" panose="02010609060101010101" charset="-122"/>
                <a:ea typeface="黑体" panose="02010609060101010101" charset="-122"/>
              </a:rPr>
              <a:t>因果联想</a:t>
            </a:r>
            <a:endParaRPr lang="zh-CN" altLang="en-US" sz="4800" b="1">
              <a:solidFill>
                <a:srgbClr val="1E0FE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3150" y="5726430"/>
            <a:ext cx="52882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由因而果，由果而因。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3" grpId="0"/>
      <p:bldP spid="3" grpId="1"/>
      <p:bldP spid="3" grpId="2"/>
      <p:bldP spid="3" grpId="3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-34925" y="-37465"/>
            <a:ext cx="9213850" cy="6932295"/>
          </a:xfrm>
          <a:prstGeom prst="rect">
            <a:avLst/>
          </a:prstGeom>
        </p:spPr>
      </p:pic>
      <p:sp>
        <p:nvSpPr>
          <p:cNvPr id="19459" name="文本框 19458"/>
          <p:cNvSpPr txBox="1"/>
          <p:nvPr/>
        </p:nvSpPr>
        <p:spPr>
          <a:xfrm>
            <a:off x="684213" y="260350"/>
            <a:ext cx="69135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联想与想象的联系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9458" name="图片 19457" descr="qq-hi-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705" y="1601788"/>
            <a:ext cx="3889375" cy="2332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3" name="文本框 19462"/>
          <p:cNvSpPr txBox="1"/>
          <p:nvPr/>
        </p:nvSpPr>
        <p:spPr>
          <a:xfrm>
            <a:off x="3132455" y="2853055"/>
            <a:ext cx="1018540" cy="396240"/>
          </a:xfrm>
          <a:prstGeom prst="rect">
            <a:avLst/>
          </a:prstGeom>
          <a:solidFill>
            <a:srgbClr val="CC0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联 想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4" name="文本框 19463"/>
          <p:cNvSpPr txBox="1"/>
          <p:nvPr/>
        </p:nvSpPr>
        <p:spPr>
          <a:xfrm>
            <a:off x="4859338" y="2852738"/>
            <a:ext cx="792162" cy="365760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想 像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5" name="线形标注 3(带强调线) 19464"/>
          <p:cNvSpPr/>
          <p:nvPr/>
        </p:nvSpPr>
        <p:spPr>
          <a:xfrm>
            <a:off x="812800" y="2122170"/>
            <a:ext cx="1638300" cy="609600"/>
          </a:xfrm>
          <a:prstGeom prst="accentCallout3">
            <a:avLst>
              <a:gd name="adj1" fmla="val 18750"/>
              <a:gd name="adj2" fmla="val 104653"/>
              <a:gd name="adj3" fmla="val 18750"/>
              <a:gd name="adj4" fmla="val 132560"/>
              <a:gd name="adj5" fmla="val 68231"/>
              <a:gd name="adj6" fmla="val 132560"/>
              <a:gd name="adj7" fmla="val 117968"/>
              <a:gd name="adj8" fmla="val 12742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lvl="0" algn="ctr"/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搭建桥梁</a:t>
            </a:r>
            <a:endParaRPr lang="zh-CN" altLang="en-US" sz="28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6" name="线形标注 2 19465"/>
          <p:cNvSpPr/>
          <p:nvPr/>
        </p:nvSpPr>
        <p:spPr>
          <a:xfrm>
            <a:off x="7019925" y="1946275"/>
            <a:ext cx="1655763" cy="546100"/>
          </a:xfrm>
          <a:prstGeom prst="borderCallout2">
            <a:avLst>
              <a:gd name="adj1" fmla="val 20931"/>
              <a:gd name="adj2" fmla="val -4602"/>
              <a:gd name="adj3" fmla="val 20931"/>
              <a:gd name="adj4" fmla="val -19463"/>
              <a:gd name="adj5" fmla="val 47384"/>
              <a:gd name="adj6" fmla="val -3480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lvl="0"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拓展空间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7" name="线形标注 2(带强调线) 19466"/>
          <p:cNvSpPr/>
          <p:nvPr/>
        </p:nvSpPr>
        <p:spPr>
          <a:xfrm>
            <a:off x="1258888" y="3933825"/>
            <a:ext cx="1058862" cy="609600"/>
          </a:xfrm>
          <a:prstGeom prst="accentCallout2">
            <a:avLst>
              <a:gd name="adj1" fmla="val 18750"/>
              <a:gd name="adj2" fmla="val 107194"/>
              <a:gd name="adj3" fmla="val 18750"/>
              <a:gd name="adj4" fmla="val 127134"/>
              <a:gd name="adj5" fmla="val -122917"/>
              <a:gd name="adj6" fmla="val 14797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lvl="0"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沃野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8" name="线形标注 2 19467"/>
          <p:cNvSpPr/>
          <p:nvPr/>
        </p:nvSpPr>
        <p:spPr>
          <a:xfrm>
            <a:off x="6735763" y="3746500"/>
            <a:ext cx="1724025" cy="546100"/>
          </a:xfrm>
          <a:prstGeom prst="borderCallout2">
            <a:avLst>
              <a:gd name="adj1" fmla="val 20931"/>
              <a:gd name="adj2" fmla="val -4421"/>
              <a:gd name="adj3" fmla="val 20931"/>
              <a:gd name="adj4" fmla="val -4421"/>
              <a:gd name="adj5" fmla="val -110755"/>
              <a:gd name="adj6" fmla="val -442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播种五谷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6560" y="4975225"/>
            <a:ext cx="849376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联想是想象的基础，想象是联想的拓展与生发。联想和想象经常处于“伴生”状态。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3" grpId="0" bldLvl="0" animBg="1"/>
      <p:bldP spid="19464" grpId="0" bldLvl="0" animBg="1"/>
      <p:bldP spid="19465" grpId="0" bldLvl="0" animBg="1"/>
      <p:bldP spid="19466" grpId="0" bldLvl="0" animBg="1"/>
      <p:bldP spid="19467" grpId="0" bldLvl="0" animBg="1"/>
      <p:bldP spid="1946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flipH="1">
            <a:off x="22225" y="-37465"/>
            <a:ext cx="9100185" cy="69322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5395" y="2418080"/>
            <a:ext cx="6073140" cy="1097281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Wave2">
              <a:avLst/>
            </a:prstTxWarp>
            <a:spAutoFit/>
          </a:bodyPr>
          <a:lstStyle/>
          <a:p>
            <a:pPr algn="ctr" fontAlgn="base"/>
            <a:r>
              <a:rPr lang="zh-CN" altLang="en-US" sz="6600" b="1" strike="noStrike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注意</a:t>
            </a:r>
            <a:r>
              <a:rPr lang="en-US" altLang="zh-CN" sz="6600" b="1" strike="noStrike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“</a:t>
            </a:r>
            <a:r>
              <a:rPr lang="zh-CN" altLang="en-US" sz="6600" b="1" strike="noStrike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飞行</a:t>
            </a:r>
            <a:r>
              <a:rPr lang="en-US" altLang="zh-CN" sz="6600" b="1" strike="noStrike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”</a:t>
            </a:r>
            <a:r>
              <a:rPr lang="zh-CN" altLang="en-US" sz="6600" b="1" strike="noStrike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要点</a:t>
            </a:r>
            <a:endParaRPr lang="zh-CN" altLang="en-US" sz="6600" b="1" strike="noStrike" noProof="1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25 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f855a71fa969a0cf87bfd51b95792e41_t010c3c5dbcccd2d8bf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3180" y="-6985"/>
            <a:ext cx="9272270" cy="693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810" y="4445"/>
            <a:ext cx="9169400" cy="6893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" y="5080"/>
            <a:ext cx="9169400" cy="6892925"/>
          </a:xfrm>
          <a:prstGeom prst="rect">
            <a:avLst/>
          </a:prstGeom>
        </p:spPr>
      </p:pic>
      <p:sp>
        <p:nvSpPr>
          <p:cNvPr id="8199" name="圆角矩形标注 8198"/>
          <p:cNvSpPr/>
          <p:nvPr/>
        </p:nvSpPr>
        <p:spPr>
          <a:xfrm>
            <a:off x="4724400" y="4445"/>
            <a:ext cx="2951163" cy="936625"/>
          </a:xfrm>
          <a:prstGeom prst="wedgeRoundRectCallout">
            <a:avLst>
              <a:gd name="adj1" fmla="val 61005"/>
              <a:gd name="adj2" fmla="val 143355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空中撒盐差可拟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圆角矩形标注 8199"/>
          <p:cNvSpPr/>
          <p:nvPr/>
        </p:nvSpPr>
        <p:spPr>
          <a:xfrm>
            <a:off x="5360670" y="5358448"/>
            <a:ext cx="3455988" cy="936625"/>
          </a:xfrm>
          <a:prstGeom prst="wedgeRoundRectCallout">
            <a:avLst>
              <a:gd name="adj1" fmla="val -28300"/>
              <a:gd name="adj2" fmla="val -133966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未若柳絮因风起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 descr="f855a71fa969a0cf87bfd51b95792e41_t010c3c5dbcccd2d8b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992475" y="-8595360"/>
            <a:ext cx="9489440" cy="4341495"/>
          </a:xfrm>
          <a:prstGeom prst="rect">
            <a:avLst/>
          </a:prstGeom>
        </p:spPr>
      </p:pic>
      <p:sp>
        <p:nvSpPr>
          <p:cNvPr id="8198" name="椭圆形标注 8197"/>
          <p:cNvSpPr/>
          <p:nvPr/>
        </p:nvSpPr>
        <p:spPr>
          <a:xfrm>
            <a:off x="76835" y="4128"/>
            <a:ext cx="3743325" cy="865187"/>
          </a:xfrm>
          <a:prstGeom prst="wedgeEllipseCallout">
            <a:avLst>
              <a:gd name="adj1" fmla="val 15292"/>
              <a:gd name="adj2" fmla="val 93963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/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白雪纷纷何所 似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1" animBg="1"/>
      <p:bldP spid="8200" grpId="1" animBg="1"/>
      <p:bldP spid="8200" grpId="2" animBg="1"/>
      <p:bldP spid="8200" grpId="3" animBg="1"/>
      <p:bldP spid="819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225" y="-37465"/>
            <a:ext cx="9100185" cy="69322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9890" y="744855"/>
            <a:ext cx="6256020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联想要自然贴切。</a:t>
            </a:r>
            <a:endParaRPr lang="zh-CN" altLang="en-US" sz="4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9" name="文本框 3"/>
          <p:cNvSpPr txBox="1"/>
          <p:nvPr/>
        </p:nvSpPr>
        <p:spPr>
          <a:xfrm>
            <a:off x="833755" y="2069465"/>
            <a:ext cx="5729605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想象要合情合理。</a:t>
            </a:r>
            <a:endParaRPr lang="zh-CN" altLang="en-US" sz="4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0" name="文本框 4"/>
          <p:cNvSpPr txBox="1"/>
          <p:nvPr/>
        </p:nvSpPr>
        <p:spPr>
          <a:xfrm>
            <a:off x="1183640" y="3482340"/>
            <a:ext cx="661289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联想和想象都要有新意。</a:t>
            </a:r>
            <a:endParaRPr lang="zh-CN" altLang="en-US" sz="4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269" grpId="0"/>
      <p:bldP spid="11269" grpId="1"/>
      <p:bldP spid="11270" grpId="0"/>
      <p:bldP spid="1127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590" y="-36830"/>
            <a:ext cx="9100185" cy="6932295"/>
          </a:xfrm>
          <a:prstGeom prst="rect">
            <a:avLst/>
          </a:prstGeom>
        </p:spPr>
      </p:pic>
      <p:pic>
        <p:nvPicPr>
          <p:cNvPr id="1536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280" y="1793875"/>
            <a:ext cx="2331720" cy="3146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云形标注 3"/>
          <p:cNvSpPr/>
          <p:nvPr/>
        </p:nvSpPr>
        <p:spPr>
          <a:xfrm rot="1380000">
            <a:off x="3553460" y="728980"/>
            <a:ext cx="4383405" cy="2270760"/>
          </a:xfrm>
          <a:prstGeom prst="cloudCallout">
            <a:avLst>
              <a:gd name="adj1" fmla="val -47233"/>
              <a:gd name="adj2" fmla="val 97273"/>
            </a:avLst>
          </a:prstGeom>
          <a:solidFill>
            <a:srgbClr val="BBE0E3"/>
          </a:solidFill>
          <a:ln w="12700" cap="flat" cmpd="sng" algn="ctr">
            <a:solidFill>
              <a:srgbClr val="BBE0E3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5367" name="文本框 4"/>
          <p:cNvSpPr txBox="1"/>
          <p:nvPr/>
        </p:nvSpPr>
        <p:spPr>
          <a:xfrm rot="1320000">
            <a:off x="4239895" y="1266190"/>
            <a:ext cx="3310890" cy="1798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我们可以从哪些方面加以想象或联想？你又想到了什么？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68" name="文本框 6"/>
          <p:cNvSpPr txBox="1"/>
          <p:nvPr/>
        </p:nvSpPr>
        <p:spPr>
          <a:xfrm>
            <a:off x="589280" y="5315585"/>
            <a:ext cx="681990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色泽、质地、滋味、形状……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4985" y="274955"/>
            <a:ext cx="248031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ChevronInverted">
              <a:avLst/>
            </a:prstTxWarp>
            <a:spAutoFit/>
          </a:bodyPr>
          <a:lstStyle/>
          <a:p>
            <a:pPr algn="ctr" fontAlgn="base"/>
            <a:r>
              <a:rPr lang="zh-CN" altLang="en-US" sz="7200" b="1" strike="noStrike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试 飞</a:t>
            </a:r>
            <a:endParaRPr lang="zh-CN" altLang="en-US" sz="7200" b="1" strike="noStrike" noProof="1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367" grpId="0"/>
      <p:bldP spid="15368" grpId="0"/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5" name="图片 2" descr="t01d2b1f7bdff8016e8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271645" y="-57150"/>
            <a:ext cx="4984115" cy="35236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645" y="3681730"/>
            <a:ext cx="4984115" cy="3697605"/>
          </a:xfrm>
          <a:prstGeom prst="rect">
            <a:avLst/>
          </a:prstGeom>
        </p:spPr>
      </p:pic>
      <p:pic>
        <p:nvPicPr>
          <p:cNvPr id="4" name="内容占位符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75" y="3613785"/>
            <a:ext cx="4160520" cy="32880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50165" y="90170"/>
            <a:ext cx="4537075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从这三幅图片中自选一副，任选角度，发挥想象和联想说出至少三个与之联系的词语。</a:t>
            </a:r>
            <a:endParaRPr lang="zh-CN" alt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85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85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38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38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" y="-55245"/>
            <a:ext cx="9525000" cy="712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78765" y="1951355"/>
            <a:ext cx="8841105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爱因斯坦曾说过：“想象力比知识更重要，因为知识是有限的，而想象力概括了世界上的一切，推动着社会进步，并且是知识进步的源泉。”想象和联想就像写作的双翅，拥有了它们，我们的文章就能够在空中任意翱翔。同学们，让我们放飞翅膀吧！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225" y="-37465"/>
            <a:ext cx="9100185" cy="69322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70201" y="1210310"/>
            <a:ext cx="2426970" cy="14325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作业</a:t>
            </a:r>
            <a:endParaRPr lang="zh-CN" altLang="en-US" sz="8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9730" y="2728595"/>
            <a:ext cx="8664575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</a:rPr>
              <a:t>张开你的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</a:rPr>
              <a:t>翅膀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</a:rPr>
              <a:t>，让你的文章展翅翱翔。观察图片发挥想象和联想写一篇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</a:rPr>
              <a:t>600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</a:rPr>
              <a:t>字左右的文章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sz="4800" b="1">
                <a:latin typeface="黑体" panose="02010609060101010101" charset="-122"/>
                <a:ea typeface="黑体" panose="02010609060101010101" charset="-122"/>
              </a:rPr>
              <a:t>题目自拟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4800" b="1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3077" name="对象 3076"/>
          <p:cNvGraphicFramePr>
            <a:graphicFrameLocks noChangeAspect="1"/>
          </p:cNvGraphicFramePr>
          <p:nvPr/>
        </p:nvGraphicFramePr>
        <p:xfrm>
          <a:off x="6748780" y="502920"/>
          <a:ext cx="1739265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2" imgW="762000" imgH="777240" progId="MSPhotoEd.3">
                  <p:embed/>
                </p:oleObj>
              </mc:Choice>
              <mc:Fallback>
                <p:oleObj name="" r:id="rId2" imgW="762000" imgH="777240" progId="MSPhotoEd.3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748780" y="502920"/>
                        <a:ext cx="1739265" cy="1117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 flipH="1">
            <a:off x="22225" y="290195"/>
            <a:ext cx="3002280" cy="10058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isometricOffAxis1Right"/>
              <a:lightRig rig="threePt" dir="t"/>
            </a:scene3d>
          </a:bodyPr>
          <a:lstStyle/>
          <a:p>
            <a:pPr algn="ctr" fontAlgn="base"/>
            <a:r>
              <a:rPr lang="zh-CN" altLang="en-US" sz="6000" b="1" strike="noStrike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翱   翔</a:t>
            </a:r>
            <a:endParaRPr lang="zh-CN" altLang="en-US" sz="6000" b="1" strike="noStrike" noProof="1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文本框 4"/>
          <p:cNvSpPr txBox="1"/>
          <p:nvPr/>
        </p:nvSpPr>
        <p:spPr>
          <a:xfrm>
            <a:off x="0" y="2199005"/>
            <a:ext cx="8502650" cy="1737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花里带着甜味儿；闭了眼，树上仿佛已经满是桃儿、杏儿、梨儿。《春》</a:t>
            </a:r>
            <a:endParaRPr lang="zh-CN" altLang="zh-CN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lvl="0" indent="0"/>
            <a:endParaRPr lang="zh-CN" altLang="zh-CN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7305" y="-59055"/>
            <a:ext cx="9100185" cy="69322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5" y="-59690"/>
            <a:ext cx="9232900" cy="69329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3880" y="567055"/>
            <a:ext cx="5090160" cy="15544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9600" b="1">
                <a:solidFill>
                  <a:srgbClr val="1E0FE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再    见</a:t>
            </a:r>
            <a:endParaRPr lang="zh-CN" altLang="en-US" sz="9600" b="1">
              <a:solidFill>
                <a:srgbClr val="1E0FE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赛场拼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55245"/>
            <a:ext cx="10058400" cy="75431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89675" y="692785"/>
            <a:ext cx="31464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1E0FE1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1E0FE1"/>
                </a:solidFill>
                <a:latin typeface="黑体" panose="02010609060101010101" charset="-122"/>
                <a:ea typeface="黑体" panose="02010609060101010101" charset="-122"/>
              </a:rPr>
              <a:t>观察这幅图片</a:t>
            </a:r>
            <a:r>
              <a:rPr lang="zh-CN" altLang="en-US" sz="3600" b="1" dirty="0" smtClean="0">
                <a:solidFill>
                  <a:srgbClr val="1E0FE1"/>
                </a:solidFill>
                <a:latin typeface="黑体" panose="02010609060101010101" charset="-122"/>
                <a:ea typeface="黑体" panose="02010609060101010101" charset="-122"/>
              </a:rPr>
              <a:t>，说说你看到了什么？想到了什么？能用生动的语言描绘下来吗？</a:t>
            </a:r>
            <a:endParaRPr lang="zh-CN" altLang="en-US" sz="3600" b="1" dirty="0">
              <a:solidFill>
                <a:srgbClr val="1E0FE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" y="-70485"/>
            <a:ext cx="9089390" cy="6998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678815" y="1737995"/>
            <a:ext cx="8198485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认识想象和联想在写作中的作用。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掌握联想和想象的方法。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提高自己联想和想象的能力，并会使用。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7140" y="385445"/>
            <a:ext cx="3243580" cy="1005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教学目标</a:t>
            </a:r>
            <a:endParaRPr lang="zh-CN" altLang="en-US" sz="6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5875" y="-10160"/>
            <a:ext cx="9176385" cy="68789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12035" y="3056890"/>
            <a:ext cx="6608445" cy="1737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DoubleWave1">
              <a:avLst/>
            </a:prstTxWarp>
            <a:spAutoFit/>
          </a:bodyPr>
          <a:lstStyle/>
          <a:p>
            <a:pPr algn="ctr"/>
            <a:r>
              <a:rPr lang="zh-CN" altLang="zh-CN" sz="5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给写作插上翅膀，</a:t>
            </a:r>
            <a:endParaRPr lang="zh-CN" altLang="zh-CN" sz="5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zh-CN" altLang="zh-CN" sz="5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zh-CN" sz="5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让文章展翅翱翔</a:t>
            </a:r>
            <a:endParaRPr lang="zh-CN" altLang="zh-CN" sz="5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00330" y="-7620"/>
            <a:ext cx="9281795" cy="6969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4229" y="274955"/>
            <a:ext cx="4465320" cy="8229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TriangleInverted">
              <a:avLst/>
            </a:prstTxWarp>
            <a:spAutoFit/>
          </a:bodyPr>
          <a:lstStyle/>
          <a:p>
            <a:pPr algn="ctr" fontAlgn="base"/>
            <a:r>
              <a:rPr lang="zh-CN" altLang="en-US" sz="4800" b="1" strike="noStrike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掌握</a:t>
            </a:r>
            <a:r>
              <a:rPr lang="en-US" altLang="zh-CN" sz="4800" b="1" strike="noStrike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“</a:t>
            </a:r>
            <a:r>
              <a:rPr lang="zh-CN" altLang="en-US" sz="4800" b="1" strike="noStrike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飞行</a:t>
            </a:r>
            <a:r>
              <a:rPr lang="en-US" altLang="zh-CN" sz="4800" b="1" strike="noStrike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”</a:t>
            </a:r>
            <a:r>
              <a:rPr lang="zh-CN" altLang="en-US" sz="4800" b="1" strike="noStrike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方法</a:t>
            </a:r>
            <a:endParaRPr lang="zh-CN" altLang="en-US" sz="4800" b="1" strike="noStrike" noProof="1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125" name="文本框 2"/>
          <p:cNvSpPr txBox="1"/>
          <p:nvPr/>
        </p:nvSpPr>
        <p:spPr>
          <a:xfrm>
            <a:off x="685800" y="1438275"/>
            <a:ext cx="777240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什么是联想？什么又是想象？有何区别和联系呢？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6" name="文本框 4"/>
          <p:cNvSpPr txBox="1"/>
          <p:nvPr/>
        </p:nvSpPr>
        <p:spPr>
          <a:xfrm>
            <a:off x="504825" y="3189605"/>
            <a:ext cx="764413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联想：就是由一事物想到与之相关的另一事物。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7" name="文本框 5"/>
          <p:cNvSpPr txBox="1"/>
          <p:nvPr/>
        </p:nvSpPr>
        <p:spPr>
          <a:xfrm>
            <a:off x="433388" y="4567238"/>
            <a:ext cx="7786687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想象：就是在头脑中创造出未曾有过的新的形象。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5" grpId="1"/>
      <p:bldP spid="5125" grpId="2"/>
      <p:bldP spid="5126" grpId="0"/>
      <p:bldP spid="5126" grpId="1"/>
      <p:bldP spid="51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0" y="-3175"/>
            <a:ext cx="923925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805" y="-3175"/>
            <a:ext cx="4139951" cy="400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右箭头 5"/>
          <p:cNvSpPr/>
          <p:nvPr/>
        </p:nvSpPr>
        <p:spPr>
          <a:xfrm>
            <a:off x="4139951" y="2852936"/>
            <a:ext cx="936105" cy="432048"/>
          </a:xfrm>
          <a:prstGeom prst="rightArrow">
            <a:avLst/>
          </a:prstGeom>
          <a:solidFill>
            <a:srgbClr val="FF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0"/>
            <a:ext cx="4067944" cy="5984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97" y="4001884"/>
            <a:ext cx="30963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9015" y="4982586"/>
            <a:ext cx="6264696" cy="1492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" y="-70485"/>
            <a:ext cx="9089390" cy="6998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" y="-70485"/>
            <a:ext cx="4139952" cy="361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右箭头 3"/>
          <p:cNvSpPr/>
          <p:nvPr/>
        </p:nvSpPr>
        <p:spPr>
          <a:xfrm>
            <a:off x="4012565" y="2045970"/>
            <a:ext cx="748030" cy="519430"/>
          </a:xfrm>
          <a:prstGeom prst="rightArrow">
            <a:avLst/>
          </a:prstGeom>
          <a:solidFill>
            <a:srgbClr val="C0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6866890" y="3214370"/>
            <a:ext cx="403225" cy="608965"/>
          </a:xfrm>
          <a:prstGeom prst="downArrow">
            <a:avLst/>
          </a:prstGeom>
          <a:solidFill>
            <a:srgbClr val="C0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235" y="3914140"/>
            <a:ext cx="4236085" cy="281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57175" y="4618355"/>
            <a:ext cx="477901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有一件事物想到与之相关的人、事、物。</a:t>
            </a:r>
            <a:endParaRPr lang="zh-CN" altLang="zh-CN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5465" y="3795395"/>
            <a:ext cx="263144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>
                <a:solidFill>
                  <a:srgbClr val="1E0FE1"/>
                </a:solidFill>
                <a:latin typeface="黑体" panose="02010609060101010101" charset="-122"/>
                <a:ea typeface="黑体" panose="02010609060101010101" charset="-122"/>
              </a:rPr>
              <a:t>相关联想</a:t>
            </a:r>
            <a:endParaRPr lang="zh-CN" altLang="en-US" sz="4800" b="1">
              <a:solidFill>
                <a:srgbClr val="1E0FE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959" y="0"/>
            <a:ext cx="4355976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6" grpId="1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0485"/>
            <a:ext cx="9089390" cy="6998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315" y="-71120"/>
            <a:ext cx="4029075" cy="4015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49630" y="4217670"/>
            <a:ext cx="263144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>
                <a:solidFill>
                  <a:srgbClr val="1E0FE1"/>
                </a:solidFill>
                <a:latin typeface="黑体" panose="02010609060101010101" charset="-122"/>
                <a:ea typeface="黑体" panose="02010609060101010101" charset="-122"/>
              </a:rPr>
              <a:t>相反联想</a:t>
            </a:r>
            <a:endParaRPr lang="zh-CN" altLang="en-US" sz="4800" b="1">
              <a:solidFill>
                <a:srgbClr val="1E0FE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6635" y="5040630"/>
            <a:ext cx="615124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有一件事物联想到它的反面。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68910"/>
            <a:ext cx="4581525" cy="4386580"/>
          </a:xfrm>
          <a:prstGeom prst="rect">
            <a:avLst/>
          </a:prstGeom>
        </p:spPr>
      </p:pic>
      <p:sp>
        <p:nvSpPr>
          <p:cNvPr id="4" name="右箭头 3"/>
          <p:cNvSpPr/>
          <p:nvPr/>
        </p:nvSpPr>
        <p:spPr>
          <a:xfrm>
            <a:off x="4478020" y="2195830"/>
            <a:ext cx="841375" cy="720090"/>
          </a:xfrm>
          <a:prstGeom prst="rightArrow">
            <a:avLst/>
          </a:prstGeom>
          <a:solidFill>
            <a:srgbClr val="C0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735</Words>
  <Application>WPS 演示</Application>
  <PresentationFormat>全屏显示(4:3)</PresentationFormat>
  <Paragraphs>94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黑体</vt:lpstr>
      <vt:lpstr>Calibri</vt:lpstr>
      <vt:lpstr>微软雅黑</vt:lpstr>
      <vt:lpstr>Office 主题</vt:lpstr>
      <vt:lpstr>默认设计模板</vt:lpstr>
      <vt:lpstr>MSPhotoEd.3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</cp:lastModifiedBy>
  <cp:revision>17</cp:revision>
  <dcterms:created xsi:type="dcterms:W3CDTF">2016-09-19T08:08:00Z</dcterms:created>
  <dcterms:modified xsi:type="dcterms:W3CDTF">2016-09-26T10:19:21Z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