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6" r:id="rId3"/>
    <p:sldId id="257" r:id="rId4"/>
    <p:sldId id="323" r:id="rId5"/>
    <p:sldId id="350" r:id="rId6"/>
    <p:sldId id="349" r:id="rId7"/>
    <p:sldId id="352" r:id="rId8"/>
    <p:sldId id="324" r:id="rId9"/>
    <p:sldId id="353" r:id="rId10"/>
    <p:sldId id="325" r:id="rId11"/>
    <p:sldId id="354" r:id="rId12"/>
    <p:sldId id="341" r:id="rId13"/>
    <p:sldId id="355" r:id="rId14"/>
    <p:sldId id="351" r:id="rId15"/>
    <p:sldId id="333" r:id="rId16"/>
    <p:sldId id="356" r:id="rId17"/>
    <p:sldId id="326" r:id="rId18"/>
    <p:sldId id="357" r:id="rId19"/>
    <p:sldId id="342" r:id="rId20"/>
    <p:sldId id="358" r:id="rId21"/>
    <p:sldId id="329" r:id="rId22"/>
    <p:sldId id="328" r:id="rId23"/>
    <p:sldId id="359" r:id="rId24"/>
    <p:sldId id="360" r:id="rId25"/>
    <p:sldId id="361" r:id="rId26"/>
    <p:sldId id="330" r:id="rId27"/>
    <p:sldId id="362" r:id="rId28"/>
  </p:sldIdLst>
  <p:sldSz cx="9144000" cy="6858000" type="screen4x3"/>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04" y="-114"/>
      </p:cViewPr>
      <p:guideLst>
        <p:guide orient="horz" pos="2202"/>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tags" Target="tags/tag1.xml"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943B8CE-08AA-42DB-9876-D9A24403D514}"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ADDCC50-2FA5-4025-AE67-A4B29E7D4471}"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B50CA57B-93FF-4F28-9AF8-9C754ABBC576}"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94272285-68B6-428D-B76B-4652EE793AA8}"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BEDE72F8-384B-419D-A345-394BD45F5FF5}"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3A692607-EA2A-467C-8C04-4A333F3FF3FF}"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3824D02F-5FAE-4844-991E-3D7BA06FE2F7}"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4C0E84E-4F4E-495A-A55C-4D54F6799E33}"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07839F36-8B97-49AF-8B6F-B2535CE5DCD8}"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ADE1E47-A9C0-455C-90C1-3E5C80D8DA9B}"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FFD08300-AFCB-489D-A5A0-129B300743D7}" type="slidenum">
              <a:rPr lang="en-US" altLang="zh-CN">
                <a:solidFill>
                  <a:srgbClr val="000000"/>
                </a:solidFill>
              </a:rPr>
              <a:t/>
            </a:fld>
            <a:endParaRPr lang="en-US" altLang="zh-CN">
              <a:solidFill>
                <a:srgbClr val="000000"/>
              </a:solidFill>
            </a:endParaRPr>
          </a:p>
        </p:txBody>
      </p:sp>
    </p:spTree>
  </p:cSld>
  <p:clrMapOvr>
    <a:masterClrMapping/>
  </p:clrMapOvr>
  <p:transition>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panose="020b0604020202020204" pitchFamily="34" charset="0"/>
              </a:defRPr>
            </a:lvl1pPr>
          </a:lstStyle>
          <a:p>
            <a:pPr fontAlgn="base">
              <a:spcBef>
                <a:spcPct val="0"/>
              </a:spcBef>
              <a:spcAft>
                <a:spcPct val="0"/>
              </a:spcAft>
              <a:defRPr/>
            </a:pPr>
            <a:fld id="{D90E858B-5B89-470A-A450-BD0EB2809B41}" type="slidenum">
              <a:rPr lang="en-US" altLang="zh-CN">
                <a:solidFill>
                  <a:srgbClr val="000000"/>
                </a:solidFill>
              </a:rPr>
              <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plit orient="ver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Text Box 3"/>
          <p:cNvSpPr txBox="1">
            <a:spLocks noChangeArrowheads="1"/>
          </p:cNvSpPr>
          <p:nvPr/>
        </p:nvSpPr>
        <p:spPr bwMode="auto">
          <a:xfrm>
            <a:off x="1455738" y="1555750"/>
            <a:ext cx="5421312" cy="457200"/>
          </a:xfrm>
          <a:prstGeom prst="rect">
            <a:avLst/>
          </a:prstGeom>
          <a:noFill/>
          <a:ln w="9525">
            <a:noFill/>
            <a:miter lim="800000"/>
          </a:ln>
        </p:spPr>
        <p:txBody>
          <a:bodyPr>
            <a:spAutoFit/>
          </a:bodyPr>
          <a:lstStyle/>
          <a:p>
            <a:pPr fontAlgn="base">
              <a:spcBef>
                <a:spcPct val="0"/>
              </a:spcBef>
              <a:spcAft>
                <a:spcPct val="0"/>
              </a:spcAft>
            </a:pPr>
            <a:endParaRPr lang="zh-CN" altLang="en-US" smtClean="0">
              <a:solidFill>
                <a:srgbClr val="000000"/>
              </a:solidFill>
            </a:endParaRPr>
          </a:p>
        </p:txBody>
      </p:sp>
      <p:sp>
        <p:nvSpPr>
          <p:cNvPr id="7173" name="Text Box 5"/>
          <p:cNvSpPr txBox="1">
            <a:spLocks noChangeArrowheads="1"/>
          </p:cNvSpPr>
          <p:nvPr/>
        </p:nvSpPr>
        <p:spPr bwMode="auto">
          <a:xfrm>
            <a:off x="193675" y="1385888"/>
            <a:ext cx="8659813" cy="2522855"/>
          </a:xfrm>
          <a:prstGeom prst="rect">
            <a:avLst/>
          </a:prstGeom>
          <a:noFill/>
          <a:ln w="9525">
            <a:noFill/>
            <a:miter lim="800000"/>
          </a:ln>
        </p:spPr>
        <p:txBody>
          <a:bodyPr wrap="square">
            <a:spAutoFit/>
          </a:bodyPr>
          <a:lstStyle/>
          <a:p>
            <a:r>
              <a:rPr lang="en-US" sz="5400" b="1" smtClean="0">
                <a:solidFill>
                  <a:srgbClr val="FF0000"/>
                </a:solidFill>
              </a:rPr>
              <a:t>15</a:t>
            </a:r>
            <a:r>
              <a:rPr lang="zh-CN" altLang="en-US" sz="5400" b="1" smtClean="0">
                <a:solidFill>
                  <a:srgbClr val="FF0000"/>
                </a:solidFill>
              </a:rPr>
              <a:t>、</a:t>
            </a:r>
            <a:r>
              <a:rPr sz="5400" b="1" smtClean="0">
                <a:solidFill>
                  <a:srgbClr val="FF0000"/>
                </a:solidFill>
              </a:rPr>
              <a:t>课内文言文挖空训练</a:t>
            </a:r>
            <a:endParaRPr sz="5400" b="1" smtClean="0">
              <a:solidFill>
                <a:srgbClr val="FF0000"/>
              </a:solidFill>
            </a:endParaRPr>
          </a:p>
          <a:p>
            <a:r>
              <a:rPr sz="5400" b="1" smtClean="0">
                <a:solidFill>
                  <a:srgbClr val="FF0000"/>
                </a:solidFill>
              </a:rPr>
              <a:t> </a:t>
            </a:r>
            <a:r>
              <a:rPr lang="en-US" sz="5400" b="1" smtClean="0">
                <a:solidFill>
                  <a:srgbClr val="FF0000"/>
                </a:solidFill>
              </a:rPr>
              <a:t>                 </a:t>
            </a:r>
            <a:r>
              <a:rPr sz="5400" b="1" smtClean="0">
                <a:solidFill>
                  <a:srgbClr val="FF0000"/>
                </a:solidFill>
              </a:rPr>
              <a:t>——《</a:t>
            </a:r>
            <a:r>
              <a:rPr lang="zh-CN" sz="5400" b="1" smtClean="0">
                <a:solidFill>
                  <a:srgbClr val="FF0000"/>
                </a:solidFill>
              </a:rPr>
              <a:t>陈情表</a:t>
            </a:r>
            <a:r>
              <a:rPr sz="5400" b="1" smtClean="0">
                <a:solidFill>
                  <a:srgbClr val="FF0000"/>
                </a:solidFill>
              </a:rPr>
              <a:t>》</a:t>
            </a:r>
            <a:r>
              <a:rPr lang="en-US" altLang="zh-CN" sz="6000" b="1" smtClean="0"/>
              <a:t>         </a:t>
            </a:r>
            <a:endParaRPr lang="en-US" altLang="zh-CN" sz="6000" b="1" smtClean="0"/>
          </a:p>
          <a:p>
            <a:r>
              <a:rPr lang="en-US" altLang="zh-CN" sz="4400" b="1" smtClean="0"/>
              <a:t>                </a:t>
            </a:r>
            <a:endParaRPr lang="zh-CN" altLang="en-US" sz="6000" b="1" smtClean="0">
              <a:solidFill>
                <a:srgbClr val="333399"/>
              </a:solidFill>
              <a:latin typeface="+mn-ea"/>
              <a:cs typeface="隶书" panose="02010509060101010101"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107315" y="404495"/>
            <a:ext cx="8658860" cy="5507990"/>
          </a:xfrm>
          <a:prstGeom prst="rect">
            <a:avLst/>
          </a:prstGeom>
          <a:noFill/>
          <a:ln w="9525">
            <a:noFill/>
            <a:miter lim="800000"/>
          </a:ln>
        </p:spPr>
        <p:txBody>
          <a:bodyPr wrap="square">
            <a:spAutoFit/>
          </a:bodyPr>
          <a:lstStyle/>
          <a:p>
            <a:r>
              <a:rPr lang="en-US" sz="3200" b="1"/>
              <a:t>        </a:t>
            </a:r>
            <a:r>
              <a:rPr sz="3200" b="1"/>
              <a:t>伏惟圣朝以孝治天下，凡在故老，犹蒙矜育（     ），况臣孤苦，特为尤甚。且臣少仕（     ）伪朝，历职郎署，本图（     ）宦达，不矜（     ）名节（     ）。今臣亡国贱俘，至微至陋，过蒙拔擢（     ），宠命优渥（     ），岂敢盘桓（     ），有所希冀（     ）。但以刘日薄（     ）西山，气息奄奄（     ），人命危浅（     ），朝不虑（     ）夕。臣无祖母，无以（     ）至今日；祖母无臣，无以终余年。母、孙二人，更相（     ）为命，是以区区（     ）不能废远。</a:t>
            </a:r>
            <a:endParaRPr sz="3200" b="1"/>
          </a:p>
        </p:txBody>
      </p:sp>
    </p:spTree>
  </p:cSld>
  <p:clrMapOvr>
    <a:masterClrMapping/>
  </p:clrMapOvr>
  <p:transition>
    <p:split orient="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000750"/>
          </a:xfrm>
          <a:prstGeom prst="rect">
            <a:avLst/>
          </a:prstGeom>
          <a:noFill/>
          <a:ln w="9525">
            <a:noFill/>
            <a:miter lim="800000"/>
          </a:ln>
        </p:spPr>
        <p:txBody>
          <a:bodyPr wrap="square">
            <a:spAutoFit/>
          </a:bodyPr>
          <a:lstStyle/>
          <a:p>
            <a:r>
              <a:rPr sz="3200" b="1"/>
              <a:t>    </a:t>
            </a:r>
            <a:r>
              <a:rPr lang="en-US" sz="3200" b="1"/>
              <a:t>    </a:t>
            </a:r>
            <a:r>
              <a:rPr sz="3200" b="1"/>
              <a:t>伏惟圣朝以孝治天下，凡在故老，犹蒙</a:t>
            </a:r>
            <a:r>
              <a:rPr sz="3200" b="1">
                <a:solidFill>
                  <a:schemeClr val="accent2"/>
                </a:solidFill>
              </a:rPr>
              <a:t>矜育</a:t>
            </a:r>
            <a:r>
              <a:rPr sz="3200" b="1"/>
              <a:t>（</a:t>
            </a:r>
            <a:r>
              <a:rPr sz="3200" b="1">
                <a:solidFill>
                  <a:srgbClr val="FF0000"/>
                </a:solidFill>
              </a:rPr>
              <a:t>怜惜养育</a:t>
            </a:r>
            <a:r>
              <a:rPr sz="3200" b="1"/>
              <a:t>），况臣孤苦，特为尤甚。且臣少</a:t>
            </a:r>
            <a:r>
              <a:rPr sz="3200" b="1">
                <a:solidFill>
                  <a:schemeClr val="accent2"/>
                </a:solidFill>
              </a:rPr>
              <a:t>仕</a:t>
            </a:r>
            <a:r>
              <a:rPr sz="3200" b="1"/>
              <a:t>（</a:t>
            </a:r>
            <a:r>
              <a:rPr sz="3200" b="1">
                <a:solidFill>
                  <a:srgbClr val="FF0000"/>
                </a:solidFill>
              </a:rPr>
              <a:t>做官</a:t>
            </a:r>
            <a:r>
              <a:rPr sz="3200" b="1"/>
              <a:t>）伪朝，历职郎署，本</a:t>
            </a:r>
            <a:r>
              <a:rPr sz="3200" b="1">
                <a:solidFill>
                  <a:schemeClr val="accent2"/>
                </a:solidFill>
              </a:rPr>
              <a:t>图</a:t>
            </a:r>
            <a:r>
              <a:rPr sz="3200" b="1"/>
              <a:t>（</a:t>
            </a:r>
            <a:r>
              <a:rPr sz="3200" b="1">
                <a:solidFill>
                  <a:srgbClr val="FF0000"/>
                </a:solidFill>
              </a:rPr>
              <a:t>希图</a:t>
            </a:r>
            <a:r>
              <a:rPr sz="3200" b="1"/>
              <a:t>）宦达，不</a:t>
            </a:r>
            <a:r>
              <a:rPr sz="3200" b="1">
                <a:solidFill>
                  <a:schemeClr val="accent2"/>
                </a:solidFill>
              </a:rPr>
              <a:t>矜</a:t>
            </a:r>
            <a:r>
              <a:rPr sz="3200" b="1"/>
              <a:t>（</a:t>
            </a:r>
            <a:r>
              <a:rPr sz="3200" b="1">
                <a:solidFill>
                  <a:srgbClr val="FF0000"/>
                </a:solidFill>
              </a:rPr>
              <a:t>看重、推崇</a:t>
            </a:r>
            <a:r>
              <a:rPr sz="3200" b="1"/>
              <a:t>）</a:t>
            </a:r>
            <a:r>
              <a:rPr sz="3200" b="1">
                <a:solidFill>
                  <a:schemeClr val="accent2"/>
                </a:solidFill>
              </a:rPr>
              <a:t>名节</a:t>
            </a:r>
            <a:r>
              <a:rPr sz="3200" b="1"/>
              <a:t>（</a:t>
            </a:r>
            <a:r>
              <a:rPr sz="3200" b="1">
                <a:solidFill>
                  <a:srgbClr val="FF0000"/>
                </a:solidFill>
              </a:rPr>
              <a:t>名誉与节操</a:t>
            </a:r>
            <a:r>
              <a:rPr sz="3200" b="1"/>
              <a:t>）。今臣亡国贱俘，至微至陋，过蒙</a:t>
            </a:r>
            <a:r>
              <a:rPr sz="3200" b="1">
                <a:solidFill>
                  <a:schemeClr val="accent2"/>
                </a:solidFill>
              </a:rPr>
              <a:t>拔擢</a:t>
            </a:r>
            <a:r>
              <a:rPr sz="3200" b="1"/>
              <a:t>（</a:t>
            </a:r>
            <a:r>
              <a:rPr sz="3200" b="1">
                <a:solidFill>
                  <a:srgbClr val="FF0000"/>
                </a:solidFill>
              </a:rPr>
              <a:t>提拔、擢升</a:t>
            </a:r>
            <a:r>
              <a:rPr sz="3200" b="1"/>
              <a:t>），宠命</a:t>
            </a:r>
            <a:r>
              <a:rPr sz="3200" b="1">
                <a:solidFill>
                  <a:schemeClr val="accent2"/>
                </a:solidFill>
              </a:rPr>
              <a:t>优渥</a:t>
            </a:r>
            <a:r>
              <a:rPr sz="3200" b="1"/>
              <a:t>（</a:t>
            </a:r>
            <a:r>
              <a:rPr sz="3200" b="1">
                <a:solidFill>
                  <a:srgbClr val="FF0000"/>
                </a:solidFill>
              </a:rPr>
              <a:t>优厚</a:t>
            </a:r>
            <a:r>
              <a:rPr sz="3200" b="1"/>
              <a:t>），岂敢</a:t>
            </a:r>
            <a:r>
              <a:rPr sz="3200" b="1">
                <a:solidFill>
                  <a:schemeClr val="accent2"/>
                </a:solidFill>
              </a:rPr>
              <a:t>盘桓</a:t>
            </a:r>
            <a:r>
              <a:rPr sz="3200" b="1"/>
              <a:t>（</a:t>
            </a:r>
            <a:r>
              <a:rPr sz="3200" b="1">
                <a:solidFill>
                  <a:srgbClr val="FF0000"/>
                </a:solidFill>
              </a:rPr>
              <a:t>犹疑不决的样子</a:t>
            </a:r>
            <a:r>
              <a:rPr sz="3200" b="1"/>
              <a:t>），有所</a:t>
            </a:r>
            <a:r>
              <a:rPr sz="3200" b="1">
                <a:solidFill>
                  <a:schemeClr val="accent2"/>
                </a:solidFill>
              </a:rPr>
              <a:t>希冀</a:t>
            </a:r>
            <a:r>
              <a:rPr sz="3200" b="1"/>
              <a:t>（</a:t>
            </a:r>
            <a:r>
              <a:rPr sz="3200" b="1">
                <a:solidFill>
                  <a:srgbClr val="FF0000"/>
                </a:solidFill>
              </a:rPr>
              <a:t>非分的愿望</a:t>
            </a:r>
            <a:r>
              <a:rPr sz="3200" b="1"/>
              <a:t>）。但以刘日</a:t>
            </a:r>
            <a:r>
              <a:rPr sz="3200" b="1">
                <a:solidFill>
                  <a:schemeClr val="accent2"/>
                </a:solidFill>
              </a:rPr>
              <a:t>薄</a:t>
            </a:r>
            <a:r>
              <a:rPr sz="3200" b="1"/>
              <a:t>（</a:t>
            </a:r>
            <a:r>
              <a:rPr sz="3200" b="1">
                <a:solidFill>
                  <a:srgbClr val="FF0000"/>
                </a:solidFill>
              </a:rPr>
              <a:t>迫近</a:t>
            </a:r>
            <a:r>
              <a:rPr sz="3200" b="1"/>
              <a:t>）西山，气息</a:t>
            </a:r>
            <a:r>
              <a:rPr sz="3200" b="1">
                <a:solidFill>
                  <a:schemeClr val="accent2"/>
                </a:solidFill>
              </a:rPr>
              <a:t>奄奄</a:t>
            </a:r>
            <a:r>
              <a:rPr sz="3200" b="1"/>
              <a:t>（</a:t>
            </a:r>
            <a:r>
              <a:rPr sz="3200" b="1">
                <a:solidFill>
                  <a:srgbClr val="FF0000"/>
                </a:solidFill>
              </a:rPr>
              <a:t>气息微弱、将要断气的样子</a:t>
            </a:r>
            <a:r>
              <a:rPr sz="3200" b="1"/>
              <a:t>），人命</a:t>
            </a:r>
            <a:r>
              <a:rPr sz="3200" b="1">
                <a:solidFill>
                  <a:schemeClr val="accent2"/>
                </a:solidFill>
              </a:rPr>
              <a:t>危浅</a:t>
            </a:r>
            <a:r>
              <a:rPr sz="3200" b="1"/>
              <a:t>（</a:t>
            </a:r>
            <a:r>
              <a:rPr sz="3200" b="1">
                <a:solidFill>
                  <a:srgbClr val="FF0000"/>
                </a:solidFill>
              </a:rPr>
              <a:t>垂危</a:t>
            </a:r>
            <a:r>
              <a:rPr sz="3200" b="1"/>
              <a:t>），朝不</a:t>
            </a:r>
            <a:r>
              <a:rPr sz="3200" b="1">
                <a:solidFill>
                  <a:schemeClr val="accent2"/>
                </a:solidFill>
              </a:rPr>
              <a:t>虑</a:t>
            </a:r>
            <a:r>
              <a:rPr sz="3200" b="1"/>
              <a:t>（</a:t>
            </a:r>
            <a:r>
              <a:rPr sz="3200" b="1">
                <a:solidFill>
                  <a:srgbClr val="FF0000"/>
                </a:solidFill>
              </a:rPr>
              <a:t>想</a:t>
            </a:r>
            <a:r>
              <a:rPr sz="3200" b="1"/>
              <a:t>）夕。臣无祖母，</a:t>
            </a:r>
            <a:r>
              <a:rPr sz="3200" b="1">
                <a:solidFill>
                  <a:schemeClr val="accent2"/>
                </a:solidFill>
              </a:rPr>
              <a:t>无以</a:t>
            </a:r>
            <a:r>
              <a:rPr sz="3200" b="1"/>
              <a:t>（</a:t>
            </a:r>
            <a:r>
              <a:rPr sz="3200" b="1">
                <a:solidFill>
                  <a:srgbClr val="FF0000"/>
                </a:solidFill>
              </a:rPr>
              <a:t>没有用来……的办法</a:t>
            </a:r>
            <a:r>
              <a:rPr sz="3200" b="1"/>
              <a:t>）至今日；祖母无臣，无以终余年。母、孙二人，</a:t>
            </a:r>
            <a:r>
              <a:rPr sz="3200" b="1">
                <a:solidFill>
                  <a:schemeClr val="accent2"/>
                </a:solidFill>
              </a:rPr>
              <a:t>更相</a:t>
            </a:r>
            <a:r>
              <a:rPr sz="3200" b="1"/>
              <a:t>（</a:t>
            </a:r>
            <a:r>
              <a:rPr sz="3200" b="1">
                <a:solidFill>
                  <a:srgbClr val="FF0000"/>
                </a:solidFill>
              </a:rPr>
              <a:t>相互</a:t>
            </a:r>
            <a:r>
              <a:rPr sz="3200" b="1"/>
              <a:t>）为命，是以</a:t>
            </a:r>
            <a:r>
              <a:rPr sz="3200" b="1">
                <a:solidFill>
                  <a:schemeClr val="accent2"/>
                </a:solidFill>
              </a:rPr>
              <a:t>区区</a:t>
            </a:r>
            <a:r>
              <a:rPr sz="3200" b="1"/>
              <a:t>（</a:t>
            </a:r>
            <a:r>
              <a:rPr sz="3200" b="1">
                <a:solidFill>
                  <a:srgbClr val="FF0000"/>
                </a:solidFill>
              </a:rPr>
              <a:t>自己的私情</a:t>
            </a:r>
            <a:r>
              <a:rPr sz="3200" b="1"/>
              <a:t>）不能废远。</a:t>
            </a:r>
            <a:endParaRPr sz="3200" b="1"/>
          </a:p>
        </p:txBody>
      </p:sp>
    </p:spTree>
  </p:cSld>
  <p:clrMapOvr>
    <a:masterClrMapping/>
  </p:clrMapOvr>
  <p:transition>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23850" y="476885"/>
            <a:ext cx="8562340" cy="4523105"/>
          </a:xfrm>
          <a:prstGeom prst="rect">
            <a:avLst/>
          </a:prstGeom>
          <a:noFill/>
          <a:ln w="9525">
            <a:noFill/>
            <a:miter lim="800000"/>
          </a:ln>
        </p:spPr>
        <p:txBody>
          <a:bodyPr wrap="square">
            <a:spAutoFit/>
          </a:bodyPr>
          <a:lstStyle/>
          <a:p>
            <a:r>
              <a:rPr lang="en-US" sz="3200" b="1"/>
              <a:t>        </a:t>
            </a:r>
            <a:r>
              <a:rPr sz="3200" b="1"/>
              <a:t>臣密今年四十有四，祖母今年九十有六，是臣尽节于陛下之日长，报养刘之日短也。乌鸟私情，愿（     ）乞（     ）终养。臣之辛苦（     ），非独蜀之人士及二州牧伯所见（     ）明知，皇天后土实所共鉴（     ）。愿陛下矜愍（     ）愚诚（     ），听（     ）臣微志，庶（     ）刘侥幸，保卒余年。臣生当陨首，死当结草。臣不胜犬马怖惧之情，谨拜表（     ）以闻。</a:t>
            </a:r>
            <a:endParaRPr sz="3200" b="1"/>
          </a:p>
        </p:txBody>
      </p:sp>
    </p:spTree>
  </p:cSld>
  <p:clrMapOvr>
    <a:masterClrMapping/>
  </p:clrMapOvr>
  <p:transition>
    <p:split orient="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4523105"/>
          </a:xfrm>
          <a:prstGeom prst="rect">
            <a:avLst/>
          </a:prstGeom>
          <a:noFill/>
          <a:ln w="9525">
            <a:noFill/>
            <a:miter lim="800000"/>
          </a:ln>
        </p:spPr>
        <p:txBody>
          <a:bodyPr wrap="square">
            <a:spAutoFit/>
          </a:bodyPr>
          <a:lstStyle/>
          <a:p>
            <a:r>
              <a:rPr lang="en-US" sz="3200" b="1"/>
              <a:t>        </a:t>
            </a:r>
            <a:r>
              <a:rPr sz="3200" b="1"/>
              <a:t>臣密今年四十有四，祖母今年九十有六，是臣尽节于陛下之日长，报养刘之日短也。乌鸟私情，</a:t>
            </a:r>
            <a:r>
              <a:rPr sz="3200" b="1">
                <a:solidFill>
                  <a:schemeClr val="accent2"/>
                </a:solidFill>
              </a:rPr>
              <a:t>愿</a:t>
            </a:r>
            <a:r>
              <a:rPr sz="3200" b="1"/>
              <a:t>（</a:t>
            </a:r>
            <a:r>
              <a:rPr sz="3200" b="1">
                <a:solidFill>
                  <a:srgbClr val="FF0000"/>
                </a:solidFill>
              </a:rPr>
              <a:t>希望</a:t>
            </a:r>
            <a:r>
              <a:rPr sz="3200" b="1"/>
              <a:t>）</a:t>
            </a:r>
            <a:r>
              <a:rPr sz="3200" b="1">
                <a:solidFill>
                  <a:schemeClr val="accent2"/>
                </a:solidFill>
              </a:rPr>
              <a:t>乞</a:t>
            </a:r>
            <a:r>
              <a:rPr sz="3200" b="1"/>
              <a:t>（</a:t>
            </a:r>
            <a:r>
              <a:rPr sz="3200" b="1">
                <a:solidFill>
                  <a:srgbClr val="FF0000"/>
                </a:solidFill>
              </a:rPr>
              <a:t>求</a:t>
            </a:r>
            <a:r>
              <a:rPr sz="3200" b="1"/>
              <a:t> ）终养。臣之</a:t>
            </a:r>
            <a:r>
              <a:rPr sz="3200" b="1">
                <a:solidFill>
                  <a:schemeClr val="accent2"/>
                </a:solidFill>
              </a:rPr>
              <a:t>辛苦</a:t>
            </a:r>
            <a:r>
              <a:rPr sz="3200" b="1"/>
              <a:t>（</a:t>
            </a:r>
            <a:r>
              <a:rPr sz="3200" b="1">
                <a:solidFill>
                  <a:srgbClr val="FF0000"/>
                </a:solidFill>
              </a:rPr>
              <a:t>辛酸悲苦</a:t>
            </a:r>
            <a:r>
              <a:rPr sz="3200" b="1"/>
              <a:t>），非独蜀之人士及二州牧伯所</a:t>
            </a:r>
            <a:r>
              <a:rPr sz="3200" b="1">
                <a:solidFill>
                  <a:schemeClr val="accent2"/>
                </a:solidFill>
              </a:rPr>
              <a:t>见</a:t>
            </a:r>
            <a:r>
              <a:rPr sz="3200" b="1"/>
              <a:t>（</a:t>
            </a:r>
            <a:r>
              <a:rPr sz="3200" b="1">
                <a:solidFill>
                  <a:srgbClr val="FF0000"/>
                </a:solidFill>
              </a:rPr>
              <a:t>表被动</a:t>
            </a:r>
            <a:r>
              <a:rPr sz="3200" b="1"/>
              <a:t>）明知，皇天后土实所共</a:t>
            </a:r>
            <a:r>
              <a:rPr sz="3200" b="1">
                <a:solidFill>
                  <a:schemeClr val="accent2"/>
                </a:solidFill>
              </a:rPr>
              <a:t>鉴</a:t>
            </a:r>
            <a:r>
              <a:rPr sz="3200" b="1"/>
              <a:t>（</a:t>
            </a:r>
            <a:r>
              <a:rPr sz="3200" b="1">
                <a:solidFill>
                  <a:srgbClr val="FF0000"/>
                </a:solidFill>
              </a:rPr>
              <a:t>照察、审辨</a:t>
            </a:r>
            <a:r>
              <a:rPr sz="3200" b="1"/>
              <a:t>）。愿陛下矜</a:t>
            </a:r>
            <a:r>
              <a:rPr sz="3200" b="1">
                <a:solidFill>
                  <a:schemeClr val="accent2"/>
                </a:solidFill>
              </a:rPr>
              <a:t>愍</a:t>
            </a:r>
            <a:r>
              <a:rPr sz="3200" b="1"/>
              <a:t>（</a:t>
            </a:r>
            <a:r>
              <a:rPr sz="3200" b="1">
                <a:solidFill>
                  <a:srgbClr val="FF0000"/>
                </a:solidFill>
              </a:rPr>
              <a:t>怜恤</a:t>
            </a:r>
            <a:r>
              <a:rPr sz="3200" b="1"/>
              <a:t>）愚</a:t>
            </a:r>
            <a:r>
              <a:rPr sz="3200" b="1">
                <a:solidFill>
                  <a:schemeClr val="accent2"/>
                </a:solidFill>
              </a:rPr>
              <a:t>诚</a:t>
            </a:r>
            <a:r>
              <a:rPr sz="3200" b="1"/>
              <a:t>（</a:t>
            </a:r>
            <a:r>
              <a:rPr sz="3200" b="1">
                <a:solidFill>
                  <a:srgbClr val="FF0000"/>
                </a:solidFill>
              </a:rPr>
              <a:t>诚意</a:t>
            </a:r>
            <a:r>
              <a:rPr sz="3200" b="1"/>
              <a:t>），</a:t>
            </a:r>
            <a:r>
              <a:rPr sz="3200" b="1">
                <a:solidFill>
                  <a:schemeClr val="accent2"/>
                </a:solidFill>
              </a:rPr>
              <a:t>听</a:t>
            </a:r>
            <a:r>
              <a:rPr sz="3200" b="1"/>
              <a:t>（</a:t>
            </a:r>
            <a:r>
              <a:rPr sz="3200" b="1">
                <a:solidFill>
                  <a:srgbClr val="FF0000"/>
                </a:solidFill>
              </a:rPr>
              <a:t>任从。这里指应许</a:t>
            </a:r>
            <a:r>
              <a:rPr sz="3200" b="1"/>
              <a:t>）臣微志，</a:t>
            </a:r>
            <a:r>
              <a:rPr sz="3200" b="1">
                <a:solidFill>
                  <a:schemeClr val="accent2"/>
                </a:solidFill>
              </a:rPr>
              <a:t>庶</a:t>
            </a:r>
            <a:r>
              <a:rPr sz="3200" b="1"/>
              <a:t>（</a:t>
            </a:r>
            <a:r>
              <a:rPr sz="3200" b="1">
                <a:solidFill>
                  <a:srgbClr val="FF0000"/>
                </a:solidFill>
              </a:rPr>
              <a:t>希望</a:t>
            </a:r>
            <a:r>
              <a:rPr sz="3200" b="1"/>
              <a:t>）刘侥幸，保卒余年。臣生当陨首，死当结草。臣不胜犬马怖惧之情，谨</a:t>
            </a:r>
            <a:r>
              <a:rPr sz="3200" b="1">
                <a:solidFill>
                  <a:schemeClr val="accent2"/>
                </a:solidFill>
              </a:rPr>
              <a:t>拜表</a:t>
            </a:r>
            <a:r>
              <a:rPr sz="3200" b="1"/>
              <a:t>（</a:t>
            </a:r>
            <a:r>
              <a:rPr sz="3200" b="1">
                <a:solidFill>
                  <a:srgbClr val="FF0000"/>
                </a:solidFill>
              </a:rPr>
              <a:t>上表章</a:t>
            </a:r>
            <a:r>
              <a:rPr sz="3200" b="1"/>
              <a:t>）以闻。</a:t>
            </a:r>
            <a:endParaRPr sz="3200" b="1"/>
          </a:p>
        </p:txBody>
      </p:sp>
    </p:spTree>
  </p:cSld>
  <p:clrMapOvr>
    <a:masterClrMapping/>
  </p:clrMapOvr>
  <p:transition>
    <p:split orient="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036496" cy="5631180"/>
          </a:xfrm>
          <a:prstGeom prst="rect">
            <a:avLst/>
          </a:prstGeom>
          <a:noFill/>
          <a:ln w="9525">
            <a:noFill/>
            <a:miter lim="800000"/>
          </a:ln>
        </p:spPr>
        <p:txBody>
          <a:bodyPr wrap="square">
            <a:spAutoFit/>
          </a:bodyPr>
          <a:lstStyle/>
          <a:p>
            <a:r>
              <a:rPr lang="zh-CN" altLang="zh-CN" sz="3600" b="1"/>
              <a:t>三、易写错字填空，并翻译句子</a:t>
            </a:r>
            <a:endParaRPr lang="zh-CN" altLang="zh-CN" sz="3600" b="1"/>
          </a:p>
          <a:p>
            <a:r>
              <a:rPr lang="zh-CN" altLang="zh-CN" sz="3600" b="1"/>
              <a:t>1.臣以险衅，夙遭（    ）凶。生孩六月，慈父见背，行年四岁，舅夺母志。</a:t>
            </a:r>
            <a:endParaRPr lang="zh-CN" altLang="zh-CN" sz="3600" b="1"/>
          </a:p>
          <a:p>
            <a:r>
              <a:rPr lang="zh-CN" altLang="zh-CN" sz="3600" b="1"/>
              <a:t>翻译：                                                                                      </a:t>
            </a:r>
            <a:endParaRPr lang="zh-CN" altLang="zh-CN" sz="3600" b="1"/>
          </a:p>
          <a:p>
            <a:r>
              <a:rPr lang="zh-CN" altLang="zh-CN" sz="3600" b="1"/>
              <a:t>2.既无伯叔，终鲜兄弟，门（    ）（    ）薄，晚有儿息。</a:t>
            </a:r>
            <a:endParaRPr lang="zh-CN" altLang="zh-CN" sz="3600" b="1"/>
          </a:p>
          <a:p>
            <a:r>
              <a:rPr lang="zh-CN" altLang="zh-CN" sz="3600" b="1"/>
              <a:t>翻译：                                                                                      </a:t>
            </a:r>
            <a:endParaRPr lang="zh-CN" altLang="zh-CN" sz="3600" b="1"/>
          </a:p>
          <a:p>
            <a:r>
              <a:rPr lang="zh-CN" altLang="zh-CN" sz="3600" b="1"/>
              <a:t>3.外无期功强近之亲，内无应门五尺之（    ），（    ）（    ）孑立，形影相吊。</a:t>
            </a:r>
            <a:endParaRPr lang="zh-CN" altLang="zh-CN" sz="3600" b="1"/>
          </a:p>
          <a:p>
            <a:r>
              <a:rPr lang="zh-CN" altLang="zh-CN" sz="3600" b="1"/>
              <a:t>翻译：                                                                                      </a:t>
            </a:r>
            <a:endParaRPr lang="zh-CN" altLang="zh-CN" sz="3600" b="1"/>
          </a:p>
        </p:txBody>
      </p:sp>
    </p:spTree>
  </p:cSld>
  <p:clrMapOvr>
    <a:masterClrMapping/>
  </p:clrMapOvr>
  <p:transition>
    <p:split orient="vert"/>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036496" cy="6123940"/>
          </a:xfrm>
          <a:prstGeom prst="rect">
            <a:avLst/>
          </a:prstGeom>
          <a:noFill/>
          <a:ln w="9525">
            <a:noFill/>
            <a:miter lim="800000"/>
          </a:ln>
        </p:spPr>
        <p:txBody>
          <a:bodyPr wrap="square">
            <a:spAutoFit/>
          </a:bodyPr>
          <a:lstStyle/>
          <a:p>
            <a:r>
              <a:rPr lang="zh-CN" altLang="zh-CN" sz="2800" b="1"/>
              <a:t>三、易写错字填空，并翻译句子</a:t>
            </a:r>
            <a:endParaRPr lang="zh-CN" altLang="zh-CN" sz="2800" b="1"/>
          </a:p>
          <a:p>
            <a:r>
              <a:rPr lang="zh-CN" altLang="zh-CN" sz="2800" b="1"/>
              <a:t>1.臣以险衅，夙遭（闵）凶。生孩六月，慈父见背，行年四岁，舅夺母志。</a:t>
            </a:r>
            <a:endParaRPr lang="zh-CN" altLang="zh-CN" sz="2800" b="1"/>
          </a:p>
          <a:p>
            <a:r>
              <a:rPr lang="zh-CN" altLang="zh-CN" sz="2800" b="1">
                <a:solidFill>
                  <a:srgbClr val="FF0000"/>
                </a:solidFill>
              </a:rPr>
              <a:t>翻译：臣因命运不好，小时候就遭遇了不幸。生下来刚六个月，慈父便弃我而去；到四岁时，舅父又强迫母亲改变守节的志向（逼她改嫁）。</a:t>
            </a:r>
            <a:endParaRPr lang="zh-CN" altLang="zh-CN" sz="2800" b="1"/>
          </a:p>
          <a:p>
            <a:r>
              <a:rPr lang="zh-CN" altLang="zh-CN" sz="2800" b="1"/>
              <a:t>2.既无伯叔，终鲜兄弟，门（衰）（祚）薄，晚有儿息。</a:t>
            </a:r>
            <a:endParaRPr lang="zh-CN" altLang="zh-CN" sz="2800" b="1"/>
          </a:p>
          <a:p>
            <a:r>
              <a:rPr lang="zh-CN" altLang="zh-CN" sz="2800" b="1">
                <a:solidFill>
                  <a:srgbClr val="FF0000"/>
                </a:solidFill>
              </a:rPr>
              <a:t>翻译：（臣）既没有伯叔，也没有兄弟，家门衰微而福分浅薄，很晚才有儿子。</a:t>
            </a:r>
            <a:endParaRPr lang="zh-CN" altLang="zh-CN" sz="2800" b="1">
              <a:solidFill>
                <a:srgbClr val="FF0000"/>
              </a:solidFill>
            </a:endParaRPr>
          </a:p>
          <a:p>
            <a:r>
              <a:rPr lang="zh-CN" altLang="zh-CN" sz="2800" b="1"/>
              <a:t>3.外无期功强近之亲，内无应门五尺之（僮），（茕茕）孑立，形影相吊。</a:t>
            </a:r>
            <a:endParaRPr lang="zh-CN" altLang="zh-CN" sz="2800" b="1"/>
          </a:p>
          <a:p>
            <a:r>
              <a:rPr lang="zh-CN" altLang="zh-CN" sz="2800" b="1">
                <a:solidFill>
                  <a:srgbClr val="FF0000"/>
                </a:solidFill>
              </a:rPr>
              <a:t>翻译：在外面没有什么近亲，在家里又没有照管门户的小童，（臣）孤单无靠地独自生活，（只有自己的）身体和影子互相安慰。</a:t>
            </a:r>
            <a:endParaRPr lang="zh-CN" altLang="zh-CN" sz="2800" b="1"/>
          </a:p>
        </p:txBody>
      </p:sp>
    </p:spTree>
  </p:cSld>
  <p:clrMapOvr>
    <a:masterClrMapping/>
  </p:clrMapOvr>
  <p:transition>
    <p:split orient="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6195" y="260350"/>
            <a:ext cx="9036496" cy="5015865"/>
          </a:xfrm>
          <a:prstGeom prst="rect">
            <a:avLst/>
          </a:prstGeom>
          <a:noFill/>
          <a:ln w="9525">
            <a:noFill/>
            <a:miter lim="800000"/>
          </a:ln>
        </p:spPr>
        <p:txBody>
          <a:bodyPr wrap="square">
            <a:spAutoFit/>
          </a:bodyPr>
          <a:lstStyle/>
          <a:p>
            <a:r>
              <a:rPr sz="3200" b="1"/>
              <a:t>4.臣以供养无主，辞不赴命。诏书特下，拜臣郎中，寻（    ）国恩，除臣（    ）马。</a:t>
            </a:r>
            <a:endParaRPr sz="3200" b="1"/>
          </a:p>
          <a:p>
            <a:r>
              <a:rPr sz="3200" b="1"/>
              <a:t>翻译：                                                                                      </a:t>
            </a:r>
            <a:endParaRPr sz="3200" b="1"/>
          </a:p>
          <a:p>
            <a:r>
              <a:rPr sz="3200" b="1"/>
              <a:t>5.臣欲奉诏奔驰，则刘病日（    ）；欲苟顺私情，则告诉不许：臣之进退，实为狼狈。</a:t>
            </a:r>
            <a:endParaRPr sz="3200" b="1"/>
          </a:p>
          <a:p>
            <a:r>
              <a:rPr sz="3200" b="1"/>
              <a:t>翻译：                                                                                      </a:t>
            </a:r>
            <a:endParaRPr sz="3200" b="1"/>
          </a:p>
          <a:p>
            <a:r>
              <a:rPr sz="3200" b="1"/>
              <a:t>                                                                                      </a:t>
            </a:r>
            <a:endParaRPr sz="3200" b="1"/>
          </a:p>
          <a:p>
            <a:r>
              <a:rPr sz="3200" b="1"/>
              <a:t>6.且臣少仕伪朝，历职郎署，本图（    ）达，不（    ）名节。</a:t>
            </a:r>
            <a:endParaRPr sz="3200" b="1"/>
          </a:p>
          <a:p>
            <a:r>
              <a:rPr sz="3200" b="1"/>
              <a:t>翻译：                                                                                      </a:t>
            </a:r>
            <a:endParaRPr sz="3200" b="1"/>
          </a:p>
        </p:txBody>
      </p:sp>
    </p:spTree>
  </p:cSld>
  <p:clrMapOvr>
    <a:masterClrMapping/>
  </p:clrMapOvr>
  <p:transition>
    <p:split orient="vert"/>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036496" cy="6554470"/>
          </a:xfrm>
          <a:prstGeom prst="rect">
            <a:avLst/>
          </a:prstGeom>
          <a:noFill/>
          <a:ln w="9525">
            <a:noFill/>
            <a:miter lim="800000"/>
          </a:ln>
        </p:spPr>
        <p:txBody>
          <a:bodyPr wrap="square">
            <a:spAutoFit/>
          </a:bodyPr>
          <a:lstStyle/>
          <a:p>
            <a:r>
              <a:rPr lang="zh-CN" altLang="zh-CN" sz="2800" b="1"/>
              <a:t>4.臣以供养无主，辞不赴命。诏书特下，拜臣郎中，寻（蒙）国恩，除臣（洗）马。</a:t>
            </a:r>
            <a:endParaRPr lang="zh-CN" altLang="zh-CN" sz="2800" b="1"/>
          </a:p>
          <a:p>
            <a:r>
              <a:rPr lang="zh-CN" altLang="zh-CN" sz="2800" b="1">
                <a:solidFill>
                  <a:srgbClr val="FF0000"/>
                </a:solidFill>
              </a:rPr>
              <a:t>翻译：臣因为（一旦外出做官）供奉祖母之事没人来做，（所以）辞谢而未接受任命。（陛下）特地颁下诏书，任命臣为郎中，不久又蒙受国家恩典，任命臣为太子洗马。</a:t>
            </a:r>
            <a:endParaRPr lang="zh-CN" altLang="zh-CN" sz="2800" b="1"/>
          </a:p>
          <a:p>
            <a:r>
              <a:rPr lang="zh-CN" altLang="zh-CN" sz="2800" b="1"/>
              <a:t>5.臣欲奉诏奔驰，则刘病日（笃）；欲苟顺私情，则告诉不许：臣之进退，实为狼狈。</a:t>
            </a:r>
            <a:endParaRPr lang="zh-CN" altLang="zh-CN" sz="2800" b="1"/>
          </a:p>
          <a:p>
            <a:r>
              <a:rPr lang="zh-CN" altLang="zh-CN" sz="2800" b="1">
                <a:solidFill>
                  <a:srgbClr val="FF0000"/>
                </a:solidFill>
              </a:rPr>
              <a:t>翻译：臣想接受诏命赶路（就职），但刘氏的病一天比一天沉重，想姑且迁就私情，但申诉（苦衷）不被许可：臣目下实在是进退两难，处境窘迫。</a:t>
            </a:r>
            <a:endParaRPr lang="zh-CN" altLang="zh-CN" sz="2800" b="1"/>
          </a:p>
          <a:p>
            <a:r>
              <a:rPr lang="zh-CN" altLang="zh-CN" sz="2800" b="1"/>
              <a:t>6.且臣少仕伪朝，历职郎署，本图（宦）达，不（矜）名节。</a:t>
            </a:r>
            <a:endParaRPr lang="zh-CN" altLang="zh-CN" sz="2800" b="1"/>
          </a:p>
          <a:p>
            <a:r>
              <a:rPr lang="zh-CN" altLang="zh-CN" sz="2800" b="1">
                <a:solidFill>
                  <a:srgbClr val="FF0000"/>
                </a:solidFill>
              </a:rPr>
              <a:t>翻译：再说臣年轻时曾在伪朝做官，历任郎官之职，本来就希图官位显达，并不想自命清高。</a:t>
            </a:r>
            <a:endParaRPr lang="zh-CN" altLang="zh-CN" sz="2800" b="1"/>
          </a:p>
        </p:txBody>
      </p:sp>
    </p:spTree>
  </p:cSld>
  <p:clrMapOvr>
    <a:masterClrMapping/>
  </p:clrMapOvr>
  <p:transition>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6195" y="260350"/>
            <a:ext cx="9036496" cy="5507990"/>
          </a:xfrm>
          <a:prstGeom prst="rect">
            <a:avLst/>
          </a:prstGeom>
          <a:noFill/>
          <a:ln w="9525">
            <a:noFill/>
            <a:miter lim="800000"/>
          </a:ln>
        </p:spPr>
        <p:txBody>
          <a:bodyPr wrap="square">
            <a:spAutoFit/>
          </a:bodyPr>
          <a:lstStyle/>
          <a:p>
            <a:r>
              <a:rPr sz="3200" b="1"/>
              <a:t>7.今臣亡国贱俘，至微至陋，过蒙拔（    ），宠命优渥，岂敢盘（    ），有所希冀。</a:t>
            </a:r>
            <a:endParaRPr sz="3200" b="1"/>
          </a:p>
          <a:p>
            <a:r>
              <a:rPr sz="3200" b="1"/>
              <a:t>翻译：                                                                                      </a:t>
            </a:r>
            <a:endParaRPr sz="3200" b="1"/>
          </a:p>
          <a:p>
            <a:r>
              <a:rPr sz="3200" b="1"/>
              <a:t>                                                                                      </a:t>
            </a:r>
            <a:endParaRPr sz="3200" b="1"/>
          </a:p>
          <a:p>
            <a:r>
              <a:rPr sz="3200" b="1"/>
              <a:t>8.臣无祖母，无以至今日；祖母无臣，无以终余年。母、孙二人，更相为命，是以区区不能废远。</a:t>
            </a:r>
            <a:endParaRPr sz="3200" b="1"/>
          </a:p>
          <a:p>
            <a:r>
              <a:rPr sz="3200" b="1"/>
              <a:t>翻译：                                                                                      </a:t>
            </a:r>
            <a:endParaRPr sz="3200" b="1"/>
          </a:p>
          <a:p>
            <a:r>
              <a:rPr sz="3200" b="1"/>
              <a:t>                                                                                      </a:t>
            </a:r>
            <a:endParaRPr sz="3200" b="1"/>
          </a:p>
          <a:p>
            <a:r>
              <a:rPr sz="3200" b="1"/>
              <a:t>9.愿陛下（    ）（    ）愚诚，听臣微志，（    ）刘侥幸，保卒余年。臣生当陨首，死当结草。</a:t>
            </a:r>
            <a:endParaRPr sz="3200" b="1"/>
          </a:p>
          <a:p>
            <a:r>
              <a:rPr sz="3200" b="1"/>
              <a:t>翻译：                                                                                     </a:t>
            </a:r>
            <a:endParaRPr sz="3200" b="1"/>
          </a:p>
        </p:txBody>
      </p:sp>
    </p:spTree>
  </p:cSld>
  <p:clrMapOvr>
    <a:masterClrMapping/>
  </p:clrMapOvr>
  <p:transition>
    <p:split orient="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44450"/>
            <a:ext cx="9036496" cy="6554470"/>
          </a:xfrm>
          <a:prstGeom prst="rect">
            <a:avLst/>
          </a:prstGeom>
          <a:noFill/>
          <a:ln w="9525">
            <a:noFill/>
            <a:miter lim="800000"/>
          </a:ln>
        </p:spPr>
        <p:txBody>
          <a:bodyPr wrap="square">
            <a:spAutoFit/>
          </a:bodyPr>
          <a:lstStyle/>
          <a:p>
            <a:r>
              <a:rPr lang="zh-CN" altLang="zh-CN" sz="2800" b="1"/>
              <a:t>7.今臣亡国贱俘，至微至陋，过蒙拔（擢），宠命优（渥），岂敢盘（桓），有所希冀。</a:t>
            </a:r>
            <a:endParaRPr lang="zh-CN" altLang="zh-CN" sz="2800" b="1"/>
          </a:p>
          <a:p>
            <a:r>
              <a:rPr lang="zh-CN" altLang="zh-CN" sz="2800" b="1">
                <a:solidFill>
                  <a:srgbClr val="FF0000"/>
                </a:solidFill>
              </a:rPr>
              <a:t>翻译：如今臣是卑贱的亡国之俘，极为卑微鄙陋，过分地受到提拔，荣宠优厚，怎么敢犹豫徘徊，另有所图呢？</a:t>
            </a:r>
            <a:endParaRPr lang="zh-CN" altLang="zh-CN" sz="2800" b="1"/>
          </a:p>
          <a:p>
            <a:r>
              <a:rPr lang="zh-CN" altLang="zh-CN" sz="2800" b="1"/>
              <a:t>8.臣无祖母，无以至今日；祖母无臣，无以终余年。母、孙二人，更相为命，是以区区不能废远。</a:t>
            </a:r>
            <a:endParaRPr lang="zh-CN" altLang="zh-CN" sz="2800" b="1"/>
          </a:p>
          <a:p>
            <a:r>
              <a:rPr lang="zh-CN" altLang="zh-CN" sz="2800" b="1">
                <a:solidFill>
                  <a:srgbClr val="FF0000"/>
                </a:solidFill>
              </a:rPr>
              <a:t>翻译：臣（如果）没有祖母，就无从（长大）以至今日；祖母（如果）没有臣的照顾，就不能尽其余生。祖孙二人，相依为命，因此（就臣）内心（而言）不能够废止（奉养）、远离（祖母）。</a:t>
            </a:r>
            <a:endParaRPr lang="zh-CN" altLang="zh-CN" sz="2800" b="1">
              <a:solidFill>
                <a:srgbClr val="FF0000"/>
              </a:solidFill>
            </a:endParaRPr>
          </a:p>
          <a:p>
            <a:r>
              <a:rPr lang="zh-CN" altLang="zh-CN" sz="2800" b="1"/>
              <a:t>9.愿陛下（矜愍）愚诚，听臣微志，（庶）刘侥幸，保卒余年。臣生当陨首，死当结草。 </a:t>
            </a:r>
            <a:endParaRPr lang="zh-CN" altLang="zh-CN" sz="2800" b="1"/>
          </a:p>
          <a:p>
            <a:r>
              <a:rPr lang="zh-CN" altLang="zh-CN" sz="2800" b="1">
                <a:solidFill>
                  <a:srgbClr val="FF0000"/>
                </a:solidFill>
              </a:rPr>
              <a:t>翻译：祈望陛下能怜恤臣的衷情，准许臣（实现）卑微的志愿，使刘氏能侥幸（因此）安尽余年。臣生时应当献身，死后也当结草报恩。</a:t>
            </a:r>
            <a:endParaRPr lang="zh-CN" altLang="zh-CN" sz="2800" b="1">
              <a:solidFill>
                <a:srgbClr val="FF0000"/>
              </a:solidFill>
            </a:endParaRPr>
          </a:p>
        </p:txBody>
      </p:sp>
    </p:spTree>
  </p:cSld>
  <p:clrMapOvr>
    <a:masterClrMapping/>
  </p:clrMapOvr>
  <p:transition>
    <p:split orient="vert"/>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Text Box 2"/>
          <p:cNvSpPr txBox="1">
            <a:spLocks noChangeArrowheads="1"/>
          </p:cNvSpPr>
          <p:nvPr/>
        </p:nvSpPr>
        <p:spPr bwMode="auto">
          <a:xfrm>
            <a:off x="827088" y="1125538"/>
            <a:ext cx="7631112" cy="3476625"/>
          </a:xfrm>
          <a:prstGeom prst="rect">
            <a:avLst/>
          </a:prstGeom>
          <a:noFill/>
          <a:ln w="9525">
            <a:noFill/>
            <a:miter lim="800000"/>
          </a:ln>
        </p:spPr>
        <p:txBody>
          <a:bodyPr>
            <a:spAutoFit/>
          </a:bodyPr>
          <a:lstStyle/>
          <a:p>
            <a:pPr fontAlgn="base">
              <a:spcBef>
                <a:spcPct val="50000"/>
              </a:spcBef>
              <a:spcAft>
                <a:spcPct val="0"/>
              </a:spcAft>
            </a:pPr>
            <a:r>
              <a:rPr lang="zh-CN" altLang="en-US" sz="4400" b="1" smtClean="0">
                <a:solidFill>
                  <a:srgbClr val="FF0000"/>
                </a:solidFill>
                <a:ea typeface="楷体_GB2312" panose="02010609030101010101" pitchFamily="49" charset="-122"/>
              </a:rPr>
              <a:t>学习目标：</a:t>
            </a:r>
            <a:endParaRPr lang="en-US" altLang="zh-CN" sz="4400" b="1" smtClean="0">
              <a:solidFill>
                <a:srgbClr val="FF0000"/>
              </a:solidFill>
              <a:ea typeface="楷体_GB2312" panose="02010609030101010101" pitchFamily="49" charset="-122"/>
            </a:endParaRPr>
          </a:p>
          <a:p>
            <a:pPr fontAlgn="base">
              <a:spcBef>
                <a:spcPct val="50000"/>
              </a:spcBef>
              <a:spcAft>
                <a:spcPct val="0"/>
              </a:spcAft>
            </a:pPr>
            <a:r>
              <a:rPr lang="en-US" altLang="zh-CN" sz="4400" b="1" smtClean="0">
                <a:solidFill>
                  <a:srgbClr val="FF0000"/>
                </a:solidFill>
                <a:ea typeface="楷体_GB2312" panose="02010609030101010101" pitchFamily="49" charset="-122"/>
              </a:rPr>
              <a:t>1</a:t>
            </a:r>
            <a:r>
              <a:rPr lang="zh-CN" altLang="en-US" sz="4400" b="1" smtClean="0">
                <a:solidFill>
                  <a:srgbClr val="FF0000"/>
                </a:solidFill>
                <a:ea typeface="楷体_GB2312" panose="02010609030101010101" pitchFamily="49" charset="-122"/>
              </a:rPr>
              <a:t>、背诵全文，并默写。</a:t>
            </a:r>
            <a:endParaRPr lang="zh-CN" altLang="en-US" sz="4400" b="1" smtClean="0">
              <a:solidFill>
                <a:srgbClr val="FF0000"/>
              </a:solidFill>
              <a:ea typeface="楷体_GB2312" panose="02010609030101010101" pitchFamily="49" charset="-122"/>
            </a:endParaRPr>
          </a:p>
          <a:p>
            <a:pPr fontAlgn="base">
              <a:spcBef>
                <a:spcPct val="50000"/>
              </a:spcBef>
              <a:spcAft>
                <a:spcPct val="0"/>
              </a:spcAft>
            </a:pPr>
            <a:r>
              <a:rPr lang="en-US" altLang="zh-CN" sz="4400" b="1" smtClean="0">
                <a:solidFill>
                  <a:srgbClr val="FF0000"/>
                </a:solidFill>
                <a:ea typeface="楷体_GB2312" panose="02010609030101010101" pitchFamily="49" charset="-122"/>
              </a:rPr>
              <a:t>2</a:t>
            </a:r>
            <a:r>
              <a:rPr lang="zh-CN" altLang="en-US" sz="4400" b="1" smtClean="0">
                <a:solidFill>
                  <a:srgbClr val="FF0000"/>
                </a:solidFill>
                <a:ea typeface="楷体_GB2312" panose="02010609030101010101" pitchFamily="49" charset="-122"/>
              </a:rPr>
              <a:t>、理解、落实关键字句</a:t>
            </a:r>
            <a:r>
              <a:rPr lang="en-US" altLang="zh-CN" sz="4400" b="1" smtClean="0">
                <a:solidFill>
                  <a:srgbClr val="FF0000"/>
                </a:solidFill>
                <a:ea typeface="楷体_GB2312" panose="02010609030101010101" pitchFamily="49" charset="-122"/>
              </a:rPr>
              <a:t>,</a:t>
            </a:r>
            <a:r>
              <a:rPr lang="zh-CN" altLang="en-US" sz="4400" b="1" smtClean="0">
                <a:solidFill>
                  <a:srgbClr val="FF0000"/>
                </a:solidFill>
                <a:ea typeface="楷体_GB2312" panose="02010609030101010101" pitchFamily="49" charset="-122"/>
              </a:rPr>
              <a:t>积累文化常识。</a:t>
            </a:r>
            <a:endParaRPr lang="zh-CN" altLang="en-US" sz="4400" b="1" smtClean="0">
              <a:solidFill>
                <a:srgbClr val="FF0000"/>
              </a:solidFill>
              <a:ea typeface="楷体_GB2312" panose="02010609030101010101" pitchFamily="49" charset="-122"/>
            </a:endParaRPr>
          </a:p>
        </p:txBody>
      </p:sp>
    </p:spTree>
  </p:cSld>
  <p:clrMapOvr>
    <a:masterClrMapping/>
  </p:clrMapOvr>
  <p:transition>
    <p:split orient="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985635"/>
          </a:xfrm>
          <a:prstGeom prst="rect">
            <a:avLst/>
          </a:prstGeom>
          <a:noFill/>
          <a:ln w="9525">
            <a:noFill/>
            <a:miter lim="800000"/>
          </a:ln>
        </p:spPr>
        <p:txBody>
          <a:bodyPr wrap="square">
            <a:spAutoFit/>
          </a:bodyPr>
          <a:lstStyle/>
          <a:p>
            <a:r>
              <a:rPr lang="zh-CN" altLang="en-US" sz="3200" b="1">
                <a:solidFill>
                  <a:schemeClr val="tx1"/>
                </a:solidFill>
              </a:rPr>
              <a:t>四、理解式诗句默写 </a:t>
            </a:r>
            <a:endParaRPr lang="zh-CN" altLang="en-US" sz="3200" b="1">
              <a:solidFill>
                <a:schemeClr val="tx1"/>
              </a:solidFill>
            </a:endParaRPr>
          </a:p>
          <a:p>
            <a:r>
              <a:rPr lang="zh-CN" altLang="en-US" sz="3200" b="1">
                <a:solidFill>
                  <a:schemeClr val="tx1"/>
                </a:solidFill>
              </a:rPr>
              <a:t>1.《陈情表》中写李密命运不好小时不幸的两句是“</a:t>
            </a:r>
            <a:r>
              <a:rPr lang="zh-CN" altLang="en-US" sz="3200" b="1" u="sng">
                <a:solidFill>
                  <a:srgbClr val="FF0000"/>
                </a:solidFill>
              </a:rPr>
              <a:t> 臣以险衅，夙遭闵凶</a:t>
            </a:r>
            <a:r>
              <a:rPr lang="zh-CN" altLang="en-US" sz="3200" b="1">
                <a:solidFill>
                  <a:schemeClr val="tx1"/>
                </a:solidFill>
              </a:rPr>
              <a:t>”。</a:t>
            </a:r>
            <a:endParaRPr lang="zh-CN" altLang="en-US" sz="3200" b="1">
              <a:solidFill>
                <a:schemeClr val="tx1"/>
              </a:solidFill>
            </a:endParaRPr>
          </a:p>
          <a:p>
            <a:r>
              <a:rPr lang="zh-CN" altLang="en-US" sz="3200" b="1">
                <a:solidFill>
                  <a:schemeClr val="tx1"/>
                </a:solidFill>
              </a:rPr>
              <a:t>2.《陈情表》用“</a:t>
            </a:r>
            <a:r>
              <a:rPr lang="zh-CN" altLang="en-US" sz="3200" b="1" u="sng">
                <a:solidFill>
                  <a:srgbClr val="FF0000"/>
                </a:solidFill>
              </a:rPr>
              <a:t>零丁孤苦，至于成立</a:t>
            </a:r>
            <a:r>
              <a:rPr lang="zh-CN" altLang="en-US" sz="3200" b="1">
                <a:solidFill>
                  <a:schemeClr val="tx1"/>
                </a:solidFill>
              </a:rPr>
              <a:t>”两句表现他孤独的长大成人。</a:t>
            </a:r>
            <a:endParaRPr lang="zh-CN" altLang="en-US" sz="3200" b="1">
              <a:solidFill>
                <a:schemeClr val="tx1"/>
              </a:solidFill>
            </a:endParaRPr>
          </a:p>
          <a:p>
            <a:r>
              <a:rPr lang="zh-CN" altLang="en-US" sz="3200" b="1">
                <a:solidFill>
                  <a:schemeClr val="tx1"/>
                </a:solidFill>
              </a:rPr>
              <a:t>3.《陈情表》用“</a:t>
            </a:r>
            <a:r>
              <a:rPr lang="zh-CN" altLang="en-US" sz="3200" b="1" u="sng">
                <a:solidFill>
                  <a:srgbClr val="FF0000"/>
                </a:solidFill>
              </a:rPr>
              <a:t>门衰祚薄，晚有儿息</a:t>
            </a:r>
            <a:r>
              <a:rPr lang="zh-CN" altLang="en-US" sz="3200" b="1">
                <a:solidFill>
                  <a:schemeClr val="tx1"/>
                </a:solidFill>
              </a:rPr>
              <a:t>”两句表现他的家门不兴旺缺少幸福。</a:t>
            </a:r>
            <a:endParaRPr lang="zh-CN" altLang="en-US" sz="3200" b="1">
              <a:solidFill>
                <a:schemeClr val="tx1"/>
              </a:solidFill>
            </a:endParaRPr>
          </a:p>
          <a:p>
            <a:r>
              <a:rPr lang="zh-CN" altLang="en-US" sz="3200" b="1">
                <a:solidFill>
                  <a:schemeClr val="tx1"/>
                </a:solidFill>
              </a:rPr>
              <a:t>4.《陈情表》用“</a:t>
            </a:r>
            <a:r>
              <a:rPr lang="zh-CN" altLang="en-US" sz="3200" b="1" u="sng">
                <a:solidFill>
                  <a:srgbClr val="FF0000"/>
                </a:solidFill>
              </a:rPr>
              <a:t>外无期功强近之亲，内无应门五尺之僮</a:t>
            </a:r>
            <a:r>
              <a:rPr lang="zh-CN" altLang="en-US" sz="3200" b="1">
                <a:solidFill>
                  <a:schemeClr val="tx1"/>
                </a:solidFill>
              </a:rPr>
              <a:t>”两句表明自己缺少亲属帮助并且事必躬亲的孤弱。</a:t>
            </a:r>
            <a:endParaRPr lang="zh-CN" altLang="en-US" sz="3200" b="1">
              <a:solidFill>
                <a:schemeClr val="tx1"/>
              </a:solidFill>
            </a:endParaRPr>
          </a:p>
          <a:p>
            <a:r>
              <a:rPr lang="zh-CN" altLang="en-US" sz="3200" b="1">
                <a:solidFill>
                  <a:schemeClr val="tx1"/>
                </a:solidFill>
              </a:rPr>
              <a:t>5.《陈情表》用“</a:t>
            </a:r>
            <a:r>
              <a:rPr lang="zh-CN" altLang="en-US" sz="3200" b="1" u="sng">
                <a:solidFill>
                  <a:srgbClr val="FF0000"/>
                </a:solidFill>
              </a:rPr>
              <a:t>茕茕孑立，形影相吊</a:t>
            </a:r>
            <a:r>
              <a:rPr lang="zh-CN" altLang="en-US" sz="3200" b="1">
                <a:solidFill>
                  <a:schemeClr val="tx1"/>
                </a:solidFill>
              </a:rPr>
              <a:t>”两句写出了自己的孤单和缺少心灵的安慰。</a:t>
            </a:r>
            <a:endParaRPr lang="zh-CN" altLang="en-US" sz="3200" b="1">
              <a:solidFill>
                <a:schemeClr val="tx1"/>
              </a:solidFill>
            </a:endParaRPr>
          </a:p>
          <a:p>
            <a:r>
              <a:rPr lang="zh-CN" altLang="en-US" sz="3200" b="1">
                <a:solidFill>
                  <a:schemeClr val="tx1"/>
                </a:solidFill>
              </a:rPr>
              <a:t>6.《陈情表》中李密写他的祖母常年有病不能自理的两句是“</a:t>
            </a:r>
            <a:r>
              <a:rPr lang="zh-CN" altLang="en-US" sz="3200" b="1" u="sng">
                <a:solidFill>
                  <a:srgbClr val="FF0000"/>
                </a:solidFill>
              </a:rPr>
              <a:t>而刘夙婴疾病，常在床蓐</a:t>
            </a:r>
            <a:r>
              <a:rPr lang="zh-CN" altLang="en-US" sz="3200" b="1">
                <a:solidFill>
                  <a:schemeClr val="tx1"/>
                </a:solidFill>
              </a:rPr>
              <a:t>”。</a:t>
            </a:r>
            <a:endParaRPr lang="zh-CN" altLang="en-US" sz="3200" b="1">
              <a:solidFill>
                <a:schemeClr val="tx1"/>
              </a:solidFill>
            </a:endParaRPr>
          </a:p>
        </p:txBody>
      </p:sp>
    </p:spTree>
  </p:cSld>
  <p:clrMapOvr>
    <a:masterClrMapping/>
  </p:clrMapOvr>
  <p:transition>
    <p:split orient="vert"/>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985635"/>
          </a:xfrm>
          <a:prstGeom prst="rect">
            <a:avLst/>
          </a:prstGeom>
          <a:noFill/>
          <a:ln w="9525">
            <a:noFill/>
            <a:miter lim="800000"/>
          </a:ln>
        </p:spPr>
        <p:txBody>
          <a:bodyPr wrap="square">
            <a:spAutoFit/>
          </a:bodyPr>
          <a:lstStyle/>
          <a:p>
            <a:r>
              <a:rPr sz="3200" b="1" smtClean="0"/>
              <a:t>7.《陈情表》中作者用“</a:t>
            </a:r>
            <a:r>
              <a:rPr lang="zh-CN" altLang="en-US" sz="3200" b="1" u="sng">
                <a:solidFill>
                  <a:srgbClr val="FF0000"/>
                </a:solidFill>
              </a:rPr>
              <a:t>臣欲奉诏奔驰，则刘病日笃；欲苟顺私情，则告诉不许</a:t>
            </a:r>
            <a:r>
              <a:rPr sz="3200" b="1" smtClean="0"/>
              <a:t>”四句写出他的进退两难。</a:t>
            </a:r>
            <a:endParaRPr sz="3200" b="1" smtClean="0"/>
          </a:p>
          <a:p>
            <a:r>
              <a:rPr sz="3200" b="1" smtClean="0"/>
              <a:t>8.《陈情表》用“</a:t>
            </a:r>
            <a:r>
              <a:rPr lang="zh-CN" altLang="en-US" sz="3200" b="1" u="sng">
                <a:solidFill>
                  <a:srgbClr val="FF0000"/>
                </a:solidFill>
              </a:rPr>
              <a:t>至微至陋，过蒙拔擢</a:t>
            </a:r>
            <a:r>
              <a:rPr sz="3200" b="1" smtClean="0"/>
              <a:t>”写出李密身份虽低但却得到重用。</a:t>
            </a:r>
            <a:endParaRPr sz="3200" b="1" smtClean="0"/>
          </a:p>
          <a:p>
            <a:r>
              <a:rPr sz="3200" b="1" smtClean="0"/>
              <a:t>9.李密写他的祖母在世间的时间很少，已在弥留之际的四句是“</a:t>
            </a:r>
            <a:r>
              <a:rPr lang="zh-CN" altLang="en-US" sz="3200" b="1" u="sng">
                <a:solidFill>
                  <a:srgbClr val="FF0000"/>
                </a:solidFill>
              </a:rPr>
              <a:t>但以刘日薄西山，气息奄奄，人命危浅，朝不虑夕</a:t>
            </a:r>
            <a:r>
              <a:rPr sz="3200" b="1" smtClean="0"/>
              <a:t>”。</a:t>
            </a:r>
            <a:endParaRPr sz="3200" b="1" smtClean="0"/>
          </a:p>
          <a:p>
            <a:r>
              <a:rPr sz="3200" b="1" smtClean="0"/>
              <a:t>10.《陈情表》中李密用“</a:t>
            </a:r>
            <a:r>
              <a:rPr lang="zh-CN" altLang="en-US" sz="3200" b="1" u="sng">
                <a:solidFill>
                  <a:srgbClr val="FF0000"/>
                </a:solidFill>
              </a:rPr>
              <a:t>母孙二更相为命，是以区区不能废远</a:t>
            </a:r>
            <a:r>
              <a:rPr sz="3200" b="1" smtClean="0"/>
              <a:t>”写明母孙二人命运一体实难相离的请辞原因。</a:t>
            </a:r>
            <a:endParaRPr sz="3200" b="1" smtClean="0"/>
          </a:p>
          <a:p>
            <a:r>
              <a:rPr sz="3200" b="1" smtClean="0"/>
              <a:t>11.《陈情表》中李密从年龄的角度说明可以暂时不应命的原因的两句是“</a:t>
            </a:r>
            <a:r>
              <a:rPr lang="zh-CN" altLang="en-US" sz="3200" b="1" u="sng">
                <a:solidFill>
                  <a:srgbClr val="FF0000"/>
                </a:solidFill>
              </a:rPr>
              <a:t>是臣尽节于陛下之日长，报养刘之日短也</a:t>
            </a:r>
            <a:r>
              <a:rPr sz="3200" b="1" smtClean="0"/>
              <a:t>”。</a:t>
            </a:r>
            <a:endParaRPr sz="3200" b="1" smtClean="0"/>
          </a:p>
        </p:txBody>
      </p:sp>
    </p:spTree>
  </p:cSld>
  <p:clrMapOvr>
    <a:masterClrMapping/>
  </p:clrMapOvr>
  <p:transition>
    <p:split orient="vert"/>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000750"/>
          </a:xfrm>
          <a:prstGeom prst="rect">
            <a:avLst/>
          </a:prstGeom>
          <a:noFill/>
          <a:ln w="9525">
            <a:noFill/>
            <a:miter lim="800000"/>
          </a:ln>
        </p:spPr>
        <p:txBody>
          <a:bodyPr wrap="square">
            <a:spAutoFit/>
          </a:bodyPr>
          <a:lstStyle/>
          <a:p>
            <a:r>
              <a:rPr sz="3200" b="1" smtClean="0"/>
              <a:t>12.《陈情表》中用乌鸦反哺的典故写人应尽孝心的两句是“</a:t>
            </a:r>
            <a:r>
              <a:rPr lang="zh-CN" altLang="en-US" sz="3200" b="1" u="sng">
                <a:solidFill>
                  <a:srgbClr val="FF0000"/>
                </a:solidFill>
              </a:rPr>
              <a:t>乌鸟私情，愿乞终养</a:t>
            </a:r>
            <a:r>
              <a:rPr sz="3200" b="1" smtClean="0"/>
              <a:t> ”。</a:t>
            </a:r>
            <a:endParaRPr sz="3200" b="1" smtClean="0"/>
          </a:p>
          <a:p>
            <a:r>
              <a:rPr sz="3200" b="1" smtClean="0"/>
              <a:t>13.《陈情表》中李密用“</a:t>
            </a:r>
            <a:r>
              <a:rPr lang="zh-CN" altLang="en-US" sz="3200" b="1" u="sng">
                <a:solidFill>
                  <a:srgbClr val="FF0000"/>
                </a:solidFill>
              </a:rPr>
              <a:t>愿陛下矜悯愚诚，听臣微志</a:t>
            </a:r>
            <a:r>
              <a:rPr sz="3200" b="1" smtClean="0"/>
              <a:t>”两句要求晋武帝的怜悯他的现状并准许他的要求。</a:t>
            </a:r>
            <a:endParaRPr sz="3200" b="1" smtClean="0"/>
          </a:p>
          <a:p>
            <a:r>
              <a:rPr sz="3200" b="1" smtClean="0"/>
              <a:t>14.《陈情表》中李密向晋武帝表达他将不惜为国出力和报答皇帝大恩德俩句是“</a:t>
            </a:r>
            <a:r>
              <a:rPr lang="zh-CN" altLang="en-US" sz="3200" b="1" u="sng">
                <a:solidFill>
                  <a:srgbClr val="FF0000"/>
                </a:solidFill>
              </a:rPr>
              <a:t>臣生当陨首，死当结草</a:t>
            </a:r>
            <a:r>
              <a:rPr sz="3200" b="1" smtClean="0"/>
              <a:t>”</a:t>
            </a:r>
            <a:endParaRPr sz="3200" b="1" smtClean="0"/>
          </a:p>
          <a:p>
            <a:r>
              <a:rPr sz="3200" b="1" smtClean="0"/>
              <a:t>15.《陈情表》中李密向晋武帝说明了在前朝任职的目的而打消晋武帝疑虑的两句是“</a:t>
            </a:r>
            <a:r>
              <a:rPr lang="zh-CN" altLang="en-US" sz="3200" b="1" u="sng">
                <a:solidFill>
                  <a:srgbClr val="FF0000"/>
                </a:solidFill>
              </a:rPr>
              <a:t>本图宦达，不矜名节</a:t>
            </a:r>
            <a:r>
              <a:rPr sz="3200" b="1" smtClean="0"/>
              <a:t>”。</a:t>
            </a:r>
            <a:endParaRPr sz="3200" b="1" smtClean="0"/>
          </a:p>
          <a:p>
            <a:endParaRPr sz="3200" b="1" smtClean="0"/>
          </a:p>
        </p:txBody>
      </p:sp>
    </p:spTree>
  </p:cSld>
  <p:clrMapOvr>
    <a:masterClrMapping/>
  </p:clrMapOvr>
  <p:transition>
    <p:split orient="vert"/>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308725"/>
          </a:xfrm>
          <a:prstGeom prst="rect">
            <a:avLst/>
          </a:prstGeom>
          <a:noFill/>
          <a:ln w="9525">
            <a:noFill/>
            <a:miter lim="800000"/>
          </a:ln>
        </p:spPr>
        <p:txBody>
          <a:bodyPr wrap="square">
            <a:spAutoFit/>
          </a:bodyPr>
          <a:lstStyle/>
          <a:p>
            <a:r>
              <a:rPr sz="3000" b="1" smtClean="0"/>
              <a:t>16.在《陈情表》中，李密很注重语言的表达得体：在陈述自己的情况时，语气委婉谦卑，但在提及晋朝的统治时，却不惜恭维之辞，其中恭维晋朝很注重孝道的句子是：“</a:t>
            </a:r>
            <a:r>
              <a:rPr lang="zh-CN" altLang="en-US" sz="3200" b="1" u="sng">
                <a:solidFill>
                  <a:srgbClr val="FF0000"/>
                </a:solidFill>
              </a:rPr>
              <a:t>伏惟圣朝以孝治天下，凡在故老，犹蒙矜育</a:t>
            </a:r>
            <a:r>
              <a:rPr sz="3000" b="1" smtClean="0"/>
              <a:t>”。</a:t>
            </a:r>
            <a:endParaRPr sz="3000" b="1" smtClean="0"/>
          </a:p>
          <a:p>
            <a:r>
              <a:rPr sz="3000" b="1" smtClean="0"/>
              <a:t>17.李密收到了朝廷先后任命他为郎中和洗马的诏书，对此，李密回应是：“</a:t>
            </a:r>
            <a:r>
              <a:rPr lang="zh-CN" altLang="en-US" sz="3200" b="1" u="sng">
                <a:solidFill>
                  <a:srgbClr val="FF0000"/>
                </a:solidFill>
              </a:rPr>
              <a:t>臣具以表闻，辞不就职 </a:t>
            </a:r>
            <a:r>
              <a:rPr sz="3000" b="1" smtClean="0"/>
              <a:t>”。 </a:t>
            </a:r>
            <a:endParaRPr sz="3000" b="1" smtClean="0"/>
          </a:p>
          <a:p>
            <a:r>
              <a:rPr sz="3000" b="1" smtClean="0"/>
              <a:t>18.在《陈情表》中，面对太守和刺史的举荐，李密的回应是：“</a:t>
            </a:r>
            <a:r>
              <a:rPr lang="zh-CN" altLang="en-US" sz="3200" b="1" u="sng">
                <a:solidFill>
                  <a:srgbClr val="FF0000"/>
                </a:solidFill>
              </a:rPr>
              <a:t>臣以供养无主，辞不赴命</a:t>
            </a:r>
            <a:r>
              <a:rPr sz="3000" b="1" smtClean="0"/>
              <a:t>”。</a:t>
            </a:r>
            <a:endParaRPr sz="3000" b="1" smtClean="0"/>
          </a:p>
          <a:p>
            <a:r>
              <a:rPr sz="3000" b="1" smtClean="0"/>
              <a:t>19.祖孙二人关系正如李密所言：“</a:t>
            </a:r>
            <a:r>
              <a:rPr lang="zh-CN" altLang="en-US" sz="3200" b="1" u="sng">
                <a:solidFill>
                  <a:srgbClr val="FF0000"/>
                </a:solidFill>
              </a:rPr>
              <a:t>臣无祖母，无以至今日，祖母无臣，无以终余年，母孙二人，更相为命</a:t>
            </a:r>
            <a:r>
              <a:rPr sz="3000" b="1" smtClean="0"/>
              <a:t>”。</a:t>
            </a:r>
            <a:endParaRPr sz="3000" b="1" smtClean="0"/>
          </a:p>
          <a:p>
            <a:endParaRPr sz="3000" b="1" smtClean="0"/>
          </a:p>
        </p:txBody>
      </p:sp>
    </p:spTree>
  </p:cSld>
  <p:clrMapOvr>
    <a:masterClrMapping/>
  </p:clrMapOvr>
  <p:transition>
    <p:split orient="vert"/>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708775"/>
          </a:xfrm>
          <a:prstGeom prst="rect">
            <a:avLst/>
          </a:prstGeom>
          <a:noFill/>
          <a:ln w="9525">
            <a:noFill/>
            <a:miter lim="800000"/>
          </a:ln>
        </p:spPr>
        <p:txBody>
          <a:bodyPr wrap="square">
            <a:spAutoFit/>
          </a:bodyPr>
          <a:lstStyle/>
          <a:p>
            <a:r>
              <a:rPr sz="3000" b="1" smtClean="0">
                <a:sym typeface="+mn-ea"/>
              </a:rPr>
              <a:t>20.李密申言自己的苦衷是人神共鉴的句子：</a:t>
            </a:r>
            <a:r>
              <a:rPr lang="zh-CN" altLang="en-US" sz="3000" b="1" u="sng">
                <a:solidFill>
                  <a:srgbClr val="FF0000"/>
                </a:solidFill>
                <a:sym typeface="+mn-ea"/>
              </a:rPr>
              <a:t>臣之辛苦，非独蜀之人士及二州牧伯所见明知，皇天后土实所共鉴</a:t>
            </a:r>
            <a:r>
              <a:rPr sz="3000" b="1" smtClean="0">
                <a:sym typeface="+mn-ea"/>
              </a:rPr>
              <a:t>。</a:t>
            </a:r>
            <a:endParaRPr sz="3000" b="1" smtClean="0">
              <a:sym typeface="+mn-ea"/>
            </a:endParaRPr>
          </a:p>
          <a:p>
            <a:r>
              <a:rPr sz="3000" b="1" smtClean="0"/>
              <a:t>21.文中李密用委婉曲折的语气表明自己并非怀念旧朝，先自贬身份，说自己亡国贱俘，至微至陋的地位，对晋武帝的</a:t>
            </a:r>
            <a:r>
              <a:rPr lang="zh-CN" altLang="en-US" sz="3200" b="1" u="sng">
                <a:solidFill>
                  <a:srgbClr val="FF0000"/>
                </a:solidFill>
              </a:rPr>
              <a:t>过蒙拔擢，宠命优渥</a:t>
            </a:r>
            <a:r>
              <a:rPr sz="3000" b="1" smtClean="0"/>
              <a:t>感到无比荣幸，所以不可能</a:t>
            </a:r>
            <a:r>
              <a:rPr lang="zh-CN" altLang="en-US" sz="3200" b="1" u="sng">
                <a:solidFill>
                  <a:srgbClr val="FF0000"/>
                </a:solidFill>
              </a:rPr>
              <a:t>岂敢盘桓，有所希冀</a:t>
            </a:r>
            <a:r>
              <a:rPr sz="3000" b="1" smtClean="0"/>
              <a:t>，委婉得体，消除了晋武帝的疑惑。</a:t>
            </a:r>
            <a:endParaRPr sz="3000" b="1" smtClean="0"/>
          </a:p>
          <a:p>
            <a:r>
              <a:rPr sz="3000" b="1" smtClean="0"/>
              <a:t>22.李密一开篇写到了自己幼年的不幸遭遇，其中提到自己早年丧父的两句是“</a:t>
            </a:r>
            <a:r>
              <a:rPr lang="zh-CN" altLang="en-US" sz="3200" b="1" u="sng">
                <a:solidFill>
                  <a:srgbClr val="FF0000"/>
                </a:solidFill>
              </a:rPr>
              <a:t>生孩六月，慈父见背</a:t>
            </a:r>
            <a:r>
              <a:rPr sz="3000" b="1" smtClean="0"/>
              <a:t>”。</a:t>
            </a:r>
            <a:endParaRPr sz="3000" b="1" smtClean="0"/>
          </a:p>
          <a:p>
            <a:r>
              <a:rPr sz="3000" b="1" smtClean="0"/>
              <a:t>23．我们通过“</a:t>
            </a:r>
            <a:r>
              <a:rPr lang="zh-CN" altLang="en-US" sz="3200" b="1" u="sng">
                <a:solidFill>
                  <a:srgbClr val="FF0000"/>
                </a:solidFill>
              </a:rPr>
              <a:t>既无伯叔，终鲜兄弟</a:t>
            </a:r>
            <a:r>
              <a:rPr sz="3000" b="1" smtClean="0"/>
              <a:t>”这两句可以知道李密不但是家里的独子，而且至少是两代单传了。 </a:t>
            </a:r>
            <a:endParaRPr sz="3000" b="1" smtClean="0"/>
          </a:p>
          <a:p>
            <a:r>
              <a:rPr sz="3000" b="1" smtClean="0"/>
              <a:t>24．在《陈情表》中，提到自己从小体弱多病、发育迟缓的两句是：“</a:t>
            </a:r>
            <a:r>
              <a:rPr lang="zh-CN" altLang="en-US" sz="3200" b="1" u="sng">
                <a:solidFill>
                  <a:srgbClr val="FF0000"/>
                </a:solidFill>
              </a:rPr>
              <a:t>臣少多疾病，九岁不行</a:t>
            </a:r>
            <a:r>
              <a:rPr sz="3000" b="1" smtClean="0"/>
              <a:t>”。</a:t>
            </a:r>
            <a:endParaRPr sz="3000" b="1" smtClean="0"/>
          </a:p>
        </p:txBody>
      </p:sp>
    </p:spTree>
  </p:cSld>
  <p:clrMapOvr>
    <a:masterClrMapping/>
  </p:clrMapOvr>
  <p:transition>
    <p:split orient="vert"/>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35560" y="44738"/>
            <a:ext cx="9144000" cy="6985635"/>
          </a:xfrm>
          <a:prstGeom prst="rect">
            <a:avLst/>
          </a:prstGeom>
          <a:noFill/>
          <a:ln w="9525">
            <a:noFill/>
            <a:miter lim="800000"/>
          </a:ln>
        </p:spPr>
        <p:txBody>
          <a:bodyPr wrap="square">
            <a:spAutoFit/>
          </a:bodyPr>
          <a:lstStyle/>
          <a:p>
            <a:r>
              <a:rPr sz="2800" b="1">
                <a:solidFill>
                  <a:srgbClr val="FF0000"/>
                </a:solidFill>
              </a:rPr>
              <a:t>《陈情表》自主检测：【参考答案】</a:t>
            </a:r>
            <a:endParaRPr sz="2800" b="1">
              <a:solidFill>
                <a:srgbClr val="FF0000"/>
              </a:solidFill>
            </a:endParaRPr>
          </a:p>
          <a:p>
            <a:r>
              <a:rPr sz="2800" b="1">
                <a:solidFill>
                  <a:srgbClr val="FF0000"/>
                </a:solidFill>
              </a:rPr>
              <a:t>1．臣以险衅  夙遭闵凶  </a:t>
            </a:r>
            <a:endParaRPr sz="2800" b="1">
              <a:solidFill>
                <a:srgbClr val="FF0000"/>
              </a:solidFill>
            </a:endParaRPr>
          </a:p>
          <a:p>
            <a:r>
              <a:rPr sz="2800" b="1">
                <a:solidFill>
                  <a:srgbClr val="FF0000"/>
                </a:solidFill>
              </a:rPr>
              <a:t>2．生孩六月  慈父见背 </a:t>
            </a:r>
            <a:endParaRPr sz="2800" b="1">
              <a:solidFill>
                <a:srgbClr val="FF0000"/>
              </a:solidFill>
            </a:endParaRPr>
          </a:p>
          <a:p>
            <a:r>
              <a:rPr sz="2800" b="1">
                <a:solidFill>
                  <a:srgbClr val="FF0000"/>
                </a:solidFill>
              </a:rPr>
              <a:t>3．既无伯叔  终鲜兄弟 </a:t>
            </a:r>
            <a:endParaRPr sz="2800" b="1">
              <a:solidFill>
                <a:srgbClr val="FF0000"/>
              </a:solidFill>
            </a:endParaRPr>
          </a:p>
          <a:p>
            <a:r>
              <a:rPr sz="2800" b="1">
                <a:solidFill>
                  <a:srgbClr val="FF0000"/>
                </a:solidFill>
              </a:rPr>
              <a:t>4．臣少多疾病  九岁不行  </a:t>
            </a:r>
            <a:endParaRPr sz="2800" b="1">
              <a:solidFill>
                <a:srgbClr val="FF0000"/>
              </a:solidFill>
            </a:endParaRPr>
          </a:p>
          <a:p>
            <a:r>
              <a:rPr sz="2800" b="1">
                <a:solidFill>
                  <a:srgbClr val="FF0000"/>
                </a:solidFill>
              </a:rPr>
              <a:t>5．外无期功强近之亲  内无应门五尺之僮 </a:t>
            </a:r>
            <a:endParaRPr sz="2800" b="1">
              <a:solidFill>
                <a:srgbClr val="FF0000"/>
              </a:solidFill>
            </a:endParaRPr>
          </a:p>
          <a:p>
            <a:r>
              <a:rPr sz="2800" b="1">
                <a:solidFill>
                  <a:srgbClr val="FF0000"/>
                </a:solidFill>
              </a:rPr>
              <a:t>6．茕茕孑立  形影相吊  </a:t>
            </a:r>
            <a:endParaRPr sz="2800" b="1">
              <a:solidFill>
                <a:srgbClr val="FF0000"/>
              </a:solidFill>
            </a:endParaRPr>
          </a:p>
          <a:p>
            <a:r>
              <a:rPr sz="2800" b="1">
                <a:solidFill>
                  <a:srgbClr val="FF0000"/>
                </a:solidFill>
              </a:rPr>
              <a:t>7．臣以供养无主  辞不赴命  </a:t>
            </a:r>
            <a:endParaRPr sz="2800" b="1">
              <a:solidFill>
                <a:srgbClr val="FF0000"/>
              </a:solidFill>
            </a:endParaRPr>
          </a:p>
          <a:p>
            <a:r>
              <a:rPr sz="2800" b="1">
                <a:solidFill>
                  <a:srgbClr val="FF0000"/>
                </a:solidFill>
              </a:rPr>
              <a:t>8．臣具以表闻  辞不就职  </a:t>
            </a:r>
            <a:endParaRPr sz="2800" b="1">
              <a:solidFill>
                <a:srgbClr val="FF0000"/>
              </a:solidFill>
            </a:endParaRPr>
          </a:p>
          <a:p>
            <a:r>
              <a:rPr sz="2800" b="1">
                <a:solidFill>
                  <a:srgbClr val="FF0000"/>
                </a:solidFill>
              </a:rPr>
              <a:t>9．本图宦达  不矜名节  </a:t>
            </a:r>
            <a:endParaRPr sz="2800" b="1">
              <a:solidFill>
                <a:srgbClr val="FF0000"/>
              </a:solidFill>
            </a:endParaRPr>
          </a:p>
          <a:p>
            <a:r>
              <a:rPr sz="2800" b="1">
                <a:solidFill>
                  <a:srgbClr val="FF0000"/>
                </a:solidFill>
              </a:rPr>
              <a:t>10．无以至今日  无以终余年 </a:t>
            </a:r>
            <a:endParaRPr sz="2800" b="1">
              <a:solidFill>
                <a:srgbClr val="FF0000"/>
              </a:solidFill>
            </a:endParaRPr>
          </a:p>
          <a:p>
            <a:r>
              <a:rPr sz="2800" b="1">
                <a:solidFill>
                  <a:srgbClr val="FF0000"/>
                </a:solidFill>
              </a:rPr>
              <a:t>11．则刘病日笃  则告诉不许  </a:t>
            </a:r>
            <a:endParaRPr sz="2800" b="1">
              <a:solidFill>
                <a:srgbClr val="FF0000"/>
              </a:solidFill>
            </a:endParaRPr>
          </a:p>
          <a:p>
            <a:r>
              <a:rPr sz="2800" b="1">
                <a:solidFill>
                  <a:srgbClr val="FF0000"/>
                </a:solidFill>
              </a:rPr>
              <a:t>12．伏惟圣朝以孝治天下  凡在故老  犹蒙矜育 </a:t>
            </a:r>
            <a:endParaRPr sz="2800" b="1">
              <a:solidFill>
                <a:srgbClr val="FF0000"/>
              </a:solidFill>
            </a:endParaRPr>
          </a:p>
          <a:p>
            <a:r>
              <a:rPr sz="2800" b="1">
                <a:solidFill>
                  <a:srgbClr val="FF0000"/>
                </a:solidFill>
              </a:rPr>
              <a:t>13．臣生当陨首  死当结草  </a:t>
            </a:r>
            <a:endParaRPr sz="2800" b="1">
              <a:solidFill>
                <a:srgbClr val="FF0000"/>
              </a:solidFill>
            </a:endParaRPr>
          </a:p>
          <a:p>
            <a:r>
              <a:rPr sz="2800" b="1">
                <a:solidFill>
                  <a:srgbClr val="FF0000"/>
                </a:solidFill>
              </a:rPr>
              <a:t>14．乌鸟私情  愿乞终养  </a:t>
            </a:r>
            <a:endParaRPr sz="2800" b="1">
              <a:solidFill>
                <a:srgbClr val="FF0000"/>
              </a:solidFill>
            </a:endParaRPr>
          </a:p>
          <a:p>
            <a:r>
              <a:rPr sz="2800" b="1">
                <a:solidFill>
                  <a:srgbClr val="FF0000"/>
                </a:solidFill>
              </a:rPr>
              <a:t>15．是臣尽节于陛下之日长  报养刘之日短也 </a:t>
            </a:r>
            <a:endParaRPr sz="2800" b="1">
              <a:solidFill>
                <a:srgbClr val="FF0000"/>
              </a:solidFill>
            </a:endParaRPr>
          </a:p>
        </p:txBody>
      </p:sp>
    </p:spTree>
  </p:cSld>
  <p:clrMapOvr>
    <a:masterClrMapping/>
  </p:clrMapOvr>
  <p:transition>
    <p:split orient="vert"/>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000750"/>
          </a:xfrm>
          <a:prstGeom prst="rect">
            <a:avLst/>
          </a:prstGeom>
          <a:noFill/>
          <a:ln w="9525">
            <a:noFill/>
            <a:miter lim="800000"/>
          </a:ln>
        </p:spPr>
        <p:txBody>
          <a:bodyPr wrap="square">
            <a:spAutoFit/>
          </a:bodyPr>
          <a:lstStyle/>
          <a:p>
            <a:r>
              <a:rPr lang="zh-CN" sz="2400" b="1" smtClean="0"/>
              <a:t>文化常识积累：</a:t>
            </a:r>
            <a:endParaRPr lang="zh-CN" sz="2400" b="1" smtClean="0"/>
          </a:p>
          <a:p>
            <a:r>
              <a:rPr lang="en-US" altLang="zh-CN" sz="2400" b="1" smtClean="0"/>
              <a:t>1.</a:t>
            </a:r>
            <a:r>
              <a:rPr lang="zh-CN" altLang="en-US" sz="2400" b="1" smtClean="0"/>
              <a:t>丧服：</a:t>
            </a:r>
            <a:r>
              <a:rPr sz="2400" b="1" smtClean="0"/>
              <a:t>外，指自己一房之外的亲族。古代以亲属关系的远近确定丧服和服丧的时间。期，穿一年孝服的亲族。功，穿大功服（九个月）、小功服（五个月）的亲族。</a:t>
            </a:r>
            <a:endParaRPr sz="2400" b="1" smtClean="0"/>
          </a:p>
          <a:p>
            <a:r>
              <a:rPr lang="zh-CN" sz="2400" b="1" smtClean="0"/>
              <a:t>五服：斩衰、齐衰、大功、小功、缌麻。</a:t>
            </a:r>
            <a:endParaRPr lang="zh-CN" sz="2400" b="1" smtClean="0"/>
          </a:p>
          <a:p>
            <a:r>
              <a:rPr lang="en-US" sz="2400" b="1" smtClean="0"/>
              <a:t>2.</a:t>
            </a:r>
            <a:r>
              <a:rPr sz="2400" b="1" smtClean="0"/>
              <a:t>孝廉</a:t>
            </a:r>
            <a:r>
              <a:rPr lang="zh-CN" sz="2400" b="1" smtClean="0"/>
              <a:t>：</a:t>
            </a:r>
            <a:r>
              <a:rPr sz="2400" b="1" smtClean="0"/>
              <a:t>汉代所设荐举人才的一种科目，推举孝顺父母、品行方正的人。</a:t>
            </a:r>
            <a:endParaRPr sz="2400" b="1" smtClean="0"/>
          </a:p>
          <a:p>
            <a:r>
              <a:rPr lang="zh-CN" sz="2400" b="1" smtClean="0"/>
              <a:t>察举制：主要特征是由地方长官在辖区内随时考察、选取人才并推荐给上级或中央，经过试用考核再任命官职。</a:t>
            </a:r>
            <a:endParaRPr lang="zh-CN" sz="2400" b="1" smtClean="0"/>
          </a:p>
          <a:p>
            <a:r>
              <a:rPr lang="en-US" sz="2400" b="1" smtClean="0"/>
              <a:t>3.</a:t>
            </a:r>
            <a:r>
              <a:rPr sz="2400" b="1" smtClean="0"/>
              <a:t>秀才</a:t>
            </a:r>
            <a:r>
              <a:rPr lang="zh-CN" sz="2400" b="1" smtClean="0"/>
              <a:t>：</a:t>
            </a:r>
            <a:r>
              <a:rPr sz="2400" b="1" smtClean="0"/>
              <a:t>汉代所设选拔人才的一种科目，推举优秀人才。晋时仍保留此制。与科举考试的“秀才”不同。</a:t>
            </a:r>
            <a:endParaRPr sz="2400" b="1" smtClean="0"/>
          </a:p>
          <a:p>
            <a:r>
              <a:rPr lang="en-US" sz="2400" b="1" smtClean="0"/>
              <a:t>4.</a:t>
            </a:r>
            <a:r>
              <a:rPr sz="2400" b="1" smtClean="0"/>
              <a:t>死当结草</a:t>
            </a:r>
            <a:r>
              <a:rPr lang="zh-CN" sz="2400" b="1" smtClean="0"/>
              <a:t>：</a:t>
            </a:r>
            <a:r>
              <a:rPr sz="2400" b="1" smtClean="0"/>
              <a:t>《左传·宣公十五年》记载，晋大夫魏武子临死时，嘱咐他儿子魏颗把自己的爱妾杀了殉葬。魏颗没有照办而把她嫁了岀去。后来魏颗与秦将杜回作战，看见一个老人结草，把杜回绊倒，因此擒获杜回。魏颗夜间梦见这个老人，自称是那个再嫁之妾的父亲，特来报恩。后世用“结草”代指报恩。</a:t>
            </a:r>
            <a:endParaRPr sz="2400" b="1" smtClean="0"/>
          </a:p>
        </p:txBody>
      </p:sp>
      <p:pic>
        <p:nvPicPr>
          <p:cNvPr id="11267" name="New picture"/>
          <p:cNvPicPr/>
          <p:nvPr/>
        </p:nvPicPr>
        <p:blipFill>
          <a:blip r:embed="rId2"/>
          <a:stretch>
            <a:fillRect/>
          </a:stretch>
        </p:blipFill>
        <p:spPr>
          <a:xfrm>
            <a:off x="12522200" y="12192000"/>
            <a:ext cx="317500" cy="228600"/>
          </a:xfrm>
          <a:prstGeom prst="cube">
            <a:avLst/>
          </a:prstGeom>
        </p:spPr>
      </p:pic>
    </p:spTree>
  </p:cSld>
  <p:clrMapOvr>
    <a:masterClrMapping/>
  </p:clrMapOvr>
  <p:transition>
    <p:split orient="vert"/>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188595"/>
            <a:ext cx="9144000" cy="6554470"/>
          </a:xfrm>
          <a:prstGeom prst="rect">
            <a:avLst/>
          </a:prstGeom>
          <a:noFill/>
          <a:ln w="9525">
            <a:noFill/>
            <a:miter lim="800000"/>
          </a:ln>
        </p:spPr>
        <p:txBody>
          <a:bodyPr wrap="square">
            <a:spAutoFit/>
          </a:bodyPr>
          <a:lstStyle/>
          <a:p>
            <a:r>
              <a:rPr altLang="zh-CN" sz="2800" b="1"/>
              <a:t>一、课前检测</a:t>
            </a:r>
            <a:endParaRPr altLang="zh-CN" sz="2800" b="1"/>
          </a:p>
          <a:p>
            <a:r>
              <a:rPr altLang="zh-CN" sz="2800" b="1"/>
              <a:t>（1）从《赤壁赋》中，我们可以看出苏轼是一个明智之人，他深知自己的想法不可能轻易实现，只好通过箫声寄托在悲凉的秋风之中的句子是：</a:t>
            </a:r>
            <a:r>
              <a:rPr altLang="zh-CN" sz="2800" b="1" u="sng">
                <a:solidFill>
                  <a:srgbClr val="FF0000"/>
                </a:solidFill>
              </a:rPr>
              <a:t>知不可乎骤得</a:t>
            </a:r>
            <a:r>
              <a:rPr lang="zh-CN" sz="2800" b="1" u="sng">
                <a:solidFill>
                  <a:srgbClr val="FF0000"/>
                </a:solidFill>
              </a:rPr>
              <a:t>，</a:t>
            </a:r>
            <a:r>
              <a:rPr altLang="zh-CN" sz="2800" b="1" u="sng">
                <a:solidFill>
                  <a:srgbClr val="FF0000"/>
                </a:solidFill>
              </a:rPr>
              <a:t>托遗响于悲风</a:t>
            </a:r>
            <a:r>
              <a:rPr altLang="zh-CN" sz="2800" b="1"/>
              <a:t>。</a:t>
            </a:r>
            <a:endParaRPr altLang="zh-CN" sz="2800" b="1"/>
          </a:p>
          <a:p>
            <a:r>
              <a:rPr altLang="zh-CN" sz="2800" b="1"/>
              <a:t>（2）《阿房宫赋》中总括秦的纷奢是建立在对人民的剥削和掠夺之上，并且还挥霍无度，将剥削来的钱财像泥沙一样地浪费掉，给人民带来了深重灾难的语句是：</a:t>
            </a:r>
            <a:r>
              <a:rPr altLang="zh-CN" sz="2800" b="1" u="sng">
                <a:solidFill>
                  <a:srgbClr val="FF0000"/>
                </a:solidFill>
              </a:rPr>
              <a:t>奈何取之尽锱铢，用之如泥沙</a:t>
            </a:r>
            <a:r>
              <a:rPr altLang="zh-CN" sz="2800" b="1"/>
              <a:t>。</a:t>
            </a:r>
            <a:endParaRPr altLang="zh-CN" sz="2800" b="1"/>
          </a:p>
          <a:p>
            <a:r>
              <a:rPr altLang="zh-CN" sz="2800" b="1"/>
              <a:t>（3）李煜的《虞美人》一词中运用对比手法，反衬出人生无常的句子是：雕栏玉砌应犹在</a:t>
            </a:r>
            <a:r>
              <a:rPr lang="zh-CN" sz="2800" b="1"/>
              <a:t>，</a:t>
            </a:r>
            <a:r>
              <a:rPr altLang="zh-CN" sz="2800" b="1"/>
              <a:t>只是朱颜改。</a:t>
            </a:r>
            <a:endParaRPr altLang="zh-CN" sz="2800" b="1"/>
          </a:p>
          <a:p>
            <a:r>
              <a:rPr altLang="zh-CN" sz="2800" b="1"/>
              <a:t>（4）《赤壁赋》中，苏轼从变与不变的角度来观察水与月，认为从变化的角度来看，“</a:t>
            </a:r>
            <a:r>
              <a:rPr altLang="zh-CN" sz="2800" b="1" u="sng">
                <a:solidFill>
                  <a:srgbClr val="FF0000"/>
                </a:solidFill>
              </a:rPr>
              <a:t>则天地曾不能以一瞬</a:t>
            </a:r>
            <a:r>
              <a:rPr altLang="zh-CN" sz="2800" b="1"/>
              <a:t>”；但从不变的角度来看，“</a:t>
            </a:r>
            <a:r>
              <a:rPr altLang="zh-CN" sz="2800" b="1" u="sng">
                <a:solidFill>
                  <a:srgbClr val="FF0000"/>
                </a:solidFill>
              </a:rPr>
              <a:t>则物与我皆无尽也</a:t>
            </a:r>
            <a:r>
              <a:rPr altLang="zh-CN" sz="2800" b="1"/>
              <a:t>”，因此，并没有什么好羡慕的。</a:t>
            </a:r>
            <a:endParaRPr altLang="zh-CN" sz="2800" b="1"/>
          </a:p>
        </p:txBody>
      </p:sp>
    </p:spTree>
  </p:cSld>
  <p:clrMapOvr>
    <a:masterClrMapping/>
  </p:clrMapOvr>
  <p:transition>
    <p:split orient="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188595"/>
            <a:ext cx="9144000" cy="5892800"/>
          </a:xfrm>
          <a:prstGeom prst="rect">
            <a:avLst/>
          </a:prstGeom>
          <a:noFill/>
          <a:ln w="9525">
            <a:noFill/>
            <a:miter lim="800000"/>
          </a:ln>
        </p:spPr>
        <p:txBody>
          <a:bodyPr wrap="square">
            <a:spAutoFit/>
          </a:bodyPr>
          <a:lstStyle/>
          <a:p>
            <a:r>
              <a:rPr altLang="zh-CN" sz="2900" b="1"/>
              <a:t>（5）“杜鹃”，又叫子规，相传为周朝末年蜀王杜宇死后所化。“杜鹃”的意象频繁在古诗词中出现，如李商隐《锦瑟》中的“ </a:t>
            </a:r>
            <a:r>
              <a:rPr altLang="zh-CN" sz="2900" b="1" u="sng">
                <a:solidFill>
                  <a:srgbClr val="FF0000"/>
                </a:solidFill>
              </a:rPr>
              <a:t>庄生晓梦迷蝴蝶，望帝春心托杜鹃</a:t>
            </a:r>
            <a:r>
              <a:rPr altLang="zh-CN" sz="2900" b="1"/>
              <a:t> ”。</a:t>
            </a:r>
            <a:endParaRPr altLang="zh-CN" sz="2900" b="1"/>
          </a:p>
          <a:p>
            <a:r>
              <a:rPr altLang="zh-CN" sz="2900" b="1"/>
              <a:t>（6）《琵琶行》中诗人听了琵琶女的身世诉说，感慨与之同病相怜、惺惺相惜，然后用两句“</a:t>
            </a:r>
            <a:r>
              <a:rPr altLang="zh-CN" sz="2900" b="1" u="sng">
                <a:solidFill>
                  <a:srgbClr val="FF0000"/>
                </a:solidFill>
              </a:rPr>
              <a:t>我从去年辞帝京，谪居卧病浔阳城</a:t>
            </a:r>
            <a:r>
              <a:rPr altLang="zh-CN" sz="2900" b="1"/>
              <a:t>”，叙述了自己左迁九江的遭遇。</a:t>
            </a:r>
            <a:endParaRPr altLang="zh-CN" sz="2900" b="1"/>
          </a:p>
          <a:p>
            <a:r>
              <a:rPr altLang="zh-CN" sz="2900" b="1"/>
              <a:t>（7）韩愈在《师说》中在论述了从师的标准之后，用“</a:t>
            </a:r>
            <a:r>
              <a:rPr altLang="zh-CN" sz="2900" b="1" u="sng">
                <a:solidFill>
                  <a:srgbClr val="FF0000"/>
                </a:solidFill>
              </a:rPr>
              <a:t>师道之不传也久矣，欲人之无惑也难矣</a:t>
            </a:r>
            <a:r>
              <a:rPr altLang="zh-CN" sz="2900" b="1"/>
              <a:t>”两句转入对今人耻师行为的批判。</a:t>
            </a:r>
            <a:endParaRPr altLang="zh-CN" sz="2900" b="1"/>
          </a:p>
          <a:p>
            <a:r>
              <a:rPr altLang="zh-CN" sz="2900" b="1"/>
              <a:t>（8）龙是中国古代传说中的神异动物，是我国汉族的民族图腾，也是中国文化的突出符号。我国龙文化源远流长，“龙”在古诗文中更是俯拾即是，如“</a:t>
            </a:r>
            <a:r>
              <a:rPr altLang="zh-CN" sz="2900" b="1" u="sng">
                <a:solidFill>
                  <a:srgbClr val="FF0000"/>
                </a:solidFill>
              </a:rPr>
              <a:t>上有六龙回日之高标 ，下有冲波逆折之回川</a:t>
            </a:r>
            <a:r>
              <a:rPr altLang="zh-CN" sz="2900" b="1"/>
              <a:t>”</a:t>
            </a:r>
            <a:r>
              <a:rPr lang="zh-CN" sz="2900" b="1"/>
              <a:t>。</a:t>
            </a:r>
            <a:endParaRPr lang="zh-CN" sz="2900" b="1"/>
          </a:p>
        </p:txBody>
      </p:sp>
    </p:spTree>
  </p:cSld>
  <p:clrMapOvr>
    <a:masterClrMapping/>
  </p:clrMapOvr>
  <p:transition>
    <p:split orient="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188595"/>
            <a:ext cx="9144000" cy="5507990"/>
          </a:xfrm>
          <a:prstGeom prst="rect">
            <a:avLst/>
          </a:prstGeom>
          <a:noFill/>
          <a:ln w="9525">
            <a:noFill/>
            <a:miter lim="800000"/>
          </a:ln>
        </p:spPr>
        <p:txBody>
          <a:bodyPr wrap="square">
            <a:spAutoFit/>
          </a:bodyPr>
          <a:lstStyle/>
          <a:p>
            <a:r>
              <a:rPr altLang="zh-CN" sz="3200" b="1"/>
              <a:t>（9)苏轼《赤壁赋》中以月亮圆缺增减的辩证关系为例，形象地揭示了世间万物变化的一般规律的两句是：“ </a:t>
            </a:r>
            <a:r>
              <a:rPr altLang="zh-CN" sz="3200" b="1" u="sng">
                <a:solidFill>
                  <a:srgbClr val="FF0000"/>
                </a:solidFill>
              </a:rPr>
              <a:t>盈虚者如彼，而卒莫消长也</a:t>
            </a:r>
            <a:r>
              <a:rPr altLang="zh-CN" sz="3200" b="1"/>
              <a:t>”。</a:t>
            </a:r>
            <a:endParaRPr altLang="zh-CN" sz="3200" b="1"/>
          </a:p>
          <a:p>
            <a:r>
              <a:rPr altLang="zh-CN" sz="3200" b="1"/>
              <a:t>（10)陶渊明《归园田居》中，妙用叠词，描写乡村寻常景象，展现宁静、平和的田园生活状态的两句是：“</a:t>
            </a:r>
            <a:r>
              <a:rPr altLang="zh-CN" sz="3200" b="1" u="sng">
                <a:solidFill>
                  <a:srgbClr val="FF0000"/>
                </a:solidFill>
              </a:rPr>
              <a:t>暧暧远人村，依依墟里烟</a:t>
            </a:r>
            <a:r>
              <a:rPr altLang="zh-CN" sz="3200" b="1"/>
              <a:t> ”。</a:t>
            </a:r>
            <a:endParaRPr altLang="zh-CN" sz="3200" b="1"/>
          </a:p>
          <a:p>
            <a:r>
              <a:rPr altLang="zh-CN" sz="3200" b="1"/>
              <a:t>（11)“清澈的爱，只为中国”是当代戍边将士的报国宣言。其实，家国情怀一直在我们的文化中流淌，无数诗人用诗句表达自己的爱国之情。屈原就曾写过许多饱含爱国热忱的诗句，如：“</a:t>
            </a:r>
            <a:r>
              <a:rPr altLang="zh-CN" sz="3200" b="1" u="sng">
                <a:solidFill>
                  <a:srgbClr val="FF0000"/>
                </a:solidFill>
              </a:rPr>
              <a:t>长太息以掩涕兮，哀民生之多艰</a:t>
            </a:r>
            <a:r>
              <a:rPr altLang="zh-CN" sz="3200" b="1"/>
              <a:t>”。</a:t>
            </a:r>
            <a:endParaRPr altLang="zh-CN" sz="3200" b="1"/>
          </a:p>
        </p:txBody>
      </p:sp>
    </p:spTree>
  </p:cSld>
  <p:clrMapOvr>
    <a:masterClrMapping/>
  </p:clrMapOvr>
  <p:transition>
    <p:split orient="vert"/>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635" cy="5507990"/>
          </a:xfrm>
          <a:prstGeom prst="rect">
            <a:avLst/>
          </a:prstGeom>
          <a:noFill/>
          <a:ln w="9525">
            <a:noFill/>
            <a:miter lim="800000"/>
          </a:ln>
        </p:spPr>
        <p:txBody>
          <a:bodyPr wrap="square">
            <a:spAutoFit/>
          </a:bodyPr>
          <a:lstStyle/>
          <a:p>
            <a:r>
              <a:rPr sz="3200" b="1"/>
              <a:t>二、重点实词释义</a:t>
            </a:r>
            <a:endParaRPr sz="3200" b="1"/>
          </a:p>
          <a:p>
            <a:r>
              <a:rPr sz="3200" b="1"/>
              <a:t>     臣密言：臣以险衅（    ），夙（     ）遭闵凶（     ）。生孩六月，慈父见（     ）背，行年（     ）四岁，舅夺（     ）母志。祖母刘愍（     ）臣孤弱，躬亲抚养。臣少多疾病，九岁不行（     ），零丁（     ）孤苦，至于成立（     ）。既无伯叔，终鲜（     ）兄弟，门衰祚（     ）薄，晚有儿息（     ）。外无期（     ）功强近之亲，内无应门五尺之僮，茕茕（     ）孑（     ）立，形影相吊（     ）。而刘夙婴（     ）疾病，常在床蓐（     ），臣侍汤药，未曾废（     ）离。</a:t>
            </a:r>
            <a:endParaRPr sz="3200" b="1"/>
          </a:p>
        </p:txBody>
      </p:sp>
    </p:spTree>
  </p:cSld>
  <p:clrMapOvr>
    <a:masterClrMapping/>
  </p:clrMapOvr>
  <p:transition>
    <p:split orient="vert"/>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635" cy="6985635"/>
          </a:xfrm>
          <a:prstGeom prst="rect">
            <a:avLst/>
          </a:prstGeom>
          <a:noFill/>
          <a:ln w="9525">
            <a:noFill/>
            <a:miter lim="800000"/>
          </a:ln>
        </p:spPr>
        <p:txBody>
          <a:bodyPr wrap="square">
            <a:spAutoFit/>
          </a:bodyPr>
          <a:lstStyle/>
          <a:p>
            <a:r>
              <a:rPr sz="3200" b="1"/>
              <a:t>二、重点实词释义</a:t>
            </a:r>
            <a:endParaRPr sz="3200" b="1"/>
          </a:p>
          <a:p>
            <a:r>
              <a:rPr sz="3200" b="1"/>
              <a:t>     臣密言：臣以</a:t>
            </a:r>
            <a:r>
              <a:rPr sz="3200" b="1">
                <a:solidFill>
                  <a:schemeClr val="accent2"/>
                </a:solidFill>
              </a:rPr>
              <a:t>险衅</a:t>
            </a:r>
            <a:r>
              <a:rPr sz="3200" b="1"/>
              <a:t>（</a:t>
            </a:r>
            <a:r>
              <a:rPr sz="3200" b="1">
                <a:solidFill>
                  <a:srgbClr val="FF0000"/>
                </a:solidFill>
              </a:rPr>
              <a:t>艰难祸患</a:t>
            </a:r>
            <a:r>
              <a:rPr sz="3200" b="1"/>
              <a:t>），</a:t>
            </a:r>
            <a:r>
              <a:rPr sz="3200" b="1">
                <a:solidFill>
                  <a:schemeClr val="accent2"/>
                </a:solidFill>
              </a:rPr>
              <a:t>夙</a:t>
            </a:r>
            <a:r>
              <a:rPr sz="3200" b="1"/>
              <a:t>（</a:t>
            </a:r>
            <a:r>
              <a:rPr sz="3200" b="1">
                <a:solidFill>
                  <a:srgbClr val="FF0000"/>
                </a:solidFill>
              </a:rPr>
              <a:t>早年</a:t>
            </a:r>
            <a:r>
              <a:rPr sz="3200" b="1"/>
              <a:t>）遭闵凶（</a:t>
            </a:r>
            <a:r>
              <a:rPr sz="3200" b="1">
                <a:solidFill>
                  <a:srgbClr val="FF0000"/>
                </a:solidFill>
              </a:rPr>
              <a:t>忧患凶丧之事</a:t>
            </a:r>
            <a:r>
              <a:rPr sz="3200" b="1"/>
              <a:t>）。生孩六月，慈父见（</a:t>
            </a:r>
            <a:r>
              <a:rPr sz="3200" b="1">
                <a:solidFill>
                  <a:srgbClr val="FF0000"/>
                </a:solidFill>
              </a:rPr>
              <a:t>我</a:t>
            </a:r>
            <a:r>
              <a:rPr sz="3200" b="1"/>
              <a:t>）背，</a:t>
            </a:r>
            <a:r>
              <a:rPr sz="3200" b="1">
                <a:solidFill>
                  <a:schemeClr val="accent2"/>
                </a:solidFill>
              </a:rPr>
              <a:t>行年</a:t>
            </a:r>
            <a:r>
              <a:rPr sz="3200" b="1"/>
              <a:t>（</a:t>
            </a:r>
            <a:r>
              <a:rPr sz="3200" b="1">
                <a:solidFill>
                  <a:srgbClr val="FF0000"/>
                </a:solidFill>
              </a:rPr>
              <a:t>年岁，年龄</a:t>
            </a:r>
            <a:r>
              <a:rPr sz="3200" b="1"/>
              <a:t>）四岁，舅</a:t>
            </a:r>
            <a:r>
              <a:rPr sz="3200" b="1">
                <a:solidFill>
                  <a:schemeClr val="accent2"/>
                </a:solidFill>
              </a:rPr>
              <a:t>夺</a:t>
            </a:r>
            <a:r>
              <a:rPr sz="3200" b="1"/>
              <a:t>（</a:t>
            </a:r>
            <a:r>
              <a:rPr sz="3200" b="1">
                <a:solidFill>
                  <a:srgbClr val="FF0000"/>
                </a:solidFill>
              </a:rPr>
              <a:t>强行改变</a:t>
            </a:r>
            <a:r>
              <a:rPr sz="3200" b="1"/>
              <a:t>）母志。祖母刘</a:t>
            </a:r>
            <a:r>
              <a:rPr sz="3200" b="1">
                <a:solidFill>
                  <a:schemeClr val="accent2"/>
                </a:solidFill>
              </a:rPr>
              <a:t>愍</a:t>
            </a:r>
            <a:r>
              <a:rPr sz="3200" b="1"/>
              <a:t>（</a:t>
            </a:r>
            <a:r>
              <a:rPr sz="3200" b="1">
                <a:solidFill>
                  <a:srgbClr val="FF0000"/>
                </a:solidFill>
              </a:rPr>
              <a:t>怜惜</a:t>
            </a:r>
            <a:r>
              <a:rPr sz="3200" b="1"/>
              <a:t>）臣孤弱，躬亲抚养。臣少多疾病，九岁</a:t>
            </a:r>
            <a:r>
              <a:rPr sz="3200" b="1">
                <a:solidFill>
                  <a:schemeClr val="accent2"/>
                </a:solidFill>
              </a:rPr>
              <a:t>不行</a:t>
            </a:r>
            <a:r>
              <a:rPr sz="3200" b="1"/>
              <a:t>（</a:t>
            </a:r>
            <a:r>
              <a:rPr sz="3200" b="1">
                <a:solidFill>
                  <a:srgbClr val="FF0000"/>
                </a:solidFill>
              </a:rPr>
              <a:t>不会走路</a:t>
            </a:r>
            <a:r>
              <a:rPr sz="3200" b="1"/>
              <a:t>），</a:t>
            </a:r>
            <a:r>
              <a:rPr sz="3200" b="1">
                <a:solidFill>
                  <a:schemeClr val="accent2"/>
                </a:solidFill>
              </a:rPr>
              <a:t>零丁</a:t>
            </a:r>
            <a:r>
              <a:rPr sz="3200" b="1"/>
              <a:t>（</a:t>
            </a:r>
            <a:r>
              <a:rPr sz="3200" b="1">
                <a:solidFill>
                  <a:srgbClr val="FF0000"/>
                </a:solidFill>
              </a:rPr>
              <a:t>孤独的样子</a:t>
            </a:r>
            <a:r>
              <a:rPr sz="3200" b="1"/>
              <a:t>）孤苦，至于</a:t>
            </a:r>
            <a:r>
              <a:rPr sz="3200" b="1">
                <a:solidFill>
                  <a:schemeClr val="accent2"/>
                </a:solidFill>
              </a:rPr>
              <a:t>成立</a:t>
            </a:r>
            <a:r>
              <a:rPr sz="3200" b="1"/>
              <a:t>（</a:t>
            </a:r>
            <a:r>
              <a:rPr sz="3200" b="1">
                <a:solidFill>
                  <a:srgbClr val="FF0000"/>
                </a:solidFill>
              </a:rPr>
              <a:t>成人自立</a:t>
            </a:r>
            <a:r>
              <a:rPr sz="3200" b="1"/>
              <a:t>）。既无伯叔，终</a:t>
            </a:r>
            <a:r>
              <a:rPr sz="3200" b="1">
                <a:solidFill>
                  <a:schemeClr val="accent2"/>
                </a:solidFill>
              </a:rPr>
              <a:t>鲜</a:t>
            </a:r>
            <a:r>
              <a:rPr sz="3200" b="1"/>
              <a:t>（</a:t>
            </a:r>
            <a:r>
              <a:rPr sz="3200" b="1">
                <a:solidFill>
                  <a:srgbClr val="FF0000"/>
                </a:solidFill>
              </a:rPr>
              <a:t>少</a:t>
            </a:r>
            <a:r>
              <a:rPr sz="3200" b="1"/>
              <a:t>）兄弟，门衰</a:t>
            </a:r>
            <a:r>
              <a:rPr sz="3200" b="1">
                <a:solidFill>
                  <a:schemeClr val="accent2"/>
                </a:solidFill>
              </a:rPr>
              <a:t>祚</a:t>
            </a:r>
            <a:r>
              <a:rPr sz="3200" b="1"/>
              <a:t>（</a:t>
            </a:r>
            <a:r>
              <a:rPr sz="3200" b="1">
                <a:solidFill>
                  <a:srgbClr val="FF0000"/>
                </a:solidFill>
              </a:rPr>
              <a:t>福分</a:t>
            </a:r>
            <a:r>
              <a:rPr sz="3200" b="1"/>
              <a:t>）薄，晚有</a:t>
            </a:r>
            <a:r>
              <a:rPr sz="3200" b="1">
                <a:solidFill>
                  <a:schemeClr val="accent2"/>
                </a:solidFill>
              </a:rPr>
              <a:t>儿息</a:t>
            </a:r>
            <a:r>
              <a:rPr sz="3200" b="1"/>
              <a:t>（</a:t>
            </a:r>
            <a:r>
              <a:rPr sz="3200" b="1">
                <a:solidFill>
                  <a:srgbClr val="FF0000"/>
                </a:solidFill>
              </a:rPr>
              <a:t>子嗣</a:t>
            </a:r>
            <a:r>
              <a:rPr sz="3200" b="1"/>
              <a:t>）。外无</a:t>
            </a:r>
            <a:r>
              <a:rPr sz="3200" b="1">
                <a:solidFill>
                  <a:schemeClr val="accent2"/>
                </a:solidFill>
              </a:rPr>
              <a:t>期</a:t>
            </a:r>
            <a:r>
              <a:rPr sz="3200" b="1"/>
              <a:t>（</a:t>
            </a:r>
            <a:r>
              <a:rPr sz="3200" b="1">
                <a:solidFill>
                  <a:srgbClr val="FF0000"/>
                </a:solidFill>
              </a:rPr>
              <a:t>穿一年孝服的亲族</a:t>
            </a:r>
            <a:r>
              <a:rPr sz="3200" b="1"/>
              <a:t>）</a:t>
            </a:r>
            <a:r>
              <a:rPr sz="3200" b="1">
                <a:solidFill>
                  <a:schemeClr val="accent2"/>
                </a:solidFill>
              </a:rPr>
              <a:t>功</a:t>
            </a:r>
            <a:r>
              <a:rPr sz="3200" b="1"/>
              <a:t>（</a:t>
            </a:r>
            <a:r>
              <a:rPr sz="3200" b="1">
                <a:solidFill>
                  <a:srgbClr val="FF0000"/>
                </a:solidFill>
              </a:rPr>
              <a:t>穿大功服（九个月）、小功服（五个月）的亲族</a:t>
            </a:r>
            <a:r>
              <a:rPr sz="3200" b="1"/>
              <a:t>）强近之亲，内无应门五尺之僮，茕茕（</a:t>
            </a:r>
            <a:r>
              <a:rPr sz="3200" b="1">
                <a:solidFill>
                  <a:srgbClr val="FF0000"/>
                </a:solidFill>
              </a:rPr>
              <a:t>孤单的样子</a:t>
            </a:r>
            <a:r>
              <a:rPr sz="3200" b="1"/>
              <a:t>）</a:t>
            </a:r>
            <a:r>
              <a:rPr sz="3200" b="1">
                <a:solidFill>
                  <a:schemeClr val="accent2"/>
                </a:solidFill>
              </a:rPr>
              <a:t>孑</a:t>
            </a:r>
            <a:r>
              <a:rPr sz="3200" b="1"/>
              <a:t>（</a:t>
            </a:r>
            <a:r>
              <a:rPr sz="3200" b="1">
                <a:solidFill>
                  <a:srgbClr val="FF0000"/>
                </a:solidFill>
              </a:rPr>
              <a:t>孤单</a:t>
            </a:r>
            <a:r>
              <a:rPr sz="3200" b="1"/>
              <a:t>）立，形影相</a:t>
            </a:r>
            <a:r>
              <a:rPr sz="3200" b="1">
                <a:solidFill>
                  <a:schemeClr val="accent2"/>
                </a:solidFill>
              </a:rPr>
              <a:t>吊</a:t>
            </a:r>
            <a:r>
              <a:rPr sz="3200" b="1"/>
              <a:t>（</a:t>
            </a:r>
            <a:r>
              <a:rPr sz="3200" b="1">
                <a:solidFill>
                  <a:srgbClr val="FF0000"/>
                </a:solidFill>
              </a:rPr>
              <a:t>安慰</a:t>
            </a:r>
            <a:r>
              <a:rPr sz="3200" b="1"/>
              <a:t>）。而刘夙</a:t>
            </a:r>
            <a:r>
              <a:rPr sz="3200" b="1">
                <a:solidFill>
                  <a:schemeClr val="accent2"/>
                </a:solidFill>
              </a:rPr>
              <a:t>婴</a:t>
            </a:r>
            <a:r>
              <a:rPr sz="3200" b="1"/>
              <a:t>（</a:t>
            </a:r>
            <a:r>
              <a:rPr sz="3200" b="1">
                <a:solidFill>
                  <a:srgbClr val="FF0000"/>
                </a:solidFill>
              </a:rPr>
              <a:t>缠绕</a:t>
            </a:r>
            <a:r>
              <a:rPr sz="3200" b="1"/>
              <a:t>）疾病，常在床</a:t>
            </a:r>
            <a:r>
              <a:rPr sz="3200" b="1">
                <a:solidFill>
                  <a:schemeClr val="accent2"/>
                </a:solidFill>
              </a:rPr>
              <a:t>蓐</a:t>
            </a:r>
            <a:r>
              <a:rPr sz="3200" b="1"/>
              <a:t>（</a:t>
            </a:r>
            <a:r>
              <a:rPr sz="3200" b="1">
                <a:solidFill>
                  <a:srgbClr val="FF0000"/>
                </a:solidFill>
              </a:rPr>
              <a:t>草垫子</a:t>
            </a:r>
            <a:r>
              <a:rPr sz="3200" b="1"/>
              <a:t>），臣侍汤药，未曾</a:t>
            </a:r>
            <a:r>
              <a:rPr sz="3200" b="1">
                <a:solidFill>
                  <a:schemeClr val="accent2"/>
                </a:solidFill>
              </a:rPr>
              <a:t>废</a:t>
            </a:r>
            <a:r>
              <a:rPr sz="3200" b="1"/>
              <a:t>（</a:t>
            </a:r>
            <a:r>
              <a:rPr sz="3200" b="1">
                <a:solidFill>
                  <a:srgbClr val="FF0000"/>
                </a:solidFill>
              </a:rPr>
              <a:t>停止</a:t>
            </a:r>
            <a:r>
              <a:rPr sz="3200" b="1"/>
              <a:t>）离。</a:t>
            </a:r>
            <a:endParaRPr sz="3200" b="1"/>
          </a:p>
        </p:txBody>
      </p:sp>
    </p:spTree>
  </p:cSld>
  <p:clrMapOvr>
    <a:masterClrMapping/>
  </p:clrMapOvr>
  <p:transition>
    <p:split orient="vert"/>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635" cy="5015865"/>
          </a:xfrm>
          <a:prstGeom prst="rect">
            <a:avLst/>
          </a:prstGeom>
          <a:noFill/>
          <a:ln w="9525">
            <a:noFill/>
            <a:miter lim="800000"/>
          </a:ln>
        </p:spPr>
        <p:txBody>
          <a:bodyPr wrap="square">
            <a:spAutoFit/>
          </a:bodyPr>
          <a:lstStyle/>
          <a:p>
            <a:r>
              <a:rPr sz="3200" b="1"/>
              <a:t>    逮（     ）奉圣朝，沐浴清化（     ）。前太守臣逵察（     ）臣孝廉，后刺史臣荣举（     ）臣秀才。臣以（     ）供养无主（     ），辞不赴命。诏书特下，拜臣郎中，寻蒙国恩，除（     ）臣洗马。猥以微贱，当（     ）侍东宫，非臣陨（     ）首所能上报。臣具（     ）以表闻（     ），辞不就职。诏书切峻，责臣逋（     ）慢（     ）；郡县逼迫，催臣上道；州司临门，急于星火（     ）。臣欲奉诏奔驰，则刘病日笃（     ）；欲苟顺私情，则告诉（     ）不许：臣之进退，实为狼狈（     ）。</a:t>
            </a:r>
            <a:endParaRPr sz="3200" b="1"/>
          </a:p>
        </p:txBody>
      </p:sp>
    </p:spTree>
  </p:cSld>
  <p:clrMapOvr>
    <a:masterClrMapping/>
  </p:clrMapOvr>
  <p:transition>
    <p:split orient="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2"/>
          <p:cNvSpPr>
            <a:spLocks noChangeArrowheads="1"/>
          </p:cNvSpPr>
          <p:nvPr/>
        </p:nvSpPr>
        <p:spPr bwMode="auto">
          <a:xfrm>
            <a:off x="0" y="0"/>
            <a:ext cx="9144000" cy="6492875"/>
          </a:xfrm>
          <a:prstGeom prst="rect">
            <a:avLst/>
          </a:prstGeom>
          <a:noFill/>
          <a:ln w="9525">
            <a:noFill/>
            <a:miter lim="800000"/>
          </a:ln>
        </p:spPr>
        <p:txBody>
          <a:bodyPr wrap="square">
            <a:spAutoFit/>
          </a:bodyPr>
          <a:lstStyle/>
          <a:p>
            <a:r>
              <a:rPr sz="3200" b="1"/>
              <a:t>   </a:t>
            </a:r>
            <a:r>
              <a:rPr sz="3200" b="1">
                <a:solidFill>
                  <a:schemeClr val="accent2"/>
                </a:solidFill>
              </a:rPr>
              <a:t>逮</a:t>
            </a:r>
            <a:r>
              <a:rPr sz="3200" b="1"/>
              <a:t>（</a:t>
            </a:r>
            <a:r>
              <a:rPr sz="3200" b="1">
                <a:solidFill>
                  <a:srgbClr val="FF0000"/>
                </a:solidFill>
              </a:rPr>
              <a:t>及、至</a:t>
            </a:r>
            <a:r>
              <a:rPr sz="3200" b="1"/>
              <a:t>）奉圣朝，沐浴</a:t>
            </a:r>
            <a:r>
              <a:rPr sz="3200" b="1">
                <a:solidFill>
                  <a:schemeClr val="accent2"/>
                </a:solidFill>
              </a:rPr>
              <a:t>清化</a:t>
            </a:r>
            <a:r>
              <a:rPr sz="3200" b="1"/>
              <a:t>（</a:t>
            </a:r>
            <a:r>
              <a:rPr sz="3200" b="1">
                <a:solidFill>
                  <a:srgbClr val="FF0000"/>
                </a:solidFill>
              </a:rPr>
              <a:t>清明的教化</a:t>
            </a:r>
            <a:r>
              <a:rPr sz="3200" b="1"/>
              <a:t>）。前太守臣逵</a:t>
            </a:r>
            <a:r>
              <a:rPr sz="3200" b="1">
                <a:solidFill>
                  <a:schemeClr val="accent2"/>
                </a:solidFill>
              </a:rPr>
              <a:t>察</a:t>
            </a:r>
            <a:r>
              <a:rPr sz="3200" b="1"/>
              <a:t>（</a:t>
            </a:r>
            <a:r>
              <a:rPr sz="3200" b="1">
                <a:solidFill>
                  <a:srgbClr val="FF0000"/>
                </a:solidFill>
              </a:rPr>
              <a:t>经考察后予以推举。</a:t>
            </a:r>
            <a:r>
              <a:rPr sz="3200" b="1"/>
              <a:t>）臣孝廉，后刺史臣荣</a:t>
            </a:r>
            <a:r>
              <a:rPr sz="3200" b="1">
                <a:solidFill>
                  <a:schemeClr val="accent2"/>
                </a:solidFill>
              </a:rPr>
              <a:t>举</a:t>
            </a:r>
            <a:r>
              <a:rPr sz="3200" b="1"/>
              <a:t>（</a:t>
            </a:r>
            <a:r>
              <a:rPr sz="3200" b="1">
                <a:solidFill>
                  <a:srgbClr val="FF0000"/>
                </a:solidFill>
              </a:rPr>
              <a:t>举荐</a:t>
            </a:r>
            <a:r>
              <a:rPr sz="3200" b="1"/>
              <a:t>）臣秀才。臣</a:t>
            </a:r>
            <a:r>
              <a:rPr sz="3200" b="1">
                <a:solidFill>
                  <a:schemeClr val="accent2"/>
                </a:solidFill>
              </a:rPr>
              <a:t>以</a:t>
            </a:r>
            <a:r>
              <a:rPr sz="3200" b="1"/>
              <a:t>（</a:t>
            </a:r>
            <a:r>
              <a:rPr sz="3200" b="1">
                <a:solidFill>
                  <a:srgbClr val="FF0000"/>
                </a:solidFill>
              </a:rPr>
              <a:t>连词，因为</a:t>
            </a:r>
            <a:r>
              <a:rPr sz="3200" b="1"/>
              <a:t>）供养无</a:t>
            </a:r>
            <a:r>
              <a:rPr sz="3200" b="1">
                <a:solidFill>
                  <a:schemeClr val="accent2"/>
                </a:solidFill>
              </a:rPr>
              <a:t>主</a:t>
            </a:r>
            <a:r>
              <a:rPr sz="3200" b="1"/>
              <a:t>（</a:t>
            </a:r>
            <a:r>
              <a:rPr sz="3200" b="1">
                <a:solidFill>
                  <a:srgbClr val="FF0000"/>
                </a:solidFill>
              </a:rPr>
              <a:t>主事的人</a:t>
            </a:r>
            <a:r>
              <a:rPr sz="3200" b="1"/>
              <a:t>），辞不赴命。诏书特下，拜臣郎中，寻蒙国恩，</a:t>
            </a:r>
            <a:r>
              <a:rPr sz="3200" b="1">
                <a:solidFill>
                  <a:schemeClr val="accent2"/>
                </a:solidFill>
              </a:rPr>
              <a:t>除</a:t>
            </a:r>
            <a:r>
              <a:rPr sz="3200" b="1"/>
              <a:t>（</a:t>
            </a:r>
            <a:r>
              <a:rPr sz="3200" b="1">
                <a:solidFill>
                  <a:srgbClr val="FF0000"/>
                </a:solidFill>
              </a:rPr>
              <a:t>授官</a:t>
            </a:r>
            <a:r>
              <a:rPr sz="3200" b="1"/>
              <a:t>）臣洗马。猥以微贱，</a:t>
            </a:r>
            <a:r>
              <a:rPr sz="3200" b="1">
                <a:solidFill>
                  <a:schemeClr val="accent2"/>
                </a:solidFill>
              </a:rPr>
              <a:t>当</a:t>
            </a:r>
            <a:r>
              <a:rPr sz="3200" b="1"/>
              <a:t>（</a:t>
            </a:r>
            <a:r>
              <a:rPr sz="3200" b="1">
                <a:solidFill>
                  <a:srgbClr val="FF0000"/>
                </a:solidFill>
              </a:rPr>
              <a:t>承担</a:t>
            </a:r>
            <a:r>
              <a:rPr sz="3200" b="1"/>
              <a:t>）侍东宫，非臣</a:t>
            </a:r>
            <a:r>
              <a:rPr sz="3200" b="1">
                <a:solidFill>
                  <a:schemeClr val="accent2"/>
                </a:solidFill>
              </a:rPr>
              <a:t>陨</a:t>
            </a:r>
            <a:r>
              <a:rPr sz="3200" b="1"/>
              <a:t>（</a:t>
            </a:r>
            <a:r>
              <a:rPr sz="3200" b="1">
                <a:solidFill>
                  <a:srgbClr val="FF0000"/>
                </a:solidFill>
              </a:rPr>
              <a:t>落</a:t>
            </a:r>
            <a:r>
              <a:rPr sz="3200" b="1"/>
              <a:t>）首所能上报。臣</a:t>
            </a:r>
            <a:r>
              <a:rPr sz="3200" b="1">
                <a:solidFill>
                  <a:schemeClr val="accent2"/>
                </a:solidFill>
              </a:rPr>
              <a:t>具</a:t>
            </a:r>
            <a:r>
              <a:rPr sz="3200" b="1"/>
              <a:t>（</a:t>
            </a:r>
            <a:r>
              <a:rPr sz="3200" b="1">
                <a:solidFill>
                  <a:srgbClr val="FF0000"/>
                </a:solidFill>
              </a:rPr>
              <a:t>详细的</a:t>
            </a:r>
            <a:r>
              <a:rPr sz="3200" b="1"/>
              <a:t>）以表</a:t>
            </a:r>
            <a:r>
              <a:rPr sz="3200" b="1">
                <a:solidFill>
                  <a:schemeClr val="accent2"/>
                </a:solidFill>
              </a:rPr>
              <a:t>闻</a:t>
            </a:r>
            <a:r>
              <a:rPr sz="3200" b="1"/>
              <a:t>（</a:t>
            </a:r>
            <a:r>
              <a:rPr sz="3200" b="1">
                <a:solidFill>
                  <a:srgbClr val="FF0000"/>
                </a:solidFill>
              </a:rPr>
              <a:t>使上闻、报告</a:t>
            </a:r>
            <a:r>
              <a:rPr sz="3200" b="1"/>
              <a:t>），辞不就职。诏书切峻，责臣</a:t>
            </a:r>
            <a:r>
              <a:rPr sz="3200" b="1">
                <a:solidFill>
                  <a:schemeClr val="accent2"/>
                </a:solidFill>
              </a:rPr>
              <a:t>逋</a:t>
            </a:r>
            <a:r>
              <a:rPr sz="3200" b="1"/>
              <a:t>（</a:t>
            </a:r>
            <a:r>
              <a:rPr sz="3200" b="1">
                <a:solidFill>
                  <a:srgbClr val="FF0000"/>
                </a:solidFill>
              </a:rPr>
              <a:t>逃避</a:t>
            </a:r>
            <a:r>
              <a:rPr sz="3200" b="1"/>
              <a:t>）</a:t>
            </a:r>
            <a:r>
              <a:rPr sz="3200" b="1">
                <a:solidFill>
                  <a:schemeClr val="accent2"/>
                </a:solidFill>
              </a:rPr>
              <a:t>慢</a:t>
            </a:r>
            <a:r>
              <a:rPr sz="3200" b="1"/>
              <a:t>（</a:t>
            </a:r>
            <a:r>
              <a:rPr sz="3200" b="1">
                <a:solidFill>
                  <a:srgbClr val="FF0000"/>
                </a:solidFill>
              </a:rPr>
              <a:t>怠慢、轻慢</a:t>
            </a:r>
            <a:r>
              <a:rPr sz="3200" b="1"/>
              <a:t>）；郡县逼迫，催臣上道；州司临门，急于</a:t>
            </a:r>
            <a:r>
              <a:rPr sz="3200" b="1">
                <a:solidFill>
                  <a:schemeClr val="accent2"/>
                </a:solidFill>
              </a:rPr>
              <a:t>星火</a:t>
            </a:r>
            <a:r>
              <a:rPr sz="3200" b="1"/>
              <a:t>（</a:t>
            </a:r>
            <a:r>
              <a:rPr sz="3200" b="1">
                <a:solidFill>
                  <a:srgbClr val="FF0000"/>
                </a:solidFill>
              </a:rPr>
              <a:t>流星</a:t>
            </a:r>
            <a:r>
              <a:rPr sz="3200" b="1"/>
              <a:t>）。臣欲奉诏奔驰，则刘病日</a:t>
            </a:r>
            <a:r>
              <a:rPr sz="3200" b="1">
                <a:solidFill>
                  <a:schemeClr val="accent2"/>
                </a:solidFill>
              </a:rPr>
              <a:t>笃</a:t>
            </a:r>
            <a:r>
              <a:rPr sz="3200" b="1"/>
              <a:t>（</a:t>
            </a:r>
            <a:r>
              <a:rPr sz="3200" b="1">
                <a:solidFill>
                  <a:srgbClr val="FF0000"/>
                </a:solidFill>
              </a:rPr>
              <a:t>病重</a:t>
            </a:r>
            <a:r>
              <a:rPr sz="3200" b="1"/>
              <a:t>）；欲苟顺私情，则</a:t>
            </a:r>
            <a:r>
              <a:rPr sz="3200" b="1">
                <a:solidFill>
                  <a:schemeClr val="accent2"/>
                </a:solidFill>
              </a:rPr>
              <a:t>告诉</a:t>
            </a:r>
            <a:r>
              <a:rPr sz="3200" b="1"/>
              <a:t>（</a:t>
            </a:r>
            <a:r>
              <a:rPr sz="3200" b="1">
                <a:solidFill>
                  <a:srgbClr val="FF0000"/>
                </a:solidFill>
              </a:rPr>
              <a:t>申诉（苦衷）</a:t>
            </a:r>
            <a:r>
              <a:rPr sz="3200" b="1"/>
              <a:t>）不许：臣之进退，实为</a:t>
            </a:r>
            <a:r>
              <a:rPr sz="3200" b="1">
                <a:solidFill>
                  <a:schemeClr val="accent2"/>
                </a:solidFill>
              </a:rPr>
              <a:t>狼狈</a:t>
            </a:r>
            <a:r>
              <a:rPr sz="3200" b="1"/>
              <a:t>（</a:t>
            </a:r>
            <a:r>
              <a:rPr sz="3200" b="1">
                <a:solidFill>
                  <a:srgbClr val="FF0000"/>
                </a:solidFill>
              </a:rPr>
              <a:t>形容进退两难的窘状</a:t>
            </a:r>
            <a:r>
              <a:rPr sz="3200" b="1"/>
              <a:t>）。</a:t>
            </a:r>
            <a:endParaRPr sz="3200" b="1"/>
          </a:p>
        </p:txBody>
      </p:sp>
    </p:spTree>
  </p:cSld>
  <p:clrMapOvr>
    <a:masterClrMapping/>
  </p:clrMapOvr>
  <p:transition>
    <p:split orient="vert"/>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117</Paragraphs>
  <Slides>26</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26</vt:i4>
      </vt:variant>
    </vt:vector>
  </HeadingPairs>
  <TitlesOfParts>
    <vt:vector baseType="lpstr" size="32">
      <vt:lpstr>Arial</vt:lpstr>
      <vt:lpstr>Calibri</vt:lpstr>
      <vt:lpstr>宋体</vt:lpstr>
      <vt:lpstr>隶书</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2021-11-03T13:10:11.656</cp:lastPrinted>
  <dcterms:created xsi:type="dcterms:W3CDTF">2021-11-03T13:10:11Z</dcterms:created>
  <dcterms:modified xsi:type="dcterms:W3CDTF">2021-11-03T05:10:11Z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