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6" r:id="rId3"/>
    <p:sldId id="322" r:id="rId4"/>
    <p:sldId id="259" r:id="rId5"/>
    <p:sldId id="652" r:id="rId6"/>
    <p:sldId id="269" r:id="rId7"/>
    <p:sldId id="602" r:id="rId8"/>
    <p:sldId id="585" r:id="rId9"/>
    <p:sldId id="618" r:id="rId10"/>
    <p:sldId id="635" r:id="rId11"/>
    <p:sldId id="636" r:id="rId12"/>
    <p:sldId id="637" r:id="rId13"/>
    <p:sldId id="611" r:id="rId14"/>
    <p:sldId id="638" r:id="rId15"/>
    <p:sldId id="639" r:id="rId16"/>
    <p:sldId id="640" r:id="rId17"/>
    <p:sldId id="641" r:id="rId18"/>
    <p:sldId id="642" r:id="rId19"/>
    <p:sldId id="609" r:id="rId20"/>
    <p:sldId id="643" r:id="rId21"/>
    <p:sldId id="644" r:id="rId22"/>
    <p:sldId id="645" r:id="rId23"/>
    <p:sldId id="646" r:id="rId24"/>
    <p:sldId id="624" r:id="rId25"/>
    <p:sldId id="647" r:id="rId26"/>
    <p:sldId id="57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5" autoAdjust="0"/>
    <p:restoredTop sz="92380" autoAdjust="0"/>
  </p:normalViewPr>
  <p:slideViewPr>
    <p:cSldViewPr snapToGrid="0" showGuides="1">
      <p:cViewPr varScale="1">
        <p:scale>
          <a:sx n="74" d="100"/>
          <a:sy n="74" d="100"/>
        </p:scale>
        <p:origin x="43" y="72"/>
      </p:cViewPr>
      <p:guideLst>
        <p:guide pos="7333"/>
        <p:guide orient="horz" pos="2228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772B8-DFA0-42D4-BB56-C041186E9AE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8E786-4216-45F2-862D-D7FBD8328BF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44755DF-F9E9-4A16-9EE1-AE45625DE37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39" y="150355"/>
            <a:ext cx="727188" cy="70705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" y="393475"/>
            <a:ext cx="5381294" cy="52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rgbClr val="BA55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.jpe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2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版权说明" hidden="1"/>
          <p:cNvSpPr txBox="1"/>
          <p:nvPr userDrawn="1"/>
        </p:nvSpPr>
        <p:spPr>
          <a:xfrm>
            <a:off x="482600" y="116923"/>
            <a:ext cx="3506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/>
              <a:t>版权所有，请勿商用或者二次销售</a:t>
            </a:r>
            <a:r>
              <a:rPr lang="en-US" altLang="zh-CN" sz="1400"/>
              <a:t>@</a:t>
            </a:r>
            <a:r>
              <a:rPr lang="zh-CN" altLang="en-US" sz="1400"/>
              <a:t>蛋破壳</a:t>
            </a:r>
            <a:endParaRPr lang="zh-CN" altLang="en-US" sz="1400"/>
          </a:p>
        </p:txBody>
      </p:sp>
      <p:pic>
        <p:nvPicPr>
          <p:cNvPr id="3" name="图片 1073743875" descr="学科网 zxxk.com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6.png" /><Relationship Id="rId4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9.png" /><Relationship Id="rId4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1.png" /><Relationship Id="rId4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2.png" /><Relationship Id="rId4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microsoft.com/office/2007/relationships/media" Target="../media/media1.mp3" /><Relationship Id="rId6" Type="http://schemas.microsoft.com/office/2007/relationships/media" Target="../media/media1.mp3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592328" y="1545844"/>
            <a:ext cx="7710424" cy="3489451"/>
          </a:xfrm>
          <a:prstGeom prst="rect">
            <a:avLst/>
          </a:prstGeom>
          <a:noFill/>
        </p:spPr>
        <p:txBody>
          <a:bodyPr wrap="square" lIns="0" tIns="45720" rIns="0" bIns="45720" anchor="ctr">
            <a:no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你见过在雨中行走的树吗？你看到过雪花在空中绽放吗？你对这个世界的想象，开始于什么时候？又在何时，停止了？也许，这种思考，本应贯穿我们的一生。今天，让我们带着这样的思考，走近特朗斯特罗姆的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树和天空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初读感知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2600" y="1046416"/>
            <a:ext cx="6620717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阅读这首诗，将框架图中①～③处填写完整。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9460" y="3915134"/>
            <a:ext cx="9508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树</a:t>
            </a:r>
            <a:endParaRPr kumimoji="0" lang="zh-CN" altLang="zh-CN" sz="44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3243" y="2795061"/>
            <a:ext cx="14007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雨中</a:t>
            </a:r>
            <a:endParaRPr kumimoji="0" lang="zh-CN" altLang="zh-CN" sz="32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99904" y="2504062"/>
            <a:ext cx="1400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走动</a:t>
            </a:r>
            <a:endParaRPr kumimoji="0" lang="zh-CN" altLang="zh-CN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6884" y="3097117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①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43243" y="4734619"/>
            <a:ext cx="14007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雨停</a:t>
            </a:r>
            <a:endParaRPr lang="zh-CN" altLang="en-US" sz="3200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67465" y="4980838"/>
            <a:ext cx="24903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静静地闪现</a:t>
            </a:r>
            <a:endParaRPr kumimoji="0" lang="zh-CN" altLang="en-US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34446" y="4432443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②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4446" y="5569035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③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5" name="连接符: 肘形 4"/>
          <p:cNvCxnSpPr>
            <a:stCxn id="11" idx="3"/>
            <a:endCxn id="13" idx="1"/>
          </p:cNvCxnSpPr>
          <p:nvPr/>
        </p:nvCxnSpPr>
        <p:spPr>
          <a:xfrm flipV="1">
            <a:off x="1550339" y="3087449"/>
            <a:ext cx="392904" cy="1212406"/>
          </a:xfrm>
          <a:prstGeom prst="bentConnector3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/>
          <p:cNvCxnSpPr>
            <a:stCxn id="11" idx="3"/>
            <a:endCxn id="25" idx="1"/>
          </p:cNvCxnSpPr>
          <p:nvPr/>
        </p:nvCxnSpPr>
        <p:spPr>
          <a:xfrm>
            <a:off x="1550339" y="4299855"/>
            <a:ext cx="392904" cy="72715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左大括号 30"/>
          <p:cNvSpPr/>
          <p:nvPr/>
        </p:nvSpPr>
        <p:spPr>
          <a:xfrm>
            <a:off x="2894122" y="2585359"/>
            <a:ext cx="140324" cy="1059496"/>
          </a:xfrm>
          <a:prstGeom prst="leftBrace">
            <a:avLst>
              <a:gd name="adj1" fmla="val 102116"/>
              <a:gd name="adj2" fmla="val 50000"/>
            </a:avLst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左大括号 32"/>
          <p:cNvSpPr/>
          <p:nvPr/>
        </p:nvSpPr>
        <p:spPr>
          <a:xfrm>
            <a:off x="2894122" y="4497258"/>
            <a:ext cx="140324" cy="1631460"/>
          </a:xfrm>
          <a:prstGeom prst="leftBrace">
            <a:avLst>
              <a:gd name="adj1" fmla="val 102116"/>
              <a:gd name="adj2" fmla="val 50000"/>
            </a:avLst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17" y="27659"/>
            <a:ext cx="5116152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67074" y="3027488"/>
            <a:ext cx="1912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汲取生命　</a:t>
            </a:r>
            <a:endParaRPr lang="zh-CN" altLang="en-US" sz="2800" b="1">
              <a:solidFill>
                <a:srgbClr val="BA550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66050" y="4332720"/>
            <a:ext cx="1912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停下脚步　</a:t>
            </a:r>
            <a:endParaRPr lang="zh-CN" altLang="en-US" sz="2800" b="1">
              <a:solidFill>
                <a:srgbClr val="BA550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55963" y="5506159"/>
            <a:ext cx="1912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等待雪花</a:t>
            </a:r>
            <a:endParaRPr kumimoji="0" lang="zh-CN" altLang="en-US" sz="2800" b="1" i="0" u="none" strike="noStrike" kern="1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30" y="2196315"/>
            <a:ext cx="2639797" cy="10729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" y="3119079"/>
            <a:ext cx="6703815" cy="835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分析意象，理解内容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树和天空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一诗中，所选取的意象“树”“天空”“我们”，有怎样的象征义？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9276" y="2270341"/>
            <a:ext cx="3201824" cy="682205"/>
            <a:chOff x="519276" y="3601436"/>
            <a:chExt cx="3201824" cy="682205"/>
          </a:xfrm>
        </p:grpSpPr>
        <p:sp>
          <p:nvSpPr>
            <p:cNvPr id="7" name="文本框 6"/>
            <p:cNvSpPr txBox="1"/>
            <p:nvPr/>
          </p:nvSpPr>
          <p:spPr>
            <a:xfrm>
              <a:off x="519276" y="3601436"/>
              <a:ext cx="32018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树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20877" y="4283641"/>
              <a:ext cx="2865273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457201" y="3001758"/>
            <a:ext cx="3201825" cy="3139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树”是立足于大地同时又指向天空的最隆重和充分的表示，是生命的主体，是积极向上、蓬勃生长的生命的代表。</a:t>
            </a:r>
            <a:endParaRPr lang="zh-CN" altLang="en-US" sz="26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25162" y="2270341"/>
            <a:ext cx="3873499" cy="682205"/>
            <a:chOff x="519276" y="3601436"/>
            <a:chExt cx="3873499" cy="682205"/>
          </a:xfrm>
        </p:grpSpPr>
        <p:sp>
          <p:nvSpPr>
            <p:cNvPr id="13" name="文本框 12"/>
            <p:cNvSpPr txBox="1"/>
            <p:nvPr/>
          </p:nvSpPr>
          <p:spPr>
            <a:xfrm>
              <a:off x="519276" y="3601436"/>
              <a:ext cx="36082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天空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0877" y="4283641"/>
              <a:ext cx="3771898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3825162" y="3001758"/>
            <a:ext cx="4254502" cy="3389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天空”是“树”</a:t>
            </a: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自然生物</a:t>
            </a: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)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和“我们”</a:t>
            </a: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人类</a:t>
            </a: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)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存在共同的家，代表着自然界。所有生物既在“天空”下积极地承受它的所有赐予和挑战，同时又对天空怀抱着最虔诚的爱、敬畏以及等待。</a:t>
            </a:r>
            <a:endParaRPr lang="zh-CN" altLang="en-US" sz="26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77399" y="2270341"/>
            <a:ext cx="3608224" cy="682205"/>
            <a:chOff x="519276" y="3601436"/>
            <a:chExt cx="3608224" cy="682205"/>
          </a:xfrm>
        </p:grpSpPr>
        <p:sp>
          <p:nvSpPr>
            <p:cNvPr id="19" name="文本框 18"/>
            <p:cNvSpPr txBox="1"/>
            <p:nvPr/>
          </p:nvSpPr>
          <p:spPr>
            <a:xfrm>
              <a:off x="519276" y="3601436"/>
              <a:ext cx="36082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我们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20877" y="4283641"/>
              <a:ext cx="3372003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8155886" y="3001758"/>
            <a:ext cx="3781781" cy="3139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我们”在这里代表人类与自然等存在，“我们”既是自然的旁观者和见证者，也是自然的参与者和存在者，“我们”相互关爱与扶持着。</a:t>
            </a:r>
            <a:endParaRPr lang="zh-CN" altLang="en-US" sz="26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这首诗中的抒情主人公是谁？有什么特点？“我们”起什么作用？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9276" y="2400062"/>
            <a:ext cx="11121862" cy="682205"/>
            <a:chOff x="519276" y="2400062"/>
            <a:chExt cx="11121862" cy="682205"/>
          </a:xfrm>
        </p:grpSpPr>
        <p:sp>
          <p:nvSpPr>
            <p:cNvPr id="7" name="文本框 6"/>
            <p:cNvSpPr txBox="1"/>
            <p:nvPr/>
          </p:nvSpPr>
          <p:spPr>
            <a:xfrm>
              <a:off x="519276" y="2400062"/>
              <a:ext cx="2351761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抒情主人公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20877" y="3082267"/>
              <a:ext cx="1102026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871037" y="2435519"/>
              <a:ext cx="8770101" cy="5730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抒情主人公是树</a:t>
              </a:r>
              <a:endPara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9276" y="3155974"/>
            <a:ext cx="11121862" cy="1802968"/>
            <a:chOff x="519276" y="3155974"/>
            <a:chExt cx="11121862" cy="1802968"/>
          </a:xfrm>
        </p:grpSpPr>
        <p:sp>
          <p:nvSpPr>
            <p:cNvPr id="17" name="文本框 16"/>
            <p:cNvSpPr txBox="1"/>
            <p:nvPr/>
          </p:nvSpPr>
          <p:spPr>
            <a:xfrm>
              <a:off x="519276" y="3209937"/>
              <a:ext cx="2351761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特         点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20877" y="4958942"/>
              <a:ext cx="1102026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2871037" y="3155974"/>
              <a:ext cx="8770101" cy="16933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诗中的树有超越了人的自觉和主动性。在雨中，树在“走动”“有急事”“汲取生命”；雨停后，树“停下脚步”和“等待”，它有对生命自觉自为的争取与充盈。</a:t>
              </a:r>
              <a:endPara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9276" y="5088923"/>
            <a:ext cx="11121862" cy="1133195"/>
            <a:chOff x="519276" y="5088923"/>
            <a:chExt cx="11121862" cy="1133195"/>
          </a:xfrm>
        </p:grpSpPr>
        <p:sp>
          <p:nvSpPr>
            <p:cNvPr id="25" name="文本框 24"/>
            <p:cNvSpPr txBox="1"/>
            <p:nvPr/>
          </p:nvSpPr>
          <p:spPr>
            <a:xfrm>
              <a:off x="519276" y="5088923"/>
              <a:ext cx="2351761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我们</a:t>
              </a:r>
              <a:r>
                <a:rPr lang="zh-CN" altLang="en-US" sz="3200" b="1">
                  <a:solidFill>
                    <a:srgbClr val="0D0D0D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作用”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71037" y="5088923"/>
              <a:ext cx="8770101" cy="11331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8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我们”在这里只是作为一个旁观者、见证人、陈述者，是目睹了自然生命律动的一个记录员。</a:t>
              </a:r>
              <a:endPara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015" y="0"/>
            <a:ext cx="9253372" cy="611091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诗的最后写树与“我们”都在等待“雪花在空中绽开”，那么，“雪花”在这里有什么寓意？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784" y="2930099"/>
            <a:ext cx="11158537" cy="257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雪花”在这里有着丰富的蕴涵。作为冬天的象征，它预示着寒冷，然而它又恰恰突显生命的强大意志。另外，“雪花”也象征着一个洁白澄净的纯美境界，一种超越了世俗功利、摆脱了欲望和俗物的牵绊、万物融和无间、和谐共存的世界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这首诗的前后两节营造的意境有何不同？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在内容上有怎样的关系？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784" y="2400062"/>
            <a:ext cx="7956716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第一节</a:t>
            </a: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写“雨中走动”“匆匆走过”“有急事”“汲取雨中的生命”的树，“倾洒的灰色”，充满生命的搏击、忙碌、成长的感觉，营造出一种动感十足的意境。</a:t>
            </a:r>
            <a:endParaRPr lang="en-US" altLang="zh-CN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第二节</a:t>
            </a: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写雨停树静，营造出一种朦胧、静谧的意境，以静为特征。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5371"/>
          <a:stretch>
            <a:fillRect/>
          </a:stretch>
        </p:blipFill>
        <p:spPr>
          <a:xfrm>
            <a:off x="8445500" y="0"/>
            <a:ext cx="37465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思考探究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这首诗的前后两节营造的意境有何不同？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在内容上有怎样的关系？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8784" y="2702141"/>
            <a:ext cx="11220616" cy="3222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的前后两节有着层次与境界上的相承与递进。前者充溢着生命的搏击与律动，代表着自然间一种积极向上的活力。而当“雨停歇”，世界便进入一种行动后的安宁、强力后的静谧。那曾因为“有急事”而“匆匆走过”的躯体，也终于有了夜空下神圣而静穆的“挺拔”闪现。经历过生命的奔波与成长，心中对未来又充满一种美好的期待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82" y="2206705"/>
            <a:ext cx="2645893" cy="10729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" y="3119079"/>
            <a:ext cx="6703815" cy="835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分析艺术手法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艺术手法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632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树和天空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想象奇特，意境朦胧，请结合诗歌简要分析。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1832577"/>
            <a:ext cx="11214100" cy="4349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在这里被作为生命主体，取得了超越于人的自觉性和主动性。虽同处雨中，但是“走动”“有急事”“汲取雨中的生命”“停下脚步”和“等待”的却首先是树而不是人。“我们”在这里只是作为一个旁观者、见证人、陈述者</a:t>
            </a:r>
            <a:r>
              <a:rPr lang="en-US" altLang="zh-CN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6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一个同路人。而“我”（如果可以这样推测诗人的话）则更是仅仅作为“我们”的一个代言人而已，仅仅是目睹了自然生命律动的一个记录员。（然而这里并不是要走向另一个极端去重树轻人，只是因为自然只以其存在表示自己，而人还有使用文字的能力）树在这里有行动（“走”）、有计划（“有急事”）、有对生命自觉自为的争取与充盈。甚至还有着它的宗教般的静观和对于未来一种唯美的期待。</a:t>
            </a:r>
            <a:endParaRPr lang="zh-CN" altLang="en-US" sz="26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艺术手法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2600" y="1046416"/>
            <a:ext cx="11158538" cy="632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树和天空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这首诗最显著的修辞手法是什么？请简要分析。</a:t>
            </a:r>
            <a:endParaRPr lang="zh-CN" altLang="en-US" sz="3200" b="1">
              <a:solidFill>
                <a:srgbClr val="BA550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9276" y="2109595"/>
            <a:ext cx="11121862" cy="682205"/>
            <a:chOff x="519276" y="3601436"/>
            <a:chExt cx="11121862" cy="682205"/>
          </a:xfrm>
        </p:grpSpPr>
        <p:sp>
          <p:nvSpPr>
            <p:cNvPr id="7" name="文本框 6"/>
            <p:cNvSpPr txBox="1"/>
            <p:nvPr/>
          </p:nvSpPr>
          <p:spPr>
            <a:xfrm>
              <a:off x="519276" y="3601436"/>
              <a:ext cx="65800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拟人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0877" y="4283641"/>
              <a:ext cx="1102026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457200" y="3044212"/>
            <a:ext cx="8546123" cy="301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作者将一切都拟人化了。树怎么会走动，怎么会停止脚步？其实明明是人在走动，人在某一刻停住了脚步。这样写，就让整个林子披上了一层神秘的罩纱，一下子，将夜雨中林子的寂静及一种看不见的生长（树木在雨中汲取生命），都呈现在我们的眼前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9"/>
          <a:stretch>
            <a:fillRect/>
          </a:stretch>
        </p:blipFill>
        <p:spPr>
          <a:xfrm>
            <a:off x="8583169" y="2426092"/>
            <a:ext cx="3113531" cy="393760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648" y="2141220"/>
            <a:ext cx="8092703" cy="3031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93" y="2570943"/>
            <a:ext cx="8111013" cy="12052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38600" y="399415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树和天空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30" y="1791068"/>
            <a:ext cx="2639797" cy="10729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" y="2763479"/>
            <a:ext cx="8204200" cy="2085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诗题为“树和天空”，而“树”在诗中体现的比较突出，“天空”是怎样体现出来的？怎样联想和理解“树和天空”之间的关系？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深入探究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2600" y="1040378"/>
            <a:ext cx="11214100" cy="5322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①诗中“树”这一意象是突出的，而“天空”其实也是无处不在的。除了第二节末句中直接提及“天空”外，第一节中的“雨”“倾洒的灰色”“果园”“黑鹂”、第二节中的“晴朗的夜晚”“静闪”等意象或词语，都代表着“天空”的存在。其实，“树”本身就扎根大地而指向“天空”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②“树”和“天空之间的关系：自我与周围世界的关系；存在（人与自然）与无限、永恒的关系。“树”是和“我们”一样的生命个体，代表了人类与自然的存在，这种存在之间相互关爱与扶持，既在无限和永恒的“天空”下积极地承受着它的所有赐予和挑战，同时又对天空怀抱着最虔诚的爱、敬畏以及等待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39" y="890310"/>
            <a:ext cx="2639797" cy="10729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" y="1824123"/>
            <a:ext cx="8356600" cy="4153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特朗斯特罗姆获诺贝尔文学奖的理由是“他以凝练、简洁的形象，以全新视角带我们接触现实”。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根据你的理解和想象，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树和天空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这首诗的“全新视角”，是诗人赋予树以人的思想意识而采用了树的视角，还是诗人展开了新奇的想象但仍然采用了自己的视角？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19276" y="667657"/>
            <a:ext cx="11121862" cy="682205"/>
            <a:chOff x="519276" y="3601436"/>
            <a:chExt cx="11121862" cy="682205"/>
          </a:xfrm>
        </p:grpSpPr>
        <p:sp>
          <p:nvSpPr>
            <p:cNvPr id="4" name="文本框 3"/>
            <p:cNvSpPr txBox="1"/>
            <p:nvPr/>
          </p:nvSpPr>
          <p:spPr>
            <a:xfrm>
              <a:off x="519276" y="3601436"/>
              <a:ext cx="65800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观点一：树的视角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20877" y="4283641"/>
              <a:ext cx="1102026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457200" y="1487974"/>
            <a:ext cx="11239500" cy="4828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想象诗人在雨中匆匆走过，看到一棵树，这棵树激发了诗人的创作灵感，他与树角色互换，把树想象成一个具有思想意识的人，诗人自己则成了一棵在雨中“走动”“匆匆走过”“有急事”的树。树想到果园里有自己的同类，黑鹂经常在自己身边歌唱或栖息。在树看来，白天在雨中“匆匆走过”的那棵“树”，在雨停后的晴朗夜晚，也一定会像自己一样“挺拔地静闪”，会和自己一样在经历了春、夏、秋三季的成长和成熟之后等待雪花在空中绽开。这样以树的视角写更能激发人们思考人类与自然、自然万物与宇宙空间、时光的流逝与空间的永恒等之间的关系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19276" y="667657"/>
            <a:ext cx="11121862" cy="682205"/>
            <a:chOff x="519276" y="3601436"/>
            <a:chExt cx="11121862" cy="682205"/>
          </a:xfrm>
        </p:grpSpPr>
        <p:sp>
          <p:nvSpPr>
            <p:cNvPr id="4" name="文本框 3"/>
            <p:cNvSpPr txBox="1"/>
            <p:nvPr/>
          </p:nvSpPr>
          <p:spPr>
            <a:xfrm>
              <a:off x="519276" y="3601436"/>
              <a:ext cx="6580024" cy="6329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观点</a:t>
              </a:r>
              <a:r>
                <a:rPr lang="zh-CN" altLang="en-US" sz="3200" b="1">
                  <a:solidFill>
                    <a:srgbClr val="0D0D0D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二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：诗人的视角</a:t>
              </a:r>
              <a:endParaRPr lang="zh-CN" altLang="en-US" sz="3200" b="1">
                <a:solidFill>
                  <a:srgbClr val="0D0D0D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20877" y="4283641"/>
              <a:ext cx="1102026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457200" y="1487974"/>
            <a:ext cx="11239500" cy="4877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诗人在雨中匆匆走过，树成为他脑海中的意象。诗人认为人类可以“走动”“匆匆走过”“有急事”“等待”，那么树也会有跟人一样的行为和思想。在诗人自己的视角下，树扎根大地，指向天空，拓展了空间意境；树经历春、夏、秋三季，等待“雪花在空中绽开”的冬天，就有了时间意境，从而揭示了自然规律的永恒。树“汲取雨中的生命”，在晴朗的夜空“等待”，这就有了生命成长的意蕴。所以，采用诗人自己的视角，树和天空就将时间、空间、生命、成长、自然规律、宇宙的永恒存在等诸多因素容纳进去，给人以灵动新奇的感受，拓展了诗歌的内涵，增强了诗歌的审美张力，更有利于表达人类的思考。</a:t>
            </a:r>
            <a:endParaRPr lang="zh-CN" altLang="en-US" sz="27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_14" hidden="1"/>
          <p:cNvSpPr txBox="1">
            <a:spLocks noChangeArrowheads="1"/>
          </p:cNvSpPr>
          <p:nvPr/>
        </p:nvSpPr>
        <p:spPr bwMode="auto">
          <a:xfrm>
            <a:off x="4923613" y="1575958"/>
            <a:ext cx="2444776" cy="75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Arial" panose="020b0604020202020204" pitchFamily="34" charset="0"/>
              </a:rPr>
              <a:t>欧阳修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苏新诗古印宋简" panose="02010609000101010101" pitchFamily="49" charset="-122"/>
              <a:ea typeface="苏新诗古印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600" y="2071164"/>
            <a:ext cx="11214100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32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这首诗歌主要探讨自我与周围世界的关系。“树与天空”的关系，也就寓示着存在与无限、与永恒的关系。“我们”相互关爱与扶持着，既在“天空”下积极地承受它的所有赐予和挑战，同时又对“天空”怀抱着最虔诚的爱、敬畏以及等待。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文本占位符 2"/>
          <p:cNvSpPr txBox="1"/>
          <p:nvPr/>
        </p:nvSpPr>
        <p:spPr>
          <a:xfrm>
            <a:off x="0" y="558800"/>
            <a:ext cx="12192000" cy="88355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宋体" panose="02010600030101010101" pitchFamily="2" charset="-122"/>
              </a:rPr>
              <a:t>主旨归纳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8" b="43780"/>
          <a:stretch>
            <a:fillRect/>
          </a:stretch>
        </p:blipFill>
        <p:spPr>
          <a:xfrm>
            <a:off x="5194300" y="3702050"/>
            <a:ext cx="7639050" cy="3155950"/>
          </a:xfrm>
          <a:prstGeom prst="rect">
            <a:avLst/>
          </a:prstGeom>
        </p:spPr>
      </p:pic>
      <p:pic>
        <p:nvPicPr>
          <p:cNvPr id="1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36500" y="110490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3" b="26890"/>
          <a:stretch>
            <a:fillRect/>
          </a:stretch>
        </p:blipFill>
        <p:spPr>
          <a:xfrm rot="5400000">
            <a:off x="-1193803" y="1193800"/>
            <a:ext cx="6858004" cy="4470401"/>
          </a:xfrm>
          <a:prstGeom prst="rect">
            <a:avLst/>
          </a:prstGeom>
        </p:spPr>
      </p:pic>
      <p:sp>
        <p:nvSpPr>
          <p:cNvPr id="8" name="_14"/>
          <p:cNvSpPr txBox="1">
            <a:spLocks noChangeArrowheads="1"/>
          </p:cNvSpPr>
          <p:nvPr/>
        </p:nvSpPr>
        <p:spPr bwMode="auto">
          <a:xfrm>
            <a:off x="4090047" y="1637143"/>
            <a:ext cx="3147644" cy="757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学习目标</a:t>
            </a:r>
            <a:endParaRPr kumimoji="0" lang="zh-CN" altLang="zh-CN" sz="3600" b="1" i="0" u="none" strike="noStrike" kern="12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5102" y="2440080"/>
            <a:ext cx="7152598" cy="30701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了解特朗斯特罗姆的生平及其创作风格，了解诗歌的写作背景。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鉴赏诗歌选取的独特意象，以及诗歌朦胧的意境。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思考诗歌所探索的自然、人、生命等主题。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" b="32369"/>
          <a:stretch>
            <a:fillRect/>
          </a:stretch>
        </p:blipFill>
        <p:spPr>
          <a:xfrm rot="16200000">
            <a:off x="8818880" y="1010190"/>
            <a:ext cx="4383315" cy="23629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" y="1107680"/>
            <a:ext cx="8023031" cy="145707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作者简介</a:t>
            </a:r>
            <a:r>
              <a:rPr lang="en-US" altLang="zh-CN"/>
              <a:t>——</a:t>
            </a:r>
            <a:r>
              <a:rPr lang="zh-CN" altLang="en-US"/>
              <a:t>特朗斯特罗姆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0034" y="2185294"/>
            <a:ext cx="9002652" cy="41601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瑞典诗人，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1954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年出版第一本诗集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诗十七首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，引起瑞典诗坛轰动，成为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50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年代瑞典诗坛上的一件大事，成名后又陆续出版诗集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路上的秘密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》(1958)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完成一半的天堂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》(1962)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钟声与辙迹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》(1966)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在黑暗中观看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》(1970)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路径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》(1973)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等多卷，先后获得多种国际国内文学奖。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2011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年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10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月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6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日特朗斯特罗姆获得诺贝尔文学奖。特朗斯特罗姆的诗歌主要探讨自我与周围世界的关系，死亡、历史和自然是其作品中常见的主题。</a:t>
            </a: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6017" y="1651549"/>
            <a:ext cx="38266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(1931—2015)</a:t>
            </a:r>
            <a:endParaRPr lang="zh-CN" altLang="en-US" i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970" y="1747028"/>
            <a:ext cx="2732636" cy="326153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1084426" y="1623890"/>
            <a:ext cx="7551573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 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600" y="1623890"/>
            <a:ext cx="11214100" cy="4789102"/>
          </a:xfrm>
          <a:prstGeom prst="rect">
            <a:avLst/>
          </a:prstGeom>
          <a:noFill/>
          <a:ln w="76200">
            <a:noFill/>
          </a:ln>
          <a:effectLst>
            <a:outerShdw blurRad="304800" dist="38100" dir="5400000" algn="t" rotWithShape="0">
              <a:prstClr val="black">
                <a:alpha val="23000"/>
              </a:prstClr>
            </a:outerShdw>
          </a:effectLst>
        </p:spPr>
        <p:txBody>
          <a:bodyPr wrap="square" lIns="0" rIns="0" anchor="t">
            <a:noAutofit/>
          </a:bodyPr>
          <a:lstStyle/>
          <a:p>
            <a:pPr marL="0" marR="0" lvl="0" indent="0" algn="l" defTabSz="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>
                <a:tab pos="1188085"/>
                <a:tab pos="2163445"/>
                <a:tab pos="3142615"/>
                <a:tab pos="4190365"/>
              </a:tabLst>
              <a:defRPr/>
            </a:pP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树和天空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出自诗集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完成一半的天堂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。诗集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完成一半的天堂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发表于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1962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年。在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1960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年到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1966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期间，特朗斯特罗姆的事业被分为鲜明的两部分：一面是心理医生，另一面则是年轻而富有名气的诗人。特朗斯特罗姆所处的时代，虽然在他的近邻以至整个世界发生了许多惊天动地的事情，但瑞典是一个中立国家，长期以来政治稳定，社会经济发展平稳，人们过着悠闲的“福利生活”。他有足够的时间面对大自然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波罗的海的岛屿、落日、船帆，瑞典的车站、村庄、树林、雪橇等等</a:t>
            </a:r>
            <a:r>
              <a:rPr kumimoji="0" lang="en-US" altLang="zh-CN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沉思，因而他的诗歌有着某种东方式的顿悟色彩，而意象的新奇，来自他的难度写作理念和在艺术上不懈的努力。</a:t>
            </a: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0" y="558800"/>
            <a:ext cx="12192000" cy="883557"/>
          </a:xfrm>
          <a:prstGeom prst="rect">
            <a:avLst/>
          </a:prstGeom>
          <a:solidFill>
            <a:srgbClr val="BA550A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宋体" panose="02010600030101010101" pitchFamily="2" charset="-122"/>
              </a:rPr>
              <a:t>树和天空  写作背景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作品简介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2601" y="1805085"/>
            <a:ext cx="7893304" cy="4513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kern="10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托马斯</a:t>
            </a:r>
            <a:r>
              <a:rPr lang="en-US" altLang="zh-CN" sz="2800" kern="10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朗斯特罗姆诗歌用平凡的意象展示神秘性与生命力，描绘了一幅至幻至美的宇宙世界图景。他诗中的世界图景有印记着北欧奇异怪美的自然图景，也有工业文明入侵之下的工业图景，还有在现代主义社会浪潮下的展现出来的社会图景。在对每一个图景的描绘中，都体现着诗人面对现代社会做出的深刻思考与抵抗救赎。藉由诗歌，诗人试图做一个祛魅社会的“返魅者”。 </a:t>
            </a:r>
            <a:endParaRPr lang="zh-CN" altLang="en-US" sz="2800" kern="100">
              <a:solidFill>
                <a:srgbClr val="0D0D0D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5937" y="1220310"/>
            <a:ext cx="33976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kern="100">
                <a:solidFill>
                  <a:srgbClr val="BA550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作者的自然观念</a:t>
            </a:r>
            <a:endParaRPr lang="zh-CN" altLang="en-US" sz="3200" b="1" kern="100">
              <a:solidFill>
                <a:srgbClr val="BA550A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726" y="1879758"/>
            <a:ext cx="3656274" cy="43639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34" y="2196314"/>
            <a:ext cx="2651990" cy="10729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" y="3119079"/>
            <a:ext cx="6703815" cy="835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阅读这首诗，完成框架图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初读感知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2600" y="1046416"/>
            <a:ext cx="6620717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BA550A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阅读这首诗，将框架图中①～③处填写完整。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BA550A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9460" y="3915134"/>
            <a:ext cx="9508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树</a:t>
            </a:r>
            <a:endParaRPr kumimoji="0" lang="zh-CN" altLang="zh-CN" sz="44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3243" y="2795061"/>
            <a:ext cx="14007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雨中</a:t>
            </a:r>
            <a:endParaRPr kumimoji="0" lang="zh-CN" altLang="zh-CN" sz="32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99904" y="2504062"/>
            <a:ext cx="1400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走动</a:t>
            </a:r>
            <a:endParaRPr kumimoji="0" lang="zh-CN" altLang="zh-CN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6884" y="3097117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①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43243" y="4734619"/>
            <a:ext cx="14007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1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雨停</a:t>
            </a:r>
            <a:endParaRPr lang="zh-CN" altLang="en-US" sz="3200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67465" y="4980838"/>
            <a:ext cx="24903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静静地闪现</a:t>
            </a:r>
            <a:endParaRPr kumimoji="0" lang="zh-CN" altLang="en-US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34446" y="4432443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②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4446" y="5569035"/>
            <a:ext cx="3284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③</a:t>
            </a:r>
            <a:r>
              <a:rPr kumimoji="0" lang="en-US" altLang="zh-CN" sz="2800" b="1" i="0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____________</a:t>
            </a:r>
            <a:r>
              <a:rPr kumimoji="0" lang="zh-CN" altLang="en-US" sz="2800" b="1" i="0" u="sng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</a:t>
            </a:r>
            <a:endParaRPr kumimoji="0" lang="zh-CN" altLang="zh-CN" sz="2800" b="1" i="0" u="sng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cxnSp>
        <p:nvCxnSpPr>
          <p:cNvPr id="5" name="连接符: 肘形 4"/>
          <p:cNvCxnSpPr>
            <a:stCxn id="11" idx="3"/>
            <a:endCxn id="13" idx="1"/>
          </p:cNvCxnSpPr>
          <p:nvPr/>
        </p:nvCxnSpPr>
        <p:spPr>
          <a:xfrm flipV="1">
            <a:off x="1550339" y="3087449"/>
            <a:ext cx="392904" cy="1212406"/>
          </a:xfrm>
          <a:prstGeom prst="bentConnector3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28"/>
          <p:cNvCxnSpPr>
            <a:stCxn id="11" idx="3"/>
            <a:endCxn id="25" idx="1"/>
          </p:cNvCxnSpPr>
          <p:nvPr/>
        </p:nvCxnSpPr>
        <p:spPr>
          <a:xfrm>
            <a:off x="1550339" y="4299855"/>
            <a:ext cx="392904" cy="72715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左大括号 30"/>
          <p:cNvSpPr/>
          <p:nvPr/>
        </p:nvSpPr>
        <p:spPr>
          <a:xfrm>
            <a:off x="2894122" y="2585359"/>
            <a:ext cx="140324" cy="1059496"/>
          </a:xfrm>
          <a:prstGeom prst="leftBrace">
            <a:avLst>
              <a:gd name="adj1" fmla="val 102116"/>
              <a:gd name="adj2" fmla="val 50000"/>
            </a:avLst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左大括号 32"/>
          <p:cNvSpPr/>
          <p:nvPr/>
        </p:nvSpPr>
        <p:spPr>
          <a:xfrm>
            <a:off x="2894122" y="4497258"/>
            <a:ext cx="140324" cy="1631460"/>
          </a:xfrm>
          <a:prstGeom prst="leftBrace">
            <a:avLst>
              <a:gd name="adj1" fmla="val 102116"/>
              <a:gd name="adj2" fmla="val 50000"/>
            </a:avLst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17" y="27659"/>
            <a:ext cx="5116152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初读感知</a:t>
            </a:r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17" y="27659"/>
            <a:ext cx="5116152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2600" y="1940210"/>
            <a:ext cx="6828817" cy="4391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一棵树在雨中走动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在倾洒的灰色中匆匆走过我们的身边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它有急事。它汲取雨中的生命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就像果园里的黑鹂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雨停歇。树停住脚步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它在晴朗的夜晚挺拔地静闪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和我们一样它在等待着那瞬息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当雪花在空中绽开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2600" y="1243079"/>
            <a:ext cx="26895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树和天空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" name="树和天空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06092" y="129795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2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NhNmUzMDhmMWZiZjhkOTIxZjg3MmY5MmYxYjdmYzMifQ=="/>
  <p:tag name="ISLIDE.GUIDESSETTING" val="{&quot;Id&quot;:&quot;e6d6f7bf-8b31-448e-b58b-ba824e229c40&quot;,&quot;Name&quot;:&quot;自定义&quot;,&quot;Kind&quot;:&quot;Custom&quot;,&quot;OldGuidesSetting&quot;:{&quot;HeaderHeight&quot;:0.0,&quot;FooterHeight&quot;:0.0,&quot;SideMargin&quot;:4.0,&quot;TopMargin&quot;:6.0,&quot;BottomMargin&quot;:8.0,&quot;IntervalMargin&quot;:0.0}}"/>
  <p:tag name="ISPRING_PRESENTATION_TITLE" val="卡通手绘课件PPT"/>
  <p:tag name="KSO_WPP_MARK_KEY" val="155376e9-3309-44cb-ad10-06cb1f66c416"/>
</p:tagLst>
</file>

<file path=ppt/theme/theme1.xml><?xml version="1.0" encoding="utf-8"?>
<a:theme xmlns:r="http://schemas.openxmlformats.org/officeDocument/2006/relationships" xmlns:a="http://schemas.openxmlformats.org/drawingml/2006/main" name="蛋破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jtsqtqe">
      <a:majorFont>
        <a:latin typeface="幼圆"/>
        <a:ea typeface="幼圆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98</Paragraphs>
  <Slides>25</Slides>
  <Notes>23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8">
      <vt:lpstr>Arial</vt:lpstr>
      <vt:lpstr>幼圆</vt:lpstr>
      <vt:lpstr>宋体</vt:lpstr>
      <vt:lpstr>等线 Light</vt:lpstr>
      <vt:lpstr>等线</vt:lpstr>
      <vt:lpstr>楷体</vt:lpstr>
      <vt:lpstr>微软雅黑</vt:lpstr>
      <vt:lpstr>华文中宋</vt:lpstr>
      <vt:lpstr>Wingdings</vt:lpstr>
      <vt:lpstr>Times New Roman</vt:lpstr>
      <vt:lpstr>Courier New</vt:lpstr>
      <vt:lpstr>苏新诗古印宋简</vt:lpstr>
      <vt:lpstr>蛋破壳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2022-11-29T20:22:24.369</cp:lastPrinted>
  <dcterms:created xsi:type="dcterms:W3CDTF">2022-11-29T20:22:24Z</dcterms:created>
  <dcterms:modified xsi:type="dcterms:W3CDTF">2022-11-29T12:22:30Z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