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5"/>
  </p:notes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88" r:id="rId33"/>
    <p:sldId id="289" r:id="rId34"/>
    <p:sldId id="290" r:id="rId35"/>
    <p:sldId id="291" r:id="rId36"/>
    <p:sldId id="292" r:id="rId37"/>
    <p:sldId id="293" r:id="rId38"/>
    <p:sldId id="294" r:id="rId39"/>
    <p:sldId id="295" r:id="rId40"/>
    <p:sldId id="296" r:id="rId41"/>
    <p:sldId id="297" r:id="rId42"/>
    <p:sldId id="298" r:id="rId43"/>
    <p:sldId id="299" r:id="rId44"/>
  </p:sldIdLst>
  <p:sldSz cx="12192000" cy="6858000"/>
  <p:notesSz cx="6858000" cy="9144000"/>
  <p:custDataLst>
    <p:tags r:id="rId4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新课标第一网" initials="新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  <p:ext uri="{1BD7E111-0CB8-44D6-8891-C1BB2F81B7CC}">
      <p1710:readonlyRecommended xmlns:p1710="http://schemas.microsoft.com/office/powerpoint/2017/10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64" d="100"/>
          <a:sy n="64" d="100"/>
        </p:scale>
        <p:origin x="-138" y="-516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commentAuthors" Target="commentAuthors.xml"/><Relationship Id="rId50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2021-4-16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01931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E4DABDF-A1BC-48E5-9E9F-93A630BAAE2A}" type="slidenum">
              <a:rPr lang="zh-CN" altLang="en-US" smtClean="0"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10.xml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2.xml"/><Relationship Id="rId4" Type="http://schemas.openxmlformats.org/officeDocument/2006/relationships/tags" Target="../tags/tag1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7.xml"/><Relationship Id="rId2" Type="http://schemas.openxmlformats.org/officeDocument/2006/relationships/tags" Target="../tags/tag56.xml"/><Relationship Id="rId1" Type="http://schemas.openxmlformats.org/officeDocument/2006/relationships/tags" Target="../tags/tag55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8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1.xml"/><Relationship Id="rId2" Type="http://schemas.openxmlformats.org/officeDocument/2006/relationships/tags" Target="../tags/tag60.xml"/><Relationship Id="rId1" Type="http://schemas.openxmlformats.org/officeDocument/2006/relationships/tags" Target="../tags/tag5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3.xml"/><Relationship Id="rId4" Type="http://schemas.openxmlformats.org/officeDocument/2006/relationships/tags" Target="../tags/tag6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5.xml"/><Relationship Id="rId2" Type="http://schemas.openxmlformats.org/officeDocument/2006/relationships/tags" Target="../tags/tag14.xml"/><Relationship Id="rId1" Type="http://schemas.openxmlformats.org/officeDocument/2006/relationships/tags" Target="../tags/tag13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7.xml"/><Relationship Id="rId4" Type="http://schemas.openxmlformats.org/officeDocument/2006/relationships/tags" Target="../tags/tag16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20.xml"/><Relationship Id="rId2" Type="http://schemas.openxmlformats.org/officeDocument/2006/relationships/tags" Target="../tags/tag19.xml"/><Relationship Id="rId1" Type="http://schemas.openxmlformats.org/officeDocument/2006/relationships/tags" Target="../tags/tag1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2.xml"/><Relationship Id="rId4" Type="http://schemas.openxmlformats.org/officeDocument/2006/relationships/tags" Target="../tags/tag2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4.xml"/><Relationship Id="rId1" Type="http://schemas.openxmlformats.org/officeDocument/2006/relationships/tags" Target="../tags/tag23.xml"/><Relationship Id="rId6" Type="http://schemas.openxmlformats.org/officeDocument/2006/relationships/tags" Target="../tags/tag28.xml"/><Relationship Id="rId5" Type="http://schemas.openxmlformats.org/officeDocument/2006/relationships/tags" Target="../tags/tag27.xml"/><Relationship Id="rId4" Type="http://schemas.openxmlformats.org/officeDocument/2006/relationships/tags" Target="../tags/tag26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6.xml"/><Relationship Id="rId3" Type="http://schemas.openxmlformats.org/officeDocument/2006/relationships/tags" Target="../tags/tag31.xml"/><Relationship Id="rId7" Type="http://schemas.openxmlformats.org/officeDocument/2006/relationships/tags" Target="../tags/tag35.xml"/><Relationship Id="rId2" Type="http://schemas.openxmlformats.org/officeDocument/2006/relationships/tags" Target="../tags/tag30.xml"/><Relationship Id="rId1" Type="http://schemas.openxmlformats.org/officeDocument/2006/relationships/tags" Target="../tags/tag29.xml"/><Relationship Id="rId6" Type="http://schemas.openxmlformats.org/officeDocument/2006/relationships/tags" Target="../tags/tag34.xml"/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9.xml"/><Relationship Id="rId2" Type="http://schemas.openxmlformats.org/officeDocument/2006/relationships/tags" Target="../tags/tag38.xml"/><Relationship Id="rId1" Type="http://schemas.openxmlformats.org/officeDocument/2006/relationships/tags" Target="../tags/tag37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40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3.xml"/><Relationship Id="rId2" Type="http://schemas.openxmlformats.org/officeDocument/2006/relationships/tags" Target="../tags/tag42.xml"/><Relationship Id="rId1" Type="http://schemas.openxmlformats.org/officeDocument/2006/relationships/tags" Target="../tags/tag41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6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5.xml"/><Relationship Id="rId1" Type="http://schemas.openxmlformats.org/officeDocument/2006/relationships/tags" Target="../tags/tag44.xml"/><Relationship Id="rId6" Type="http://schemas.openxmlformats.org/officeDocument/2006/relationships/tags" Target="../tags/tag49.xml"/><Relationship Id="rId5" Type="http://schemas.openxmlformats.org/officeDocument/2006/relationships/tags" Target="../tags/tag48.xml"/><Relationship Id="rId4" Type="http://schemas.openxmlformats.org/officeDocument/2006/relationships/tags" Target="../tags/tag47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2.xml"/><Relationship Id="rId2" Type="http://schemas.openxmlformats.org/officeDocument/2006/relationships/tags" Target="../tags/tag51.xml"/><Relationship Id="rId1" Type="http://schemas.openxmlformats.org/officeDocument/2006/relationships/tags" Target="../tags/tag50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4.xml"/><Relationship Id="rId4" Type="http://schemas.openxmlformats.org/officeDocument/2006/relationships/tags" Target="../tags/tag5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2021-4-16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2021-4-16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2021-4-16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122" b="280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矩形 1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5000">
        <p:fade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med" advClick="0" advTm="500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2021-4-16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2021-4-16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2021-4-16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2021-4-16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2021-4-16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2021-4-16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2021-4-16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2021-4-16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19" Type="http://schemas.openxmlformats.org/officeDocument/2006/relationships/tags" Target="../tags/tag7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5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6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7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2021-4-16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8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9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  <p:custDataLst>
      <p:tags r:id="rId14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jpe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hyperlink" Target="&#12298;&#29233;&#33714;&#35828;&#12299;&#33539;&#35835;&#24405;&#38899;.MP3" TargetMode="Externa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文本框 15"/>
          <p:cNvSpPr txBox="1"/>
          <p:nvPr/>
        </p:nvSpPr>
        <p:spPr>
          <a:xfrm>
            <a:off x="5546032" y="4892315"/>
            <a:ext cx="2741930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2800" b="1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altLang="en-US" sz="2800" b="1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周敦颐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4127258" y="1959802"/>
            <a:ext cx="510511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8800" smtClean="0">
                <a:latin typeface="隶书" panose="02010509060101010101" pitchFamily="49" charset="-122"/>
                <a:ea typeface="隶书" panose="02010509060101010101" pitchFamily="49" charset="-122"/>
              </a:rPr>
              <a:t>爱</a:t>
            </a:r>
            <a:r>
              <a:rPr lang="en-US" altLang="zh-CN" sz="8800" smtClean="0">
                <a:latin typeface="隶书" panose="02010509060101010101" pitchFamily="49" charset="-122"/>
                <a:ea typeface="隶书" panose="02010509060101010101" pitchFamily="49" charset="-122"/>
              </a:rPr>
              <a:t> </a:t>
            </a:r>
            <a:r>
              <a:rPr lang="zh-CN" altLang="zh-CN" sz="8800" smtClean="0">
                <a:latin typeface="隶书" panose="02010509060101010101" pitchFamily="49" charset="-122"/>
                <a:ea typeface="隶书" panose="02010509060101010101" pitchFamily="49" charset="-122"/>
              </a:rPr>
              <a:t>莲</a:t>
            </a:r>
            <a:r>
              <a:rPr lang="en-US" altLang="zh-CN" sz="8800" smtClean="0">
                <a:latin typeface="隶书" panose="02010509060101010101" pitchFamily="49" charset="-122"/>
                <a:ea typeface="隶书" panose="02010509060101010101" pitchFamily="49" charset="-122"/>
              </a:rPr>
              <a:t> </a:t>
            </a:r>
            <a:r>
              <a:rPr lang="zh-CN" altLang="zh-CN" sz="8800" smtClean="0">
                <a:latin typeface="隶书" panose="02010509060101010101" pitchFamily="49" charset="-122"/>
                <a:ea typeface="隶书" panose="02010509060101010101" pitchFamily="49" charset="-122"/>
              </a:rPr>
              <a:t>说</a:t>
            </a:r>
            <a:endParaRPr lang="zh-CN" altLang="zh-CN" sz="880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5000">
        <p:circle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 advClick="0" advTm="5000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20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6249728" y="1300798"/>
            <a:ext cx="4784725" cy="3318510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62819" name="文本框 162818"/>
          <p:cNvSpPr txBox="1"/>
          <p:nvPr/>
        </p:nvSpPr>
        <p:spPr>
          <a:xfrm>
            <a:off x="1557655" y="914394"/>
            <a:ext cx="3962400" cy="407860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80000"/>
              </a:lnSpc>
              <a:buFont typeface="Arial" panose="020B0604020202020204" pitchFamily="34" charset="0"/>
            </a:pPr>
            <a:r>
              <a:rPr lang="zh-CN" altLang="en-US" sz="4800">
                <a:latin typeface="Times New Roman" panose="02020603050405020304" pitchFamily="18" charset="0"/>
                <a:ea typeface="楷体" panose="02010609060101010101" charset="-122"/>
              </a:rPr>
              <a:t>　 </a:t>
            </a:r>
            <a:r>
              <a:rPr lang="zh-CN" altLang="en-US" sz="3200" b="1">
                <a:latin typeface="黑体" panose="02010609060101010101" pitchFamily="2" charset="-122"/>
                <a:ea typeface="黑体" panose="02010609060101010101" pitchFamily="2" charset="-122"/>
              </a:rPr>
              <a:t>水陆草木之花，可爱者甚</a:t>
            </a:r>
            <a:r>
              <a:rPr lang="zh-CN" altLang="en-US" sz="3200" b="1" u="sng">
                <a:solidFill>
                  <a:srgbClr val="FF0303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蕃</a:t>
            </a:r>
            <a:r>
              <a:rPr lang="zh-CN" altLang="en-US" sz="3200" b="1">
                <a:latin typeface="黑体" panose="02010609060101010101" pitchFamily="2" charset="-122"/>
                <a:ea typeface="黑体" panose="02010609060101010101" pitchFamily="2" charset="-122"/>
              </a:rPr>
              <a:t>。晋陶渊明</a:t>
            </a:r>
            <a:r>
              <a:rPr lang="zh-CN" altLang="en-US" sz="3200" b="1" u="sng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独</a:t>
            </a:r>
            <a:r>
              <a:rPr lang="zh-CN" altLang="en-US" sz="3200" b="1">
                <a:latin typeface="黑体" panose="02010609060101010101" pitchFamily="2" charset="-122"/>
                <a:ea typeface="黑体" panose="02010609060101010101" pitchFamily="2" charset="-122"/>
              </a:rPr>
              <a:t>爱菊。自</a:t>
            </a:r>
            <a:r>
              <a:rPr lang="zh-CN" altLang="en-US" sz="3200" b="1" u="sng">
                <a:solidFill>
                  <a:srgbClr val="FF0303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李唐</a:t>
            </a:r>
            <a:r>
              <a:rPr lang="zh-CN" altLang="en-US" sz="3200" b="1">
                <a:latin typeface="黑体" panose="02010609060101010101" pitchFamily="2" charset="-122"/>
                <a:ea typeface="黑体" panose="02010609060101010101" pitchFamily="2" charset="-122"/>
              </a:rPr>
              <a:t>来，世人甚爱牡丹。</a:t>
            </a:r>
          </a:p>
        </p:txBody>
      </p:sp>
      <p:sp>
        <p:nvSpPr>
          <p:cNvPr id="162821" name="圆角矩形标注 162820"/>
          <p:cNvSpPr/>
          <p:nvPr/>
        </p:nvSpPr>
        <p:spPr>
          <a:xfrm>
            <a:off x="4757738" y="3061964"/>
            <a:ext cx="762000" cy="381000"/>
          </a:xfrm>
          <a:prstGeom prst="wedgeRoundRectCallout">
            <a:avLst>
              <a:gd name="adj1" fmla="val -36875"/>
              <a:gd name="adj2" fmla="val 66333"/>
              <a:gd name="adj3" fmla="val 16667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>
              <a:buFont typeface="Arial" panose="020B0604020202020204" pitchFamily="34" charset="0"/>
            </a:pPr>
            <a:r>
              <a:rPr lang="zh-CN" altLang="en-US" sz="2000" b="1">
                <a:solidFill>
                  <a:srgbClr val="990033"/>
                </a:solidFill>
                <a:latin typeface="Times New Roman" panose="02020603050405020304" pitchFamily="18" charset="0"/>
                <a:ea typeface="楷体" panose="02010609060101010101" charset="-122"/>
              </a:rPr>
              <a:t>唐代</a:t>
            </a:r>
          </a:p>
        </p:txBody>
      </p:sp>
      <p:sp>
        <p:nvSpPr>
          <p:cNvPr id="162822" name="文本框 162821"/>
          <p:cNvSpPr txBox="1"/>
          <p:nvPr/>
        </p:nvSpPr>
        <p:spPr>
          <a:xfrm>
            <a:off x="6553200" y="1300798"/>
            <a:ext cx="4114800" cy="30505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  <a:buFont typeface="Arial" panose="020B0604020202020204" pitchFamily="34" charset="0"/>
            </a:pPr>
            <a:r>
              <a:rPr lang="zh-CN" altLang="en-US" sz="3600">
                <a:solidFill>
                  <a:srgbClr val="336600"/>
                </a:solidFill>
                <a:latin typeface="Times New Roman" panose="02020603050405020304" pitchFamily="18" charset="0"/>
                <a:ea typeface="楷体" panose="02010609060101010101" charset="-122"/>
              </a:rPr>
              <a:t>　 </a:t>
            </a:r>
            <a:r>
              <a:rPr lang="zh-CN" altLang="en-US" sz="2800" b="1">
                <a:solidFill>
                  <a:srgbClr val="0000CC"/>
                </a:solidFill>
                <a:latin typeface="楷体" panose="02010609060101010101" charset="-122"/>
                <a:ea typeface="楷体" panose="02010609060101010101" charset="-122"/>
              </a:rPr>
              <a:t>水上、地上各种草木的花，值得喜爱的很多。晋朝的陶渊明唯独喜爱菊。自从唐朝以来，世上的人们很喜爱牡丹。</a:t>
            </a:r>
          </a:p>
        </p:txBody>
      </p:sp>
      <p:pic>
        <p:nvPicPr>
          <p:cNvPr id="162823" name="图片 162822" descr="莲花2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75290" y="4981056"/>
            <a:ext cx="2133600" cy="15525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2825" name="圆角矩形标注 162824"/>
          <p:cNvSpPr/>
          <p:nvPr/>
        </p:nvSpPr>
        <p:spPr>
          <a:xfrm>
            <a:off x="3556000" y="2140262"/>
            <a:ext cx="592138" cy="381000"/>
          </a:xfrm>
          <a:prstGeom prst="wedgeRoundRectCallout">
            <a:avLst>
              <a:gd name="adj1" fmla="val -33485"/>
              <a:gd name="adj2" fmla="val 80916"/>
              <a:gd name="adj3" fmla="val 16667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bevel/>
            <a:headEnd type="none" w="med" len="med"/>
            <a:tailEnd type="none" w="med" len="med"/>
          </a:ln>
        </p:spPr>
        <p:txBody>
          <a:bodyPr/>
          <a:lstStyle/>
          <a:p>
            <a:pPr algn="ctr">
              <a:buFont typeface="Arial" panose="020B0604020202020204" pitchFamily="34" charset="0"/>
            </a:pPr>
            <a:r>
              <a:rPr lang="zh-CN" altLang="en-US" sz="2000" b="1">
                <a:solidFill>
                  <a:srgbClr val="990033"/>
                </a:solidFill>
                <a:latin typeface="Times New Roman" panose="02020603050405020304" pitchFamily="18" charset="0"/>
                <a:ea typeface="楷体" panose="02010609060101010101" charset="-122"/>
              </a:rPr>
              <a:t>多</a:t>
            </a:r>
          </a:p>
        </p:txBody>
      </p:sp>
      <p:sp>
        <p:nvSpPr>
          <p:cNvPr id="162826" name="文本框 162825"/>
          <p:cNvSpPr txBox="1"/>
          <p:nvPr/>
        </p:nvSpPr>
        <p:spPr>
          <a:xfrm>
            <a:off x="4872038" y="1395407"/>
            <a:ext cx="647700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>
              <a:latin typeface="Times New Roman" panose="02020603050405020304" pitchFamily="18" charset="0"/>
            </a:endParaRPr>
          </a:p>
        </p:txBody>
      </p:sp>
      <p:sp>
        <p:nvSpPr>
          <p:cNvPr id="2" name="圆角矩形标注 1"/>
          <p:cNvSpPr/>
          <p:nvPr/>
        </p:nvSpPr>
        <p:spPr>
          <a:xfrm>
            <a:off x="2270760" y="3061647"/>
            <a:ext cx="592138" cy="381000"/>
          </a:xfrm>
          <a:prstGeom prst="wedgeRoundRectCallout">
            <a:avLst>
              <a:gd name="adj1" fmla="val -33485"/>
              <a:gd name="adj2" fmla="val 80916"/>
              <a:gd name="adj3" fmla="val 16667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bevel/>
            <a:headEnd type="none" w="med" len="med"/>
            <a:tailEnd type="none" w="med" len="med"/>
          </a:ln>
        </p:spPr>
        <p:txBody>
          <a:bodyPr/>
          <a:lstStyle/>
          <a:p>
            <a:pPr algn="ctr">
              <a:buFont typeface="Arial" panose="020B0604020202020204" pitchFamily="34" charset="0"/>
            </a:pPr>
            <a:r>
              <a:rPr lang="zh-CN" altLang="en-US" sz="2000" b="1">
                <a:solidFill>
                  <a:srgbClr val="990033"/>
                </a:solidFill>
                <a:latin typeface="Times New Roman" panose="02020603050405020304" pitchFamily="18" charset="0"/>
                <a:ea typeface="楷体" panose="02010609060101010101" charset="-122"/>
              </a:rPr>
              <a:t>只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5000">
        <p:fade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med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8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628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628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500"/>
                                        <p:tgtEl>
                                          <p:spTgt spid="1628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62821" grpId="0" animBg="1"/>
      <p:bldP spid="162822" grpId="0"/>
      <p:bldP spid="162825" grpId="0" animBg="1"/>
      <p:bldP spid="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>
            <a:off x="7176135" y="1261745"/>
            <a:ext cx="4724400" cy="4744720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63842" name="文本框 163841"/>
          <p:cNvSpPr txBox="1"/>
          <p:nvPr/>
        </p:nvSpPr>
        <p:spPr>
          <a:xfrm>
            <a:off x="1845628" y="747713"/>
            <a:ext cx="3886200" cy="52590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210000"/>
              </a:lnSpc>
              <a:buFont typeface="Arial" panose="020B0604020202020204" pitchFamily="34" charset="0"/>
            </a:pPr>
            <a:r>
              <a:rPr lang="zh-CN" altLang="en-US" sz="3200" b="1" u="sng">
                <a:solidFill>
                  <a:srgbClr val="FF0303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予</a:t>
            </a:r>
            <a:r>
              <a:rPr lang="zh-CN" altLang="en-US" sz="3200" b="1">
                <a:latin typeface="黑体" panose="02010609060101010101" pitchFamily="2" charset="-122"/>
                <a:ea typeface="黑体" panose="02010609060101010101" pitchFamily="2" charset="-122"/>
              </a:rPr>
              <a:t>独爱莲</a:t>
            </a:r>
            <a:r>
              <a:rPr lang="zh-CN" altLang="en-US" sz="3200" b="1" u="sng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之</a:t>
            </a:r>
            <a:r>
              <a:rPr lang="zh-CN" altLang="en-US" sz="3200" b="1">
                <a:latin typeface="黑体" panose="02010609060101010101" pitchFamily="2" charset="-122"/>
                <a:ea typeface="黑体" panose="02010609060101010101" pitchFamily="2" charset="-122"/>
              </a:rPr>
              <a:t>出淤泥</a:t>
            </a:r>
            <a:r>
              <a:rPr lang="zh-CN" altLang="en-US" sz="3200" b="1" u="sng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而</a:t>
            </a:r>
            <a:r>
              <a:rPr lang="zh-CN" altLang="en-US" sz="3200" b="1">
                <a:latin typeface="黑体" panose="02010609060101010101" pitchFamily="2" charset="-122"/>
                <a:ea typeface="黑体" panose="02010609060101010101" pitchFamily="2" charset="-122"/>
              </a:rPr>
              <a:t>不</a:t>
            </a:r>
            <a:r>
              <a:rPr lang="zh-CN" altLang="en-US" sz="3200" b="1" u="sng">
                <a:solidFill>
                  <a:srgbClr val="FF0303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染</a:t>
            </a:r>
            <a:r>
              <a:rPr lang="zh-CN" altLang="en-US" sz="3200" b="1">
                <a:latin typeface="黑体" panose="02010609060101010101" pitchFamily="2" charset="-122"/>
                <a:ea typeface="黑体" panose="02010609060101010101" pitchFamily="2" charset="-122"/>
              </a:rPr>
              <a:t>，</a:t>
            </a:r>
            <a:r>
              <a:rPr lang="zh-CN" altLang="en-US" sz="3200" b="1" u="sng">
                <a:solidFill>
                  <a:srgbClr val="FF0303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濯</a:t>
            </a:r>
            <a:r>
              <a:rPr lang="zh-CN" altLang="en-US" sz="3200" b="1" u="sng">
                <a:solidFill>
                  <a:schemeClr val="accent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清涟</a:t>
            </a:r>
            <a:r>
              <a:rPr lang="zh-CN" altLang="en-US" sz="3200" b="1">
                <a:latin typeface="黑体" panose="02010609060101010101" pitchFamily="2" charset="-122"/>
                <a:ea typeface="黑体" panose="02010609060101010101" pitchFamily="2" charset="-122"/>
              </a:rPr>
              <a:t>而不</a:t>
            </a:r>
            <a:r>
              <a:rPr lang="zh-CN" altLang="en-US" sz="3200" b="1" u="sng">
                <a:solidFill>
                  <a:srgbClr val="FF0303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妖</a:t>
            </a:r>
            <a:r>
              <a:rPr lang="zh-CN" altLang="en-US" sz="3200" b="1">
                <a:latin typeface="黑体" panose="02010609060101010101" pitchFamily="2" charset="-122"/>
                <a:ea typeface="黑体" panose="02010609060101010101" pitchFamily="2" charset="-122"/>
              </a:rPr>
              <a:t>，中通外直，不</a:t>
            </a:r>
            <a:r>
              <a:rPr lang="zh-CN" altLang="en-US" sz="3200" b="1" u="sng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蔓</a:t>
            </a:r>
            <a:r>
              <a:rPr lang="zh-CN" altLang="en-US" sz="3200" b="1">
                <a:latin typeface="黑体" panose="02010609060101010101" pitchFamily="2" charset="-122"/>
                <a:ea typeface="黑体" panose="02010609060101010101" pitchFamily="2" charset="-122"/>
              </a:rPr>
              <a:t>不</a:t>
            </a:r>
            <a:r>
              <a:rPr lang="zh-CN" altLang="en-US" sz="3200" b="1" u="sng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枝</a:t>
            </a:r>
            <a:r>
              <a:rPr lang="zh-CN" altLang="en-US" sz="3200" b="1">
                <a:latin typeface="黑体" panose="02010609060101010101" pitchFamily="2" charset="-122"/>
                <a:ea typeface="黑体" panose="02010609060101010101" pitchFamily="2" charset="-122"/>
              </a:rPr>
              <a:t>，香</a:t>
            </a:r>
            <a:r>
              <a:rPr lang="zh-CN" altLang="en-US" sz="3200" b="1" u="sng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远益</a:t>
            </a:r>
            <a:r>
              <a:rPr lang="zh-CN" altLang="en-US" sz="3200" b="1">
                <a:latin typeface="黑体" panose="02010609060101010101" pitchFamily="2" charset="-122"/>
                <a:ea typeface="黑体" panose="02010609060101010101" pitchFamily="2" charset="-122"/>
              </a:rPr>
              <a:t>清，</a:t>
            </a:r>
            <a:r>
              <a:rPr lang="zh-CN" altLang="en-US" sz="3200" b="1" u="sng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亭亭</a:t>
            </a:r>
            <a:r>
              <a:rPr lang="zh-CN" altLang="en-US" sz="3200" b="1">
                <a:latin typeface="黑体" panose="02010609060101010101" pitchFamily="2" charset="-122"/>
                <a:ea typeface="黑体" panose="02010609060101010101" pitchFamily="2" charset="-122"/>
              </a:rPr>
              <a:t>净</a:t>
            </a:r>
            <a:r>
              <a:rPr lang="zh-CN" altLang="en-US" sz="3200" b="1" u="sng">
                <a:solidFill>
                  <a:srgbClr val="FF0303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植</a:t>
            </a:r>
            <a:r>
              <a:rPr lang="zh-CN" altLang="en-US" sz="3200" b="1">
                <a:latin typeface="黑体" panose="02010609060101010101" pitchFamily="2" charset="-122"/>
                <a:ea typeface="黑体" panose="02010609060101010101" pitchFamily="2" charset="-122"/>
              </a:rPr>
              <a:t>，可远观而不可</a:t>
            </a:r>
            <a:r>
              <a:rPr lang="zh-CN" altLang="en-US" sz="3200" b="1" u="sng">
                <a:solidFill>
                  <a:srgbClr val="FF0303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亵</a:t>
            </a:r>
            <a:r>
              <a:rPr lang="zh-CN" altLang="en-US" sz="3200" b="1">
                <a:latin typeface="黑体" panose="02010609060101010101" pitchFamily="2" charset="-122"/>
                <a:ea typeface="黑体" panose="02010609060101010101" pitchFamily="2" charset="-122"/>
              </a:rPr>
              <a:t>玩焉。</a:t>
            </a:r>
          </a:p>
        </p:txBody>
      </p:sp>
      <p:sp>
        <p:nvSpPr>
          <p:cNvPr id="163843" name="圆角矩形标注 163842"/>
          <p:cNvSpPr/>
          <p:nvPr/>
        </p:nvSpPr>
        <p:spPr>
          <a:xfrm>
            <a:off x="2191385" y="1760538"/>
            <a:ext cx="762000" cy="381000"/>
          </a:xfrm>
          <a:prstGeom prst="wedgeRoundRectCallout">
            <a:avLst>
              <a:gd name="adj1" fmla="val -7666"/>
              <a:gd name="adj2" fmla="val 80749"/>
              <a:gd name="adj3" fmla="val 16667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>
              <a:buFont typeface="Arial" panose="020B0604020202020204" pitchFamily="34" charset="0"/>
            </a:pPr>
            <a:r>
              <a:rPr lang="zh-CN" altLang="en-US" sz="2000" b="1">
                <a:solidFill>
                  <a:srgbClr val="462300"/>
                </a:solidFill>
                <a:latin typeface="Times New Roman" panose="02020603050405020304" pitchFamily="18" charset="0"/>
                <a:ea typeface="楷体" panose="02010609060101010101" charset="-122"/>
              </a:rPr>
              <a:t>沾染</a:t>
            </a:r>
          </a:p>
        </p:txBody>
      </p:sp>
      <p:sp>
        <p:nvSpPr>
          <p:cNvPr id="163844" name="圆角矩形标注 163843"/>
          <p:cNvSpPr/>
          <p:nvPr/>
        </p:nvSpPr>
        <p:spPr>
          <a:xfrm>
            <a:off x="2997835" y="1748155"/>
            <a:ext cx="838200" cy="393065"/>
          </a:xfrm>
          <a:prstGeom prst="wedgeRoundRectCallout">
            <a:avLst>
              <a:gd name="adj1" fmla="val -14393"/>
              <a:gd name="adj2" fmla="val 82633"/>
              <a:gd name="adj3" fmla="val 16667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>
              <a:buFont typeface="Arial" panose="020B0604020202020204" pitchFamily="34" charset="0"/>
            </a:pPr>
            <a:r>
              <a:rPr lang="zh-CN" altLang="en-US" sz="2000" b="1">
                <a:solidFill>
                  <a:srgbClr val="462300"/>
                </a:solidFill>
                <a:latin typeface="Times New Roman" panose="02020603050405020304" pitchFamily="18" charset="0"/>
                <a:ea typeface="楷体" panose="02010609060101010101" charset="-122"/>
              </a:rPr>
              <a:t>洗涤</a:t>
            </a:r>
          </a:p>
        </p:txBody>
      </p:sp>
      <p:sp>
        <p:nvSpPr>
          <p:cNvPr id="163845" name="圆角矩形标注 163844"/>
          <p:cNvSpPr/>
          <p:nvPr/>
        </p:nvSpPr>
        <p:spPr>
          <a:xfrm>
            <a:off x="5026660" y="1748155"/>
            <a:ext cx="1945640" cy="393700"/>
          </a:xfrm>
          <a:prstGeom prst="wedgeRoundRectCallout">
            <a:avLst>
              <a:gd name="adj1" fmla="val -27186"/>
              <a:gd name="adj2" fmla="val 86129"/>
              <a:gd name="adj3" fmla="val 16667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>
              <a:buFont typeface="Arial" panose="020B0604020202020204" pitchFamily="34" charset="0"/>
            </a:pPr>
            <a:r>
              <a:rPr lang="zh-CN" altLang="en-US" sz="2000" b="1">
                <a:solidFill>
                  <a:srgbClr val="462300"/>
                </a:solidFill>
                <a:latin typeface="Times New Roman" panose="02020603050405020304" pitchFamily="18" charset="0"/>
                <a:ea typeface="楷体" panose="02010609060101010101" charset="-122"/>
              </a:rPr>
              <a:t>美丽而不端庄</a:t>
            </a:r>
          </a:p>
        </p:txBody>
      </p:sp>
      <p:sp>
        <p:nvSpPr>
          <p:cNvPr id="163846" name="圆角矩形标注 163845"/>
          <p:cNvSpPr/>
          <p:nvPr/>
        </p:nvSpPr>
        <p:spPr>
          <a:xfrm>
            <a:off x="4500245" y="4897438"/>
            <a:ext cx="2016125" cy="360362"/>
          </a:xfrm>
          <a:prstGeom prst="wedgeRoundRectCallout">
            <a:avLst>
              <a:gd name="adj1" fmla="val -33748"/>
              <a:gd name="adj2" fmla="val 70264"/>
              <a:gd name="adj3" fmla="val 16667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>
              <a:buFont typeface="Arial" panose="020B0604020202020204" pitchFamily="34" charset="0"/>
            </a:pPr>
            <a:r>
              <a:rPr lang="zh-CN" altLang="en-US" sz="2000" b="1">
                <a:solidFill>
                  <a:srgbClr val="462300"/>
                </a:solidFill>
                <a:latin typeface="Times New Roman" panose="02020603050405020304" pitchFamily="18" charset="0"/>
                <a:ea typeface="楷体" panose="02010609060101010101" charset="-122"/>
              </a:rPr>
              <a:t>亲近而不庄重</a:t>
            </a:r>
          </a:p>
        </p:txBody>
      </p:sp>
      <p:sp>
        <p:nvSpPr>
          <p:cNvPr id="163848" name="文本框 163847"/>
          <p:cNvSpPr txBox="1"/>
          <p:nvPr/>
        </p:nvSpPr>
        <p:spPr>
          <a:xfrm>
            <a:off x="7472998" y="1649095"/>
            <a:ext cx="4427537" cy="39693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</a:pPr>
            <a:r>
              <a:rPr lang="zh-CN" altLang="en-US" sz="2800" b="1">
                <a:solidFill>
                  <a:srgbClr val="0000CC"/>
                </a:solidFill>
                <a:latin typeface="楷体" panose="02010609060101010101" charset="-122"/>
                <a:ea typeface="楷体" panose="02010609060101010101" charset="-122"/>
              </a:rPr>
              <a:t>我只喜爱莲花，莲从淤积的污泥里长出来却不受污染，在清水里洗涤过，却不显得妖媚；（它的茎）内空外直，不牵牵连连，不枝枝节节；香气远播，越发清香；笔直地洁净地立在那里，可以在远处观赏却不能贴近去玩弄啊。</a:t>
            </a:r>
          </a:p>
        </p:txBody>
      </p:sp>
      <p:sp>
        <p:nvSpPr>
          <p:cNvPr id="163849" name="圆角矩形标注 163848"/>
          <p:cNvSpPr/>
          <p:nvPr/>
        </p:nvSpPr>
        <p:spPr>
          <a:xfrm>
            <a:off x="1907858" y="622618"/>
            <a:ext cx="649287" cy="381000"/>
          </a:xfrm>
          <a:prstGeom prst="wedgeRoundRectCallout">
            <a:avLst>
              <a:gd name="adj1" fmla="val -21589"/>
              <a:gd name="adj2" fmla="val 78416"/>
              <a:gd name="adj3" fmla="val 16667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>
              <a:buFont typeface="Arial" panose="020B0604020202020204" pitchFamily="34" charset="0"/>
            </a:pPr>
            <a:r>
              <a:rPr lang="zh-CN" altLang="en-US" sz="2200" b="1">
                <a:solidFill>
                  <a:srgbClr val="462300"/>
                </a:solidFill>
                <a:latin typeface="Times New Roman" panose="02020603050405020304" pitchFamily="18" charset="0"/>
                <a:ea typeface="楷体" panose="02010609060101010101" charset="-122"/>
              </a:rPr>
              <a:t>我</a:t>
            </a:r>
          </a:p>
        </p:txBody>
      </p:sp>
      <p:sp>
        <p:nvSpPr>
          <p:cNvPr id="163850" name="圆角矩形标注 163849"/>
          <p:cNvSpPr/>
          <p:nvPr/>
        </p:nvSpPr>
        <p:spPr>
          <a:xfrm>
            <a:off x="3226118" y="622935"/>
            <a:ext cx="1800225" cy="381000"/>
          </a:xfrm>
          <a:prstGeom prst="wedgeRoundRectCallout">
            <a:avLst>
              <a:gd name="adj1" fmla="val -22081"/>
              <a:gd name="adj2" fmla="val 92666"/>
              <a:gd name="adj3" fmla="val 16667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bevel/>
            <a:headEnd type="none" w="med" len="med"/>
            <a:tailEnd type="none" w="med" len="med"/>
          </a:ln>
        </p:spPr>
        <p:txBody>
          <a:bodyPr/>
          <a:lstStyle/>
          <a:p>
            <a:pPr algn="ctr">
              <a:buFont typeface="Arial" panose="020B0604020202020204" pitchFamily="34" charset="0"/>
            </a:pPr>
            <a:r>
              <a:rPr lang="zh-CN" altLang="en-US" sz="2200" b="1">
                <a:solidFill>
                  <a:srgbClr val="462300"/>
                </a:solidFill>
                <a:latin typeface="Times New Roman" panose="02020603050405020304" pitchFamily="18" charset="0"/>
                <a:ea typeface="楷体" panose="02010609060101010101" charset="-122"/>
              </a:rPr>
              <a:t>舒缓语气</a:t>
            </a:r>
          </a:p>
        </p:txBody>
      </p:sp>
      <p:sp>
        <p:nvSpPr>
          <p:cNvPr id="163851" name="圆角矩形标注 163850"/>
          <p:cNvSpPr/>
          <p:nvPr/>
        </p:nvSpPr>
        <p:spPr>
          <a:xfrm>
            <a:off x="5156200" y="763905"/>
            <a:ext cx="1155700" cy="381000"/>
          </a:xfrm>
          <a:prstGeom prst="wedgeRoundRectCallout">
            <a:avLst>
              <a:gd name="adj1" fmla="val -21813"/>
              <a:gd name="adj2" fmla="val 73333"/>
              <a:gd name="adj3" fmla="val 16667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bevel/>
            <a:headEnd type="none" w="med" len="med"/>
            <a:tailEnd type="none" w="med" len="med"/>
          </a:ln>
        </p:spPr>
        <p:txBody>
          <a:bodyPr/>
          <a:lstStyle/>
          <a:p>
            <a:pPr algn="ctr">
              <a:buFont typeface="Arial" panose="020B0604020202020204" pitchFamily="34" charset="0"/>
            </a:pPr>
            <a:r>
              <a:rPr lang="zh-CN" altLang="en-US" sz="2200" b="1">
                <a:solidFill>
                  <a:srgbClr val="462300"/>
                </a:solidFill>
                <a:latin typeface="Times New Roman" panose="02020603050405020304" pitchFamily="18" charset="0"/>
                <a:ea typeface="楷体" panose="02010609060101010101" charset="-122"/>
              </a:rPr>
              <a:t>表转折</a:t>
            </a:r>
          </a:p>
        </p:txBody>
      </p:sp>
      <p:sp>
        <p:nvSpPr>
          <p:cNvPr id="163852" name="圆角矩形标注 163851"/>
          <p:cNvSpPr/>
          <p:nvPr/>
        </p:nvSpPr>
        <p:spPr>
          <a:xfrm>
            <a:off x="3836035" y="1760538"/>
            <a:ext cx="865188" cy="381000"/>
          </a:xfrm>
          <a:prstGeom prst="wedgeRoundRectCallout">
            <a:avLst>
              <a:gd name="adj1" fmla="val -15944"/>
              <a:gd name="adj2" fmla="val 68749"/>
              <a:gd name="adj3" fmla="val 16667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bevel/>
            <a:headEnd type="none" w="med" len="med"/>
            <a:tailEnd type="none" w="med" len="med"/>
          </a:ln>
        </p:spPr>
        <p:txBody>
          <a:bodyPr/>
          <a:lstStyle/>
          <a:p>
            <a:pPr algn="ctr">
              <a:buFont typeface="Arial" panose="020B0604020202020204" pitchFamily="34" charset="0"/>
            </a:pPr>
            <a:r>
              <a:rPr lang="zh-CN" altLang="en-US" sz="2200" b="1">
                <a:solidFill>
                  <a:srgbClr val="462300"/>
                </a:solidFill>
                <a:latin typeface="Times New Roman" panose="02020603050405020304" pitchFamily="18" charset="0"/>
                <a:ea typeface="楷体" panose="02010609060101010101" charset="-122"/>
              </a:rPr>
              <a:t>清水</a:t>
            </a:r>
          </a:p>
        </p:txBody>
      </p:sp>
      <p:sp>
        <p:nvSpPr>
          <p:cNvPr id="163853" name="圆角矩形标注 163852"/>
          <p:cNvSpPr/>
          <p:nvPr/>
        </p:nvSpPr>
        <p:spPr>
          <a:xfrm>
            <a:off x="3347720" y="2810510"/>
            <a:ext cx="1152525" cy="390525"/>
          </a:xfrm>
          <a:prstGeom prst="wedgeRoundRectCallout">
            <a:avLst>
              <a:gd name="adj1" fmla="val 30771"/>
              <a:gd name="adj2" fmla="val 82246"/>
              <a:gd name="adj3" fmla="val 16667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bevel/>
            <a:headEnd type="none" w="med" len="med"/>
            <a:tailEnd type="none" w="med" len="med"/>
          </a:ln>
        </p:spPr>
        <p:txBody>
          <a:bodyPr/>
          <a:lstStyle/>
          <a:p>
            <a:pPr algn="ctr">
              <a:buFont typeface="Arial" panose="020B0604020202020204" pitchFamily="34" charset="0"/>
            </a:pPr>
            <a:r>
              <a:rPr lang="zh-CN" altLang="en-US" sz="2200" b="1">
                <a:solidFill>
                  <a:srgbClr val="462300"/>
                </a:solidFill>
                <a:latin typeface="Times New Roman" panose="02020603050405020304" pitchFamily="18" charset="0"/>
                <a:ea typeface="楷体" panose="02010609060101010101" charset="-122"/>
              </a:rPr>
              <a:t>生枝蔓</a:t>
            </a:r>
          </a:p>
        </p:txBody>
      </p:sp>
      <p:sp>
        <p:nvSpPr>
          <p:cNvPr id="163854" name="圆角矩形标注 163853"/>
          <p:cNvSpPr/>
          <p:nvPr/>
        </p:nvSpPr>
        <p:spPr>
          <a:xfrm>
            <a:off x="5159375" y="2810193"/>
            <a:ext cx="1152525" cy="360362"/>
          </a:xfrm>
          <a:prstGeom prst="wedgeRoundRectCallout">
            <a:avLst>
              <a:gd name="adj1" fmla="val -23333"/>
              <a:gd name="adj2" fmla="val 77312"/>
              <a:gd name="adj3" fmla="val 16667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>
              <a:buFont typeface="Arial" panose="020B0604020202020204" pitchFamily="34" charset="0"/>
            </a:pPr>
            <a:r>
              <a:rPr lang="zh-CN" altLang="en-US" sz="2200" b="1">
                <a:solidFill>
                  <a:srgbClr val="462300"/>
                </a:solidFill>
                <a:latin typeface="Times New Roman" panose="02020603050405020304" pitchFamily="18" charset="0"/>
                <a:ea typeface="楷体" panose="02010609060101010101" charset="-122"/>
              </a:rPr>
              <a:t>长枝节</a:t>
            </a:r>
          </a:p>
        </p:txBody>
      </p:sp>
      <p:sp>
        <p:nvSpPr>
          <p:cNvPr id="163855" name="圆角矩形标注 163854"/>
          <p:cNvSpPr/>
          <p:nvPr/>
        </p:nvSpPr>
        <p:spPr>
          <a:xfrm>
            <a:off x="885825" y="3869055"/>
            <a:ext cx="960120" cy="470535"/>
          </a:xfrm>
          <a:prstGeom prst="wedgeRoundRectCallout">
            <a:avLst>
              <a:gd name="adj1" fmla="val 92512"/>
              <a:gd name="adj2" fmla="val 61894"/>
              <a:gd name="adj3" fmla="val 16667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>
              <a:buFont typeface="Arial" panose="020B0604020202020204" pitchFamily="34" charset="0"/>
            </a:pPr>
            <a:r>
              <a:rPr lang="zh-CN" altLang="en-US" sz="2200" b="1">
                <a:solidFill>
                  <a:srgbClr val="462300"/>
                </a:solidFill>
                <a:latin typeface="Times New Roman" panose="02020603050405020304" pitchFamily="18" charset="0"/>
                <a:ea typeface="楷体" panose="02010609060101010101" charset="-122"/>
              </a:rPr>
              <a:t>远播</a:t>
            </a:r>
          </a:p>
        </p:txBody>
      </p:sp>
      <p:sp>
        <p:nvSpPr>
          <p:cNvPr id="163856" name="圆角矩形标注 163855"/>
          <p:cNvSpPr/>
          <p:nvPr/>
        </p:nvSpPr>
        <p:spPr>
          <a:xfrm>
            <a:off x="2557145" y="3869373"/>
            <a:ext cx="820738" cy="360362"/>
          </a:xfrm>
          <a:prstGeom prst="wedgeRoundRectCallout">
            <a:avLst>
              <a:gd name="adj1" fmla="val 15686"/>
              <a:gd name="adj2" fmla="val 83127"/>
              <a:gd name="adj3" fmla="val 16667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>
              <a:buFont typeface="Arial" panose="020B0604020202020204" pitchFamily="34" charset="0"/>
            </a:pPr>
            <a:r>
              <a:rPr lang="zh-CN" altLang="en-US" sz="2200" b="1">
                <a:solidFill>
                  <a:srgbClr val="462300"/>
                </a:solidFill>
                <a:latin typeface="Times New Roman" panose="02020603050405020304" pitchFamily="18" charset="0"/>
                <a:ea typeface="楷体" panose="02010609060101010101" charset="-122"/>
              </a:rPr>
              <a:t>更加</a:t>
            </a:r>
          </a:p>
        </p:txBody>
      </p:sp>
      <p:sp>
        <p:nvSpPr>
          <p:cNvPr id="163857" name="圆角矩形标注 163856"/>
          <p:cNvSpPr/>
          <p:nvPr/>
        </p:nvSpPr>
        <p:spPr>
          <a:xfrm>
            <a:off x="3378200" y="3869373"/>
            <a:ext cx="1781175" cy="360362"/>
          </a:xfrm>
          <a:prstGeom prst="wedgeRoundRectCallout">
            <a:avLst>
              <a:gd name="adj1" fmla="val 13778"/>
              <a:gd name="adj2" fmla="val 75550"/>
              <a:gd name="adj3" fmla="val 16667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>
              <a:buFont typeface="Arial" panose="020B0604020202020204" pitchFamily="34" charset="0"/>
            </a:pPr>
            <a:r>
              <a:rPr lang="zh-CN" altLang="en-US" sz="2200" b="1">
                <a:solidFill>
                  <a:srgbClr val="462300"/>
                </a:solidFill>
                <a:latin typeface="Times New Roman" panose="02020603050405020304" pitchFamily="18" charset="0"/>
                <a:ea typeface="楷体" panose="02010609060101010101" charset="-122"/>
              </a:rPr>
              <a:t>高耸的样子</a:t>
            </a:r>
          </a:p>
        </p:txBody>
      </p:sp>
      <p:sp>
        <p:nvSpPr>
          <p:cNvPr id="163858" name="圆角矩形标注 163857"/>
          <p:cNvSpPr/>
          <p:nvPr/>
        </p:nvSpPr>
        <p:spPr>
          <a:xfrm>
            <a:off x="5482590" y="3869373"/>
            <a:ext cx="1033463" cy="360362"/>
          </a:xfrm>
          <a:prstGeom prst="wedgeRoundRectCallout">
            <a:avLst>
              <a:gd name="adj1" fmla="val -33471"/>
              <a:gd name="adj2" fmla="val 82422"/>
              <a:gd name="adj3" fmla="val 16667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>
              <a:buFont typeface="Arial" panose="020B0604020202020204" pitchFamily="34" charset="0"/>
            </a:pPr>
            <a:r>
              <a:rPr lang="zh-CN" altLang="en-US" sz="2200" b="1">
                <a:solidFill>
                  <a:srgbClr val="462300"/>
                </a:solidFill>
                <a:latin typeface="Times New Roman" panose="02020603050405020304" pitchFamily="18" charset="0"/>
                <a:ea typeface="楷体" panose="02010609060101010101" charset="-122"/>
              </a:rPr>
              <a:t>立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5000">
        <p:fade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med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638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638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638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638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638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1638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1638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1638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1638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1638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7" dur="500"/>
                                        <p:tgtEl>
                                          <p:spTgt spid="1638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2" dur="500"/>
                                        <p:tgtEl>
                                          <p:spTgt spid="1638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7" dur="500"/>
                                        <p:tgtEl>
                                          <p:spTgt spid="1638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2" dur="500"/>
                                        <p:tgtEl>
                                          <p:spTgt spid="1638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 nodeType="clickPar">
                      <p:stCondLst>
                        <p:cond delay="indefinite"/>
                      </p:stCondLst>
                      <p:childTnLst>
                        <p:par>
                          <p:cTn id="7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 nodeType="clickPar">
                      <p:stCondLst>
                        <p:cond delay="indefinite"/>
                      </p:stCondLst>
                      <p:childTnLst>
                        <p:par>
                          <p:cTn id="8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3" dur="500"/>
                                        <p:tgtEl>
                                          <p:spTgt spid="1638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63843" grpId="0" animBg="1"/>
      <p:bldP spid="163844" grpId="0" animBg="1"/>
      <p:bldP spid="163845" grpId="0" animBg="1"/>
      <p:bldP spid="163846" grpId="0" animBg="1"/>
      <p:bldP spid="163848" grpId="0"/>
      <p:bldP spid="163849" grpId="0" animBg="1"/>
      <p:bldP spid="163850" grpId="0" animBg="1"/>
      <p:bldP spid="163851" grpId="0" animBg="1"/>
      <p:bldP spid="163852" grpId="0" animBg="1"/>
      <p:bldP spid="163853" grpId="0" animBg="1"/>
      <p:bldP spid="163854" grpId="0" animBg="1"/>
      <p:bldP spid="163855" grpId="0" animBg="1"/>
      <p:bldP spid="163856" grpId="0" animBg="1"/>
      <p:bldP spid="163857" grpId="0" animBg="1"/>
      <p:bldP spid="16385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6232525" y="3574415"/>
            <a:ext cx="5280025" cy="2254885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64866" name="文本框 164865"/>
          <p:cNvSpPr txBox="1"/>
          <p:nvPr/>
        </p:nvSpPr>
        <p:spPr>
          <a:xfrm>
            <a:off x="1782445" y="1484630"/>
            <a:ext cx="3733800" cy="27863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</a:pPr>
            <a:r>
              <a:rPr lang="zh-CN" altLang="en-US" sz="5000">
                <a:latin typeface="Times New Roman" panose="02020603050405020304" pitchFamily="18" charset="0"/>
                <a:ea typeface="楷体" panose="02010609060101010101" charset="-122"/>
              </a:rPr>
              <a:t>　　</a:t>
            </a:r>
            <a:r>
              <a:rPr lang="zh-CN" altLang="en-US" sz="3200" b="1">
                <a:latin typeface="黑体" panose="02010609060101010101" pitchFamily="2" charset="-122"/>
                <a:ea typeface="黑体" panose="02010609060101010101" pitchFamily="2" charset="-122"/>
              </a:rPr>
              <a:t>予</a:t>
            </a:r>
            <a:r>
              <a:rPr lang="zh-CN" altLang="en-US" sz="3200" b="1" u="sng">
                <a:solidFill>
                  <a:srgbClr val="FF0303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谓</a:t>
            </a:r>
            <a:r>
              <a:rPr lang="zh-CN" altLang="en-US" sz="3200" b="1">
                <a:latin typeface="黑体" panose="02010609060101010101" pitchFamily="2" charset="-122"/>
                <a:ea typeface="黑体" panose="02010609060101010101" pitchFamily="2" charset="-122"/>
              </a:rPr>
              <a:t>菊，花之隐逸者也；牡丹，花之富贵者也；莲，花之</a:t>
            </a:r>
            <a:r>
              <a:rPr lang="zh-CN" altLang="en-US" sz="3200" b="1" u="sng">
                <a:solidFill>
                  <a:srgbClr val="FF0303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君子</a:t>
            </a:r>
            <a:r>
              <a:rPr lang="zh-CN" altLang="en-US" sz="3200" b="1">
                <a:latin typeface="黑体" panose="02010609060101010101" pitchFamily="2" charset="-122"/>
                <a:ea typeface="黑体" panose="02010609060101010101" pitchFamily="2" charset="-122"/>
              </a:rPr>
              <a:t>者也。</a:t>
            </a:r>
          </a:p>
        </p:txBody>
      </p:sp>
      <p:sp>
        <p:nvSpPr>
          <p:cNvPr id="164867" name="圆角矩形标注 164866"/>
          <p:cNvSpPr/>
          <p:nvPr/>
        </p:nvSpPr>
        <p:spPr>
          <a:xfrm>
            <a:off x="3720465" y="1229995"/>
            <a:ext cx="914400" cy="381000"/>
          </a:xfrm>
          <a:prstGeom prst="wedgeRoundRectCallout">
            <a:avLst>
              <a:gd name="adj1" fmla="val -35588"/>
              <a:gd name="adj2" fmla="val 88333"/>
              <a:gd name="adj3" fmla="val 16667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>
              <a:buFont typeface="Arial" panose="020B0604020202020204" pitchFamily="34" charset="0"/>
            </a:pPr>
            <a:r>
              <a:rPr lang="zh-CN" altLang="en-US" sz="2200" b="1">
                <a:solidFill>
                  <a:srgbClr val="462300"/>
                </a:solidFill>
                <a:latin typeface="Times New Roman" panose="02020603050405020304" pitchFamily="18" charset="0"/>
                <a:ea typeface="楷体" panose="02010609060101010101" charset="-122"/>
              </a:rPr>
              <a:t>认为</a:t>
            </a:r>
          </a:p>
        </p:txBody>
      </p:sp>
      <p:sp>
        <p:nvSpPr>
          <p:cNvPr id="164868" name="圆角矩形标注 164867"/>
          <p:cNvSpPr/>
          <p:nvPr/>
        </p:nvSpPr>
        <p:spPr>
          <a:xfrm>
            <a:off x="3314700" y="4395470"/>
            <a:ext cx="2319020" cy="612775"/>
          </a:xfrm>
          <a:prstGeom prst="wedgeRoundRectCallout">
            <a:avLst>
              <a:gd name="adj1" fmla="val -49917"/>
              <a:gd name="adj2" fmla="val -81709"/>
              <a:gd name="adj3" fmla="val 16667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>
              <a:buFont typeface="Arial" panose="020B0604020202020204" pitchFamily="34" charset="0"/>
            </a:pPr>
            <a:r>
              <a:rPr lang="zh-CN" altLang="en-US" sz="2200" b="1">
                <a:solidFill>
                  <a:srgbClr val="462300"/>
                </a:solidFill>
                <a:latin typeface="Times New Roman" panose="02020603050405020304" pitchFamily="18" charset="0"/>
                <a:ea typeface="楷体" panose="02010609060101010101" charset="-122"/>
              </a:rPr>
              <a:t>品德高尚的人</a:t>
            </a:r>
          </a:p>
        </p:txBody>
      </p:sp>
      <p:sp>
        <p:nvSpPr>
          <p:cNvPr id="164870" name="文本框 164869"/>
          <p:cNvSpPr txBox="1"/>
          <p:nvPr/>
        </p:nvSpPr>
        <p:spPr>
          <a:xfrm>
            <a:off x="6454140" y="3732530"/>
            <a:ext cx="4607560" cy="17887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</a:pPr>
            <a:r>
              <a:rPr lang="zh-CN" altLang="en-US" sz="3600">
                <a:solidFill>
                  <a:srgbClr val="336600"/>
                </a:solidFill>
                <a:latin typeface="Times New Roman" panose="02020603050405020304" pitchFamily="18" charset="0"/>
                <a:ea typeface="楷体" panose="02010609060101010101" charset="-122"/>
              </a:rPr>
              <a:t>　　</a:t>
            </a:r>
            <a:r>
              <a:rPr lang="zh-CN" altLang="en-US" sz="2800" b="1">
                <a:solidFill>
                  <a:srgbClr val="0000CC"/>
                </a:solidFill>
                <a:latin typeface="楷体" panose="02010609060101010101" charset="-122"/>
                <a:ea typeface="楷体" panose="02010609060101010101" charset="-122"/>
              </a:rPr>
              <a:t>我认为，菊是花中的隐士；牡丹，是花中的富贵者；莲，是花中的君子。</a:t>
            </a:r>
          </a:p>
        </p:txBody>
      </p:sp>
      <p:pic>
        <p:nvPicPr>
          <p:cNvPr id="164871" name="图片 164870" descr="莲花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26654" y="497840"/>
            <a:ext cx="2691765" cy="27686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5000">
        <p:fade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med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648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648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648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64867" grpId="0" animBg="1"/>
      <p:bldP spid="164868" grpId="0" animBg="1"/>
      <p:bldP spid="16487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890" name="文本框 165889"/>
          <p:cNvSpPr txBox="1"/>
          <p:nvPr/>
        </p:nvSpPr>
        <p:spPr>
          <a:xfrm>
            <a:off x="1889760" y="1849120"/>
            <a:ext cx="3810000" cy="35382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</a:pPr>
            <a:r>
              <a:rPr lang="zh-CN" altLang="en-US" sz="3200" b="1" u="sng">
                <a:solidFill>
                  <a:srgbClr val="FF0303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噫</a:t>
            </a:r>
            <a:r>
              <a:rPr lang="zh-CN" altLang="en-US" sz="3200" b="1">
                <a:latin typeface="黑体" panose="02010609060101010101" pitchFamily="2" charset="-122"/>
                <a:ea typeface="黑体" panose="02010609060101010101" pitchFamily="2" charset="-122"/>
              </a:rPr>
              <a:t>！菊</a:t>
            </a:r>
            <a:r>
              <a:rPr lang="zh-CN" altLang="en-US" sz="3200" b="1" u="sng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之</a:t>
            </a:r>
            <a:r>
              <a:rPr lang="zh-CN" altLang="en-US" sz="3200" b="1">
                <a:latin typeface="黑体" panose="02010609060101010101" pitchFamily="2" charset="-122"/>
                <a:ea typeface="黑体" panose="02010609060101010101" pitchFamily="2" charset="-122"/>
              </a:rPr>
              <a:t>爱，</a:t>
            </a:r>
          </a:p>
          <a:p>
            <a:pPr>
              <a:buFont typeface="Arial" panose="020B0604020202020204" pitchFamily="34" charset="0"/>
            </a:pPr>
            <a:endParaRPr lang="zh-CN" altLang="en-US" sz="3200" b="1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buFont typeface="Arial" panose="020B0604020202020204" pitchFamily="34" charset="0"/>
            </a:pPr>
            <a:r>
              <a:rPr lang="zh-CN" altLang="en-US" sz="3200" b="1">
                <a:latin typeface="黑体" panose="02010609060101010101" pitchFamily="2" charset="-122"/>
                <a:ea typeface="黑体" panose="02010609060101010101" pitchFamily="2" charset="-122"/>
              </a:rPr>
              <a:t>陶后</a:t>
            </a:r>
            <a:r>
              <a:rPr lang="zh-CN" altLang="en-US" sz="3200" b="1" u="sng">
                <a:solidFill>
                  <a:srgbClr val="FF0303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鲜</a:t>
            </a:r>
            <a:r>
              <a:rPr lang="zh-CN" altLang="en-US" sz="3200" b="1">
                <a:latin typeface="黑体" panose="02010609060101010101" pitchFamily="2" charset="-122"/>
                <a:ea typeface="黑体" panose="02010609060101010101" pitchFamily="2" charset="-122"/>
              </a:rPr>
              <a:t>有闻。莲之爱，同予者何人？牡丹之爱，</a:t>
            </a:r>
          </a:p>
          <a:p>
            <a:pPr>
              <a:buFont typeface="Arial" panose="020B0604020202020204" pitchFamily="34" charset="0"/>
            </a:pPr>
            <a:endParaRPr lang="zh-CN" altLang="en-US" sz="3200" b="1" u="sng">
              <a:solidFill>
                <a:srgbClr val="FF0303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buFont typeface="Arial" panose="020B0604020202020204" pitchFamily="34" charset="0"/>
            </a:pPr>
            <a:r>
              <a:rPr lang="zh-CN" altLang="en-US" sz="3200" b="1" u="sng">
                <a:solidFill>
                  <a:srgbClr val="FF0303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宜</a:t>
            </a:r>
            <a:r>
              <a:rPr lang="zh-CN" altLang="en-US" sz="3200" b="1">
                <a:latin typeface="黑体" panose="02010609060101010101" pitchFamily="2" charset="-122"/>
                <a:ea typeface="黑体" panose="02010609060101010101" pitchFamily="2" charset="-122"/>
              </a:rPr>
              <a:t>乎众矣。</a:t>
            </a:r>
          </a:p>
        </p:txBody>
      </p:sp>
      <p:sp>
        <p:nvSpPr>
          <p:cNvPr id="165891" name="圆角矩形标注 165890"/>
          <p:cNvSpPr/>
          <p:nvPr/>
        </p:nvSpPr>
        <p:spPr>
          <a:xfrm>
            <a:off x="1497965" y="1203960"/>
            <a:ext cx="1295400" cy="457200"/>
          </a:xfrm>
          <a:prstGeom prst="wedgeRoundRectCallout">
            <a:avLst>
              <a:gd name="adj1" fmla="val -9313"/>
              <a:gd name="adj2" fmla="val 79305"/>
              <a:gd name="adj3" fmla="val 16667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>
              <a:buFont typeface="Arial" panose="020B0604020202020204" pitchFamily="34" charset="0"/>
            </a:pPr>
            <a:r>
              <a:rPr lang="en-US" altLang="zh-CN" sz="2000" b="1" err="1">
                <a:solidFill>
                  <a:srgbClr val="462300"/>
                </a:solidFill>
                <a:latin typeface="方正舒体" pitchFamily="2" charset="-122"/>
                <a:ea typeface="方正舒体" pitchFamily="2" charset="-122"/>
              </a:rPr>
              <a:t>Yī</a:t>
            </a:r>
            <a:r>
              <a:rPr lang="zh-CN" altLang="en-US" sz="2000" b="1">
                <a:solidFill>
                  <a:srgbClr val="462300"/>
                </a:solidFill>
                <a:latin typeface="楷体" panose="02010609060101010101" charset="-122"/>
                <a:ea typeface="楷体" panose="02010609060101010101" charset="-122"/>
              </a:rPr>
              <a:t>叹词</a:t>
            </a:r>
            <a:endParaRPr lang="zh-CN" altLang="en-US" sz="2000" b="1">
              <a:solidFill>
                <a:srgbClr val="462300"/>
              </a:solidFill>
              <a:latin typeface="方正舒体" pitchFamily="2" charset="-122"/>
              <a:ea typeface="方正舒体" pitchFamily="2" charset="-122"/>
            </a:endParaRPr>
          </a:p>
        </p:txBody>
      </p:sp>
      <p:sp>
        <p:nvSpPr>
          <p:cNvPr id="165892" name="圆角矩形标注 165891"/>
          <p:cNvSpPr/>
          <p:nvPr/>
        </p:nvSpPr>
        <p:spPr>
          <a:xfrm>
            <a:off x="2793365" y="2433320"/>
            <a:ext cx="1514475" cy="381000"/>
          </a:xfrm>
          <a:prstGeom prst="wedgeRoundRectCallout">
            <a:avLst>
              <a:gd name="adj1" fmla="val -33480"/>
              <a:gd name="adj2" fmla="val 62666"/>
              <a:gd name="adj3" fmla="val 16667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>
              <a:buFont typeface="Arial" panose="020B0604020202020204" pitchFamily="34" charset="0"/>
            </a:pPr>
            <a:r>
              <a:rPr lang="en-US" altLang="zh-CN" sz="2000" b="1" err="1">
                <a:solidFill>
                  <a:srgbClr val="462300"/>
                </a:solidFill>
                <a:latin typeface="方正舒体" pitchFamily="2" charset="-122"/>
                <a:ea typeface="方正舒体" pitchFamily="2" charset="-122"/>
              </a:rPr>
              <a:t>Xiǎn</a:t>
            </a:r>
            <a:r>
              <a:rPr lang="zh-CN" altLang="en-US" sz="2200" b="1">
                <a:solidFill>
                  <a:srgbClr val="462300"/>
                </a:solidFill>
                <a:latin typeface="楷体" panose="02010609060101010101" charset="-122"/>
                <a:ea typeface="楷体" panose="02010609060101010101" charset="-122"/>
              </a:rPr>
              <a:t>少</a:t>
            </a:r>
          </a:p>
        </p:txBody>
      </p:sp>
      <p:sp>
        <p:nvSpPr>
          <p:cNvPr id="165893" name="圆角矩形标注 165892"/>
          <p:cNvSpPr/>
          <p:nvPr/>
        </p:nvSpPr>
        <p:spPr>
          <a:xfrm>
            <a:off x="2165350" y="4333240"/>
            <a:ext cx="762000" cy="457200"/>
          </a:xfrm>
          <a:prstGeom prst="wedgeRoundRectCallout">
            <a:avLst>
              <a:gd name="adj1" fmla="val -43125"/>
              <a:gd name="adj2" fmla="val 70139"/>
              <a:gd name="adj3" fmla="val 16667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>
              <a:buFont typeface="Arial" panose="020B0604020202020204" pitchFamily="34" charset="0"/>
            </a:pPr>
            <a:r>
              <a:rPr lang="zh-CN" altLang="en-US" sz="2000" b="1">
                <a:solidFill>
                  <a:srgbClr val="462300"/>
                </a:solidFill>
                <a:latin typeface="Times New Roman" panose="02020603050405020304" pitchFamily="18" charset="0"/>
                <a:ea typeface="楷体" panose="02010609060101010101" charset="-122"/>
              </a:rPr>
              <a:t>应当</a:t>
            </a:r>
          </a:p>
        </p:txBody>
      </p:sp>
      <p:sp>
        <p:nvSpPr>
          <p:cNvPr id="165894" name="文本框 165893">
            <a:hlinkClick r:id="" endSnd="1"/>
          </p:cNvPr>
          <p:cNvSpPr txBox="1"/>
          <p:nvPr/>
        </p:nvSpPr>
        <p:spPr>
          <a:xfrm>
            <a:off x="6388440" y="3439160"/>
            <a:ext cx="4592320" cy="22453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zh-CN" altLang="en-US" sz="2800" b="1">
                <a:solidFill>
                  <a:srgbClr val="0000CC"/>
                </a:solidFill>
                <a:latin typeface="楷体" panose="02010609060101010101" charset="-122"/>
                <a:ea typeface="楷体" panose="02010609060101010101" charset="-122"/>
              </a:rPr>
              <a:t>唉，对于菊花的喜爱，陶渊明以后就很少听到了。对于莲花的喜爱，像我一样的还有什么人呢？对于牡丹的喜爱，当然人很多了。</a:t>
            </a:r>
          </a:p>
        </p:txBody>
      </p:sp>
      <p:pic>
        <p:nvPicPr>
          <p:cNvPr id="165896" name="图片 165895" descr="莲花1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40354" y="817419"/>
            <a:ext cx="2288493" cy="1996901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5897" name="圆角矩形标注 165896"/>
          <p:cNvSpPr/>
          <p:nvPr/>
        </p:nvSpPr>
        <p:spPr>
          <a:xfrm>
            <a:off x="2927350" y="1203643"/>
            <a:ext cx="2016125" cy="457200"/>
          </a:xfrm>
          <a:prstGeom prst="wedgeRoundRectCallout">
            <a:avLst>
              <a:gd name="adj1" fmla="val -25464"/>
              <a:gd name="adj2" fmla="val 75624"/>
              <a:gd name="adj3" fmla="val 16667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bevel/>
            <a:headEnd type="none" w="med" len="med"/>
            <a:tailEnd type="none" w="med" len="med"/>
          </a:ln>
        </p:spPr>
        <p:txBody>
          <a:bodyPr/>
          <a:lstStyle/>
          <a:p>
            <a:pPr algn="ctr">
              <a:buFont typeface="Arial" panose="020B0604020202020204" pitchFamily="34" charset="0"/>
            </a:pPr>
            <a:r>
              <a:rPr lang="zh-CN" altLang="en-US" sz="2000" b="1">
                <a:solidFill>
                  <a:srgbClr val="462300"/>
                </a:solidFill>
                <a:latin typeface="方正舒体" pitchFamily="2" charset="-122"/>
                <a:ea typeface="方正舒体" pitchFamily="2" charset="-122"/>
              </a:rPr>
              <a:t>宾语前置标志</a:t>
            </a:r>
            <a:endParaRPr lang="zh-CN" altLang="zh-CN" sz="2000" b="1">
              <a:solidFill>
                <a:srgbClr val="462300"/>
              </a:solidFill>
              <a:latin typeface="方正舒体" pitchFamily="2" charset="-122"/>
              <a:ea typeface="方正舒体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5000">
        <p:fade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med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8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658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8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658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658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658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8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27" dur="500"/>
                                        <p:tgtEl>
                                          <p:spTgt spid="1658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5891" grpId="0" animBg="1"/>
      <p:bldP spid="165892" grpId="0" animBg="1"/>
      <p:bldP spid="165893" grpId="0" animBg="1"/>
      <p:bldP spid="165894" grpId="0"/>
      <p:bldP spid="16589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5" name="矩形 64514"/>
          <p:cNvSpPr/>
          <p:nvPr/>
        </p:nvSpPr>
        <p:spPr>
          <a:xfrm>
            <a:off x="2135188" y="754828"/>
            <a:ext cx="7345362" cy="157485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 defTabSz="914400">
              <a:lnSpc>
                <a:spcPct val="120000"/>
              </a:lnSpc>
              <a:tabLst>
                <a:tab pos="1819275" algn="l"/>
              </a:tabLst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古今异义：</a:t>
            </a:r>
          </a:p>
          <a:p>
            <a:pPr defTabSz="914400" eaLnBrk="0" hangingPunct="0">
              <a:lnSpc>
                <a:spcPct val="120000"/>
              </a:lnSpc>
              <a:tabLst>
                <a:tab pos="1819275" algn="l"/>
              </a:tabLst>
            </a:pPr>
            <a:r>
              <a:rPr lang="zh-CN" altLang="en-US" sz="2800" b="1">
                <a:solidFill>
                  <a:srgbClr val="0000CC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亭亭净</a:t>
            </a:r>
            <a:r>
              <a:rPr lang="zh-CN" altLang="en-US" sz="2800" b="1">
                <a:solidFill>
                  <a:srgbClr val="CC0099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植</a:t>
            </a:r>
            <a:r>
              <a:rPr lang="zh-CN" altLang="en-US" sz="2800" b="1">
                <a:solidFill>
                  <a:srgbClr val="0000CC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古义：      今义：</a:t>
            </a:r>
          </a:p>
          <a:p>
            <a:pPr defTabSz="914400" eaLnBrk="0" hangingPunct="0">
              <a:lnSpc>
                <a:spcPct val="120000"/>
              </a:lnSpc>
              <a:tabLst>
                <a:tab pos="1819275" algn="l"/>
              </a:tabLst>
            </a:pPr>
            <a:r>
              <a:rPr lang="zh-CN" altLang="en-US" sz="2800" b="1">
                <a:solidFill>
                  <a:srgbClr val="0000CC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陶后</a:t>
            </a:r>
            <a:r>
              <a:rPr lang="zh-CN" altLang="en-US" sz="2800" b="1">
                <a:solidFill>
                  <a:srgbClr val="CC0099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鲜</a:t>
            </a:r>
            <a:r>
              <a:rPr lang="zh-CN" altLang="en-US" sz="2800" b="1">
                <a:solidFill>
                  <a:srgbClr val="0000CC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有闻   古义：      今义：</a:t>
            </a:r>
          </a:p>
        </p:txBody>
      </p:sp>
      <p:sp>
        <p:nvSpPr>
          <p:cNvPr id="64516" name="矩形 64515"/>
          <p:cNvSpPr/>
          <p:nvPr/>
        </p:nvSpPr>
        <p:spPr>
          <a:xfrm>
            <a:off x="1774825" y="2455069"/>
            <a:ext cx="4103688" cy="246062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 indent="333375" defTabSz="914400">
              <a:lnSpc>
                <a:spcPct val="110000"/>
              </a:lnSpc>
              <a:tabLst>
                <a:tab pos="1819275" algn="l"/>
              </a:tabLst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一字多义：</a:t>
            </a:r>
          </a:p>
          <a:p>
            <a:pPr indent="333375" defTabSz="914400" eaLnBrk="0" hangingPunct="0">
              <a:lnSpc>
                <a:spcPct val="110000"/>
              </a:lnSpc>
              <a:tabLst>
                <a:tab pos="1819275" algn="l"/>
              </a:tabLst>
            </a:pPr>
            <a:r>
              <a:rPr lang="zh-CN" altLang="en-US" sz="2800" b="1">
                <a:solidFill>
                  <a:srgbClr val="CC0099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可</a:t>
            </a:r>
            <a:r>
              <a:rPr lang="zh-CN" altLang="en-US" sz="2800" b="1">
                <a:solidFill>
                  <a:srgbClr val="0000CC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可爱者甚蕃</a:t>
            </a:r>
          </a:p>
          <a:p>
            <a:pPr indent="333375" defTabSz="914400" eaLnBrk="0" hangingPunct="0">
              <a:lnSpc>
                <a:spcPct val="110000"/>
              </a:lnSpc>
              <a:tabLst>
                <a:tab pos="1819275" algn="l"/>
              </a:tabLst>
            </a:pPr>
            <a:r>
              <a:rPr lang="zh-CN" altLang="en-US" sz="2800" b="1">
                <a:solidFill>
                  <a:srgbClr val="0000CC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可远观</a:t>
            </a:r>
          </a:p>
          <a:p>
            <a:pPr indent="333375" defTabSz="914400" eaLnBrk="0" hangingPunct="0">
              <a:lnSpc>
                <a:spcPct val="110000"/>
              </a:lnSpc>
              <a:tabLst>
                <a:tab pos="1819275" algn="l"/>
              </a:tabLst>
            </a:pPr>
            <a:r>
              <a:rPr lang="zh-CN" altLang="en-US" sz="2800" b="1">
                <a:solidFill>
                  <a:srgbClr val="CC0099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谓</a:t>
            </a:r>
            <a:r>
              <a:rPr lang="zh-CN" altLang="en-US" sz="2800" b="1">
                <a:solidFill>
                  <a:srgbClr val="0000CC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予谓菊</a:t>
            </a:r>
          </a:p>
          <a:p>
            <a:pPr indent="333375" defTabSz="914400" eaLnBrk="0" hangingPunct="0">
              <a:lnSpc>
                <a:spcPct val="110000"/>
              </a:lnSpc>
              <a:tabLst>
                <a:tab pos="1819275" algn="l"/>
              </a:tabLst>
            </a:pPr>
            <a:r>
              <a:rPr lang="zh-CN" altLang="en-US" sz="2800" b="1">
                <a:solidFill>
                  <a:srgbClr val="0000CC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何以谓之文也</a:t>
            </a:r>
          </a:p>
        </p:txBody>
      </p:sp>
      <p:sp>
        <p:nvSpPr>
          <p:cNvPr id="64517" name="矩形 64516"/>
          <p:cNvSpPr/>
          <p:nvPr/>
        </p:nvSpPr>
        <p:spPr>
          <a:xfrm>
            <a:off x="2063750" y="4962684"/>
            <a:ext cx="1970405" cy="151257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defTabSz="914400">
              <a:lnSpc>
                <a:spcPct val="110000"/>
              </a:lnSpc>
              <a:tabLst>
                <a:tab pos="1819275" algn="l"/>
              </a:tabLst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词类活用：</a:t>
            </a:r>
          </a:p>
          <a:p>
            <a:pPr defTabSz="914400">
              <a:lnSpc>
                <a:spcPct val="110000"/>
              </a:lnSpc>
              <a:tabLst>
                <a:tab pos="1819275" algn="l"/>
              </a:tabLst>
            </a:pPr>
            <a:r>
              <a:rPr lang="zh-CN" altLang="en-US" sz="2800" b="1">
                <a:solidFill>
                  <a:srgbClr val="0000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不</a:t>
            </a:r>
            <a:r>
              <a:rPr lang="zh-CN" altLang="en-US" sz="2800" b="1">
                <a:solidFill>
                  <a:srgbClr val="CC0099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蔓</a:t>
            </a:r>
            <a:r>
              <a:rPr lang="zh-CN" altLang="en-US" sz="2800" b="1">
                <a:solidFill>
                  <a:srgbClr val="0000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不</a:t>
            </a:r>
            <a:r>
              <a:rPr lang="zh-CN" altLang="en-US" sz="2800" b="1">
                <a:solidFill>
                  <a:srgbClr val="CC0099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枝</a:t>
            </a:r>
          </a:p>
          <a:p>
            <a:pPr defTabSz="914400">
              <a:lnSpc>
                <a:spcPct val="110000"/>
              </a:lnSpc>
              <a:tabLst>
                <a:tab pos="1819275" algn="l"/>
              </a:tabLst>
            </a:pPr>
            <a:r>
              <a:rPr lang="zh-CN" altLang="en-US" sz="2800" b="1">
                <a:solidFill>
                  <a:srgbClr val="0000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香</a:t>
            </a:r>
            <a:r>
              <a:rPr lang="zh-CN" altLang="en-US" sz="2800" b="1">
                <a:solidFill>
                  <a:srgbClr val="CC0099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远</a:t>
            </a:r>
            <a:r>
              <a:rPr lang="zh-CN" altLang="en-US" sz="2800" b="1">
                <a:solidFill>
                  <a:srgbClr val="0000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益清</a:t>
            </a:r>
          </a:p>
        </p:txBody>
      </p:sp>
      <p:sp>
        <p:nvSpPr>
          <p:cNvPr id="64518" name="矩形 64517"/>
          <p:cNvSpPr/>
          <p:nvPr/>
        </p:nvSpPr>
        <p:spPr>
          <a:xfrm>
            <a:off x="558483" y="174784"/>
            <a:ext cx="181610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r>
              <a:rPr lang="zh-CN" altLang="en-US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归类整理</a:t>
            </a:r>
          </a:p>
        </p:txBody>
      </p:sp>
      <p:sp>
        <p:nvSpPr>
          <p:cNvPr id="64519" name="文本框 64518"/>
          <p:cNvSpPr txBox="1"/>
          <p:nvPr/>
        </p:nvSpPr>
        <p:spPr>
          <a:xfrm>
            <a:off x="5375275" y="2852738"/>
            <a:ext cx="18288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值得</a:t>
            </a:r>
          </a:p>
        </p:txBody>
      </p:sp>
      <p:sp>
        <p:nvSpPr>
          <p:cNvPr id="64520" name="文本框 64519"/>
          <p:cNvSpPr txBox="1"/>
          <p:nvPr/>
        </p:nvSpPr>
        <p:spPr>
          <a:xfrm>
            <a:off x="5376863" y="3357563"/>
            <a:ext cx="12954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可以</a:t>
            </a:r>
          </a:p>
        </p:txBody>
      </p:sp>
      <p:sp>
        <p:nvSpPr>
          <p:cNvPr id="64521" name="文本框 64520"/>
          <p:cNvSpPr txBox="1"/>
          <p:nvPr/>
        </p:nvSpPr>
        <p:spPr>
          <a:xfrm>
            <a:off x="5356225" y="3789363"/>
            <a:ext cx="16764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认为</a:t>
            </a:r>
          </a:p>
        </p:txBody>
      </p:sp>
      <p:sp>
        <p:nvSpPr>
          <p:cNvPr id="64522" name="文本框 64521"/>
          <p:cNvSpPr txBox="1"/>
          <p:nvPr/>
        </p:nvSpPr>
        <p:spPr>
          <a:xfrm>
            <a:off x="5377180" y="4393565"/>
            <a:ext cx="109664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称作</a:t>
            </a:r>
          </a:p>
        </p:txBody>
      </p:sp>
      <p:sp>
        <p:nvSpPr>
          <p:cNvPr id="64523" name="矩形 64522"/>
          <p:cNvSpPr/>
          <p:nvPr/>
        </p:nvSpPr>
        <p:spPr>
          <a:xfrm>
            <a:off x="5575618" y="1281272"/>
            <a:ext cx="89789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竖立</a:t>
            </a:r>
            <a:r>
              <a:rPr lang="zh-CN" altLang="en-US">
                <a:latin typeface="Times New Roman" panose="02020603050405020304" pitchFamily="18" charset="0"/>
              </a:rPr>
              <a:t> </a:t>
            </a:r>
          </a:p>
        </p:txBody>
      </p:sp>
      <p:sp>
        <p:nvSpPr>
          <p:cNvPr id="64524" name="矩形 64523"/>
          <p:cNvSpPr/>
          <p:nvPr/>
        </p:nvSpPr>
        <p:spPr>
          <a:xfrm>
            <a:off x="7771448" y="1281272"/>
            <a:ext cx="197040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植物，种植 </a:t>
            </a:r>
          </a:p>
        </p:txBody>
      </p:sp>
      <p:sp>
        <p:nvSpPr>
          <p:cNvPr id="64525" name="矩形 64524"/>
          <p:cNvSpPr/>
          <p:nvPr/>
        </p:nvSpPr>
        <p:spPr>
          <a:xfrm>
            <a:off x="5575935" y="1803559"/>
            <a:ext cx="540385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少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</a:p>
        </p:txBody>
      </p:sp>
      <p:sp>
        <p:nvSpPr>
          <p:cNvPr id="64526" name="矩形 64525"/>
          <p:cNvSpPr/>
          <p:nvPr/>
        </p:nvSpPr>
        <p:spPr>
          <a:xfrm>
            <a:off x="7771448" y="1779429"/>
            <a:ext cx="89789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新鲜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</a:p>
        </p:txBody>
      </p:sp>
      <p:sp>
        <p:nvSpPr>
          <p:cNvPr id="64527" name="矩形 64526"/>
          <p:cNvSpPr/>
          <p:nvPr/>
        </p:nvSpPr>
        <p:spPr>
          <a:xfrm>
            <a:off x="3863975" y="5515134"/>
            <a:ext cx="626046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名词蔓、枝用作动词，长藤蔓，长枝节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</a:p>
        </p:txBody>
      </p:sp>
      <p:sp>
        <p:nvSpPr>
          <p:cNvPr id="64528" name="矩形 64527"/>
          <p:cNvSpPr/>
          <p:nvPr/>
        </p:nvSpPr>
        <p:spPr>
          <a:xfrm>
            <a:off x="3863975" y="6004084"/>
            <a:ext cx="375793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形容词用作动词，远播 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5000">
        <p:fade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med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45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45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45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45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45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645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645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645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645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645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519" grpId="0"/>
      <p:bldP spid="64520" grpId="0"/>
      <p:bldP spid="64521" grpId="0"/>
      <p:bldP spid="64522" grpId="0"/>
      <p:bldP spid="64523" grpId="0"/>
      <p:bldP spid="64524" grpId="0"/>
      <p:bldP spid="64525" grpId="0"/>
      <p:bldP spid="64526" grpId="0"/>
      <p:bldP spid="64527" grpId="0"/>
      <p:bldP spid="6452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标题 37889"/>
          <p:cNvSpPr>
            <a:spLocks noGrp="1"/>
          </p:cNvSpPr>
          <p:nvPr>
            <p:ph type="ctrTitle" idx="4294967295"/>
          </p:nvPr>
        </p:nvSpPr>
        <p:spPr>
          <a:xfrm>
            <a:off x="540327" y="164465"/>
            <a:ext cx="1833563" cy="850900"/>
          </a:xfrm>
        </p:spPr>
        <p:txBody>
          <a:bodyPr anchor="ctr">
            <a:normAutofit fontScale="90000"/>
          </a:bodyPr>
          <a:lstStyle/>
          <a:p>
            <a:pPr algn="l" defTabSz="914400">
              <a:buClrTx/>
              <a:buSzTx/>
              <a:buFontTx/>
            </a:pPr>
            <a:r>
              <a:rPr lang="zh-CN" altLang="en-US" sz="3200" b="1" kern="1200" baseline="0">
                <a:latin typeface="宋体" panose="02010600030101010101" pitchFamily="2" charset="-122"/>
                <a:ea typeface="宋体" panose="02010600030101010101" pitchFamily="2" charset="-122"/>
              </a:rPr>
              <a:t>问题探究</a:t>
            </a:r>
            <a:endParaRPr lang="zh-CN" altLang="en-US" sz="4400" kern="1200" baseline="0"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37891" name="副标题 37890"/>
          <p:cNvSpPr>
            <a:spLocks noGrp="1"/>
          </p:cNvSpPr>
          <p:nvPr>
            <p:ph type="subTitle" idx="4294967295"/>
          </p:nvPr>
        </p:nvSpPr>
        <p:spPr>
          <a:xfrm>
            <a:off x="2035492" y="1065530"/>
            <a:ext cx="8305800" cy="739775"/>
          </a:xfrm>
        </p:spPr>
        <p:txBody>
          <a:bodyPr/>
          <a:lstStyle/>
          <a:p>
            <a:pPr marL="0" indent="0" algn="l" defTabSz="914400">
              <a:lnSpc>
                <a:spcPct val="110000"/>
              </a:lnSpc>
              <a:buClrTx/>
              <a:buSzTx/>
              <a:buNone/>
            </a:pPr>
            <a:r>
              <a:rPr lang="zh-CN" altLang="en-US" b="1" kern="1200" baseline="0">
                <a:latin typeface="楷体" panose="02010609060101010101" charset="-122"/>
                <a:ea typeface="楷体" panose="02010609060101010101" charset="-122"/>
              </a:rPr>
              <a:t>１、作者开头写</a:t>
            </a:r>
            <a:r>
              <a:rPr lang="en-US" altLang="zh-CN" b="1" kern="1200" baseline="0">
                <a:latin typeface="楷体" panose="02010609060101010101" charset="-122"/>
                <a:ea typeface="楷体" panose="02010609060101010101" charset="-122"/>
              </a:rPr>
              <a:t>“</a:t>
            </a:r>
            <a:r>
              <a:rPr lang="zh-CN" altLang="en-US" b="1" kern="1200" baseline="0">
                <a:latin typeface="楷体" panose="02010609060101010101" charset="-122"/>
                <a:ea typeface="楷体" panose="02010609060101010101" charset="-122"/>
              </a:rPr>
              <a:t>水陆草木之花</a:t>
            </a:r>
            <a:r>
              <a:rPr lang="zh-CN" altLang="en-US" b="1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，</a:t>
            </a:r>
            <a:r>
              <a:rPr lang="zh-CN" altLang="en-US" b="1">
                <a:latin typeface="楷体" panose="02010609060101010101" charset="-122"/>
                <a:ea typeface="楷体" panose="02010609060101010101" charset="-122"/>
                <a:sym typeface="+mn-ea"/>
              </a:rPr>
              <a:t>可爱者甚蕃</a:t>
            </a:r>
            <a:r>
              <a:rPr lang="en-US" altLang="zh-CN" b="1">
                <a:latin typeface="楷体" panose="02010609060101010101" charset="-122"/>
                <a:ea typeface="楷体" panose="02010609060101010101" charset="-122"/>
                <a:sym typeface="+mn-ea"/>
              </a:rPr>
              <a:t>”</a:t>
            </a:r>
            <a:r>
              <a:rPr lang="zh-CN" altLang="en-US" b="1" kern="1200" baseline="0">
                <a:latin typeface="楷体" panose="02010609060101010101" charset="-122"/>
                <a:ea typeface="楷体" panose="02010609060101010101" charset="-122"/>
              </a:rPr>
              <a:t>有何目的？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2696210" y="2280920"/>
            <a:ext cx="6985000" cy="1210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起句开宗明义，一个</a:t>
            </a:r>
            <a:r>
              <a:rPr lang="en-US" altLang="zh-CN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爱</a:t>
            </a:r>
            <a:r>
              <a:rPr lang="en-US" altLang="zh-CN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字紧搂题目，把自然界的花与人的感情结合起来。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2273935" y="3703320"/>
            <a:ext cx="782891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2.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开头为什么写菊和牡丹？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2696210" y="4481830"/>
            <a:ext cx="7846695" cy="16414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牡丹是富贵者的所爱，菊花是隐士陶渊明的所爱，它们分别代表着两种不同的人，为下文写莲做铺垫。“独”字表 现了陶渊明超然物外的性格。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1" name="副标题 37890"/>
          <p:cNvSpPr>
            <a:spLocks noGrp="1"/>
          </p:cNvSpPr>
          <p:nvPr>
            <p:ph type="subTitle" idx="4294967295"/>
          </p:nvPr>
        </p:nvSpPr>
        <p:spPr>
          <a:xfrm>
            <a:off x="2174009" y="1514272"/>
            <a:ext cx="5886450" cy="741363"/>
          </a:xfrm>
        </p:spPr>
        <p:txBody>
          <a:bodyPr/>
          <a:lstStyle/>
          <a:p>
            <a:pPr marL="0" indent="0" algn="l" defTabSz="914400">
              <a:buClrTx/>
              <a:buSzTx/>
              <a:buFontTx/>
              <a:buNone/>
            </a:pPr>
            <a:r>
              <a:rPr lang="en-US" altLang="zh-CN" b="1" kern="1200" baseline="0">
                <a:latin typeface="楷体" panose="02010609060101010101" charset="-122"/>
                <a:ea typeface="楷体" panose="02010609060101010101" charset="-122"/>
              </a:rPr>
              <a:t>3.</a:t>
            </a:r>
            <a:r>
              <a:rPr lang="zh-CN" altLang="en-US" b="1" kern="1200" baseline="0">
                <a:latin typeface="楷体" panose="02010609060101010101" charset="-122"/>
                <a:ea typeface="楷体" panose="02010609060101010101" charset="-122"/>
              </a:rPr>
              <a:t>作者喜欢莲花的原因是什么？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2174009" y="2419119"/>
            <a:ext cx="6985000" cy="17703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因为莲</a:t>
            </a:r>
            <a:r>
              <a:rPr lang="en-US" altLang="zh-CN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“</a:t>
            </a:r>
            <a:r>
              <a:rPr lang="zh-CN" altLang="en-US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出淤泥而不染，濯清涟而不妖，中通外直，不蔓不枝，香远益清，亭亭净植，可远观而不可亵玩焉。”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162823" name="图片 162822" descr="莲花2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49650" y="4062037"/>
            <a:ext cx="2490549" cy="181275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627" name="副标题 154626"/>
          <p:cNvSpPr>
            <a:spLocks noGrp="1"/>
          </p:cNvSpPr>
          <p:nvPr>
            <p:ph type="subTitle" idx="4294967295"/>
          </p:nvPr>
        </p:nvSpPr>
        <p:spPr>
          <a:xfrm>
            <a:off x="3228109" y="1317625"/>
            <a:ext cx="6691746" cy="631825"/>
          </a:xfrm>
        </p:spPr>
        <p:txBody>
          <a:bodyPr/>
          <a:lstStyle/>
          <a:p>
            <a:pPr marL="0" indent="0" algn="l" defTabSz="914400">
              <a:buClrTx/>
              <a:buSzTx/>
              <a:buFontTx/>
              <a:buNone/>
            </a:pPr>
            <a:r>
              <a:rPr lang="en-US" altLang="zh-CN" b="1" kern="1200" baseline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4</a:t>
            </a:r>
            <a:r>
              <a:rPr lang="en-US" altLang="zh-CN" b="1" kern="1200" baseline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.</a:t>
            </a:r>
            <a:r>
              <a:rPr lang="zh-CN" altLang="en-US" b="1" kern="1200" baseline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作者分别</a:t>
            </a:r>
            <a:r>
              <a:rPr lang="zh-CN" altLang="en-US" b="1" kern="1200" baseline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从哪些方面进行</a:t>
            </a:r>
            <a:r>
              <a:rPr lang="zh-CN" altLang="en-US" b="1" kern="1200" baseline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描写莲的</a:t>
            </a:r>
            <a:r>
              <a:rPr lang="zh-CN" altLang="en-US" b="1" kern="1200" baseline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？</a:t>
            </a:r>
          </a:p>
        </p:txBody>
      </p:sp>
      <p:pic>
        <p:nvPicPr>
          <p:cNvPr id="15361" name="Picture 2" descr="7e38c8c21bb6c3160ff4770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75694" y="2622550"/>
            <a:ext cx="4524375" cy="3393440"/>
          </a:xfrm>
          <a:prstGeom prst="round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4"/>
          <p:cNvSpPr>
            <a:spLocks noRot="1"/>
          </p:cNvSpPr>
          <p:nvPr/>
        </p:nvSpPr>
        <p:spPr>
          <a:xfrm>
            <a:off x="1866900" y="1251232"/>
            <a:ext cx="8458200" cy="426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marL="342900" indent="-342900">
              <a:lnSpc>
                <a:spcPct val="150000"/>
              </a:lnSpc>
              <a:buClr>
                <a:schemeClr val="hlink"/>
              </a:buClr>
              <a:buSzPct val="70000"/>
              <a:buFont typeface="Wingdings" panose="05000000000000000000" pitchFamily="2" charset="2"/>
            </a:pP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、“</a:t>
            </a:r>
            <a:r>
              <a:rPr lang="zh-CN" altLang="en-US" sz="2800" b="1">
                <a:solidFill>
                  <a:srgbClr val="CC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淤泥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”和“</a:t>
            </a:r>
            <a:r>
              <a:rPr lang="zh-CN" altLang="en-US" sz="2800" b="1">
                <a:solidFill>
                  <a:srgbClr val="CC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清涟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”写出了莲花的</a:t>
            </a:r>
            <a:endParaRPr lang="zh-CN" altLang="en-US" sz="2800" b="1" u="sng">
              <a:solidFill>
                <a:srgbClr val="CC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342900" indent="-342900">
              <a:lnSpc>
                <a:spcPct val="150000"/>
              </a:lnSpc>
              <a:buClr>
                <a:schemeClr val="hlink"/>
              </a:buClr>
              <a:buSzPct val="70000"/>
              <a:buFont typeface="Wingdings" panose="05000000000000000000" pitchFamily="2" charset="2"/>
            </a:pP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、“</a:t>
            </a:r>
            <a:r>
              <a:rPr lang="zh-CN" altLang="en-US" sz="2800" b="1">
                <a:solidFill>
                  <a:srgbClr val="CC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中通外直，不蔓不枝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”写出了莲花的  </a:t>
            </a:r>
          </a:p>
          <a:p>
            <a:pPr marL="342900" indent="-342900">
              <a:lnSpc>
                <a:spcPct val="150000"/>
              </a:lnSpc>
              <a:buClr>
                <a:schemeClr val="hlink"/>
              </a:buClr>
              <a:buSzPct val="70000"/>
              <a:buFont typeface="Wingdings" panose="05000000000000000000" pitchFamily="2" charset="2"/>
            </a:pP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、“</a:t>
            </a:r>
            <a:r>
              <a:rPr lang="zh-CN" altLang="en-US" sz="2800" b="1">
                <a:solidFill>
                  <a:srgbClr val="CC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香远益清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”写出了莲花的  </a:t>
            </a:r>
          </a:p>
          <a:p>
            <a:pPr marL="342900" indent="-342900">
              <a:lnSpc>
                <a:spcPct val="150000"/>
              </a:lnSpc>
              <a:buClr>
                <a:schemeClr val="hlink"/>
              </a:buClr>
              <a:buSzPct val="70000"/>
              <a:buFont typeface="Wingdings" panose="05000000000000000000" pitchFamily="2" charset="2"/>
            </a:pP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4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、“</a:t>
            </a:r>
            <a:r>
              <a:rPr lang="zh-CN" altLang="en-US" sz="2800" b="1">
                <a:solidFill>
                  <a:srgbClr val="CC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亭亭净植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”写出了莲花的  </a:t>
            </a:r>
          </a:p>
          <a:p>
            <a:pPr marL="342900" indent="-342900">
              <a:lnSpc>
                <a:spcPct val="150000"/>
              </a:lnSpc>
              <a:buClr>
                <a:schemeClr val="hlink"/>
              </a:buClr>
              <a:buSzPct val="70000"/>
              <a:buFont typeface="Wingdings" panose="05000000000000000000" pitchFamily="2" charset="2"/>
            </a:pP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5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、“</a:t>
            </a:r>
            <a:r>
              <a:rPr lang="zh-CN" altLang="en-US" sz="2800" b="1">
                <a:solidFill>
                  <a:srgbClr val="CC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可远观而不可亵玩焉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”写出了莲花的</a:t>
            </a:r>
            <a:endParaRPr lang="zh-CN" altLang="en-US" sz="2800" b="1" i="1" u="sng">
              <a:solidFill>
                <a:srgbClr val="0000CC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6390" name="Text Box 6"/>
          <p:cNvSpPr txBox="1"/>
          <p:nvPr/>
        </p:nvSpPr>
        <p:spPr>
          <a:xfrm>
            <a:off x="8153400" y="1361087"/>
            <a:ext cx="20574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i="1">
                <a:solidFill>
                  <a:srgbClr val="7030A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环境</a:t>
            </a:r>
          </a:p>
        </p:txBody>
      </p:sp>
      <p:sp>
        <p:nvSpPr>
          <p:cNvPr id="16391" name="Text Box 7"/>
          <p:cNvSpPr txBox="1"/>
          <p:nvPr/>
        </p:nvSpPr>
        <p:spPr>
          <a:xfrm>
            <a:off x="8816975" y="1883057"/>
            <a:ext cx="1508125" cy="6376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Clr>
                <a:schemeClr val="hlink"/>
              </a:buClr>
              <a:buSzPct val="70000"/>
              <a:buFont typeface="Wingdings" panose="05000000000000000000" pitchFamily="2" charset="2"/>
            </a:pPr>
            <a:r>
              <a:rPr lang="zh-CN" altLang="en-US" sz="2800" b="1" i="1">
                <a:solidFill>
                  <a:srgbClr val="7030A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体态</a:t>
            </a:r>
            <a:endParaRPr lang="en-US" altLang="zh-CN" sz="2800" i="1">
              <a:solidFill>
                <a:srgbClr val="7030A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6392" name="Text Box 8"/>
          <p:cNvSpPr txBox="1"/>
          <p:nvPr/>
        </p:nvSpPr>
        <p:spPr>
          <a:xfrm>
            <a:off x="6934200" y="2492657"/>
            <a:ext cx="1295400" cy="637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buClr>
                <a:schemeClr val="hlink"/>
              </a:buClr>
              <a:buSzPct val="70000"/>
              <a:buFont typeface="Wingdings" panose="05000000000000000000" pitchFamily="2" charset="2"/>
            </a:pPr>
            <a:r>
              <a:rPr lang="zh-CN" altLang="en-US" sz="2800" b="1" i="1">
                <a:solidFill>
                  <a:srgbClr val="7030A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香味</a:t>
            </a:r>
            <a:endParaRPr lang="zh-CN" altLang="en-US" sz="2800" i="1">
              <a:solidFill>
                <a:srgbClr val="7030A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6394" name="Text Box 10"/>
          <p:cNvSpPr txBox="1"/>
          <p:nvPr/>
        </p:nvSpPr>
        <p:spPr>
          <a:xfrm>
            <a:off x="7011035" y="3069872"/>
            <a:ext cx="1218565" cy="6376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Clr>
                <a:schemeClr val="hlink"/>
              </a:buClr>
              <a:buSzPct val="70000"/>
              <a:buFont typeface="Wingdings" panose="05000000000000000000" pitchFamily="2" charset="2"/>
            </a:pPr>
            <a:r>
              <a:rPr lang="zh-CN" altLang="en-US" sz="2800" b="1" i="1">
                <a:solidFill>
                  <a:srgbClr val="7030A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姿态</a:t>
            </a:r>
            <a:endParaRPr lang="zh-CN" altLang="en-US" sz="2800" i="1">
              <a:solidFill>
                <a:srgbClr val="7030A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6395" name="Text Box 11"/>
          <p:cNvSpPr txBox="1"/>
          <p:nvPr/>
        </p:nvSpPr>
        <p:spPr>
          <a:xfrm>
            <a:off x="8816975" y="3806790"/>
            <a:ext cx="1905000" cy="637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buClr>
                <a:schemeClr val="hlink"/>
              </a:buClr>
              <a:buSzPct val="70000"/>
              <a:buFont typeface="Wingdings" panose="05000000000000000000" pitchFamily="2" charset="2"/>
            </a:pPr>
            <a:r>
              <a:rPr lang="zh-CN" altLang="en-US" sz="2800" b="1" i="1">
                <a:solidFill>
                  <a:srgbClr val="7030A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风度</a:t>
            </a:r>
            <a:endParaRPr lang="zh-CN" altLang="en-US" sz="2800" i="1">
              <a:solidFill>
                <a:srgbClr val="7030A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5000">
        <p:fade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med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90" grpId="0"/>
      <p:bldP spid="16391" grpId="0"/>
      <p:bldP spid="16392" grpId="0"/>
      <p:bldP spid="16394" grpId="0"/>
      <p:bldP spid="1639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675" name="副标题 156674"/>
          <p:cNvSpPr>
            <a:spLocks noGrp="1"/>
          </p:cNvSpPr>
          <p:nvPr>
            <p:ph type="subTitle" idx="1"/>
          </p:nvPr>
        </p:nvSpPr>
        <p:spPr>
          <a:xfrm>
            <a:off x="1722062" y="997354"/>
            <a:ext cx="9441815" cy="704850"/>
          </a:xfrm>
        </p:spPr>
        <p:txBody>
          <a:bodyPr/>
          <a:lstStyle/>
          <a:p>
            <a:pPr marL="0" indent="0" algn="l" defTabSz="914400">
              <a:buClrTx/>
              <a:buSzTx/>
              <a:buFontTx/>
              <a:buNone/>
            </a:pPr>
            <a:r>
              <a:rPr lang="en-US" altLang="zh-CN" b="1" kern="1200" baseline="0">
                <a:latin typeface="楷体" panose="02010609060101010101" charset="-122"/>
                <a:ea typeface="楷体" panose="02010609060101010101" charset="-122"/>
              </a:rPr>
              <a:t>5. </a:t>
            </a:r>
            <a:r>
              <a:rPr lang="zh-CN" altLang="en-US" b="1" kern="1200" baseline="0">
                <a:latin typeface="楷体" panose="02010609060101010101" charset="-122"/>
                <a:ea typeface="楷体" panose="02010609060101010101" charset="-122"/>
              </a:rPr>
              <a:t>这些描写用了７个短语，分别体现了莲花的什么品质？</a:t>
            </a:r>
          </a:p>
        </p:txBody>
      </p:sp>
      <p:pic>
        <p:nvPicPr>
          <p:cNvPr id="16385" name="Picture 2" descr="1e7a59f6c458409bf3d3852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18616" y="1979295"/>
            <a:ext cx="6527165" cy="440499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图片 11265" descr="05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39728" y="3685309"/>
            <a:ext cx="3622030" cy="2770736"/>
          </a:xfrm>
          <a:prstGeom prst="ellipse">
            <a:avLst/>
          </a:prstGeom>
          <a:noFill/>
          <a:ln w="9525">
            <a:noFill/>
          </a:ln>
        </p:spPr>
      </p:pic>
      <p:sp>
        <p:nvSpPr>
          <p:cNvPr id="11267" name="文本框 11266"/>
          <p:cNvSpPr txBox="1"/>
          <p:nvPr/>
        </p:nvSpPr>
        <p:spPr>
          <a:xfrm>
            <a:off x="3740497" y="1408199"/>
            <a:ext cx="5238115" cy="45542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晓出净慈寺送林子方</a:t>
            </a:r>
          </a:p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</a:t>
            </a:r>
            <a:r>
              <a:rPr lang="zh-CN" altLang="en-US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（宋） 杨万里</a:t>
            </a:r>
          </a:p>
          <a:p>
            <a:pPr>
              <a:spcBef>
                <a:spcPct val="50000"/>
              </a:spcBef>
            </a:pPr>
            <a:r>
              <a:rPr lang="zh-CN" altLang="en-US" sz="3200" b="1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毕竟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西湖六月中，</a:t>
            </a:r>
          </a:p>
          <a:p>
            <a:pPr>
              <a:spcBef>
                <a:spcPct val="50000"/>
              </a:spcBef>
            </a:pPr>
            <a:r>
              <a:rPr lang="zh-CN" altLang="en-US" sz="3200" b="1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风光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不与四时同。</a:t>
            </a:r>
          </a:p>
          <a:p>
            <a:pPr>
              <a:spcBef>
                <a:spcPct val="50000"/>
              </a:spcBef>
            </a:pPr>
            <a:r>
              <a:rPr lang="zh-CN" altLang="en-US" sz="3200" b="1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接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天莲叶无穷碧，</a:t>
            </a:r>
          </a:p>
          <a:p>
            <a:pPr>
              <a:spcBef>
                <a:spcPct val="50000"/>
              </a:spcBef>
            </a:pPr>
            <a:r>
              <a:rPr lang="zh-CN" altLang="en-US" sz="3200" b="1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映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日荷花别样红。</a:t>
            </a:r>
            <a:r>
              <a:rPr lang="zh-CN" altLang="en-US" sz="4400" b="1">
                <a:solidFill>
                  <a:srgbClr val="FF3399"/>
                </a:solidFill>
                <a:latin typeface="楷体" panose="02010609060101010101" charset="-122"/>
                <a:ea typeface="楷体" panose="02010609060101010101" charset="-122"/>
              </a:rPr>
              <a:t>   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686493" y="336088"/>
            <a:ext cx="216344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趣味引入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2267816" y="1562398"/>
            <a:ext cx="970280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你</a:t>
            </a:r>
          </a:p>
          <a:p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积</a:t>
            </a:r>
          </a:p>
          <a:p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累</a:t>
            </a:r>
          </a:p>
          <a:p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了</a:t>
            </a:r>
          </a:p>
          <a:p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哪</a:t>
            </a:r>
          </a:p>
          <a:p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些</a:t>
            </a:r>
          </a:p>
          <a:p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关</a:t>
            </a:r>
          </a:p>
          <a:p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于</a:t>
            </a:r>
          </a:p>
          <a:p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莲</a:t>
            </a:r>
          </a:p>
          <a:p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的</a:t>
            </a:r>
          </a:p>
          <a:p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诗</a:t>
            </a:r>
          </a:p>
          <a:p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词</a:t>
            </a:r>
          </a:p>
          <a:p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？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700" name="文本框 157699"/>
          <p:cNvSpPr txBox="1"/>
          <p:nvPr/>
        </p:nvSpPr>
        <p:spPr>
          <a:xfrm>
            <a:off x="2111375" y="1540192"/>
            <a:ext cx="5899150" cy="43999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①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出淤泥而不染　　  　　　　</a:t>
            </a:r>
          </a:p>
          <a:p>
            <a:pPr>
              <a:spcBef>
                <a:spcPct val="50000"/>
              </a:spcBef>
            </a:pP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②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濯清涟而不妖　　  　　　</a:t>
            </a:r>
          </a:p>
          <a:p>
            <a:pPr>
              <a:spcBef>
                <a:spcPct val="50000"/>
              </a:spcBef>
            </a:pP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③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中通外直　　　　  　　　</a:t>
            </a:r>
          </a:p>
          <a:p>
            <a:pPr>
              <a:spcBef>
                <a:spcPct val="50000"/>
              </a:spcBef>
            </a:pP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④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不蔓不枝　　　　  　　　</a:t>
            </a:r>
          </a:p>
          <a:p>
            <a:pPr>
              <a:spcBef>
                <a:spcPct val="50000"/>
              </a:spcBef>
            </a:pP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⑤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香远益清　　　　  　　　</a:t>
            </a:r>
          </a:p>
          <a:p>
            <a:pPr>
              <a:spcBef>
                <a:spcPct val="50000"/>
              </a:spcBef>
            </a:pP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⑥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亭亭净植　　　　  　　　</a:t>
            </a:r>
          </a:p>
          <a:p>
            <a:pPr>
              <a:spcBef>
                <a:spcPct val="50000"/>
              </a:spcBef>
            </a:pP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⑦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可远观而不可亵玩　　</a:t>
            </a:r>
            <a:endParaRPr lang="zh-CN" altLang="en-US" sz="2800" b="1">
              <a:solidFill>
                <a:srgbClr val="000066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57701" name="文本框 157700"/>
          <p:cNvSpPr txBox="1"/>
          <p:nvPr/>
        </p:nvSpPr>
        <p:spPr>
          <a:xfrm>
            <a:off x="2595707" y="750296"/>
            <a:ext cx="647902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00206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莲　　　　          </a:t>
            </a:r>
            <a:r>
              <a:rPr lang="zh-CN" altLang="en-US" sz="2800" b="1" smtClean="0">
                <a:solidFill>
                  <a:srgbClr val="00206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    莲</a:t>
            </a:r>
            <a:r>
              <a:rPr lang="zh-CN" altLang="en-US" sz="2800" b="1">
                <a:solidFill>
                  <a:srgbClr val="00206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本身品质　　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6281071" y="1506458"/>
            <a:ext cx="122872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高洁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281071" y="2147173"/>
            <a:ext cx="8070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质朴</a:t>
            </a:r>
            <a:endParaRPr lang="zh-CN" altLang="en-US" sz="2400"/>
          </a:p>
        </p:txBody>
      </p:sp>
      <p:sp>
        <p:nvSpPr>
          <p:cNvPr id="4" name="文本框 3"/>
          <p:cNvSpPr txBox="1"/>
          <p:nvPr/>
        </p:nvSpPr>
        <p:spPr>
          <a:xfrm>
            <a:off x="6281071" y="2751693"/>
            <a:ext cx="89852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正直</a:t>
            </a:r>
            <a:endParaRPr lang="zh-CN" altLang="en-US" sz="2800"/>
          </a:p>
        </p:txBody>
      </p:sp>
      <p:sp>
        <p:nvSpPr>
          <p:cNvPr id="5" name="文本框 4"/>
          <p:cNvSpPr txBox="1"/>
          <p:nvPr/>
        </p:nvSpPr>
        <p:spPr>
          <a:xfrm>
            <a:off x="6281071" y="3430508"/>
            <a:ext cx="106362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正直</a:t>
            </a:r>
            <a:endParaRPr lang="zh-CN" altLang="en-US" sz="2800"/>
          </a:p>
        </p:txBody>
      </p:sp>
      <p:sp>
        <p:nvSpPr>
          <p:cNvPr id="6" name="文本框 5"/>
          <p:cNvSpPr txBox="1"/>
          <p:nvPr/>
        </p:nvSpPr>
        <p:spPr>
          <a:xfrm>
            <a:off x="6281071" y="4017248"/>
            <a:ext cx="95377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芳香</a:t>
            </a:r>
            <a:endParaRPr lang="zh-CN" altLang="en-US" sz="2800"/>
          </a:p>
        </p:txBody>
      </p:sp>
      <p:sp>
        <p:nvSpPr>
          <p:cNvPr id="7" name="文本框 6"/>
          <p:cNvSpPr txBox="1"/>
          <p:nvPr/>
        </p:nvSpPr>
        <p:spPr>
          <a:xfrm>
            <a:off x="6281071" y="4713843"/>
            <a:ext cx="10267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清高</a:t>
            </a:r>
            <a:endParaRPr lang="zh-CN" altLang="en-US" sz="2800"/>
          </a:p>
        </p:txBody>
      </p:sp>
      <p:sp>
        <p:nvSpPr>
          <p:cNvPr id="8" name="文本框 7"/>
          <p:cNvSpPr txBox="1"/>
          <p:nvPr/>
        </p:nvSpPr>
        <p:spPr>
          <a:xfrm>
            <a:off x="6281071" y="5373608"/>
            <a:ext cx="122809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清高</a:t>
            </a:r>
            <a:endParaRPr lang="zh-CN" altLang="en-US" sz="280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5000">
        <p:fade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med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747" name="副标题 159746"/>
          <p:cNvSpPr>
            <a:spLocks noGrp="1"/>
          </p:cNvSpPr>
          <p:nvPr>
            <p:ph type="subTitle" idx="4294967295"/>
          </p:nvPr>
        </p:nvSpPr>
        <p:spPr>
          <a:xfrm>
            <a:off x="1488383" y="1181677"/>
            <a:ext cx="10083858" cy="771814"/>
          </a:xfrm>
        </p:spPr>
        <p:txBody>
          <a:bodyPr/>
          <a:lstStyle/>
          <a:p>
            <a:pPr marL="0" indent="0" algn="l" defTabSz="914400">
              <a:lnSpc>
                <a:spcPct val="150000"/>
              </a:lnSpc>
              <a:buClrTx/>
              <a:buSzTx/>
              <a:buFontTx/>
              <a:buNone/>
            </a:pPr>
            <a:r>
              <a:rPr lang="en-US" altLang="zh-CN" b="1" kern="1200" baseline="0" smtClean="0">
                <a:latin typeface="楷体" panose="02010609060101010101" charset="-122"/>
                <a:ea typeface="楷体" panose="02010609060101010101" charset="-122"/>
              </a:rPr>
              <a:t>6</a:t>
            </a:r>
            <a:r>
              <a:rPr lang="en-US" altLang="zh-CN" b="1" kern="1200" baseline="0">
                <a:latin typeface="楷体" panose="02010609060101010101" charset="-122"/>
                <a:ea typeface="楷体" panose="02010609060101010101" charset="-122"/>
              </a:rPr>
              <a:t>. </a:t>
            </a:r>
            <a:r>
              <a:rPr lang="zh-CN" altLang="en-US" b="1" kern="1200" baseline="0">
                <a:latin typeface="楷体" panose="02010609060101010101" charset="-122"/>
                <a:ea typeface="楷体" panose="02010609060101010101" charset="-122"/>
              </a:rPr>
              <a:t>莲是什么的化身</a:t>
            </a:r>
            <a:r>
              <a:rPr lang="zh-CN" altLang="en-US" b="1" kern="1200" baseline="0" smtClean="0">
                <a:latin typeface="楷体" panose="02010609060101010101" charset="-122"/>
                <a:ea typeface="楷体" panose="02010609060101010101" charset="-122"/>
              </a:rPr>
              <a:t>？象征</a:t>
            </a:r>
            <a:r>
              <a:rPr lang="zh-CN" altLang="en-US" b="1" kern="1200" baseline="0">
                <a:latin typeface="楷体" panose="02010609060101010101" charset="-122"/>
                <a:ea typeface="楷体" panose="02010609060101010101" charset="-122"/>
              </a:rPr>
              <a:t>了什么品质</a:t>
            </a:r>
            <a:r>
              <a:rPr lang="zh-CN" altLang="en-US" b="1" kern="1200" baseline="0" smtClean="0">
                <a:latin typeface="楷体" panose="02010609060101010101" charset="-122"/>
                <a:ea typeface="楷体" panose="02010609060101010101" charset="-122"/>
              </a:rPr>
              <a:t>？填写下面的表格。</a:t>
            </a:r>
            <a:endParaRPr lang="zh-CN" altLang="en-US" b="1" kern="1200" baseline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052725" y="3527136"/>
            <a:ext cx="340042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 b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莲，花之</a:t>
            </a:r>
            <a:r>
              <a:rPr lang="zh-CN" altLang="en-US" sz="2800" b="1" u="sng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君子</a:t>
            </a:r>
            <a:r>
              <a:rPr lang="zh-CN" altLang="en-US" sz="2800" b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者也。</a:t>
            </a:r>
            <a:endParaRPr lang="zh-CN" altLang="en-US" sz="2800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8433" name="Picture 2" descr="6d1b513f87ed0b879f3d62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81413" y="2805142"/>
            <a:ext cx="4928870" cy="3709035"/>
          </a:xfrm>
          <a:prstGeom prst="ellipse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700" name="文本框 157699"/>
          <p:cNvSpPr txBox="1"/>
          <p:nvPr/>
        </p:nvSpPr>
        <p:spPr>
          <a:xfrm>
            <a:off x="1524000" y="1688816"/>
            <a:ext cx="9144000" cy="439991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①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出淤泥而不染　　  </a:t>
            </a:r>
            <a:r>
              <a:rPr lang="zh-CN" altLang="en-US" sz="2800" b="1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高洁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　　　　</a:t>
            </a:r>
          </a:p>
          <a:p>
            <a:pPr>
              <a:spcBef>
                <a:spcPct val="50000"/>
              </a:spcBef>
            </a:pP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②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濯清涟而不妖　　  </a:t>
            </a:r>
            <a:r>
              <a:rPr lang="zh-CN" altLang="en-US" sz="2800" b="1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质朴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　　　</a:t>
            </a:r>
            <a:endParaRPr lang="zh-CN" altLang="en-US" sz="2800" b="1">
              <a:solidFill>
                <a:srgbClr val="000066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③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中通外直　　　　  </a:t>
            </a:r>
            <a:r>
              <a:rPr lang="zh-CN" altLang="en-US" sz="2800" b="1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正直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　　　</a:t>
            </a:r>
            <a:endParaRPr lang="zh-CN" altLang="en-US" sz="2800" b="1">
              <a:solidFill>
                <a:srgbClr val="000066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④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不蔓不枝　　　　  </a:t>
            </a:r>
            <a:r>
              <a:rPr lang="zh-CN" altLang="en-US" sz="2800" b="1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正直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　　　</a:t>
            </a:r>
          </a:p>
          <a:p>
            <a:pPr>
              <a:spcBef>
                <a:spcPct val="50000"/>
              </a:spcBef>
            </a:pP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⑤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香远益清　　　　  </a:t>
            </a:r>
            <a:r>
              <a:rPr lang="zh-CN" altLang="en-US" sz="2800" b="1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芳香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　　　</a:t>
            </a:r>
            <a:endParaRPr lang="zh-CN" altLang="en-US" sz="2800" b="1">
              <a:solidFill>
                <a:srgbClr val="000066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⑥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亭亭净植　　　　  </a:t>
            </a:r>
            <a:r>
              <a:rPr lang="zh-CN" altLang="en-US" sz="2800" b="1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清高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　　　</a:t>
            </a:r>
            <a:endParaRPr lang="zh-CN" altLang="en-US" sz="2800" b="1">
              <a:solidFill>
                <a:srgbClr val="000066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⑦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可远观而不可亵玩　</a:t>
            </a:r>
            <a:r>
              <a:rPr lang="zh-CN" altLang="en-US" sz="2800" b="1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清高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　    </a:t>
            </a:r>
            <a:endParaRPr lang="zh-CN" altLang="en-US" sz="2800" b="1">
              <a:solidFill>
                <a:srgbClr val="000066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57701" name="文本框 157700"/>
          <p:cNvSpPr txBox="1"/>
          <p:nvPr/>
        </p:nvSpPr>
        <p:spPr>
          <a:xfrm>
            <a:off x="2035175" y="841091"/>
            <a:ext cx="812165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00206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莲　　　　　</a:t>
            </a:r>
            <a:r>
              <a:rPr lang="zh-CN" altLang="en-US" sz="2800" b="1" smtClean="0">
                <a:solidFill>
                  <a:srgbClr val="00206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 莲</a:t>
            </a:r>
            <a:r>
              <a:rPr lang="zh-CN" altLang="en-US" sz="2800" b="1">
                <a:solidFill>
                  <a:srgbClr val="00206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本身品质　　　君子品质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6911340" y="1717391"/>
            <a:ext cx="27495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000066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不同流合污</a:t>
            </a:r>
            <a:endParaRPr lang="zh-CN" altLang="en-US" sz="2800"/>
          </a:p>
        </p:txBody>
      </p:sp>
      <p:sp>
        <p:nvSpPr>
          <p:cNvPr id="3" name="文本框 2"/>
          <p:cNvSpPr txBox="1"/>
          <p:nvPr/>
        </p:nvSpPr>
        <p:spPr>
          <a:xfrm>
            <a:off x="6911340" y="2358741"/>
            <a:ext cx="275018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000066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不孤高自许</a:t>
            </a:r>
            <a:endParaRPr lang="zh-CN" altLang="en-US" sz="2800"/>
          </a:p>
        </p:txBody>
      </p:sp>
      <p:sp>
        <p:nvSpPr>
          <p:cNvPr id="4" name="文本框 3"/>
          <p:cNvSpPr txBox="1"/>
          <p:nvPr/>
        </p:nvSpPr>
        <p:spPr>
          <a:xfrm>
            <a:off x="6911340" y="3008981"/>
            <a:ext cx="190627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000066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通达正直</a:t>
            </a:r>
            <a:endParaRPr lang="zh-CN" altLang="en-US" sz="2800"/>
          </a:p>
        </p:txBody>
      </p:sp>
      <p:sp>
        <p:nvSpPr>
          <p:cNvPr id="5" name="文本框 4"/>
          <p:cNvSpPr txBox="1"/>
          <p:nvPr/>
        </p:nvSpPr>
        <p:spPr>
          <a:xfrm>
            <a:off x="6911340" y="3660491"/>
            <a:ext cx="275018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000066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不趋炎附势</a:t>
            </a:r>
            <a:endParaRPr lang="zh-CN" altLang="en-US" sz="2800"/>
          </a:p>
        </p:txBody>
      </p:sp>
      <p:sp>
        <p:nvSpPr>
          <p:cNvPr id="6" name="文本框 5"/>
          <p:cNvSpPr txBox="1"/>
          <p:nvPr/>
        </p:nvSpPr>
        <p:spPr>
          <a:xfrm>
            <a:off x="6911340" y="4292316"/>
            <a:ext cx="16503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000066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美名远扬</a:t>
            </a:r>
            <a:endParaRPr lang="zh-CN" altLang="en-US" sz="2800"/>
          </a:p>
        </p:txBody>
      </p:sp>
      <p:sp>
        <p:nvSpPr>
          <p:cNvPr id="7" name="文本框 6"/>
          <p:cNvSpPr txBox="1"/>
          <p:nvPr/>
        </p:nvSpPr>
        <p:spPr>
          <a:xfrm>
            <a:off x="6911340" y="4906996"/>
            <a:ext cx="166814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000066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品行高洁</a:t>
            </a:r>
            <a:endParaRPr lang="zh-CN" altLang="en-US" sz="2800"/>
          </a:p>
        </p:txBody>
      </p:sp>
      <p:sp>
        <p:nvSpPr>
          <p:cNvPr id="8" name="文本框 7"/>
          <p:cNvSpPr txBox="1"/>
          <p:nvPr/>
        </p:nvSpPr>
        <p:spPr>
          <a:xfrm>
            <a:off x="6911340" y="5604226"/>
            <a:ext cx="26225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000066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自尊令人敬重</a:t>
            </a:r>
            <a:endParaRPr lang="zh-CN" altLang="en-US" sz="280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5000">
        <p:fade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med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914" name="标题 166913"/>
          <p:cNvSpPr>
            <a:spLocks noGrp="1"/>
          </p:cNvSpPr>
          <p:nvPr>
            <p:ph type="title" idx="4294967295"/>
          </p:nvPr>
        </p:nvSpPr>
        <p:spPr>
          <a:xfrm>
            <a:off x="4287780" y="773286"/>
            <a:ext cx="5737860" cy="775335"/>
          </a:xfrm>
        </p:spPr>
        <p:txBody>
          <a:bodyPr anchor="ctr"/>
          <a:lstStyle/>
          <a:p>
            <a:pPr algn="l"/>
            <a:r>
              <a:rPr lang="zh-CN" altLang="en-US" sz="2800">
                <a:solidFill>
                  <a:srgbClr val="002060"/>
                </a:solidFill>
                <a:ea typeface="黑体" panose="02010609060101010101" pitchFamily="2" charset="-122"/>
              </a:rPr>
              <a:t>托物言志（表现手法）</a:t>
            </a:r>
          </a:p>
        </p:txBody>
      </p:sp>
      <p:sp>
        <p:nvSpPr>
          <p:cNvPr id="166915" name="文本占位符 166914"/>
          <p:cNvSpPr>
            <a:spLocks noGrp="1"/>
          </p:cNvSpPr>
          <p:nvPr>
            <p:ph type="body" idx="4294967295"/>
          </p:nvPr>
        </p:nvSpPr>
        <p:spPr>
          <a:xfrm>
            <a:off x="2456815" y="1739900"/>
            <a:ext cx="7772400" cy="2319482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zh-CN" altLang="en-US" b="1">
                <a:latin typeface="楷体" panose="02010609060101010101" charset="-122"/>
                <a:ea typeface="楷体" panose="02010609060101010101" charset="-122"/>
              </a:rPr>
              <a:t>作者心目中</a:t>
            </a:r>
            <a:r>
              <a:rPr lang="zh-CN" altLang="en-US" b="1">
                <a:solidFill>
                  <a:srgbClr val="FF3300"/>
                </a:solidFill>
                <a:latin typeface="楷体" panose="02010609060101010101" charset="-122"/>
                <a:ea typeface="楷体" panose="02010609060101010101" charset="-122"/>
              </a:rPr>
              <a:t>君子的形象</a:t>
            </a:r>
            <a:r>
              <a:rPr lang="zh-CN" altLang="en-US" b="1">
                <a:latin typeface="楷体" panose="02010609060101010101" charset="-122"/>
                <a:ea typeface="楷体" panose="02010609060101010101" charset="-122"/>
              </a:rPr>
              <a:t>就寄托在</a:t>
            </a:r>
            <a:r>
              <a:rPr lang="zh-CN" altLang="en-US" b="1">
                <a:solidFill>
                  <a:srgbClr val="FF3300"/>
                </a:solidFill>
                <a:latin typeface="楷体" panose="02010609060101010101" charset="-122"/>
                <a:ea typeface="楷体" panose="02010609060101010101" charset="-122"/>
              </a:rPr>
              <a:t>莲</a:t>
            </a:r>
            <a:r>
              <a:rPr lang="zh-CN" altLang="en-US" b="1">
                <a:latin typeface="楷体" panose="02010609060101010101" charset="-122"/>
                <a:ea typeface="楷体" panose="02010609060101010101" charset="-122"/>
              </a:rPr>
              <a:t>身上了</a:t>
            </a:r>
          </a:p>
          <a:p>
            <a:pPr>
              <a:lnSpc>
                <a:spcPct val="100000"/>
              </a:lnSpc>
            </a:pPr>
            <a:r>
              <a:rPr lang="zh-CN" altLang="en-US" b="1">
                <a:latin typeface="楷体" panose="02010609060101010101" charset="-122"/>
                <a:ea typeface="楷体" panose="02010609060101010101" charset="-122"/>
              </a:rPr>
              <a:t>托何物？　</a:t>
            </a:r>
          </a:p>
          <a:p>
            <a:pPr>
              <a:lnSpc>
                <a:spcPct val="100000"/>
              </a:lnSpc>
            </a:pPr>
            <a:r>
              <a:rPr lang="zh-CN" altLang="en-US" b="1">
                <a:latin typeface="楷体" panose="02010609060101010101" charset="-122"/>
                <a:ea typeface="楷体" panose="02010609060101010101" charset="-122"/>
              </a:rPr>
              <a:t>托物何？　</a:t>
            </a:r>
          </a:p>
          <a:p>
            <a:pPr>
              <a:lnSpc>
                <a:spcPct val="100000"/>
              </a:lnSpc>
            </a:pPr>
            <a:r>
              <a:rPr lang="zh-CN" altLang="en-US" b="1">
                <a:latin typeface="楷体" panose="02010609060101010101" charset="-122"/>
                <a:ea typeface="楷体" panose="02010609060101010101" charset="-122"/>
              </a:rPr>
              <a:t>言何志？　</a:t>
            </a:r>
          </a:p>
        </p:txBody>
      </p:sp>
      <p:sp>
        <p:nvSpPr>
          <p:cNvPr id="70660" name="文本框 70659"/>
          <p:cNvSpPr txBox="1"/>
          <p:nvPr/>
        </p:nvSpPr>
        <p:spPr>
          <a:xfrm>
            <a:off x="1788737" y="4275686"/>
            <a:ext cx="9516745" cy="16414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zh-CN" altLang="en-US" sz="28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作者写花就是写人，咏花就是咏志。作者通过对莲的外在姿态的描绘与赞美，赋予莲一种高洁的品格，不仅写景是美的，而且引人的思想向更广阔更深远的天地飞翔。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4637405" y="2346325"/>
            <a:ext cx="111887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sym typeface="+mn-ea"/>
              </a:rPr>
              <a:t>莲</a:t>
            </a:r>
            <a:endParaRPr lang="zh-CN" altLang="en-US" sz="2800"/>
          </a:p>
        </p:txBody>
      </p:sp>
      <p:sp>
        <p:nvSpPr>
          <p:cNvPr id="3" name="文本框 2"/>
          <p:cNvSpPr txBox="1"/>
          <p:nvPr/>
        </p:nvSpPr>
        <p:spPr>
          <a:xfrm>
            <a:off x="4564380" y="2860040"/>
            <a:ext cx="166814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sym typeface="+mn-ea"/>
              </a:rPr>
              <a:t>莲的品质</a:t>
            </a:r>
            <a:endParaRPr lang="zh-CN" altLang="en-US" sz="2800"/>
          </a:p>
        </p:txBody>
      </p:sp>
      <p:sp>
        <p:nvSpPr>
          <p:cNvPr id="4" name="文本框 3"/>
          <p:cNvSpPr txBox="1"/>
          <p:nvPr/>
        </p:nvSpPr>
        <p:spPr>
          <a:xfrm>
            <a:off x="4692650" y="3391535"/>
            <a:ext cx="271272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sym typeface="+mn-ea"/>
              </a:rPr>
              <a:t>要做一个君子</a:t>
            </a:r>
            <a:endParaRPr lang="zh-CN" altLang="en-US" sz="2800"/>
          </a:p>
        </p:txBody>
      </p:sp>
      <p:sp>
        <p:nvSpPr>
          <p:cNvPr id="5" name="文本框 4"/>
          <p:cNvSpPr txBox="1"/>
          <p:nvPr/>
        </p:nvSpPr>
        <p:spPr>
          <a:xfrm>
            <a:off x="512445" y="293370"/>
            <a:ext cx="219964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技法点拨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5000">
        <p:fade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med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69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69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69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669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669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669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669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669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669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669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669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669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3" dur="500"/>
                                        <p:tgtEl>
                                          <p:spTgt spid="706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6915" grpId="0" uiExpand="1" build="p"/>
      <p:bldP spid="70660" grpId="0"/>
      <p:bldP spid="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771" name="副标题 160770"/>
          <p:cNvSpPr>
            <a:spLocks noGrp="1"/>
          </p:cNvSpPr>
          <p:nvPr>
            <p:ph type="subTitle" idx="1"/>
          </p:nvPr>
        </p:nvSpPr>
        <p:spPr>
          <a:xfrm>
            <a:off x="2470150" y="1054100"/>
            <a:ext cx="8305800" cy="721995"/>
          </a:xfrm>
        </p:spPr>
        <p:txBody>
          <a:bodyPr/>
          <a:lstStyle/>
          <a:p>
            <a:pPr marL="0" indent="0" algn="l" defTabSz="914400">
              <a:buClrTx/>
              <a:buSzTx/>
              <a:buFontTx/>
              <a:buNone/>
            </a:pPr>
            <a:r>
              <a:rPr lang="en-US" altLang="zh-CN" b="1" kern="1200" baseline="0">
                <a:latin typeface="楷体" panose="02010609060101010101" charset="-122"/>
                <a:ea typeface="楷体" panose="02010609060101010101" charset="-122"/>
              </a:rPr>
              <a:t>7.</a:t>
            </a:r>
            <a:r>
              <a:rPr lang="zh-CN" altLang="en-US" b="1" kern="1200" baseline="0">
                <a:latin typeface="楷体" panose="02010609060101010101" charset="-122"/>
                <a:ea typeface="楷体" panose="02010609060101010101" charset="-122"/>
              </a:rPr>
              <a:t>为什么作者写莲之外还写到菊和牡丹？</a:t>
            </a:r>
          </a:p>
        </p:txBody>
      </p:sp>
      <p:pic>
        <p:nvPicPr>
          <p:cNvPr id="33793" name="Picture 4" descr="C4zsaIc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26235" y="1975485"/>
            <a:ext cx="3474085" cy="324993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3794" name="Picture 5" descr="牡丹"/>
          <p:cNvPicPr>
            <a:picLocks noChangeAspect="1"/>
          </p:cNvPicPr>
          <p:nvPr/>
        </p:nvPicPr>
        <p:blipFill>
          <a:blip r:embed="rId3"/>
          <a:srcRect l="8815" r="3822"/>
          <a:stretch>
            <a:fillRect/>
          </a:stretch>
        </p:blipFill>
        <p:spPr>
          <a:xfrm>
            <a:off x="6264910" y="1975485"/>
            <a:ext cx="3693160" cy="326517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3" name="文本框 76802"/>
          <p:cNvSpPr txBox="1"/>
          <p:nvPr/>
        </p:nvSpPr>
        <p:spPr>
          <a:xfrm>
            <a:off x="1514185" y="752157"/>
            <a:ext cx="1875155" cy="3115945"/>
          </a:xfrm>
          <a:prstGeom prst="rect">
            <a:avLst/>
          </a:prstGeom>
          <a:noFill/>
          <a:ln w="9525">
            <a:noFill/>
          </a:ln>
        </p:spPr>
        <p:txBody>
          <a:bodyPr vert="eaVert"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4400" b="1">
                <a:latin typeface="楷体" panose="02010609060101010101" charset="-122"/>
                <a:ea typeface="楷体" panose="02010609060101010101" charset="-122"/>
              </a:rPr>
              <a:t>采菊东篱下</a:t>
            </a:r>
          </a:p>
          <a:p>
            <a:pPr eaLnBrk="0" hangingPunct="0">
              <a:spcBef>
                <a:spcPct val="50000"/>
              </a:spcBef>
            </a:pPr>
            <a:r>
              <a:rPr lang="zh-CN" altLang="en-US" sz="4400" b="1">
                <a:latin typeface="楷体" panose="02010609060101010101" charset="-122"/>
                <a:ea typeface="楷体" panose="02010609060101010101" charset="-122"/>
              </a:rPr>
              <a:t>悠然见南山</a:t>
            </a:r>
          </a:p>
        </p:txBody>
      </p:sp>
      <p:sp>
        <p:nvSpPr>
          <p:cNvPr id="76804" name="矩形 76803"/>
          <p:cNvSpPr/>
          <p:nvPr/>
        </p:nvSpPr>
        <p:spPr>
          <a:xfrm>
            <a:off x="1297651" y="4407217"/>
            <a:ext cx="3708400" cy="181483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r>
              <a:rPr lang="zh-CN" altLang="en-US" sz="2800" b="1">
                <a:solidFill>
                  <a:srgbClr val="0000CC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“菊之爱”有两重含义：一是做一个避世的隐士；二是保持独立的人格。 </a:t>
            </a:r>
          </a:p>
        </p:txBody>
      </p:sp>
      <p:sp>
        <p:nvSpPr>
          <p:cNvPr id="76805" name="文本框 76804"/>
          <p:cNvSpPr txBox="1"/>
          <p:nvPr/>
        </p:nvSpPr>
        <p:spPr>
          <a:xfrm>
            <a:off x="3632690" y="329882"/>
            <a:ext cx="1223963" cy="35382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秋季开花</a:t>
            </a:r>
          </a:p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迎寒斗霜</a:t>
            </a:r>
          </a:p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清高避世</a:t>
            </a:r>
          </a:p>
        </p:txBody>
      </p:sp>
      <p:sp>
        <p:nvSpPr>
          <p:cNvPr id="111619" name="文本框 111618"/>
          <p:cNvSpPr txBox="1"/>
          <p:nvPr/>
        </p:nvSpPr>
        <p:spPr>
          <a:xfrm>
            <a:off x="6037580" y="883920"/>
            <a:ext cx="4950460" cy="24301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4000">
                <a:latin typeface="Times New Roman" panose="02020603050405020304" pitchFamily="18" charset="0"/>
                <a:ea typeface="楷体" panose="02010609060101010101" charset="-122"/>
              </a:rPr>
              <a:t>　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</a:rPr>
              <a:t>因为</a:t>
            </a:r>
            <a:r>
              <a:rPr lang="zh-CN" altLang="en-US" sz="2800">
                <a:solidFill>
                  <a:srgbClr val="FF3300"/>
                </a:solidFill>
                <a:latin typeface="楷体" panose="02010609060101010101" charset="-122"/>
                <a:ea typeface="楷体" panose="02010609060101010101" charset="-122"/>
              </a:rPr>
              <a:t>菊花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</a:rPr>
              <a:t>不畏严寒，</a:t>
            </a:r>
            <a:r>
              <a:rPr lang="zh-CN" altLang="en-US" sz="2800">
                <a:solidFill>
                  <a:srgbClr val="FF3300"/>
                </a:solidFill>
                <a:latin typeface="楷体" panose="02010609060101010101" charset="-122"/>
                <a:ea typeface="楷体" panose="02010609060101010101" charset="-122"/>
              </a:rPr>
              <a:t>傲霜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</a:rPr>
              <a:t>斗雪，品格</a:t>
            </a:r>
            <a:r>
              <a:rPr lang="zh-CN" altLang="en-US" sz="2800">
                <a:solidFill>
                  <a:srgbClr val="FF3300"/>
                </a:solidFill>
                <a:latin typeface="楷体" panose="02010609060101010101" charset="-122"/>
                <a:ea typeface="楷体" panose="02010609060101010101" charset="-122"/>
              </a:rPr>
              <a:t>高洁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</a:rPr>
              <a:t>。菊花又是花中的隐士，</a:t>
            </a:r>
            <a:r>
              <a:rPr lang="zh-CN" altLang="en-US" sz="2800">
                <a:solidFill>
                  <a:srgbClr val="FF0303"/>
                </a:solidFill>
                <a:latin typeface="楷体" panose="02010609060101010101" charset="-122"/>
                <a:ea typeface="楷体" panose="02010609060101010101" charset="-122"/>
              </a:rPr>
              <a:t>不愿与世俗同流合污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</a:rPr>
              <a:t>，</a:t>
            </a:r>
            <a:r>
              <a:rPr lang="zh-CN" altLang="en-US" sz="2800">
                <a:solidFill>
                  <a:srgbClr val="FF0303"/>
                </a:solidFill>
                <a:latin typeface="楷体" panose="02010609060101010101" charset="-122"/>
                <a:ea typeface="楷体" panose="02010609060101010101" charset="-122"/>
              </a:rPr>
              <a:t>超凡脱俗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</a:rPr>
              <a:t>，这符合陶渊明的处世态度。</a:t>
            </a:r>
          </a:p>
        </p:txBody>
      </p:sp>
      <p:sp>
        <p:nvSpPr>
          <p:cNvPr id="111620" name="文本框 111619"/>
          <p:cNvSpPr txBox="1"/>
          <p:nvPr/>
        </p:nvSpPr>
        <p:spPr>
          <a:xfrm>
            <a:off x="5678170" y="5494655"/>
            <a:ext cx="5748690" cy="707886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4000" b="1">
                <a:latin typeface="Times New Roman" panose="02020603050405020304" pitchFamily="18" charset="0"/>
                <a:ea typeface="楷体" panose="02010609060101010101" charset="-122"/>
              </a:rPr>
              <a:t>　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写菊是为了</a:t>
            </a:r>
            <a:r>
              <a:rPr lang="zh-CN" altLang="en-US" sz="2800" b="1">
                <a:solidFill>
                  <a:srgbClr val="FF0303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正面衬托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莲的形象。</a:t>
            </a:r>
          </a:p>
        </p:txBody>
      </p:sp>
      <p:pic>
        <p:nvPicPr>
          <p:cNvPr id="33793" name="Picture 4" descr="C4zsaIc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94378" y="3494087"/>
            <a:ext cx="1945640" cy="182054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16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16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768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116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16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804" grpId="0"/>
      <p:bldP spid="111619" grpId="0"/>
      <p:bldP spid="111620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7826" name="图片 77825" descr="1023_1"/>
          <p:cNvPicPr>
            <a:picLocks noChangeAspect="1"/>
          </p:cNvPicPr>
          <p:nvPr/>
        </p:nvPicPr>
        <p:blipFill>
          <a:blip r:embed="rId2"/>
          <a:srcRect t="17829" b="14326"/>
          <a:stretch>
            <a:fillRect/>
          </a:stretch>
        </p:blipFill>
        <p:spPr>
          <a:xfrm>
            <a:off x="789326" y="1705494"/>
            <a:ext cx="4414817" cy="2620876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7827" name="文本框 77826"/>
          <p:cNvSpPr txBox="1"/>
          <p:nvPr/>
        </p:nvSpPr>
        <p:spPr>
          <a:xfrm>
            <a:off x="5543940" y="551064"/>
            <a:ext cx="792162" cy="52622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33CC"/>
                </a:solidFill>
                <a:latin typeface="楷体" panose="02010609060101010101" charset="-122"/>
                <a:ea typeface="楷体" panose="02010609060101010101" charset="-122"/>
              </a:rPr>
              <a:t>品原夸富贵</a:t>
            </a:r>
          </a:p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33CC"/>
                </a:solidFill>
                <a:latin typeface="楷体" panose="02010609060101010101" charset="-122"/>
                <a:ea typeface="楷体" panose="02010609060101010101" charset="-122"/>
              </a:rPr>
              <a:t>职本重王侯</a:t>
            </a:r>
          </a:p>
        </p:txBody>
      </p:sp>
      <p:sp>
        <p:nvSpPr>
          <p:cNvPr id="77828" name="文本框 77827"/>
          <p:cNvSpPr txBox="1"/>
          <p:nvPr/>
        </p:nvSpPr>
        <p:spPr>
          <a:xfrm>
            <a:off x="673966" y="4651317"/>
            <a:ext cx="5232400" cy="13220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0000C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惟有牡丹真国色   </a:t>
            </a:r>
          </a:p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0000C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花开时节动京城（刘禹锡）</a:t>
            </a:r>
          </a:p>
        </p:txBody>
      </p:sp>
      <p:sp>
        <p:nvSpPr>
          <p:cNvPr id="77829" name="文本框 77828"/>
          <p:cNvSpPr txBox="1"/>
          <p:nvPr/>
        </p:nvSpPr>
        <p:spPr>
          <a:xfrm>
            <a:off x="789326" y="796982"/>
            <a:ext cx="424815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花色艳丽   雍容华贵</a:t>
            </a:r>
          </a:p>
        </p:txBody>
      </p:sp>
      <p:sp>
        <p:nvSpPr>
          <p:cNvPr id="113667" name="文本框 113666"/>
          <p:cNvSpPr txBox="1"/>
          <p:nvPr/>
        </p:nvSpPr>
        <p:spPr>
          <a:xfrm>
            <a:off x="6063615" y="958850"/>
            <a:ext cx="5686425" cy="36112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4000">
                <a:latin typeface="Times New Roman" panose="02020603050405020304" pitchFamily="18" charset="0"/>
                <a:ea typeface="楷体" panose="02010609060101010101" charset="-122"/>
              </a:rPr>
              <a:t>　 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因为牡丹</a:t>
            </a:r>
            <a:r>
              <a:rPr lang="zh-CN" altLang="en-US" sz="2800">
                <a:solidFill>
                  <a:srgbClr val="FF33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雍容华贵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，历来人们把它当成</a:t>
            </a:r>
            <a:r>
              <a:rPr lang="zh-CN" altLang="en-US" sz="2800">
                <a:solidFill>
                  <a:srgbClr val="FF33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富贵的象征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。“世人甚爱牡丹”说明人</a:t>
            </a:r>
            <a:r>
              <a:rPr lang="zh-CN" altLang="en-US" sz="2800">
                <a:solidFill>
                  <a:srgbClr val="FF33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贪慕富贵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 sz="2800">
                <a:solidFill>
                  <a:srgbClr val="FF33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追名逐利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。这种世风，这种人生态度是作者</a:t>
            </a:r>
            <a:r>
              <a:rPr lang="zh-CN" altLang="en-US" sz="2800">
                <a:solidFill>
                  <a:srgbClr val="FF33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否定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的。因此牡丹是本文的反面形象，作者写牡丹实际上是从</a:t>
            </a:r>
            <a:r>
              <a:rPr lang="zh-CN" altLang="en-US" sz="2800">
                <a:solidFill>
                  <a:srgbClr val="FF33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反面衬托莲的君子形象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</a:p>
        </p:txBody>
      </p:sp>
      <p:pic>
        <p:nvPicPr>
          <p:cNvPr id="33794" name="Picture 5" descr="牡丹"/>
          <p:cNvPicPr>
            <a:picLocks noChangeAspect="1"/>
          </p:cNvPicPr>
          <p:nvPr/>
        </p:nvPicPr>
        <p:blipFill>
          <a:blip r:embed="rId3"/>
          <a:srcRect l="8815" r="3822"/>
          <a:stretch>
            <a:fillRect/>
          </a:stretch>
        </p:blipFill>
        <p:spPr>
          <a:xfrm>
            <a:off x="8582415" y="4342389"/>
            <a:ext cx="2193925" cy="19399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78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78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78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78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78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78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136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36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36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78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78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78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827" grpId="0"/>
      <p:bldP spid="77828" grpId="0"/>
      <p:bldP spid="77829" grpId="0"/>
      <p:bldP spid="113667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315" name="文本框 141314"/>
          <p:cNvSpPr txBox="1"/>
          <p:nvPr/>
        </p:nvSpPr>
        <p:spPr>
          <a:xfrm>
            <a:off x="3276600" y="1447800"/>
            <a:ext cx="99949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爱菊</a:t>
            </a:r>
          </a:p>
        </p:txBody>
      </p:sp>
      <p:sp>
        <p:nvSpPr>
          <p:cNvPr id="141316" name="文本框 141315"/>
          <p:cNvSpPr txBox="1"/>
          <p:nvPr/>
        </p:nvSpPr>
        <p:spPr>
          <a:xfrm>
            <a:off x="3162935" y="3133090"/>
            <a:ext cx="1407795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爱牡丹</a:t>
            </a:r>
          </a:p>
        </p:txBody>
      </p:sp>
      <p:sp>
        <p:nvSpPr>
          <p:cNvPr id="141317" name="文本框 141316"/>
          <p:cNvSpPr txBox="1"/>
          <p:nvPr/>
        </p:nvSpPr>
        <p:spPr>
          <a:xfrm>
            <a:off x="3371850" y="4814888"/>
            <a:ext cx="99949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爱莲</a:t>
            </a:r>
          </a:p>
        </p:txBody>
      </p:sp>
      <p:sp>
        <p:nvSpPr>
          <p:cNvPr id="141318" name="文本框 141317"/>
          <p:cNvSpPr txBox="1"/>
          <p:nvPr/>
        </p:nvSpPr>
        <p:spPr>
          <a:xfrm>
            <a:off x="4235450" y="1447800"/>
            <a:ext cx="1407795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（</a:t>
            </a:r>
            <a:r>
              <a:rPr lang="zh-CN" altLang="en-US" sz="3200" b="1">
                <a:solidFill>
                  <a:srgbClr val="CC0000"/>
                </a:solidFill>
                <a:latin typeface="楷体" panose="02010609060101010101" charset="-122"/>
                <a:ea typeface="楷体" panose="02010609060101010101" charset="-122"/>
              </a:rPr>
              <a:t>鲜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）</a:t>
            </a:r>
          </a:p>
        </p:txBody>
      </p:sp>
      <p:sp>
        <p:nvSpPr>
          <p:cNvPr id="141319" name="文本框 141318"/>
          <p:cNvSpPr txBox="1"/>
          <p:nvPr/>
        </p:nvSpPr>
        <p:spPr>
          <a:xfrm>
            <a:off x="4308475" y="3133090"/>
            <a:ext cx="1407795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（</a:t>
            </a:r>
            <a:r>
              <a:rPr lang="zh-CN" altLang="en-US" sz="3200" b="1">
                <a:solidFill>
                  <a:srgbClr val="CC0000"/>
                </a:solidFill>
                <a:latin typeface="楷体" panose="02010609060101010101" charset="-122"/>
                <a:ea typeface="楷体" panose="02010609060101010101" charset="-122"/>
              </a:rPr>
              <a:t>众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）</a:t>
            </a:r>
          </a:p>
        </p:txBody>
      </p:sp>
      <p:sp>
        <p:nvSpPr>
          <p:cNvPr id="141320" name="文本框 141319"/>
          <p:cNvSpPr txBox="1"/>
          <p:nvPr/>
        </p:nvSpPr>
        <p:spPr>
          <a:xfrm>
            <a:off x="4235450" y="4800600"/>
            <a:ext cx="1407795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（</a:t>
            </a:r>
            <a:r>
              <a:rPr lang="zh-CN" altLang="en-US" sz="3200" b="1">
                <a:solidFill>
                  <a:srgbClr val="CC0000"/>
                </a:solidFill>
                <a:latin typeface="楷体" panose="02010609060101010101" charset="-122"/>
                <a:ea typeface="楷体" panose="02010609060101010101" charset="-122"/>
              </a:rPr>
              <a:t>独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）</a:t>
            </a:r>
          </a:p>
        </p:txBody>
      </p:sp>
      <p:sp>
        <p:nvSpPr>
          <p:cNvPr id="141321" name="右箭头 141320"/>
          <p:cNvSpPr/>
          <p:nvPr/>
        </p:nvSpPr>
        <p:spPr>
          <a:xfrm>
            <a:off x="5638800" y="1371600"/>
            <a:ext cx="762000" cy="659765"/>
          </a:xfrm>
          <a:prstGeom prst="rightArrow">
            <a:avLst>
              <a:gd name="adj1" fmla="val 37500"/>
              <a:gd name="adj2" fmla="val 20894"/>
            </a:avLst>
          </a:prstGeom>
          <a:solidFill>
            <a:schemeClr val="accent4">
              <a:lumMod val="60000"/>
              <a:lumOff val="40000"/>
              <a:alpha val="50000"/>
            </a:schemeClr>
          </a:solidFill>
          <a:ln w="9525" cap="flat" cmpd="sng">
            <a:noFill/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1322" name="右箭头 141321"/>
          <p:cNvSpPr/>
          <p:nvPr/>
        </p:nvSpPr>
        <p:spPr>
          <a:xfrm>
            <a:off x="5638800" y="3023235"/>
            <a:ext cx="750570" cy="693420"/>
          </a:xfrm>
          <a:prstGeom prst="rightArrow">
            <a:avLst>
              <a:gd name="adj1" fmla="val 37500"/>
              <a:gd name="adj2" fmla="val 20611"/>
            </a:avLst>
          </a:prstGeom>
          <a:solidFill>
            <a:schemeClr val="accent4">
              <a:lumMod val="60000"/>
              <a:lumOff val="40000"/>
              <a:alpha val="50000"/>
            </a:schemeClr>
          </a:solidFill>
          <a:ln w="9525" cap="flat" cmpd="sng">
            <a:noFill/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1323" name="右箭头 141322"/>
          <p:cNvSpPr/>
          <p:nvPr/>
        </p:nvSpPr>
        <p:spPr>
          <a:xfrm>
            <a:off x="5650230" y="4648200"/>
            <a:ext cx="750570" cy="750570"/>
          </a:xfrm>
          <a:prstGeom prst="rightArrow">
            <a:avLst>
              <a:gd name="adj1" fmla="val 37500"/>
              <a:gd name="adj2" fmla="val 20453"/>
            </a:avLst>
          </a:prstGeom>
          <a:solidFill>
            <a:schemeClr val="accent4">
              <a:lumMod val="60000"/>
              <a:lumOff val="40000"/>
              <a:alpha val="50000"/>
            </a:schemeClr>
          </a:solidFill>
          <a:ln w="9525" cap="flat" cmpd="sng">
            <a:noFill/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1324" name="文本框 141323"/>
          <p:cNvSpPr txBox="1"/>
          <p:nvPr/>
        </p:nvSpPr>
        <p:spPr>
          <a:xfrm>
            <a:off x="6645275" y="1125538"/>
            <a:ext cx="1816100" cy="107632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ctr">
              <a:buFont typeface="Arial" panose="020B0604020202020204" pitchFamily="34" charset="0"/>
            </a:pPr>
            <a:r>
              <a:rPr lang="zh-CN" altLang="en-US" sz="3200" b="1">
                <a:solidFill>
                  <a:schemeClr val="accent2"/>
                </a:solidFill>
                <a:latin typeface="楷体" panose="02010609060101010101" charset="-122"/>
                <a:ea typeface="楷体" panose="02010609060101010101" charset="-122"/>
              </a:rPr>
              <a:t>隐逸者</a:t>
            </a:r>
          </a:p>
          <a:p>
            <a:pPr algn="ctr">
              <a:buFont typeface="Arial" panose="020B0604020202020204" pitchFamily="34" charset="0"/>
            </a:pPr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离世隐居</a:t>
            </a:r>
          </a:p>
        </p:txBody>
      </p:sp>
      <p:sp>
        <p:nvSpPr>
          <p:cNvPr id="141325" name="文本框 141324"/>
          <p:cNvSpPr txBox="1"/>
          <p:nvPr/>
        </p:nvSpPr>
        <p:spPr>
          <a:xfrm>
            <a:off x="6645275" y="2831465"/>
            <a:ext cx="1816100" cy="107632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ctr">
              <a:buFont typeface="Arial" panose="020B0604020202020204" pitchFamily="34" charset="0"/>
            </a:pPr>
            <a:r>
              <a:rPr lang="zh-CN" altLang="en-US" sz="3200" b="1">
                <a:solidFill>
                  <a:schemeClr val="accent2"/>
                </a:solidFill>
                <a:latin typeface="楷体" panose="02010609060101010101" charset="-122"/>
                <a:ea typeface="楷体" panose="02010609060101010101" charset="-122"/>
              </a:rPr>
              <a:t>富贵者</a:t>
            </a:r>
          </a:p>
          <a:p>
            <a:pPr algn="ctr">
              <a:buFont typeface="Arial" panose="020B0604020202020204" pitchFamily="34" charset="0"/>
            </a:pPr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追名逐利</a:t>
            </a:r>
          </a:p>
        </p:txBody>
      </p:sp>
      <p:sp>
        <p:nvSpPr>
          <p:cNvPr id="141326" name="文本框 141325"/>
          <p:cNvSpPr txBox="1"/>
          <p:nvPr/>
        </p:nvSpPr>
        <p:spPr>
          <a:xfrm>
            <a:off x="6456363" y="4221163"/>
            <a:ext cx="2376487" cy="1568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>
              <a:buFont typeface="Arial" panose="020B0604020202020204" pitchFamily="34" charset="0"/>
            </a:pPr>
            <a:r>
              <a:rPr lang="zh-CN" altLang="en-US" sz="3200" b="1">
                <a:solidFill>
                  <a:schemeClr val="accent2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君子</a:t>
            </a:r>
          </a:p>
          <a:p>
            <a:pPr>
              <a:buFont typeface="Arial" panose="020B0604020202020204" pitchFamily="34" charset="0"/>
            </a:pP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身居浊世   </a:t>
            </a:r>
          </a:p>
          <a:p>
            <a:pPr>
              <a:buFont typeface="Arial" panose="020B0604020202020204" pitchFamily="34" charset="0"/>
            </a:pP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洁身自好</a:t>
            </a:r>
          </a:p>
        </p:txBody>
      </p:sp>
      <p:sp>
        <p:nvSpPr>
          <p:cNvPr id="141327" name="云形标注 141326"/>
          <p:cNvSpPr/>
          <p:nvPr/>
        </p:nvSpPr>
        <p:spPr>
          <a:xfrm>
            <a:off x="9080500" y="549275"/>
            <a:ext cx="1358900" cy="1309370"/>
          </a:xfrm>
          <a:prstGeom prst="cloudCallout">
            <a:avLst>
              <a:gd name="adj1" fmla="val -67389"/>
              <a:gd name="adj2" fmla="val 45644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pPr algn="ctr">
              <a:buFont typeface="Arial" panose="020B0604020202020204" pitchFamily="34" charset="0"/>
            </a:pPr>
            <a:r>
              <a:rPr lang="zh-CN" altLang="en-US" sz="4000" b="1">
                <a:solidFill>
                  <a:schemeClr val="accent2"/>
                </a:solidFill>
                <a:latin typeface="Times New Roman" panose="02020603050405020304" pitchFamily="18" charset="0"/>
                <a:ea typeface="楷体" panose="02010609060101010101" charset="-122"/>
              </a:rPr>
              <a:t>惜</a:t>
            </a:r>
          </a:p>
          <a:p>
            <a:pPr algn="ctr">
              <a:buFont typeface="Arial" panose="020B0604020202020204" pitchFamily="34" charset="0"/>
            </a:pPr>
            <a:endParaRPr lang="zh-CN" altLang="en-US" sz="3200" b="1">
              <a:solidFill>
                <a:schemeClr val="hlink"/>
              </a:solidFill>
              <a:latin typeface="Times New Roman" panose="02020603050405020304" pitchFamily="18" charset="0"/>
              <a:ea typeface="楷体" panose="02010609060101010101" charset="-122"/>
            </a:endParaRPr>
          </a:p>
        </p:txBody>
      </p:sp>
      <p:sp>
        <p:nvSpPr>
          <p:cNvPr id="141328" name="云形标注 141327"/>
          <p:cNvSpPr/>
          <p:nvPr/>
        </p:nvSpPr>
        <p:spPr>
          <a:xfrm>
            <a:off x="9080500" y="2565400"/>
            <a:ext cx="1500505" cy="1151890"/>
          </a:xfrm>
          <a:prstGeom prst="cloudCallout">
            <a:avLst>
              <a:gd name="adj1" fmla="val -71292"/>
              <a:gd name="adj2" fmla="val 37986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pPr algn="ctr">
              <a:buFont typeface="Arial" panose="020B0604020202020204" pitchFamily="34" charset="0"/>
            </a:pPr>
            <a:r>
              <a:rPr lang="zh-CN" altLang="en-US" sz="4000" b="1">
                <a:solidFill>
                  <a:schemeClr val="accent2"/>
                </a:solidFill>
                <a:latin typeface="Times New Roman" panose="02020603050405020304" pitchFamily="18" charset="0"/>
                <a:ea typeface="楷体" panose="02010609060101010101" charset="-122"/>
              </a:rPr>
              <a:t>厌</a:t>
            </a:r>
          </a:p>
        </p:txBody>
      </p:sp>
      <p:sp>
        <p:nvSpPr>
          <p:cNvPr id="141329" name="云形标注 141328"/>
          <p:cNvSpPr/>
          <p:nvPr/>
        </p:nvSpPr>
        <p:spPr>
          <a:xfrm>
            <a:off x="9081135" y="4343400"/>
            <a:ext cx="1478915" cy="1320165"/>
          </a:xfrm>
          <a:prstGeom prst="cloudCallout">
            <a:avLst>
              <a:gd name="adj1" fmla="val -72838"/>
              <a:gd name="adj2" fmla="val 33227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pPr algn="ctr">
              <a:buFont typeface="Arial" panose="020B0604020202020204" pitchFamily="34" charset="0"/>
            </a:pPr>
            <a:r>
              <a:rPr lang="zh-CN" altLang="en-US" sz="4000" b="1">
                <a:solidFill>
                  <a:schemeClr val="accent2"/>
                </a:solidFill>
                <a:latin typeface="Times New Roman" panose="02020603050405020304" pitchFamily="18" charset="0"/>
                <a:ea typeface="楷体" panose="02010609060101010101" charset="-122"/>
              </a:rPr>
              <a:t>爱</a:t>
            </a:r>
          </a:p>
        </p:txBody>
      </p:sp>
      <p:pic>
        <p:nvPicPr>
          <p:cNvPr id="141330" name="图片 141329" descr="C4zsaIcg"/>
          <p:cNvPicPr>
            <a:picLocks noChangeAspect="1"/>
          </p:cNvPicPr>
          <p:nvPr/>
        </p:nvPicPr>
        <p:blipFill>
          <a:blip r:embed="rId2"/>
          <a:srcRect l="3999" t="4739" r="19000" b="4739"/>
          <a:stretch>
            <a:fillRect/>
          </a:stretch>
        </p:blipFill>
        <p:spPr>
          <a:xfrm>
            <a:off x="1847850" y="1125538"/>
            <a:ext cx="1371600" cy="1282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1331" name="图片 141330" descr="牡丹"/>
          <p:cNvPicPr>
            <a:picLocks noChangeAspect="1"/>
          </p:cNvPicPr>
          <p:nvPr/>
        </p:nvPicPr>
        <p:blipFill>
          <a:blip r:embed="rId3"/>
          <a:srcRect l="8815" r="3822"/>
          <a:stretch>
            <a:fillRect/>
          </a:stretch>
        </p:blipFill>
        <p:spPr>
          <a:xfrm>
            <a:off x="1828800" y="2895600"/>
            <a:ext cx="1371600" cy="12128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1332" name="图片 141331" descr="2006102612434241"/>
          <p:cNvPicPr>
            <a:picLocks noChangeAspect="1"/>
          </p:cNvPicPr>
          <p:nvPr/>
        </p:nvPicPr>
        <p:blipFill>
          <a:blip r:embed="rId4"/>
          <a:srcRect r="37662"/>
          <a:stretch>
            <a:fillRect/>
          </a:stretch>
        </p:blipFill>
        <p:spPr>
          <a:xfrm>
            <a:off x="1828800" y="4419600"/>
            <a:ext cx="1447800" cy="13874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5000">
        <p:fade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med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13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13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413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413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413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413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413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413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413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413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413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413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3" dur="1000"/>
                                        <p:tgtEl>
                                          <p:spTgt spid="1413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141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3" dur="1000"/>
                                        <p:tgtEl>
                                          <p:spTgt spid="1413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 nodeType="clickPar">
                      <p:stCondLst>
                        <p:cond delay="indefinite"/>
                      </p:stCondLst>
                      <p:childTnLst>
                        <p:par>
                          <p:cTn id="5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8" dur="500"/>
                                        <p:tgtEl>
                                          <p:spTgt spid="1413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3" dur="1000"/>
                                        <p:tgtEl>
                                          <p:spTgt spid="1413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 nodeType="clickPar">
                      <p:stCondLst>
                        <p:cond delay="indefinite"/>
                      </p:stCondLst>
                      <p:childTnLst>
                        <p:par>
                          <p:cTn id="6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8" dur="500"/>
                                        <p:tgtEl>
                                          <p:spTgt spid="1413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1318" grpId="0"/>
      <p:bldP spid="141319" grpId="0"/>
      <p:bldP spid="141320" grpId="0"/>
      <p:bldP spid="141324" grpId="0"/>
      <p:bldP spid="141325" grpId="0"/>
      <p:bldP spid="141326" grpId="0"/>
      <p:bldP spid="141327" grpId="0" animBg="1"/>
      <p:bldP spid="141328" grpId="0" animBg="1"/>
      <p:bldP spid="141329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4" name="Text Box 4"/>
          <p:cNvSpPr txBox="1"/>
          <p:nvPr/>
        </p:nvSpPr>
        <p:spPr>
          <a:xfrm>
            <a:off x="1596387" y="2563553"/>
            <a:ext cx="9236075" cy="2022670"/>
          </a:xfrm>
          <a:prstGeom prst="rect">
            <a:avLst/>
          </a:prstGeom>
          <a:solidFill>
            <a:schemeClr val="bg1"/>
          </a:solidFill>
          <a:ln w="9525" cap="flat" cmpd="sng">
            <a:noFill/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>
                <a:solidFill>
                  <a:srgbClr val="000066"/>
                </a:solidFill>
                <a:latin typeface="Times New Roman" panose="02020603050405020304" pitchFamily="18" charset="0"/>
              </a:rPr>
              <a:t>       </a:t>
            </a:r>
            <a:r>
              <a:rPr lang="zh-CN" altLang="en-US" sz="2800" b="1" smtClean="0">
                <a:solidFill>
                  <a:srgbClr val="000066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这</a:t>
            </a:r>
            <a:r>
              <a:rPr lang="zh-CN" altLang="en-US" sz="2800" b="1">
                <a:solidFill>
                  <a:srgbClr val="000066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是一个反问句。一方面照应上文“予独爱莲”，另一方面也透露出对人生世事的感叹，感叹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当时与作者志同道合的人少，能做到品行高洁的人少</a:t>
            </a:r>
            <a:r>
              <a:rPr lang="zh-CN" altLang="en-US" sz="2800" b="1">
                <a:solidFill>
                  <a:srgbClr val="000066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endParaRPr lang="zh-CN" altLang="en-US" sz="28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979293" y="1321666"/>
            <a:ext cx="847026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8.</a:t>
            </a:r>
            <a:r>
              <a:rPr lang="zh-CN" altLang="en-US" sz="3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怎样理解“莲之爱，同予者何人”？</a:t>
            </a:r>
            <a:endParaRPr lang="zh-CN" altLang="en-US" sz="32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5000">
        <p:fade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med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58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58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5" name="Rectangle 3"/>
          <p:cNvSpPr>
            <a:spLocks noGrp="1"/>
          </p:cNvSpPr>
          <p:nvPr>
            <p:ph idx="4294967295"/>
          </p:nvPr>
        </p:nvSpPr>
        <p:spPr>
          <a:xfrm>
            <a:off x="9829800" y="0"/>
            <a:ext cx="2362200" cy="457200"/>
          </a:xfrm>
        </p:spPr>
        <p:txBody>
          <a:bodyPr vert="horz" wrap="square" lIns="91440" tIns="45720" rIns="91440" bIns="45720" anchor="t"/>
          <a:lstStyle/>
          <a:p>
            <a:pPr>
              <a:lnSpc>
                <a:spcPct val="90000"/>
              </a:lnSpc>
              <a:buNone/>
            </a:pPr>
            <a:r>
              <a:rPr lang="en-US" altLang="zh-CN" sz="2800">
                <a:solidFill>
                  <a:srgbClr val="FF3300"/>
                </a:solidFill>
              </a:rPr>
              <a:t>        </a:t>
            </a:r>
            <a:endParaRPr lang="en-US" altLang="zh-CN" sz="2800" b="1">
              <a:solidFill>
                <a:srgbClr val="660066"/>
              </a:solidFill>
            </a:endParaRPr>
          </a:p>
        </p:txBody>
      </p:sp>
      <p:sp>
        <p:nvSpPr>
          <p:cNvPr id="36868" name="Text Box 4"/>
          <p:cNvSpPr txBox="1"/>
          <p:nvPr/>
        </p:nvSpPr>
        <p:spPr>
          <a:xfrm>
            <a:off x="1866900" y="2543870"/>
            <a:ext cx="9144000" cy="1198245"/>
          </a:xfrm>
          <a:prstGeom prst="rect">
            <a:avLst/>
          </a:prstGeom>
          <a:solidFill>
            <a:schemeClr val="bg1"/>
          </a:solidFill>
          <a:ln w="9525" cap="flat" cmpd="sng">
            <a:solidFill>
              <a:srgbClr val="FF0000"/>
            </a:solidFill>
            <a:prstDash val="dash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>
                <a:solidFill>
                  <a:srgbClr val="660066"/>
                </a:solidFill>
                <a:latin typeface="Times New Roman" panose="02020603050405020304" pitchFamily="18" charset="0"/>
              </a:rPr>
              <a:t>        </a:t>
            </a:r>
            <a:r>
              <a:rPr lang="zh-CN" altLang="en-US" sz="2800" b="1">
                <a:solidFill>
                  <a:srgbClr val="660066"/>
                </a:solidFill>
                <a:latin typeface="楷体" panose="02010609060101010101" charset="-122"/>
                <a:ea typeface="楷体" panose="02010609060101010101" charset="-122"/>
              </a:rPr>
              <a:t>这个感叹句，是作者对那时一些士大夫追求名利，求取富贵的处世态度的强烈讽刺。</a:t>
            </a:r>
            <a:endParaRPr lang="zh-CN" altLang="en-US" sz="28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596389" y="1187986"/>
            <a:ext cx="984746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lang="en-US" altLang="zh-CN" sz="3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9.“</a:t>
            </a:r>
            <a:r>
              <a:rPr lang="zh-CN" altLang="en-US" sz="3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牡丹之爱，宜乎众矣。”表达了作者怎样的感情？</a:t>
            </a:r>
            <a:endParaRPr lang="zh-CN" altLang="en-US" sz="32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5" name="图片 4" descr="10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84024" y="4294909"/>
            <a:ext cx="4509752" cy="2230582"/>
          </a:xfrm>
          <a:prstGeom prst="ellipse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5000">
        <p:fade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med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3686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projcto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图片 13313" descr="Tkc003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36724" y="1593272"/>
            <a:ext cx="4090035" cy="3955935"/>
          </a:xfrm>
          <a:prstGeom prst="ellipse">
            <a:avLst/>
          </a:prstGeom>
          <a:noFill/>
          <a:ln w="9525">
            <a:noFill/>
          </a:ln>
        </p:spPr>
      </p:pic>
      <p:sp>
        <p:nvSpPr>
          <p:cNvPr id="13315" name="文本框 13314"/>
          <p:cNvSpPr txBox="1"/>
          <p:nvPr/>
        </p:nvSpPr>
        <p:spPr>
          <a:xfrm>
            <a:off x="1877926" y="2065886"/>
            <a:ext cx="4883092" cy="20612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小荷才露尖尖角</a:t>
            </a:r>
          </a:p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早有蜻蜓立上头</a:t>
            </a:r>
          </a:p>
          <a:p>
            <a:pPr>
              <a:spcBef>
                <a:spcPct val="50000"/>
              </a:spcBef>
            </a:pPr>
            <a:r>
              <a:rPr lang="en-US" altLang="zh-CN" sz="3200" b="1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——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杨万里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《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小池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》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5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554" name="文本框 151553"/>
          <p:cNvSpPr txBox="1"/>
          <p:nvPr/>
        </p:nvSpPr>
        <p:spPr>
          <a:xfrm>
            <a:off x="1689830" y="1364673"/>
            <a:ext cx="9067800" cy="238219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zh-CN" altLang="en-US" sz="4000" b="1">
                <a:latin typeface="黑体" panose="02010609060101010101" pitchFamily="2" charset="-122"/>
                <a:ea typeface="黑体" panose="02010609060101010101" pitchFamily="2" charset="-122"/>
              </a:rPr>
              <a:t>　　</a:t>
            </a:r>
            <a:r>
              <a:rPr lang="zh-CN" altLang="en-US" sz="2800" b="1"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通过对</a:t>
            </a:r>
            <a:r>
              <a:rPr lang="zh-CN" altLang="en-US" sz="2800" b="1">
                <a:solidFill>
                  <a:srgbClr val="FF33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“莲”</a:t>
            </a:r>
            <a:r>
              <a:rPr lang="zh-CN" altLang="en-US" sz="2800" b="1"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的美好形象和高贵品质的</a:t>
            </a:r>
            <a:r>
              <a:rPr lang="zh-CN" altLang="en-US" sz="2800" b="1">
                <a:solidFill>
                  <a:srgbClr val="FF33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描绘</a:t>
            </a:r>
            <a:r>
              <a:rPr lang="en-US" altLang="zh-CN" sz="2800" b="1"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lang="zh-CN" altLang="en-US" sz="2800" b="1">
                <a:solidFill>
                  <a:srgbClr val="FF33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表达了</a:t>
            </a:r>
            <a:r>
              <a:rPr lang="zh-CN" altLang="en-US" sz="2800" b="1"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作者既</a:t>
            </a:r>
            <a:r>
              <a:rPr lang="zh-CN" altLang="en-US" sz="2800" b="1">
                <a:solidFill>
                  <a:srgbClr val="FF33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不</a:t>
            </a:r>
            <a:r>
              <a:rPr lang="zh-CN" altLang="en-US" sz="2800" b="1"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愿像陶渊明那样消极避世，</a:t>
            </a:r>
            <a:r>
              <a:rPr lang="zh-CN" altLang="en-US" sz="2800" b="1">
                <a:solidFill>
                  <a:srgbClr val="FF33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又不</a:t>
            </a:r>
            <a:r>
              <a:rPr lang="zh-CN" altLang="en-US" sz="2800" b="1"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愿像世人那样追逐功名富贵，他</a:t>
            </a:r>
            <a:r>
              <a:rPr lang="zh-CN" altLang="en-US" sz="2800" b="1">
                <a:solidFill>
                  <a:srgbClr val="FF33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要</a:t>
            </a:r>
            <a:r>
              <a:rPr lang="zh-CN" altLang="en-US" sz="2800" b="1"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在污浊的世间</a:t>
            </a:r>
            <a:r>
              <a:rPr lang="zh-CN" altLang="en-US" sz="2800" b="1">
                <a:solidFill>
                  <a:srgbClr val="000066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独立不移</a:t>
            </a:r>
            <a:r>
              <a:rPr lang="zh-CN" altLang="en-US" sz="2800" b="1"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，永远保持</a:t>
            </a:r>
            <a:r>
              <a:rPr lang="zh-CN" altLang="en-US" sz="2800" b="1">
                <a:solidFill>
                  <a:srgbClr val="000066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清白的操守</a:t>
            </a:r>
            <a:r>
              <a:rPr lang="zh-CN" altLang="en-US" sz="2800" b="1"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和</a:t>
            </a:r>
            <a:r>
              <a:rPr lang="zh-CN" altLang="en-US" sz="2800" b="1">
                <a:solidFill>
                  <a:srgbClr val="000066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正直的品德</a:t>
            </a:r>
            <a:r>
              <a:rPr lang="zh-CN" altLang="en-US" sz="2800" b="1"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550602" y="254635"/>
            <a:ext cx="188087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主题思想</a:t>
            </a:r>
            <a:endParaRPr lang="zh-CN" altLang="en-US" sz="32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33795" name="Picture 7" descr="200610261243424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1209" y="3962400"/>
            <a:ext cx="2865043" cy="2373111"/>
          </a:xfrm>
          <a:prstGeom prst="ellipse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15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15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15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1554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22" name="图片 81921" descr="64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24350" y="3389919"/>
            <a:ext cx="4028440" cy="303276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1923" name="文本框 81922"/>
          <p:cNvSpPr txBox="1"/>
          <p:nvPr/>
        </p:nvSpPr>
        <p:spPr>
          <a:xfrm>
            <a:off x="2568547" y="1164792"/>
            <a:ext cx="7920037" cy="181483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1.</a:t>
            </a:r>
            <a:r>
              <a:rPr lang="zh-CN" altLang="en-US" sz="28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本文赞扬莲花“出淤泥而不染”的高贵品质，实则是作者思想感情的抒发，可在现实生活中，有人却认为“近朱者赤，近墨者黑”，对这两种观点，你是怎样看待的？请简述理由。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440575" y="336088"/>
            <a:ext cx="263969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扩展延伸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5000">
        <p:fade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med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19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19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19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23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9" name="矩形 82948"/>
          <p:cNvSpPr/>
          <p:nvPr/>
        </p:nvSpPr>
        <p:spPr>
          <a:xfrm>
            <a:off x="5082540" y="1849755"/>
            <a:ext cx="5159375" cy="267525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两种观点各有道理。第一种强调了人的主观努力的巨大作用；第二种强调了环境对人的影响。无论同意哪一种，都应言之有据。</a:t>
            </a:r>
          </a:p>
        </p:txBody>
      </p:sp>
      <p:pic>
        <p:nvPicPr>
          <p:cNvPr id="27649" name="Picture 2" descr="xingxia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4755" y="641350"/>
            <a:ext cx="2895600" cy="5575300"/>
          </a:xfrm>
          <a:prstGeom prst="rect">
            <a:avLst/>
          </a:prstGeom>
          <a:noFill/>
          <a:ln w="25400" cap="flat" cmpd="sng">
            <a:solidFill>
              <a:srgbClr val="F60202"/>
            </a:solidFill>
            <a:prstDash val="solid"/>
            <a:miter/>
            <a:headEnd type="none" w="med" len="med"/>
            <a:tailEnd type="none" w="med" len="med"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5000">
        <p:fade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med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29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29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29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949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3970" name="图片 83969" descr="64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22923" y="3008630"/>
            <a:ext cx="4321175" cy="325310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3971" name="文本框 83970"/>
          <p:cNvSpPr txBox="1"/>
          <p:nvPr/>
        </p:nvSpPr>
        <p:spPr>
          <a:xfrm>
            <a:off x="1941859" y="764309"/>
            <a:ext cx="7920037" cy="198628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10000"/>
              </a:lnSpc>
              <a:spcBef>
                <a:spcPct val="50000"/>
              </a:spcBef>
            </a:pPr>
            <a:r>
              <a:rPr lang="en-US" altLang="zh-CN" sz="28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2.《</a:t>
            </a:r>
            <a:r>
              <a:rPr lang="zh-CN" altLang="en-US" sz="28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陋室铭</a:t>
            </a:r>
            <a:r>
              <a:rPr lang="en-US" altLang="zh-CN" sz="28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》</a:t>
            </a:r>
            <a:r>
              <a:rPr lang="zh-CN" altLang="en-US" sz="28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和</a:t>
            </a:r>
            <a:r>
              <a:rPr lang="en-US" altLang="zh-CN" sz="28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《</a:t>
            </a:r>
            <a:r>
              <a:rPr lang="zh-CN" altLang="en-US" sz="28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爱莲说</a:t>
            </a:r>
            <a:r>
              <a:rPr lang="en-US" altLang="zh-CN" sz="28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》</a:t>
            </a:r>
            <a:r>
              <a:rPr lang="zh-CN" altLang="en-US" sz="28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这两篇短文从思想内容到表现手法有很多相似之处，有异曲同工之妙。从两文的层次结构、思想内容和写作特色三个方面进行比较。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5000">
        <p:fade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med" advClick="0" advTm="5000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5" name="矩形 84994"/>
          <p:cNvSpPr/>
          <p:nvPr/>
        </p:nvSpPr>
        <p:spPr>
          <a:xfrm>
            <a:off x="1349779" y="700053"/>
            <a:ext cx="9144000" cy="5262979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结构上</a:t>
            </a:r>
            <a:r>
              <a:rPr lang="zh-CN" altLang="en-US" sz="2400" b="1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：</a:t>
            </a:r>
            <a:endParaRPr lang="en-US" altLang="zh-CN" sz="2400" b="1" smtClean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en-US" altLang="zh-CN"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lang="en-US" altLang="zh-CN" sz="2400" b="1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</a:t>
            </a:r>
            <a:r>
              <a:rPr lang="zh-CN" altLang="en-US" sz="2400" b="1" smtClean="0">
                <a:solidFill>
                  <a:srgbClr val="0000C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两</a:t>
            </a:r>
            <a:r>
              <a:rPr lang="zh-CN" altLang="en-US" sz="2400" b="1">
                <a:solidFill>
                  <a:srgbClr val="0000C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文开头都不是开门见山，而是从别的事物着笔，引出主旨，转入正题。</a:t>
            </a:r>
            <a:r>
              <a:rPr lang="en-US" altLang="zh-CN" sz="2400" b="1">
                <a:solidFill>
                  <a:srgbClr val="0000C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《</a:t>
            </a:r>
            <a:r>
              <a:rPr lang="zh-CN" altLang="en-US" sz="2400" b="1">
                <a:solidFill>
                  <a:srgbClr val="0000C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陋室铭</a:t>
            </a:r>
            <a:r>
              <a:rPr lang="en-US" altLang="zh-CN" sz="2400" b="1">
                <a:solidFill>
                  <a:srgbClr val="0000C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》</a:t>
            </a:r>
            <a:r>
              <a:rPr lang="zh-CN" altLang="en-US" sz="2400" b="1">
                <a:solidFill>
                  <a:srgbClr val="0000C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开头两句设两个比喻，引出第三句，以山水引出陋室。</a:t>
            </a:r>
            <a:r>
              <a:rPr lang="en-US" altLang="zh-CN" sz="2400" b="1">
                <a:solidFill>
                  <a:srgbClr val="0000C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《</a:t>
            </a:r>
            <a:r>
              <a:rPr lang="zh-CN" altLang="en-US" sz="2400" b="1">
                <a:solidFill>
                  <a:srgbClr val="0000C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爱莲说</a:t>
            </a:r>
            <a:r>
              <a:rPr lang="en-US" altLang="zh-CN" sz="2400" b="1">
                <a:solidFill>
                  <a:srgbClr val="0000C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》</a:t>
            </a:r>
            <a:r>
              <a:rPr lang="zh-CN" altLang="en-US" sz="2400" b="1">
                <a:solidFill>
                  <a:srgbClr val="0000C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开头第一句泛写“水陆草木之花”，再特举陶渊明爱菊、世人甚爱牡丹作陪衬，突出“予独爱莲”。两文开头以宾衬主，意境高远，耐人寻味。</a:t>
            </a:r>
          </a:p>
          <a:p>
            <a:r>
              <a:rPr lang="zh-CN" altLang="en-US" sz="2400" b="1">
                <a:solidFill>
                  <a:srgbClr val="0000C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两文都从多方面对所描写的事物作了细致而传神的描绘。</a:t>
            </a:r>
            <a:r>
              <a:rPr lang="en-US" altLang="zh-CN" sz="2400" b="1">
                <a:solidFill>
                  <a:srgbClr val="0000C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《</a:t>
            </a:r>
            <a:r>
              <a:rPr lang="zh-CN" altLang="en-US" sz="2400" b="1">
                <a:solidFill>
                  <a:srgbClr val="0000C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陋室铭</a:t>
            </a:r>
            <a:r>
              <a:rPr lang="en-US" altLang="zh-CN" sz="2400" b="1">
                <a:solidFill>
                  <a:srgbClr val="0000C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》</a:t>
            </a:r>
            <a:r>
              <a:rPr lang="zh-CN" altLang="en-US" sz="2400" b="1">
                <a:solidFill>
                  <a:srgbClr val="0000C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从室外景色、朋友交往和思想情趣等三个方面刻画了陋室主人的胸襟、气度，由表及里。</a:t>
            </a:r>
            <a:r>
              <a:rPr lang="en-US" altLang="zh-CN" sz="2400" b="1">
                <a:solidFill>
                  <a:srgbClr val="0000C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《</a:t>
            </a:r>
            <a:r>
              <a:rPr lang="zh-CN" altLang="en-US" sz="2400" b="1">
                <a:solidFill>
                  <a:srgbClr val="0000C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爱莲说</a:t>
            </a:r>
            <a:r>
              <a:rPr lang="en-US" altLang="zh-CN" sz="2400" b="1">
                <a:solidFill>
                  <a:srgbClr val="0000C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》</a:t>
            </a:r>
            <a:r>
              <a:rPr lang="zh-CN" altLang="en-US" sz="2400" b="1">
                <a:solidFill>
                  <a:srgbClr val="0000C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从七个角度描写莲的可爱之处，比喻君子的品格。</a:t>
            </a:r>
          </a:p>
          <a:p>
            <a:r>
              <a:rPr lang="zh-CN" altLang="en-US" sz="2400" b="1">
                <a:solidFill>
                  <a:srgbClr val="0000C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两文结尾同样含蓄隽永。</a:t>
            </a:r>
            <a:r>
              <a:rPr lang="en-US" altLang="zh-CN" sz="2400" b="1">
                <a:solidFill>
                  <a:srgbClr val="0000C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《</a:t>
            </a:r>
            <a:r>
              <a:rPr lang="zh-CN" altLang="en-US" sz="2400" b="1">
                <a:solidFill>
                  <a:srgbClr val="0000C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陋室铭</a:t>
            </a:r>
            <a:r>
              <a:rPr lang="en-US" altLang="zh-CN" sz="2400" b="1">
                <a:solidFill>
                  <a:srgbClr val="0000C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》</a:t>
            </a:r>
            <a:r>
              <a:rPr lang="zh-CN" altLang="en-US" sz="2400" b="1">
                <a:solidFill>
                  <a:srgbClr val="0000C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引证典故得出“何陋之有”的结论。</a:t>
            </a:r>
            <a:r>
              <a:rPr lang="en-US" altLang="zh-CN" sz="2400" b="1">
                <a:solidFill>
                  <a:srgbClr val="0000C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《</a:t>
            </a:r>
            <a:r>
              <a:rPr lang="zh-CN" altLang="en-US" sz="2400" b="1">
                <a:solidFill>
                  <a:srgbClr val="0000C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爱莲说</a:t>
            </a:r>
            <a:r>
              <a:rPr lang="en-US" altLang="zh-CN" sz="2400" b="1">
                <a:solidFill>
                  <a:srgbClr val="0000C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》</a:t>
            </a:r>
            <a:r>
              <a:rPr lang="zh-CN" altLang="en-US" sz="2400" b="1">
                <a:solidFill>
                  <a:srgbClr val="0000C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结尾对菊、牡丹、莲花三种花的不同作用进行评价，不仅肯定了莲花的品质，也点明了莲花的比喻义，表达作者以莲花君子自勉，不同流合污的高尚品质。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5000">
        <p:fade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med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49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49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49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4995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9" name="矩形 86018"/>
          <p:cNvSpPr/>
          <p:nvPr/>
        </p:nvSpPr>
        <p:spPr>
          <a:xfrm>
            <a:off x="2247265" y="1355439"/>
            <a:ext cx="7993063" cy="198628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在思想内容上：</a:t>
            </a:r>
            <a:r>
              <a:rPr lang="en-US" altLang="zh-CN" sz="2800" b="1">
                <a:solidFill>
                  <a:srgbClr val="0000CC"/>
                </a:solidFill>
                <a:latin typeface="楷体" panose="02010609060101010101" charset="-122"/>
                <a:ea typeface="楷体" panose="02010609060101010101" charset="-122"/>
              </a:rPr>
              <a:t>《</a:t>
            </a:r>
            <a:r>
              <a:rPr lang="zh-CN" altLang="en-US" sz="2800" b="1">
                <a:solidFill>
                  <a:srgbClr val="0000CC"/>
                </a:solidFill>
                <a:latin typeface="楷体" panose="02010609060101010101" charset="-122"/>
                <a:ea typeface="楷体" panose="02010609060101010101" charset="-122"/>
              </a:rPr>
              <a:t>陋室铭</a:t>
            </a:r>
            <a:r>
              <a:rPr lang="en-US" altLang="zh-CN" sz="2800" b="1">
                <a:solidFill>
                  <a:srgbClr val="0000CC"/>
                </a:solidFill>
                <a:latin typeface="楷体" panose="02010609060101010101" charset="-122"/>
                <a:ea typeface="楷体" panose="02010609060101010101" charset="-122"/>
              </a:rPr>
              <a:t>》</a:t>
            </a:r>
            <a:r>
              <a:rPr lang="zh-CN" altLang="en-US" sz="2800" b="1">
                <a:solidFill>
                  <a:srgbClr val="0000CC"/>
                </a:solidFill>
                <a:latin typeface="楷体" panose="02010609060101010101" charset="-122"/>
                <a:ea typeface="楷体" panose="02010609060101010101" charset="-122"/>
              </a:rPr>
              <a:t>表现了作者高洁志行和安贫乐道的意趣，</a:t>
            </a:r>
            <a:r>
              <a:rPr lang="en-US" altLang="zh-CN" sz="2800" b="1">
                <a:solidFill>
                  <a:srgbClr val="0000CC"/>
                </a:solidFill>
                <a:latin typeface="楷体" panose="02010609060101010101" charset="-122"/>
                <a:ea typeface="楷体" panose="02010609060101010101" charset="-122"/>
              </a:rPr>
              <a:t>《</a:t>
            </a:r>
            <a:r>
              <a:rPr lang="zh-CN" altLang="en-US" sz="2800" b="1">
                <a:solidFill>
                  <a:srgbClr val="0000CC"/>
                </a:solidFill>
                <a:latin typeface="楷体" panose="02010609060101010101" charset="-122"/>
                <a:ea typeface="楷体" panose="02010609060101010101" charset="-122"/>
              </a:rPr>
              <a:t>爱莲说</a:t>
            </a:r>
            <a:r>
              <a:rPr lang="en-US" altLang="zh-CN" sz="2800" b="1">
                <a:solidFill>
                  <a:srgbClr val="0000CC"/>
                </a:solidFill>
                <a:latin typeface="楷体" panose="02010609060101010101" charset="-122"/>
                <a:ea typeface="楷体" panose="02010609060101010101" charset="-122"/>
              </a:rPr>
              <a:t>》</a:t>
            </a:r>
            <a:r>
              <a:rPr lang="zh-CN" altLang="en-US" sz="2800" b="1">
                <a:solidFill>
                  <a:srgbClr val="0000CC"/>
                </a:solidFill>
                <a:latin typeface="楷体" panose="02010609060101010101" charset="-122"/>
                <a:ea typeface="楷体" panose="02010609060101010101" charset="-122"/>
              </a:rPr>
              <a:t>表现了自己不肯与世俗同流合污、洁身自好的态度，都表现了作者傲岸清高的思想。</a:t>
            </a:r>
          </a:p>
        </p:txBody>
      </p:sp>
      <p:sp>
        <p:nvSpPr>
          <p:cNvPr id="87043" name="矩形 87042"/>
          <p:cNvSpPr/>
          <p:nvPr/>
        </p:nvSpPr>
        <p:spPr>
          <a:xfrm>
            <a:off x="2246948" y="3682397"/>
            <a:ext cx="8280400" cy="164147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在写作特点：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共同之处是</a:t>
            </a:r>
            <a:r>
              <a:rPr lang="zh-CN" altLang="en-US" sz="2800" b="1">
                <a:solidFill>
                  <a:srgbClr val="0000CC"/>
                </a:solidFill>
                <a:latin typeface="楷体" panose="02010609060101010101" charset="-122"/>
                <a:ea typeface="楷体" panose="02010609060101010101" charset="-122"/>
              </a:rPr>
              <a:t>托物言志。</a:t>
            </a:r>
            <a:r>
              <a:rPr lang="en-US" altLang="zh-CN" sz="2800" b="1">
                <a:solidFill>
                  <a:srgbClr val="0000CC"/>
                </a:solidFill>
                <a:latin typeface="楷体" panose="02010609060101010101" charset="-122"/>
                <a:ea typeface="楷体" panose="02010609060101010101" charset="-122"/>
              </a:rPr>
              <a:t>《</a:t>
            </a:r>
            <a:r>
              <a:rPr lang="zh-CN" altLang="en-US" sz="2800" b="1">
                <a:solidFill>
                  <a:srgbClr val="0000CC"/>
                </a:solidFill>
                <a:latin typeface="楷体" panose="02010609060101010101" charset="-122"/>
                <a:ea typeface="楷体" panose="02010609060101010101" charset="-122"/>
              </a:rPr>
              <a:t>陋室铭</a:t>
            </a:r>
            <a:r>
              <a:rPr lang="en-US" altLang="zh-CN" sz="2800" b="1">
                <a:solidFill>
                  <a:srgbClr val="0000CC"/>
                </a:solidFill>
                <a:latin typeface="楷体" panose="02010609060101010101" charset="-122"/>
                <a:ea typeface="楷体" panose="02010609060101010101" charset="-122"/>
              </a:rPr>
              <a:t>》</a:t>
            </a:r>
            <a:r>
              <a:rPr lang="zh-CN" altLang="en-US" sz="2800" b="1">
                <a:solidFill>
                  <a:srgbClr val="0000CC"/>
                </a:solidFill>
                <a:latin typeface="楷体" panose="02010609060101010101" charset="-122"/>
                <a:ea typeface="楷体" panose="02010609060101010101" charset="-122"/>
              </a:rPr>
              <a:t>借陋室传达自己讲究道德修养的思想。</a:t>
            </a:r>
            <a:r>
              <a:rPr lang="en-US" altLang="zh-CN" sz="2800" b="1">
                <a:solidFill>
                  <a:srgbClr val="0000CC"/>
                </a:solidFill>
                <a:latin typeface="楷体" panose="02010609060101010101" charset="-122"/>
                <a:ea typeface="楷体" panose="02010609060101010101" charset="-122"/>
              </a:rPr>
              <a:t>《</a:t>
            </a:r>
            <a:r>
              <a:rPr lang="zh-CN" altLang="en-US" sz="2800" b="1">
                <a:solidFill>
                  <a:srgbClr val="0000CC"/>
                </a:solidFill>
                <a:latin typeface="楷体" panose="02010609060101010101" charset="-122"/>
                <a:ea typeface="楷体" panose="02010609060101010101" charset="-122"/>
              </a:rPr>
              <a:t>爱莲说</a:t>
            </a:r>
            <a:r>
              <a:rPr lang="en-US" altLang="zh-CN" sz="2800" b="1">
                <a:solidFill>
                  <a:srgbClr val="0000CC"/>
                </a:solidFill>
                <a:latin typeface="楷体" panose="02010609060101010101" charset="-122"/>
                <a:ea typeface="楷体" panose="02010609060101010101" charset="-122"/>
              </a:rPr>
              <a:t>》</a:t>
            </a:r>
            <a:r>
              <a:rPr lang="zh-CN" altLang="en-US" sz="2800" b="1">
                <a:solidFill>
                  <a:srgbClr val="0000CC"/>
                </a:solidFill>
                <a:latin typeface="楷体" panose="02010609060101010101" charset="-122"/>
                <a:ea typeface="楷体" panose="02010609060101010101" charset="-122"/>
              </a:rPr>
              <a:t>借莲花比喻君子洁身自好的情操。</a:t>
            </a:r>
            <a:r>
              <a:rPr lang="zh-CN" altLang="en-US">
                <a:solidFill>
                  <a:srgbClr val="0000CC"/>
                </a:solidFill>
                <a:latin typeface="Times New Roman" panose="02020603050405020304" pitchFamily="18" charset="0"/>
              </a:rPr>
              <a:t> 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5000">
        <p:fade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med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60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60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60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70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70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70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6019" grpId="0"/>
      <p:bldP spid="87043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606771" y="390237"/>
            <a:ext cx="263779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随堂检测</a:t>
            </a:r>
          </a:p>
        </p:txBody>
      </p:sp>
      <p:sp>
        <p:nvSpPr>
          <p:cNvPr id="96259" name="矩形 96258"/>
          <p:cNvSpPr/>
          <p:nvPr/>
        </p:nvSpPr>
        <p:spPr>
          <a:xfrm>
            <a:off x="1925666" y="1557223"/>
            <a:ext cx="8064500" cy="33229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下列句子中加点的“之”与“无丝竹之乱耳”中的“之”用法相同的一句是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       )</a:t>
            </a:r>
          </a:p>
          <a:p>
            <a:pPr>
              <a:lnSpc>
                <a:spcPct val="125000"/>
              </a:lnSpc>
            </a:pP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A.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何陋之有</a:t>
            </a:r>
          </a:p>
          <a:p>
            <a:pPr>
              <a:lnSpc>
                <a:spcPct val="125000"/>
              </a:lnSpc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B.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予谓菊，花之隐逸者也</a:t>
            </a:r>
          </a:p>
          <a:p>
            <a:pPr>
              <a:lnSpc>
                <a:spcPct val="125000"/>
              </a:lnSpc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C.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水陆草木之花</a:t>
            </a:r>
          </a:p>
          <a:p>
            <a:pPr>
              <a:lnSpc>
                <a:spcPct val="125000"/>
              </a:lnSpc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D.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予独爱莲之出淤泥而不染</a:t>
            </a:r>
          </a:p>
        </p:txBody>
      </p:sp>
      <p:sp>
        <p:nvSpPr>
          <p:cNvPr id="96260" name="矩形 96259"/>
          <p:cNvSpPr/>
          <p:nvPr/>
        </p:nvSpPr>
        <p:spPr>
          <a:xfrm>
            <a:off x="6782002" y="2185439"/>
            <a:ext cx="792162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400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新魏" pitchFamily="2" charset="-122"/>
                <a:ea typeface="华文新魏" pitchFamily="2" charset="-122"/>
              </a:rPr>
              <a:t>D</a:t>
            </a:r>
          </a:p>
        </p:txBody>
      </p:sp>
      <p:pic>
        <p:nvPicPr>
          <p:cNvPr id="27649" name="Picture 2" descr="xingxia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36340" y="2330392"/>
            <a:ext cx="1718945" cy="4072255"/>
          </a:xfrm>
          <a:prstGeom prst="rect">
            <a:avLst/>
          </a:prstGeom>
          <a:noFill/>
          <a:ln w="25400" cap="flat" cmpd="sng">
            <a:solidFill>
              <a:srgbClr val="F60202"/>
            </a:solidFill>
            <a:prstDash val="solid"/>
            <a:miter/>
            <a:headEnd type="none" w="med" len="med"/>
            <a:tailEnd type="none" w="med" len="med"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7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733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9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996" tmFilter="0, 0; 0.125,0.2665; 0.25,0.4; 0.375,0.465; 0.5,0.5;  0.625,0.535; 0.75,0.6; 0.875,0.7335; 1,1">
                                          <p:stCondLst>
                                            <p:cond delay="996"/>
                                          </p:stCondLst>
                                        </p:cTn>
                                        <p:tgtEl>
                                          <p:spTgt spid="962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498" tmFilter="0, 0; 0.125,0.2665; 0.25,0.4; 0.375,0.465; 0.5,0.5;  0.625,0.535; 0.75,0.6; 0.875,0.7335; 1,1">
                                          <p:stCondLst>
                                            <p:cond delay="1986"/>
                                          </p:stCondLst>
                                        </p:cTn>
                                        <p:tgtEl>
                                          <p:spTgt spid="962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46" tmFilter="0, 0; 0.125,0.2665; 0.25,0.4; 0.375,0.465; 0.5,0.5;  0.625,0.535; 0.75,0.6; 0.875,0.7335; 1,1">
                                          <p:stCondLst>
                                            <p:cond delay="2484"/>
                                          </p:stCondLst>
                                        </p:cTn>
                                        <p:tgtEl>
                                          <p:spTgt spid="962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39">
                                          <p:stCondLst>
                                            <p:cond delay="975"/>
                                          </p:stCondLst>
                                        </p:cTn>
                                        <p:tgtEl>
                                          <p:spTgt spid="9626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49" decel="50000">
                                          <p:stCondLst>
                                            <p:cond delay="1014"/>
                                          </p:stCondLst>
                                        </p:cTn>
                                        <p:tgtEl>
                                          <p:spTgt spid="9626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39">
                                          <p:stCondLst>
                                            <p:cond delay="1968"/>
                                          </p:stCondLst>
                                        </p:cTn>
                                        <p:tgtEl>
                                          <p:spTgt spid="9626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49" decel="50000">
                                          <p:stCondLst>
                                            <p:cond delay="2007"/>
                                          </p:stCondLst>
                                        </p:cTn>
                                        <p:tgtEl>
                                          <p:spTgt spid="9626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39">
                                          <p:stCondLst>
                                            <p:cond delay="2463"/>
                                          </p:stCondLst>
                                        </p:cTn>
                                        <p:tgtEl>
                                          <p:spTgt spid="9626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49" decel="50000">
                                          <p:stCondLst>
                                            <p:cond delay="2502"/>
                                          </p:stCondLst>
                                        </p:cTn>
                                        <p:tgtEl>
                                          <p:spTgt spid="9626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39">
                                          <p:stCondLst>
                                            <p:cond delay="2712"/>
                                          </p:stCondLst>
                                        </p:cTn>
                                        <p:tgtEl>
                                          <p:spTgt spid="9626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49" decel="50000">
                                          <p:stCondLst>
                                            <p:cond delay="2751"/>
                                          </p:stCondLst>
                                        </p:cTn>
                                        <p:tgtEl>
                                          <p:spTgt spid="9626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6260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60" name="矩形 96259"/>
          <p:cNvSpPr/>
          <p:nvPr/>
        </p:nvSpPr>
        <p:spPr>
          <a:xfrm>
            <a:off x="6980873" y="1203960"/>
            <a:ext cx="792162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400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新魏" pitchFamily="2" charset="-122"/>
                <a:ea typeface="华文新魏" pitchFamily="2" charset="-122"/>
              </a:rPr>
              <a:t>D</a:t>
            </a:r>
          </a:p>
        </p:txBody>
      </p:sp>
      <p:sp>
        <p:nvSpPr>
          <p:cNvPr id="97283" name="矩形 97282"/>
          <p:cNvSpPr/>
          <p:nvPr/>
        </p:nvSpPr>
        <p:spPr>
          <a:xfrm>
            <a:off x="2465705" y="1203960"/>
            <a:ext cx="8496300" cy="48901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2.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下列译文错误的一句是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      )</a:t>
            </a:r>
          </a:p>
          <a:p>
            <a:pPr>
              <a:lnSpc>
                <a:spcPct val="120000"/>
              </a:lnSpc>
            </a:pP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A.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同予者何人？</a:t>
            </a:r>
          </a:p>
          <a:p>
            <a:pPr>
              <a:lnSpc>
                <a:spcPct val="120000"/>
              </a:lnSpc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译文：像我一样的还有什么人呢？</a:t>
            </a:r>
          </a:p>
          <a:p>
            <a:pPr>
              <a:lnSpc>
                <a:spcPct val="120000"/>
              </a:lnSpc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B.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有仙则名。</a:t>
            </a:r>
          </a:p>
          <a:p>
            <a:pPr>
              <a:lnSpc>
                <a:spcPct val="120000"/>
              </a:lnSpc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译文：有了仙人就出名了。</a:t>
            </a:r>
          </a:p>
          <a:p>
            <a:pPr>
              <a:lnSpc>
                <a:spcPct val="120000"/>
              </a:lnSpc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C.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孔子云：何陋之有？</a:t>
            </a:r>
          </a:p>
          <a:p>
            <a:pPr>
              <a:lnSpc>
                <a:spcPct val="120000"/>
              </a:lnSpc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译文：孔子说：有什么简陋呢？</a:t>
            </a:r>
          </a:p>
          <a:p>
            <a:pPr>
              <a:lnSpc>
                <a:spcPct val="120000"/>
              </a:lnSpc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D.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濯清涟而不妖。</a:t>
            </a:r>
          </a:p>
          <a:p>
            <a:pPr>
              <a:lnSpc>
                <a:spcPct val="120000"/>
              </a:lnSpc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译文：生长在清水里，但并不显得妖气</a:t>
            </a:r>
            <a:r>
              <a:rPr lang="zh-CN" altLang="en-US" sz="3600" b="1">
                <a:latin typeface="华文新魏" pitchFamily="2" charset="-122"/>
                <a:ea typeface="华文新魏" pitchFamily="2" charset="-122"/>
              </a:rPr>
              <a:t>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7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733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9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996" tmFilter="0, 0; 0.125,0.2665; 0.25,0.4; 0.375,0.465; 0.5,0.5;  0.625,0.535; 0.75,0.6; 0.875,0.7335; 1,1">
                                          <p:stCondLst>
                                            <p:cond delay="996"/>
                                          </p:stCondLst>
                                        </p:cTn>
                                        <p:tgtEl>
                                          <p:spTgt spid="962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498" tmFilter="0, 0; 0.125,0.2665; 0.25,0.4; 0.375,0.465; 0.5,0.5;  0.625,0.535; 0.75,0.6; 0.875,0.7335; 1,1">
                                          <p:stCondLst>
                                            <p:cond delay="1986"/>
                                          </p:stCondLst>
                                        </p:cTn>
                                        <p:tgtEl>
                                          <p:spTgt spid="962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46" tmFilter="0, 0; 0.125,0.2665; 0.25,0.4; 0.375,0.465; 0.5,0.5;  0.625,0.535; 0.75,0.6; 0.875,0.7335; 1,1">
                                          <p:stCondLst>
                                            <p:cond delay="2484"/>
                                          </p:stCondLst>
                                        </p:cTn>
                                        <p:tgtEl>
                                          <p:spTgt spid="962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39">
                                          <p:stCondLst>
                                            <p:cond delay="975"/>
                                          </p:stCondLst>
                                        </p:cTn>
                                        <p:tgtEl>
                                          <p:spTgt spid="9626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49" decel="50000">
                                          <p:stCondLst>
                                            <p:cond delay="1014"/>
                                          </p:stCondLst>
                                        </p:cTn>
                                        <p:tgtEl>
                                          <p:spTgt spid="9626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39">
                                          <p:stCondLst>
                                            <p:cond delay="1968"/>
                                          </p:stCondLst>
                                        </p:cTn>
                                        <p:tgtEl>
                                          <p:spTgt spid="9626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49" decel="50000">
                                          <p:stCondLst>
                                            <p:cond delay="2007"/>
                                          </p:stCondLst>
                                        </p:cTn>
                                        <p:tgtEl>
                                          <p:spTgt spid="9626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39">
                                          <p:stCondLst>
                                            <p:cond delay="2463"/>
                                          </p:stCondLst>
                                        </p:cTn>
                                        <p:tgtEl>
                                          <p:spTgt spid="9626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49" decel="50000">
                                          <p:stCondLst>
                                            <p:cond delay="2502"/>
                                          </p:stCondLst>
                                        </p:cTn>
                                        <p:tgtEl>
                                          <p:spTgt spid="9626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39">
                                          <p:stCondLst>
                                            <p:cond delay="2712"/>
                                          </p:stCondLst>
                                        </p:cTn>
                                        <p:tgtEl>
                                          <p:spTgt spid="9626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49" decel="50000">
                                          <p:stCondLst>
                                            <p:cond delay="2751"/>
                                          </p:stCondLst>
                                        </p:cTn>
                                        <p:tgtEl>
                                          <p:spTgt spid="9626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6260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1" name="矩形 99330"/>
          <p:cNvSpPr/>
          <p:nvPr/>
        </p:nvSpPr>
        <p:spPr>
          <a:xfrm>
            <a:off x="1598613" y="834390"/>
            <a:ext cx="9429605" cy="53035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3.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下列关于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《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陋室铭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》《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爱莲说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》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的判断不准确的一项是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      )</a:t>
            </a:r>
          </a:p>
          <a:p>
            <a:pPr>
              <a:lnSpc>
                <a:spcPct val="110000"/>
              </a:lnSpc>
            </a:pPr>
            <a:r>
              <a:rPr lang="en-US" altLang="zh-CN" sz="2800" b="1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A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.《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陋室铭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》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选自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《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全唐文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》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，作者刘禹锡是唐代著名文学家。</a:t>
            </a:r>
          </a:p>
          <a:p>
            <a:pPr>
              <a:lnSpc>
                <a:spcPct val="110000"/>
              </a:lnSpc>
            </a:pPr>
            <a:r>
              <a:rPr lang="en-US" altLang="zh-CN" sz="2800" b="1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B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.《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爱莲说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》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选自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《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周元公集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》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，作者周敦颐是北宋哲学家。</a:t>
            </a:r>
          </a:p>
          <a:p>
            <a:pPr>
              <a:lnSpc>
                <a:spcPct val="110000"/>
              </a:lnSpc>
            </a:pPr>
            <a:r>
              <a:rPr lang="en-US" altLang="zh-CN" sz="2800" b="1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C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.“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铭”是古代刻在器物上用来警戒自己或者称述功德的文字，这种文字一般都是用韵的，但它并没有发展成一种文体。</a:t>
            </a:r>
          </a:p>
          <a:p>
            <a:pPr>
              <a:lnSpc>
                <a:spcPct val="110000"/>
              </a:lnSpc>
            </a:pPr>
            <a:r>
              <a:rPr lang="en-US" altLang="zh-CN" sz="2800" b="1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D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.“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说”是古代的一种文体，可记叙、议论、抒情，但一般以议论为主，相当于现在的“杂文”。</a:t>
            </a:r>
          </a:p>
        </p:txBody>
      </p:sp>
      <p:sp>
        <p:nvSpPr>
          <p:cNvPr id="99332" name="矩形 99331"/>
          <p:cNvSpPr/>
          <p:nvPr/>
        </p:nvSpPr>
        <p:spPr>
          <a:xfrm>
            <a:off x="2109730" y="1263881"/>
            <a:ext cx="627062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华文新魏" pitchFamily="2" charset="-122"/>
              </a:rPr>
              <a:t>C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5000">
        <p:fade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med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9332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Text Box 3"/>
          <p:cNvSpPr txBox="1"/>
          <p:nvPr/>
        </p:nvSpPr>
        <p:spPr>
          <a:xfrm>
            <a:off x="2209800" y="1066800"/>
            <a:ext cx="8470900" cy="35382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4.</a:t>
            </a:r>
            <a:r>
              <a:rPr lang="zh-CN" altLang="en-US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下列句中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红色</a:t>
            </a:r>
            <a:r>
              <a:rPr lang="zh-CN" altLang="en-US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的词语解释正确的一项是</a:t>
            </a:r>
          </a:p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（</a:t>
            </a:r>
            <a:r>
              <a:rPr lang="en-US" altLang="zh-CN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）濯清莲而不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妖</a:t>
            </a:r>
            <a:r>
              <a:rPr lang="zh-CN" altLang="en-US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           ）</a:t>
            </a:r>
          </a:p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</a:t>
            </a:r>
            <a:r>
              <a:rPr lang="en-US" altLang="zh-CN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A</a:t>
            </a:r>
            <a:r>
              <a:rPr lang="zh-CN" altLang="en-US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、妖艳</a:t>
            </a:r>
          </a:p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  </a:t>
            </a:r>
            <a:r>
              <a:rPr lang="en-US" altLang="zh-CN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B</a:t>
            </a:r>
            <a:r>
              <a:rPr lang="zh-CN" altLang="en-US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、妖怪</a:t>
            </a:r>
          </a:p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     </a:t>
            </a:r>
            <a:r>
              <a:rPr lang="en-US" altLang="zh-CN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C</a:t>
            </a:r>
            <a:r>
              <a:rPr lang="zh-CN" altLang="en-US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、美丽而不端庄</a:t>
            </a:r>
          </a:p>
        </p:txBody>
      </p:sp>
      <p:sp>
        <p:nvSpPr>
          <p:cNvPr id="15364" name="Text Box 4"/>
          <p:cNvSpPr txBox="1"/>
          <p:nvPr/>
        </p:nvSpPr>
        <p:spPr>
          <a:xfrm>
            <a:off x="7306426" y="1877378"/>
            <a:ext cx="122396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>
              <a:spcBef>
                <a:spcPct val="0"/>
              </a:spcBef>
            </a:pPr>
            <a:r>
              <a:rPr lang="en-US" altLang="zh-CN" sz="4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C</a:t>
            </a:r>
          </a:p>
        </p:txBody>
      </p:sp>
      <p:pic>
        <p:nvPicPr>
          <p:cNvPr id="27649" name="Picture 2" descr="xingxia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97794" y="2399348"/>
            <a:ext cx="1718945" cy="4072255"/>
          </a:xfrm>
          <a:prstGeom prst="rect">
            <a:avLst/>
          </a:prstGeom>
          <a:noFill/>
          <a:ln w="25400" cap="flat" cmpd="sng">
            <a:solidFill>
              <a:srgbClr val="F60202"/>
            </a:solidFill>
            <a:prstDash val="solid"/>
            <a:miter/>
            <a:headEnd type="none" w="med" len="med"/>
            <a:tailEnd type="none" w="med" len="med"/>
          </a:ln>
        </p:spPr>
      </p:pic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4" name="Rectangle 4"/>
          <p:cNvSpPr/>
          <p:nvPr/>
        </p:nvSpPr>
        <p:spPr>
          <a:xfrm>
            <a:off x="5232400" y="618173"/>
            <a:ext cx="1943100" cy="70675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r>
              <a:rPr lang="zh-CN" altLang="en-US" sz="4000" b="1">
                <a:solidFill>
                  <a:schemeClr val="bg1"/>
                </a:solidFill>
                <a:latin typeface="Times New Roman" panose="02020603050405020304" pitchFamily="18" charset="0"/>
                <a:ea typeface="楷体" panose="02010609060101010101" charset="-122"/>
              </a:rPr>
              <a:t>莲</a:t>
            </a:r>
            <a:endParaRPr lang="zh-CN" altLang="en-US">
              <a:solidFill>
                <a:schemeClr val="bg1"/>
              </a:solidFill>
              <a:latin typeface="Times New Roman" panose="02020603050405020304" pitchFamily="18" charset="0"/>
              <a:ea typeface="楷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811222" y="1463980"/>
            <a:ext cx="8785456" cy="30008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5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     莲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，又称荷、芙蕖、鞭蓉、水芙蓉、水芸、水旦、水华等，溪客、玉环是其雅称，未开的花蕾称菡萏，已开的花朵称鞭蕖，睡莲科，属多年生水生宿根草本植物，其地下茎称藕，能食用，叶入药，莲子为上乘补品，花可供观赏。是我国十大名花之一。是印度的国花。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015683" y="326390"/>
            <a:ext cx="188849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资料连接</a:t>
            </a:r>
          </a:p>
        </p:txBody>
      </p:sp>
      <p:pic>
        <p:nvPicPr>
          <p:cNvPr id="162823" name="图片 162822" descr="莲花2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90379" y="4464801"/>
            <a:ext cx="2938780" cy="213868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cover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3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3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Text Box 3"/>
          <p:cNvSpPr txBox="1"/>
          <p:nvPr/>
        </p:nvSpPr>
        <p:spPr>
          <a:xfrm>
            <a:off x="2971800" y="1295400"/>
            <a:ext cx="6019800" cy="279971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）香远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益</a:t>
            </a:r>
            <a:r>
              <a:rPr lang="zh-CN" altLang="en-US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清（      ）</a:t>
            </a:r>
          </a:p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en-US" altLang="zh-CN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A</a:t>
            </a:r>
            <a:r>
              <a:rPr lang="zh-CN" altLang="en-US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、更加</a:t>
            </a:r>
          </a:p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</a:t>
            </a:r>
            <a:r>
              <a:rPr lang="en-US" altLang="zh-CN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B</a:t>
            </a:r>
            <a:r>
              <a:rPr lang="zh-CN" altLang="en-US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、有意</a:t>
            </a:r>
          </a:p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</a:t>
            </a:r>
            <a:r>
              <a:rPr lang="en-US" altLang="zh-CN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C</a:t>
            </a:r>
            <a:r>
              <a:rPr lang="zh-CN" altLang="en-US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、益处</a:t>
            </a:r>
          </a:p>
        </p:txBody>
      </p:sp>
      <p:sp>
        <p:nvSpPr>
          <p:cNvPr id="16388" name="Text Box 4"/>
          <p:cNvSpPr txBox="1"/>
          <p:nvPr/>
        </p:nvSpPr>
        <p:spPr>
          <a:xfrm>
            <a:off x="6244590" y="1295400"/>
            <a:ext cx="715010" cy="70788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4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A</a:t>
            </a:r>
          </a:p>
        </p:txBody>
      </p:sp>
      <p:pic>
        <p:nvPicPr>
          <p:cNvPr id="27649" name="Picture 2" descr="xingxia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91600" y="1029335"/>
            <a:ext cx="2297430" cy="5442585"/>
          </a:xfrm>
          <a:prstGeom prst="rect">
            <a:avLst/>
          </a:prstGeom>
          <a:noFill/>
          <a:ln w="25400" cap="flat" cmpd="sng">
            <a:solidFill>
              <a:srgbClr val="F60202"/>
            </a:solidFill>
            <a:prstDash val="solid"/>
            <a:miter/>
            <a:headEnd type="none" w="med" len="med"/>
            <a:tailEnd type="none" w="med" len="med"/>
          </a:ln>
        </p:spPr>
      </p:pic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8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Text Box 3"/>
          <p:cNvSpPr txBox="1"/>
          <p:nvPr/>
        </p:nvSpPr>
        <p:spPr>
          <a:xfrm>
            <a:off x="6400800" y="1371600"/>
            <a:ext cx="14478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endParaRPr lang="zh-CN" altLang="zh-CN" sz="2800">
              <a:solidFill>
                <a:schemeClr val="tx1"/>
              </a:solidFill>
              <a:latin typeface="Times New Roman" panose="02020603050405020304" pitchFamily="18" charset="0"/>
              <a:ea typeface="楷体" panose="02010609060101010101" charset="-122"/>
            </a:endParaRPr>
          </a:p>
        </p:txBody>
      </p:sp>
      <p:sp>
        <p:nvSpPr>
          <p:cNvPr id="45059" name="Text Box 4"/>
          <p:cNvSpPr txBox="1"/>
          <p:nvPr/>
        </p:nvSpPr>
        <p:spPr>
          <a:xfrm>
            <a:off x="2324100" y="1371600"/>
            <a:ext cx="7543800" cy="279971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zh-CN" altLang="en-US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）亭亭净（         ）植</a:t>
            </a:r>
          </a:p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</a:t>
            </a:r>
            <a:r>
              <a:rPr lang="en-US" altLang="zh-CN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A</a:t>
            </a:r>
            <a:r>
              <a:rPr lang="zh-CN" altLang="en-US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、亭子</a:t>
            </a:r>
          </a:p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</a:t>
            </a:r>
            <a:r>
              <a:rPr lang="en-US" altLang="zh-CN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B</a:t>
            </a:r>
            <a:r>
              <a:rPr lang="zh-CN" altLang="en-US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、耸立的样子</a:t>
            </a:r>
          </a:p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 </a:t>
            </a:r>
            <a:r>
              <a:rPr lang="en-US" altLang="zh-CN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C</a:t>
            </a:r>
            <a:r>
              <a:rPr lang="zh-CN" altLang="en-US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、美丽的姿态</a:t>
            </a:r>
          </a:p>
        </p:txBody>
      </p:sp>
      <p:sp>
        <p:nvSpPr>
          <p:cNvPr id="17413" name="Text Box 5"/>
          <p:cNvSpPr txBox="1"/>
          <p:nvPr/>
        </p:nvSpPr>
        <p:spPr>
          <a:xfrm>
            <a:off x="5389245" y="1371600"/>
            <a:ext cx="1011555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B</a:t>
            </a:r>
          </a:p>
        </p:txBody>
      </p:sp>
      <p:pic>
        <p:nvPicPr>
          <p:cNvPr id="27649" name="Picture 2" descr="xingxia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10320" y="836930"/>
            <a:ext cx="2378710" cy="5634990"/>
          </a:xfrm>
          <a:prstGeom prst="rect">
            <a:avLst/>
          </a:prstGeom>
          <a:noFill/>
          <a:ln w="25400" cap="flat" cmpd="sng">
            <a:solidFill>
              <a:srgbClr val="F60202"/>
            </a:solidFill>
            <a:prstDash val="solid"/>
            <a:miter/>
            <a:headEnd type="none" w="med" len="med"/>
            <a:tailEnd type="none" w="med" len="med"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5000">
        <p:fade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med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1741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3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9" name="矩形 142338"/>
          <p:cNvSpPr/>
          <p:nvPr/>
        </p:nvSpPr>
        <p:spPr>
          <a:xfrm>
            <a:off x="1919288" y="765175"/>
            <a:ext cx="8353425" cy="400939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  <a:buFont typeface="Arial" panose="020B0604020202020204" pitchFamily="34" charset="0"/>
            </a:pP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5.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原文填空：</a:t>
            </a:r>
          </a:p>
          <a:p>
            <a:pPr>
              <a:lnSpc>
                <a:spcPct val="130000"/>
              </a:lnSpc>
              <a:buFont typeface="Arial" panose="020B0604020202020204" pitchFamily="34" charset="0"/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文中用来比喻君子既不与世俗同流合污，又不孤傲的句子是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_____________________________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；表达君子通达事理，行为方正，因而美名远扬的句子是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_______________________________________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；比喻君子志洁行廉，又仪态庄重、令人敬佩的句子是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___________________</a:t>
            </a:r>
          </a:p>
        </p:txBody>
      </p:sp>
      <p:sp>
        <p:nvSpPr>
          <p:cNvPr id="142340" name="矩形 142339"/>
          <p:cNvSpPr/>
          <p:nvPr/>
        </p:nvSpPr>
        <p:spPr>
          <a:xfrm>
            <a:off x="3134995" y="1732915"/>
            <a:ext cx="5482590" cy="7683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  <a:buFont typeface="Arial" panose="020B0604020202020204" pitchFamily="34" charset="0"/>
            </a:pPr>
            <a:r>
              <a:rPr lang="en-US" altLang="zh-CN" sz="400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华文新魏" pitchFamily="2" charset="-122"/>
              </a:rPr>
              <a:t>   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出淤泥而不染，濯清涟而不妖</a:t>
            </a:r>
            <a:r>
              <a:rPr lang="en-US" altLang="zh-CN" sz="400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华文新魏" pitchFamily="2" charset="-122"/>
              </a:rPr>
              <a:t>                                  </a:t>
            </a:r>
            <a:endParaRPr lang="zh-CN" altLang="en-US" sz="3600" b="1">
              <a:solidFill>
                <a:srgbClr val="FF0000"/>
              </a:solidFill>
              <a:latin typeface="Arial" panose="020B0604020202020204" pitchFamily="34" charset="0"/>
              <a:ea typeface="华文新魏" pitchFamily="2" charset="-122"/>
            </a:endParaRPr>
          </a:p>
        </p:txBody>
      </p:sp>
      <p:sp>
        <p:nvSpPr>
          <p:cNvPr id="142341" name="矩形 142340"/>
          <p:cNvSpPr/>
          <p:nvPr/>
        </p:nvSpPr>
        <p:spPr>
          <a:xfrm>
            <a:off x="1570673" y="2887028"/>
            <a:ext cx="7848600" cy="768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10000"/>
              </a:lnSpc>
              <a:buFont typeface="Arial" panose="020B0604020202020204" pitchFamily="34" charset="0"/>
            </a:pPr>
            <a:r>
              <a:rPr lang="en-US" altLang="zh-CN" sz="400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华文新魏" pitchFamily="2" charset="-122"/>
              </a:rPr>
              <a:t>  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中通外直，不蔓不枝，香远益清，亭亭净植</a:t>
            </a:r>
            <a:r>
              <a:rPr lang="en-US" altLang="zh-CN" sz="400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华文新魏" pitchFamily="2" charset="-122"/>
              </a:rPr>
              <a:t>      </a:t>
            </a:r>
            <a:endParaRPr lang="zh-CN" altLang="en-US" sz="3600" b="1">
              <a:solidFill>
                <a:srgbClr val="FF0000"/>
              </a:solidFill>
              <a:latin typeface="Arial" panose="020B0604020202020204" pitchFamily="34" charset="0"/>
              <a:ea typeface="华文新魏" pitchFamily="2" charset="-122"/>
            </a:endParaRPr>
          </a:p>
        </p:txBody>
      </p:sp>
      <p:sp>
        <p:nvSpPr>
          <p:cNvPr id="142342" name="矩形 142341"/>
          <p:cNvSpPr/>
          <p:nvPr/>
        </p:nvSpPr>
        <p:spPr>
          <a:xfrm>
            <a:off x="1919605" y="4142740"/>
            <a:ext cx="396176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可远观而不可亵玩焉。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5000">
        <p:fade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med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23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23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423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423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423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423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2340" grpId="0"/>
      <p:bldP spid="142341" grpId="0"/>
      <p:bldP spid="142342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1410335" y="1259205"/>
            <a:ext cx="5097145" cy="4674870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15010" y="320358"/>
            <a:ext cx="241046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课后</a:t>
            </a:r>
            <a:r>
              <a:rPr lang="zh-CN" altLang="en-US" sz="3200" b="1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作业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665287" y="1654570"/>
            <a:ext cx="4587240" cy="388414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sz="3200" b="1">
                <a:solidFill>
                  <a:srgbClr val="0000C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</a:t>
            </a:r>
            <a:r>
              <a:rPr lang="zh-CN" altLang="en-US" sz="3200" b="1">
                <a:solidFill>
                  <a:srgbClr val="0000C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以你对</a:t>
            </a:r>
            <a:r>
              <a:rPr lang="zh-CN" altLang="en-US" sz="3200" b="1">
                <a:solidFill>
                  <a:srgbClr val="FF3399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梅、兰、竹、菊四君子</a:t>
            </a:r>
            <a:r>
              <a:rPr lang="zh-CN" altLang="en-US" sz="3200" b="1">
                <a:solidFill>
                  <a:srgbClr val="0000C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的独特认识，试模仿</a:t>
            </a:r>
            <a:r>
              <a:rPr lang="en-US" altLang="zh-CN" sz="3200" b="1">
                <a:solidFill>
                  <a:srgbClr val="0000C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《</a:t>
            </a:r>
            <a:r>
              <a:rPr lang="zh-CN" altLang="en-US" sz="3200" b="1">
                <a:solidFill>
                  <a:srgbClr val="0000C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爱莲说</a:t>
            </a:r>
            <a:r>
              <a:rPr lang="en-US" altLang="zh-CN" sz="3200" b="1">
                <a:solidFill>
                  <a:srgbClr val="0000C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》</a:t>
            </a:r>
            <a:r>
              <a:rPr lang="zh-CN" altLang="en-US" sz="3200" b="1">
                <a:solidFill>
                  <a:srgbClr val="FF3399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托物言志</a:t>
            </a:r>
            <a:r>
              <a:rPr lang="zh-CN" altLang="en-US" sz="3200" b="1">
                <a:solidFill>
                  <a:srgbClr val="0000C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的写法，写一篇赞梅傲霜斗雪的</a:t>
            </a:r>
            <a:r>
              <a:rPr lang="en-US" altLang="zh-CN" sz="3200" b="1">
                <a:solidFill>
                  <a:srgbClr val="0000C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《</a:t>
            </a:r>
            <a:r>
              <a:rPr lang="zh-CN" altLang="en-US" sz="3200" b="1">
                <a:solidFill>
                  <a:srgbClr val="0000C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梅赞</a:t>
            </a:r>
            <a:r>
              <a:rPr lang="en-US" altLang="zh-CN" sz="3200" b="1">
                <a:solidFill>
                  <a:srgbClr val="0000C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》</a:t>
            </a:r>
            <a:r>
              <a:rPr lang="zh-CN" altLang="en-US" sz="3200" b="1">
                <a:solidFill>
                  <a:srgbClr val="0000C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或论竹虚心刚直的</a:t>
            </a:r>
            <a:r>
              <a:rPr lang="en-US" altLang="zh-CN" sz="3200" b="1">
                <a:solidFill>
                  <a:srgbClr val="0000C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《</a:t>
            </a:r>
            <a:r>
              <a:rPr lang="zh-CN" altLang="en-US" sz="3200" b="1">
                <a:solidFill>
                  <a:srgbClr val="0000C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竹说</a:t>
            </a:r>
            <a:r>
              <a:rPr lang="en-US" altLang="zh-CN" sz="3200" b="1">
                <a:solidFill>
                  <a:srgbClr val="0000C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》……</a:t>
            </a:r>
            <a:endParaRPr lang="en-US" altLang="zh-CN" sz="3200" b="1" noProof="0">
              <a:solidFill>
                <a:schemeClr val="tx2"/>
              </a:solidFill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pic>
        <p:nvPicPr>
          <p:cNvPr id="9217" name="Picture 2" descr="图片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99621" y="1798955"/>
            <a:ext cx="4793615" cy="359537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5000">
        <p:fade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med" advClick="0" advTm="5000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140505" y="1574179"/>
            <a:ext cx="1293522" cy="2791159"/>
          </a:xfrm>
          <a:prstGeom prst="rect">
            <a:avLst/>
          </a:prstGeom>
          <a:noFill/>
          <a:ln w="101600"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Noto Sans S Chinese Regular" panose="020B0500000000000000" pitchFamily="34" charset="-122"/>
              <a:ea typeface="Noto Sans S Chinese Regular" panose="020B0500000000000000" pitchFamily="34" charset="-122"/>
              <a:sym typeface="Noto Sans S Chinese Regular" panose="020B0500000000000000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361090" y="1828800"/>
            <a:ext cx="800219" cy="229985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4000" smtClean="0">
                <a:solidFill>
                  <a:schemeClr val="accent4">
                    <a:lumMod val="50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学习目标</a:t>
            </a:r>
            <a:endParaRPr lang="zh-CN" altLang="en-US" sz="4000">
              <a:solidFill>
                <a:schemeClr val="accent4">
                  <a:lumMod val="50000"/>
                </a:schemeClr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31" y="5487400"/>
            <a:ext cx="4484743" cy="148809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891"/>
          <a:stretch>
            <a:fillRect/>
          </a:stretch>
        </p:blipFill>
        <p:spPr>
          <a:xfrm>
            <a:off x="8854522" y="5512009"/>
            <a:ext cx="3323623" cy="148809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27774" y="5487400"/>
            <a:ext cx="4484743" cy="1488091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2776220" y="1416685"/>
            <a:ext cx="8328660" cy="33210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  <a:spcBef>
                <a:spcPct val="50000"/>
              </a:spcBef>
            </a:pPr>
            <a:r>
              <a:rPr lang="en-US" altLang="zh-CN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1.</a:t>
            </a:r>
            <a:r>
              <a:rPr lang="zh-CN" altLang="en-US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朗读课文，背诵课文，掌握“蕃”“濯”“鲜”等实词意义和“之”的用法及文学常识。</a:t>
            </a:r>
          </a:p>
          <a:p>
            <a:pPr>
              <a:lnSpc>
                <a:spcPct val="130000"/>
              </a:lnSpc>
              <a:spcBef>
                <a:spcPct val="50000"/>
              </a:spcBef>
            </a:pPr>
            <a:r>
              <a:rPr lang="en-US" altLang="zh-CN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2.</a:t>
            </a:r>
            <a:r>
              <a:rPr lang="zh-CN" altLang="en-US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领会菊和牡丹对莲的作用。学习托物言志的方法。</a:t>
            </a:r>
          </a:p>
          <a:p>
            <a:pPr>
              <a:lnSpc>
                <a:spcPct val="130000"/>
              </a:lnSpc>
              <a:spcBef>
                <a:spcPct val="50000"/>
              </a:spcBef>
            </a:pPr>
            <a:r>
              <a:rPr lang="en-US" altLang="zh-CN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3.</a:t>
            </a:r>
            <a:r>
              <a:rPr lang="zh-CN" altLang="en-US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通过诵读、背诵理解作者借莲花所寄寓的感情，体会并学习作者的高洁志趣。</a:t>
            </a:r>
          </a:p>
        </p:txBody>
      </p:sp>
    </p:spTree>
  </p:cSld>
  <p:clrMapOvr>
    <a:masterClrMapping/>
  </p:clrMapOvr>
  <p:transition spd="slow" advClick="0" advTm="5000">
    <p:wip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6324" name="组合 56323"/>
          <p:cNvGrpSpPr/>
          <p:nvPr/>
        </p:nvGrpSpPr>
        <p:grpSpPr>
          <a:xfrm>
            <a:off x="1440872" y="2675947"/>
            <a:ext cx="9296401" cy="2787650"/>
            <a:chOff x="576" y="1450"/>
            <a:chExt cx="4752" cy="1756"/>
          </a:xfrm>
        </p:grpSpPr>
        <p:sp>
          <p:nvSpPr>
            <p:cNvPr id="56325" name="文本框 56324"/>
            <p:cNvSpPr txBox="1"/>
            <p:nvPr/>
          </p:nvSpPr>
          <p:spPr>
            <a:xfrm>
              <a:off x="576" y="1450"/>
              <a:ext cx="3072" cy="112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3600">
                  <a:latin typeface="Times New Roman" panose="02020603050405020304" pitchFamily="18" charset="0"/>
                  <a:ea typeface="楷体" panose="02010609060101010101" charset="-122"/>
                </a:rPr>
                <a:t>　　</a:t>
              </a:r>
              <a:r>
                <a:rPr lang="zh-CN" altLang="en-US" sz="2800" b="1">
                  <a:solidFill>
                    <a:srgbClr val="FF3300"/>
                  </a:solidFill>
                  <a:latin typeface="Times New Roman" panose="02020603050405020304" pitchFamily="18" charset="0"/>
                  <a:ea typeface="黑体" panose="02010609060101010101" pitchFamily="2" charset="-122"/>
                </a:rPr>
                <a:t>宋</a:t>
              </a:r>
              <a:r>
                <a:rPr lang="zh-CN" altLang="en-US" sz="2800" b="1">
                  <a:latin typeface="Times New Roman" panose="02020603050405020304" pitchFamily="18" charset="0"/>
                  <a:ea typeface="黑体" panose="02010609060101010101" pitchFamily="2" charset="-122"/>
                </a:rPr>
                <a:t>代著名的唯心主义</a:t>
              </a:r>
              <a:r>
                <a:rPr lang="zh-CN" altLang="en-US" sz="2800" b="1">
                  <a:solidFill>
                    <a:srgbClr val="FF3300"/>
                  </a:solidFill>
                  <a:latin typeface="Times New Roman" panose="02020603050405020304" pitchFamily="18" charset="0"/>
                  <a:ea typeface="黑体" panose="02010609060101010101" pitchFamily="2" charset="-122"/>
                </a:rPr>
                <a:t>哲学家</a:t>
              </a:r>
              <a:r>
                <a:rPr lang="zh-CN" altLang="en-US" sz="2800" b="1">
                  <a:latin typeface="Times New Roman" panose="02020603050405020304" pitchFamily="18" charset="0"/>
                  <a:ea typeface="黑体" panose="02010609060101010101" pitchFamily="2" charset="-122"/>
                </a:rPr>
                <a:t>。</a:t>
              </a:r>
              <a:r>
                <a:rPr lang="zh-CN" altLang="en-US" sz="2800" b="1">
                  <a:solidFill>
                    <a:srgbClr val="FF3300"/>
                  </a:solidFill>
                  <a:latin typeface="Times New Roman" panose="02020603050405020304" pitchFamily="18" charset="0"/>
                  <a:ea typeface="黑体" panose="02010609060101010101" pitchFamily="2" charset="-122"/>
                </a:rPr>
                <a:t>字</a:t>
              </a:r>
              <a:r>
                <a:rPr lang="zh-CN" altLang="en-US" sz="2800" b="1">
                  <a:solidFill>
                    <a:schemeClr val="accent2"/>
                  </a:solidFill>
                  <a:latin typeface="Times New Roman" panose="02020603050405020304" pitchFamily="18" charset="0"/>
                  <a:ea typeface="黑体" panose="02010609060101010101" pitchFamily="2" charset="-122"/>
                </a:rPr>
                <a:t>茂叔</a:t>
              </a:r>
              <a:r>
                <a:rPr lang="zh-CN" altLang="en-US" sz="2800" b="1">
                  <a:latin typeface="Times New Roman" panose="02020603050405020304" pitchFamily="18" charset="0"/>
                  <a:ea typeface="黑体" panose="02010609060101010101" pitchFamily="2" charset="-122"/>
                </a:rPr>
                <a:t>，湖南道州人。晚年在庐山莲花峰下建</a:t>
              </a:r>
              <a:r>
                <a:rPr lang="zh-CN" altLang="en-US" sz="2800" b="1">
                  <a:solidFill>
                    <a:srgbClr val="FF3300"/>
                  </a:solidFill>
                  <a:latin typeface="Times New Roman" panose="02020603050405020304" pitchFamily="18" charset="0"/>
                  <a:ea typeface="黑体" panose="02010609060101010101" pitchFamily="2" charset="-122"/>
                </a:rPr>
                <a:t>濂溪</a:t>
              </a:r>
              <a:r>
                <a:rPr lang="zh-CN" altLang="en-US" sz="2800" b="1" smtClean="0">
                  <a:solidFill>
                    <a:srgbClr val="FF3300"/>
                  </a:solidFill>
                  <a:latin typeface="Times New Roman" panose="02020603050405020304" pitchFamily="18" charset="0"/>
                  <a:ea typeface="黑体" panose="02010609060101010101" pitchFamily="2" charset="-122"/>
                </a:rPr>
                <a:t>书</a:t>
              </a:r>
              <a:r>
                <a:rPr lang="zh-CN" altLang="en-US" sz="2800" b="1">
                  <a:solidFill>
                    <a:srgbClr val="FF3300"/>
                  </a:solidFill>
                  <a:latin typeface="Times New Roman" panose="02020603050405020304" pitchFamily="18" charset="0"/>
                  <a:ea typeface="黑体" panose="02010609060101010101" pitchFamily="2" charset="-122"/>
                  <a:sym typeface="+mn-ea"/>
                </a:rPr>
                <a:t>堂</a:t>
              </a:r>
              <a:r>
                <a:rPr lang="zh-CN" altLang="en-US" sz="2800" b="1" smtClean="0">
                  <a:latin typeface="Times New Roman" panose="02020603050405020304" pitchFamily="18" charset="0"/>
                  <a:ea typeface="黑体" panose="02010609060101010101" pitchFamily="2" charset="-122"/>
                  <a:sym typeface="+mn-ea"/>
                </a:rPr>
                <a:t>讲</a:t>
              </a:r>
              <a:r>
                <a:rPr lang="zh-CN" altLang="en-US" sz="2800" b="1" smtClean="0">
                  <a:latin typeface="黑体" panose="02010609060101010101" pitchFamily="2" charset="-122"/>
                  <a:ea typeface="黑体" panose="02010609060101010101" pitchFamily="2" charset="-122"/>
                  <a:cs typeface="黑体" panose="02010609060101010101" pitchFamily="2" charset="-122"/>
                </a:rPr>
                <a:t>学，</a:t>
              </a:r>
              <a:endParaRPr lang="zh-CN" altLang="en-US" sz="2800" b="1">
                <a:latin typeface="Times New Roman" panose="02020603050405020304" pitchFamily="18" charset="0"/>
                <a:ea typeface="黑体" panose="02010609060101010101" pitchFamily="2" charset="-122"/>
              </a:endParaRPr>
            </a:p>
          </p:txBody>
        </p:sp>
        <p:sp>
          <p:nvSpPr>
            <p:cNvPr id="56326" name="文本框 56325"/>
            <p:cNvSpPr txBox="1"/>
            <p:nvPr/>
          </p:nvSpPr>
          <p:spPr>
            <a:xfrm>
              <a:off x="576" y="2496"/>
              <a:ext cx="4752" cy="71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800" b="1" smtClean="0">
                  <a:latin typeface="黑体" panose="02010609060101010101" pitchFamily="2" charset="-122"/>
                  <a:ea typeface="黑体" panose="02010609060101010101" pitchFamily="2" charset="-122"/>
                  <a:cs typeface="黑体" panose="02010609060101010101" pitchFamily="2" charset="-122"/>
                </a:rPr>
                <a:t>世</a:t>
              </a:r>
              <a:r>
                <a:rPr lang="zh-CN" altLang="en-US" sz="2800" b="1">
                  <a:latin typeface="黑体" panose="02010609060101010101" pitchFamily="2" charset="-122"/>
                  <a:ea typeface="黑体" panose="02010609060101010101" pitchFamily="2" charset="-122"/>
                  <a:cs typeface="黑体" panose="02010609060101010101" pitchFamily="2" charset="-122"/>
                </a:rPr>
                <a:t>称“</a:t>
              </a:r>
              <a:r>
                <a:rPr lang="zh-CN" altLang="en-US" sz="2800" b="1">
                  <a:solidFill>
                    <a:srgbClr val="FF3300"/>
                  </a:solidFill>
                  <a:latin typeface="黑体" panose="02010609060101010101" pitchFamily="2" charset="-122"/>
                  <a:ea typeface="黑体" panose="02010609060101010101" pitchFamily="2" charset="-122"/>
                  <a:cs typeface="黑体" panose="02010609060101010101" pitchFamily="2" charset="-122"/>
                </a:rPr>
                <a:t>濂溪先生</a:t>
              </a:r>
              <a:r>
                <a:rPr lang="zh-CN" altLang="en-US" sz="2800" b="1">
                  <a:latin typeface="黑体" panose="02010609060101010101" pitchFamily="2" charset="-122"/>
                  <a:ea typeface="黑体" panose="02010609060101010101" pitchFamily="2" charset="-122"/>
                  <a:cs typeface="黑体" panose="02010609060101010101" pitchFamily="2" charset="-122"/>
                </a:rPr>
                <a:t>”。他是宋代理学的创始人，对宋明的哲学思想有很大影响。</a:t>
              </a:r>
              <a:r>
                <a:rPr lang="zh-CN" altLang="en-US" sz="2800" b="1">
                  <a:solidFill>
                    <a:srgbClr val="FF3300"/>
                  </a:solidFill>
                  <a:latin typeface="黑体" panose="02010609060101010101" pitchFamily="2" charset="-122"/>
                  <a:ea typeface="黑体" panose="02010609060101010101" pitchFamily="2" charset="-122"/>
                  <a:cs typeface="黑体" panose="02010609060101010101" pitchFamily="2" charset="-122"/>
                </a:rPr>
                <a:t>谥号</a:t>
              </a:r>
              <a:r>
                <a:rPr lang="zh-CN" altLang="en-US" sz="2800" b="1">
                  <a:latin typeface="黑体" panose="02010609060101010101" pitchFamily="2" charset="-122"/>
                  <a:ea typeface="黑体" panose="02010609060101010101" pitchFamily="2" charset="-122"/>
                  <a:cs typeface="黑体" panose="02010609060101010101" pitchFamily="2" charset="-122"/>
                </a:rPr>
                <a:t>“</a:t>
              </a:r>
              <a:r>
                <a:rPr lang="zh-CN" altLang="en-US" sz="2800" b="1">
                  <a:solidFill>
                    <a:schemeClr val="accent2"/>
                  </a:solidFill>
                  <a:latin typeface="黑体" panose="02010609060101010101" pitchFamily="2" charset="-122"/>
                  <a:ea typeface="黑体" panose="02010609060101010101" pitchFamily="2" charset="-122"/>
                  <a:cs typeface="黑体" panose="02010609060101010101" pitchFamily="2" charset="-122"/>
                </a:rPr>
                <a:t>元公</a:t>
              </a:r>
              <a:r>
                <a:rPr lang="zh-CN" altLang="en-US" sz="2800" b="1">
                  <a:latin typeface="黑体" panose="02010609060101010101" pitchFamily="2" charset="-122"/>
                  <a:ea typeface="黑体" panose="02010609060101010101" pitchFamily="2" charset="-122"/>
                  <a:cs typeface="黑体" panose="02010609060101010101" pitchFamily="2" charset="-122"/>
                </a:rPr>
                <a:t>”，著</a:t>
              </a:r>
              <a:r>
                <a:rPr lang="en-US" altLang="zh-CN" sz="2800" b="1">
                  <a:latin typeface="黑体" panose="02010609060101010101" pitchFamily="2" charset="-122"/>
                  <a:ea typeface="黑体" panose="02010609060101010101" pitchFamily="2" charset="-122"/>
                  <a:cs typeface="黑体" panose="02010609060101010101" pitchFamily="2" charset="-122"/>
                </a:rPr>
                <a:t>《</a:t>
              </a:r>
              <a:r>
                <a:rPr lang="zh-CN" altLang="en-US" sz="2800" b="1">
                  <a:solidFill>
                    <a:srgbClr val="FF3300"/>
                  </a:solidFill>
                  <a:latin typeface="黑体" panose="02010609060101010101" pitchFamily="2" charset="-122"/>
                  <a:ea typeface="黑体" panose="02010609060101010101" pitchFamily="2" charset="-122"/>
                  <a:cs typeface="黑体" panose="02010609060101010101" pitchFamily="2" charset="-122"/>
                </a:rPr>
                <a:t>周敦颐集</a:t>
              </a:r>
              <a:r>
                <a:rPr lang="en-US" altLang="zh-CN" sz="2800" b="1">
                  <a:latin typeface="黑体" panose="02010609060101010101" pitchFamily="2" charset="-122"/>
                  <a:ea typeface="黑体" panose="02010609060101010101" pitchFamily="2" charset="-122"/>
                  <a:cs typeface="黑体" panose="02010609060101010101" pitchFamily="2" charset="-122"/>
                </a:rPr>
                <a:t>》</a:t>
              </a:r>
              <a:r>
                <a:rPr lang="zh-CN" altLang="en-US" sz="2800" b="1">
                  <a:latin typeface="黑体" panose="02010609060101010101" pitchFamily="2" charset="-122"/>
                  <a:ea typeface="黑体" panose="02010609060101010101" pitchFamily="2" charset="-122"/>
                  <a:cs typeface="黑体" panose="02010609060101010101" pitchFamily="2" charset="-122"/>
                </a:rPr>
                <a:t>。</a:t>
              </a:r>
            </a:p>
          </p:txBody>
        </p:sp>
      </p:grpSp>
      <p:pic>
        <p:nvPicPr>
          <p:cNvPr id="56327" name="图片 56326" descr="170mc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98629" y="888047"/>
            <a:ext cx="2342897" cy="3216276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2438400" y="1741299"/>
            <a:ext cx="449135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周敦颐（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1017—1073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</a:p>
        </p:txBody>
      </p:sp>
      <p:sp>
        <p:nvSpPr>
          <p:cNvPr id="8" name="Rectangle 2"/>
          <p:cNvSpPr txBox="1"/>
          <p:nvPr/>
        </p:nvSpPr>
        <p:spPr>
          <a:xfrm>
            <a:off x="529360" y="182057"/>
            <a:ext cx="2125980" cy="728980"/>
          </a:xfrm>
        </p:spPr>
        <p:txBody>
          <a:bodyPr vert="horz" wrap="square" anchor="ctr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3200" b="1" smtClean="0">
                <a:latin typeface="宋体" panose="02010600030101010101" pitchFamily="2" charset="-122"/>
                <a:ea typeface="宋体" panose="02010600030101010101" pitchFamily="2" charset="-122"/>
              </a:rPr>
              <a:t>作者简介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5000">
        <p:fade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med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63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63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63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/>
          </p:cNvSpPr>
          <p:nvPr>
            <p:ph type="title" idx="4294967295"/>
          </p:nvPr>
        </p:nvSpPr>
        <p:spPr>
          <a:xfrm>
            <a:off x="349250" y="158115"/>
            <a:ext cx="2125980" cy="728980"/>
          </a:xfrm>
        </p:spPr>
        <p:txBody>
          <a:bodyPr vert="horz" wrap="square" anchor="ctr"/>
          <a:lstStyle/>
          <a:p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背景介绍</a:t>
            </a:r>
          </a:p>
        </p:txBody>
      </p:sp>
      <p:sp>
        <p:nvSpPr>
          <p:cNvPr id="32771" name="Rectangle 3"/>
          <p:cNvSpPr>
            <a:spLocks noGrp="1"/>
          </p:cNvSpPr>
          <p:nvPr>
            <p:ph type="body" idx="4294967295"/>
          </p:nvPr>
        </p:nvSpPr>
        <p:spPr>
          <a:xfrm>
            <a:off x="1143000" y="942917"/>
            <a:ext cx="9523730" cy="4031615"/>
          </a:xfrm>
        </p:spPr>
        <p:txBody>
          <a:bodyPr vert="horz" wrap="square" anchor="t">
            <a:normAutofit lnSpcReduction="10000"/>
          </a:bodyPr>
          <a:lstStyle/>
          <a:p>
            <a:pPr marL="0" indent="0" fontAlgn="auto">
              <a:lnSpc>
                <a:spcPct val="120000"/>
              </a:lnSpc>
              <a:buNone/>
            </a:pPr>
            <a:r>
              <a:rPr lang="en-US" altLang="zh-CN" sz="2800"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</a:rPr>
              <a:t>    周敦颐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</a:rPr>
              <a:t> </a:t>
            </a:r>
            <a:r>
              <a:rPr lang="en-US" altLang="zh-CN" sz="2800"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</a:rPr>
              <a:t>，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</a:rPr>
              <a:t>他为人正直，敢于主持正义，不贪图荣华富贵。晚年在故乡庐山莲花峰下建舍讲学。他曾于府治东侧开辟了一块四十余丈宽的莲池，池中建赏莲亭，南北曲桥边岸，夏秋之交，莲花盛开，披霞含露，亭亭玉立。每当微风过处，田田荷叶轻摇，朵朵鲜花颔首，阵阵馨香扑面。作者凭栏放目，触景生情，爱莲花之清洁，感宦海之混沌，写下了著名的</a:t>
            </a:r>
            <a:r>
              <a:rPr lang="en-US" altLang="zh-CN" sz="2800"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</a:rPr>
              <a:t>《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</a:rPr>
              <a:t>爱莲说</a:t>
            </a:r>
            <a:r>
              <a:rPr lang="en-US" altLang="zh-CN" sz="2800"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</a:rPr>
              <a:t>》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</a:rPr>
              <a:t>，至今，江西省星子县还有莲池遗址。</a:t>
            </a:r>
          </a:p>
        </p:txBody>
      </p:sp>
      <p:pic>
        <p:nvPicPr>
          <p:cNvPr id="12289" name="Picture 2" descr="图片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82259" y="4447308"/>
            <a:ext cx="2899473" cy="2175163"/>
          </a:xfrm>
          <a:prstGeom prst="ellipse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5000">
        <p:fade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med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2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2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2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1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578" name="文本占位符 152577"/>
          <p:cNvSpPr>
            <a:spLocks noGrp="1"/>
          </p:cNvSpPr>
          <p:nvPr>
            <p:ph type="body" idx="4294967295"/>
          </p:nvPr>
        </p:nvSpPr>
        <p:spPr>
          <a:xfrm>
            <a:off x="2400935" y="837565"/>
            <a:ext cx="7557770" cy="4486275"/>
          </a:xfrm>
        </p:spPr>
        <p:txBody>
          <a:bodyPr/>
          <a:lstStyle/>
          <a:p>
            <a:pPr algn="ctr">
              <a:lnSpc>
                <a:spcPct val="120000"/>
              </a:lnSpc>
              <a:buNone/>
            </a:pPr>
            <a:r>
              <a:rPr lang="en-US" altLang="zh-CN" b="1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“</a:t>
            </a:r>
            <a:r>
              <a:rPr lang="zh-CN" altLang="en-US" b="1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说”</a:t>
            </a:r>
            <a:endParaRPr lang="zh-CN" altLang="en-US" b="1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20000"/>
              </a:lnSpc>
              <a:buNone/>
            </a:pPr>
            <a:r>
              <a:rPr lang="zh-CN" altLang="en-US" b="1">
                <a:latin typeface="黑体" panose="02010609060101010101" pitchFamily="2" charset="-122"/>
                <a:ea typeface="黑体" panose="02010609060101010101" pitchFamily="2" charset="-122"/>
              </a:rPr>
              <a:t>     </a:t>
            </a:r>
            <a:r>
              <a:rPr lang="zh-CN" altLang="en-US" b="1" u="sng">
                <a:latin typeface="黑体" panose="02010609060101010101" pitchFamily="2" charset="-122"/>
                <a:ea typeface="黑体" panose="02010609060101010101" pitchFamily="2" charset="-122"/>
              </a:rPr>
              <a:t>古代的一种既可以</a:t>
            </a:r>
            <a:r>
              <a:rPr lang="zh-CN" altLang="en-US" b="1" u="sng">
                <a:solidFill>
                  <a:srgbClr val="FF33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说明</a:t>
            </a:r>
            <a:r>
              <a:rPr lang="zh-CN" altLang="en-US" b="1" u="sng">
                <a:latin typeface="黑体" panose="02010609060101010101" pitchFamily="2" charset="-122"/>
                <a:ea typeface="黑体" panose="02010609060101010101" pitchFamily="2" charset="-122"/>
              </a:rPr>
              <a:t>、</a:t>
            </a:r>
            <a:r>
              <a:rPr lang="zh-CN" altLang="en-US" b="1" u="sng">
                <a:solidFill>
                  <a:srgbClr val="FF33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记述</a:t>
            </a:r>
            <a:r>
              <a:rPr lang="zh-CN" altLang="en-US" b="1" u="sng">
                <a:latin typeface="黑体" panose="02010609060101010101" pitchFamily="2" charset="-122"/>
                <a:ea typeface="黑体" panose="02010609060101010101" pitchFamily="2" charset="-122"/>
              </a:rPr>
              <a:t>事物，又可以发表</a:t>
            </a:r>
            <a:r>
              <a:rPr lang="zh-CN" altLang="en-US" b="1" u="sng">
                <a:solidFill>
                  <a:srgbClr val="FF33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议论</a:t>
            </a:r>
            <a:r>
              <a:rPr lang="zh-CN" altLang="en-US" b="1" u="sng">
                <a:latin typeface="黑体" panose="02010609060101010101" pitchFamily="2" charset="-122"/>
                <a:ea typeface="黑体" panose="02010609060101010101" pitchFamily="2" charset="-122"/>
              </a:rPr>
              <a:t>的</a:t>
            </a:r>
            <a:r>
              <a:rPr lang="zh-CN" altLang="en-US" b="1" u="sng">
                <a:solidFill>
                  <a:srgbClr val="FF33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文体</a:t>
            </a:r>
            <a:r>
              <a:rPr lang="zh-CN" altLang="en-US" b="1" u="sng">
                <a:latin typeface="黑体" panose="02010609060101010101" pitchFamily="2" charset="-122"/>
                <a:ea typeface="黑体" panose="02010609060101010101" pitchFamily="2" charset="-122"/>
              </a:rPr>
              <a:t>，</a:t>
            </a:r>
            <a:r>
              <a:rPr lang="zh-CN" altLang="en-US" b="1" u="sng">
                <a:solidFill>
                  <a:srgbClr val="FF33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偏重</a:t>
            </a:r>
            <a:r>
              <a:rPr lang="zh-CN" altLang="en-US" b="1" u="sng">
                <a:latin typeface="黑体" panose="02010609060101010101" pitchFamily="2" charset="-122"/>
                <a:ea typeface="黑体" panose="02010609060101010101" pitchFamily="2" charset="-122"/>
              </a:rPr>
              <a:t>于</a:t>
            </a:r>
            <a:r>
              <a:rPr lang="zh-CN" altLang="en-US" b="1" u="sng">
                <a:solidFill>
                  <a:srgbClr val="FF33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议论</a:t>
            </a:r>
            <a:r>
              <a:rPr lang="zh-CN" altLang="en-US" b="1" u="sng">
                <a:latin typeface="黑体" panose="02010609060101010101" pitchFamily="2" charset="-122"/>
                <a:ea typeface="黑体" panose="02010609060101010101" pitchFamily="2" charset="-122"/>
              </a:rPr>
              <a:t>。</a:t>
            </a:r>
            <a:r>
              <a:rPr lang="zh-CN" altLang="en-US" b="1">
                <a:latin typeface="黑体" panose="02010609060101010101" pitchFamily="2" charset="-122"/>
                <a:ea typeface="黑体" panose="02010609060101010101" pitchFamily="2" charset="-122"/>
              </a:rPr>
              <a:t>后来人们常把说理辨析的文章统称为论说文。</a:t>
            </a:r>
          </a:p>
          <a:p>
            <a:pPr>
              <a:buNone/>
            </a:pPr>
            <a:r>
              <a:rPr lang="zh-CN" altLang="en-US" sz="3600" b="1"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r>
              <a:rPr lang="zh-CN" altLang="en-US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“爱莲说” </a:t>
            </a:r>
            <a:r>
              <a:rPr lang="en-US" altLang="zh-CN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——</a:t>
            </a:r>
            <a:r>
              <a:rPr lang="zh-CN" altLang="en-US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谈谈爱莲花的道理，说说爱莲花的道理。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559551" y="254000"/>
            <a:ext cx="208978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文学常识</a:t>
            </a:r>
          </a:p>
        </p:txBody>
      </p:sp>
      <p:pic>
        <p:nvPicPr>
          <p:cNvPr id="10241" name="Picture 2" descr="b5b800339445bce31a4cff9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94309" y="4209472"/>
            <a:ext cx="2784839" cy="2228735"/>
          </a:xfrm>
          <a:prstGeom prst="ellipse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5000">
        <p:fade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med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525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7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5257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7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5257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2578" grpId="0" uiExpand="1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098" name="Rectangle 2"/>
          <p:cNvSpPr/>
          <p:nvPr/>
        </p:nvSpPr>
        <p:spPr>
          <a:xfrm>
            <a:off x="8669972" y="698124"/>
            <a:ext cx="1435100" cy="5837035"/>
          </a:xfrm>
          <a:prstGeom prst="rect">
            <a:avLst/>
          </a:prstGeom>
          <a:solidFill>
            <a:schemeClr val="bg1"/>
          </a:solidFill>
          <a:ln w="28575" cap="flat" cmpd="sng">
            <a:solidFill>
              <a:srgbClr val="008000"/>
            </a:solidFill>
            <a:prstDash val="dashDot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132099" name="Text Box 3"/>
          <p:cNvSpPr txBox="1">
            <a:spLocks noChangeArrowheads="1"/>
          </p:cNvSpPr>
          <p:nvPr/>
        </p:nvSpPr>
        <p:spPr bwMode="auto">
          <a:xfrm>
            <a:off x="3816032" y="772795"/>
            <a:ext cx="1543685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marR="0" defTabSz="914400">
              <a:buClrTx/>
              <a:buSzTx/>
              <a:buFontTx/>
              <a:defRPr/>
            </a:pPr>
            <a:r>
              <a:rPr kumimoji="1" lang="zh-CN" altLang="en-US" sz="2800" kern="1200" cap="none" spc="0" normalizeH="0" baseline="0" noProof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2" charset="-122"/>
                <a:cs typeface="+mn-cs"/>
                <a:hlinkClick r:id="rId2" action="ppaction://hlinkfile"/>
              </a:rPr>
              <a:t>爱莲说</a:t>
            </a:r>
            <a:endParaRPr kumimoji="1" lang="zh-CN" altLang="en-US" sz="2800" kern="1200" cap="none" spc="0" normalizeH="0" baseline="0" noProof="0" smtClean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ea typeface="黑体" panose="02010609060101010101" pitchFamily="2" charset="-122"/>
              <a:cs typeface="+mn-cs"/>
            </a:endParaRPr>
          </a:p>
        </p:txBody>
      </p:sp>
      <p:sp>
        <p:nvSpPr>
          <p:cNvPr id="26628" name="Text Box 4"/>
          <p:cNvSpPr txBox="1"/>
          <p:nvPr/>
        </p:nvSpPr>
        <p:spPr>
          <a:xfrm>
            <a:off x="5570855" y="939165"/>
            <a:ext cx="151130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8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周敦颐</a:t>
            </a:r>
          </a:p>
        </p:txBody>
      </p:sp>
      <p:sp>
        <p:nvSpPr>
          <p:cNvPr id="132101" name="Text Box 5"/>
          <p:cNvSpPr txBox="1">
            <a:spLocks noChangeArrowheads="1"/>
          </p:cNvSpPr>
          <p:nvPr/>
        </p:nvSpPr>
        <p:spPr bwMode="auto">
          <a:xfrm>
            <a:off x="831273" y="1553210"/>
            <a:ext cx="7726623" cy="41268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marR="0" defTabSz="914400">
              <a:spcBef>
                <a:spcPts val="750"/>
              </a:spcBef>
              <a:buClrTx/>
              <a:buSzTx/>
              <a:buFontTx/>
              <a:defRPr/>
            </a:pPr>
            <a:r>
              <a:rPr kumimoji="1" lang="en-US" altLang="zh-CN" sz="3200" b="1" kern="1200" cap="none" spc="0" normalizeH="0" baseline="0" noProof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楷体" panose="02010609060101010101" charset="-122"/>
                <a:cs typeface="+mn-cs"/>
              </a:rPr>
              <a:t>      </a:t>
            </a:r>
            <a:r>
              <a:rPr kumimoji="1" lang="en-US" altLang="zh-CN" sz="3200" b="1" kern="1200" cap="none" spc="0" normalizeH="0" baseline="0" noProof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楷体" panose="02010609060101010101" charset="-122"/>
                <a:cs typeface="+mn-cs"/>
              </a:rPr>
              <a:t> </a:t>
            </a:r>
            <a:r>
              <a:rPr kumimoji="1" lang="zh-CN" altLang="en-US" sz="2800" b="1" kern="1200" cap="none" spc="0" normalizeH="0" baseline="0" noProof="0" smtClean="0">
                <a:solidFill>
                  <a:schemeClr val="tx1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水陆草木</a:t>
            </a:r>
            <a:r>
              <a:rPr kumimoji="1" lang="en-US" altLang="zh-CN" sz="2800" b="1" kern="1200" cap="none" spc="0" normalizeH="0" baseline="0" noProof="0" smtClean="0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kumimoji="1" lang="zh-CN" altLang="en-US" sz="2800" b="1" kern="1200" cap="none" spc="0" normalizeH="0" baseline="0" noProof="0" smtClean="0">
                <a:solidFill>
                  <a:schemeClr val="tx1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之花，可爱者</a:t>
            </a:r>
            <a:r>
              <a:rPr kumimoji="1" lang="en-US" altLang="zh-CN" sz="2800" b="1" kern="1200" cap="none" spc="0" normalizeH="0" baseline="0" noProof="0" smtClean="0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kumimoji="1" lang="zh-CN" altLang="en-US" sz="2800" b="1" kern="1200" cap="none" spc="0" normalizeH="0" baseline="0" noProof="0" smtClean="0">
                <a:solidFill>
                  <a:schemeClr val="tx1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甚</a:t>
            </a:r>
            <a:r>
              <a:rPr kumimoji="1" lang="zh-CN" altLang="en-US" sz="2800" b="1" u="sng" kern="1200" cap="none" spc="0" normalizeH="0" baseline="0" noProof="0" smtClean="0">
                <a:solidFill>
                  <a:schemeClr val="tx1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蕃</a:t>
            </a:r>
            <a:r>
              <a:rPr kumimoji="1" lang="zh-CN" altLang="en-US" sz="2800" b="1" kern="1200" cap="none" spc="0" normalizeH="0" baseline="0" noProof="0" smtClean="0">
                <a:solidFill>
                  <a:schemeClr val="tx1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。晋陶渊明</a:t>
            </a:r>
            <a:r>
              <a:rPr kumimoji="1" lang="en-US" altLang="zh-CN" sz="2800" b="1" kern="1200" cap="none" spc="0" normalizeH="0" baseline="0" noProof="0" smtClean="0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kumimoji="1" lang="zh-CN" altLang="en-US" sz="2800" b="1" kern="1200" cap="none" spc="0" normalizeH="0" baseline="0" noProof="0" smtClean="0">
                <a:solidFill>
                  <a:schemeClr val="tx1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独爱菊。自</a:t>
            </a:r>
            <a:r>
              <a:rPr kumimoji="1" lang="en-US" altLang="zh-CN" sz="2800" b="1" kern="1200" cap="none" spc="0" normalizeH="0" baseline="0" noProof="0" smtClean="0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kumimoji="1" lang="zh-CN" altLang="en-US" sz="2800" b="1" kern="1200" cap="none" spc="0" normalizeH="0" baseline="0" noProof="0" smtClean="0">
                <a:solidFill>
                  <a:schemeClr val="tx1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李唐来，世人</a:t>
            </a:r>
            <a:r>
              <a:rPr kumimoji="1" lang="en-US" altLang="zh-CN" sz="2800" b="1" kern="1200" cap="none" spc="0" normalizeH="0" baseline="0" noProof="0" smtClean="0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kumimoji="1" lang="zh-CN" altLang="en-US" sz="2800" b="1" kern="1200" cap="none" spc="0" normalizeH="0" baseline="0" noProof="0" smtClean="0">
                <a:solidFill>
                  <a:schemeClr val="tx1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盛爱牡丹。予独爱</a:t>
            </a:r>
            <a:r>
              <a:rPr kumimoji="1" lang="en-US" altLang="zh-CN" sz="2800" b="1" kern="1200" cap="none" spc="0" normalizeH="0" baseline="0" noProof="0" smtClean="0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kumimoji="1" lang="zh-CN" altLang="en-US" sz="2800" b="1" kern="1200" cap="none" spc="0" normalizeH="0" baseline="0" noProof="0" smtClean="0">
                <a:solidFill>
                  <a:schemeClr val="tx1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莲之出</a:t>
            </a:r>
            <a:r>
              <a:rPr kumimoji="1" lang="zh-CN" altLang="en-US" sz="2800" b="1" u="sng" kern="1200" cap="none" spc="0" normalizeH="0" baseline="0" noProof="0" smtClean="0">
                <a:solidFill>
                  <a:schemeClr val="tx1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淤</a:t>
            </a:r>
            <a:r>
              <a:rPr kumimoji="1" lang="zh-CN" altLang="en-US" sz="2800" b="1" kern="1200" cap="none" spc="0" normalizeH="0" baseline="0" noProof="0" smtClean="0">
                <a:solidFill>
                  <a:schemeClr val="tx1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泥</a:t>
            </a:r>
            <a:r>
              <a:rPr kumimoji="1" lang="en-US" altLang="zh-CN" sz="2800" b="1" kern="1200" cap="none" spc="0" normalizeH="0" baseline="0" noProof="0" smtClean="0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kumimoji="1" lang="zh-CN" altLang="en-US" sz="2800" b="1" kern="1200" cap="none" spc="0" normalizeH="0" baseline="0" noProof="0" smtClean="0">
                <a:solidFill>
                  <a:schemeClr val="tx1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而不染，</a:t>
            </a:r>
            <a:r>
              <a:rPr kumimoji="1" lang="zh-CN" altLang="en-US" sz="2800" b="1" u="sng" kern="1200" cap="none" spc="0" normalizeH="0" baseline="0" noProof="0" smtClean="0">
                <a:solidFill>
                  <a:schemeClr val="tx1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濯</a:t>
            </a:r>
            <a:r>
              <a:rPr kumimoji="1" lang="zh-CN" altLang="en-US" sz="2800" b="1" kern="1200" cap="none" spc="0" normalizeH="0" baseline="0" noProof="0" smtClean="0">
                <a:solidFill>
                  <a:schemeClr val="tx1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清</a:t>
            </a:r>
            <a:r>
              <a:rPr kumimoji="1" lang="zh-CN" altLang="en-US" sz="2800" b="1" u="sng" kern="1200" cap="none" spc="0" normalizeH="0" baseline="0" noProof="0" smtClean="0">
                <a:solidFill>
                  <a:schemeClr val="tx1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涟</a:t>
            </a:r>
            <a:r>
              <a:rPr kumimoji="1" lang="en-US" altLang="zh-CN" sz="2800" b="1" kern="1200" cap="none" spc="0" normalizeH="0" baseline="0" noProof="0" smtClean="0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kumimoji="1" lang="zh-CN" altLang="en-US" sz="2800" b="1" kern="1200" cap="none" spc="0" normalizeH="0" baseline="0" noProof="0" smtClean="0">
                <a:solidFill>
                  <a:schemeClr val="tx1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而不妖，中通</a:t>
            </a:r>
            <a:r>
              <a:rPr kumimoji="1" lang="en-US" altLang="zh-CN" sz="2800" b="1" kern="1200" cap="none" spc="0" normalizeH="0" baseline="0" noProof="0" smtClean="0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kumimoji="1" lang="zh-CN" altLang="en-US" sz="2800" b="1" kern="1200" cap="none" spc="0" normalizeH="0" baseline="0" noProof="0" smtClean="0">
                <a:solidFill>
                  <a:schemeClr val="tx1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外直，不蔓</a:t>
            </a:r>
            <a:r>
              <a:rPr kumimoji="1" lang="en-US" altLang="zh-CN" sz="2800" b="1" kern="1200" cap="none" spc="0" normalizeH="0" baseline="0" noProof="0" smtClean="0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kumimoji="1" lang="zh-CN" altLang="en-US" sz="2800" b="1" kern="1200" cap="none" spc="0" normalizeH="0" baseline="0" noProof="0" smtClean="0">
                <a:solidFill>
                  <a:schemeClr val="tx1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不枝，香远</a:t>
            </a:r>
            <a:r>
              <a:rPr kumimoji="1" lang="en-US" altLang="zh-CN" sz="2800" b="1" kern="1200" cap="none" spc="0" normalizeH="0" baseline="0" noProof="0" smtClean="0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kumimoji="1" lang="zh-CN" altLang="en-US" sz="2800" b="1" kern="1200" cap="none" spc="0" normalizeH="0" baseline="0" noProof="0" smtClean="0">
                <a:solidFill>
                  <a:schemeClr val="tx1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益清，亭亭</a:t>
            </a:r>
            <a:r>
              <a:rPr kumimoji="1" lang="en-US" altLang="zh-CN" sz="2800" b="1" kern="1200" cap="none" spc="0" normalizeH="0" baseline="0" noProof="0" smtClean="0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kumimoji="1" lang="zh-CN" altLang="en-US" sz="2800" b="1" kern="1200" cap="none" spc="0" normalizeH="0" baseline="0" noProof="0" smtClean="0">
                <a:solidFill>
                  <a:schemeClr val="tx1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净植，可远观</a:t>
            </a:r>
            <a:r>
              <a:rPr kumimoji="1" lang="en-US" altLang="zh-CN" sz="2800" b="1" kern="1200" cap="none" spc="0" normalizeH="0" baseline="0" noProof="0" smtClean="0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kumimoji="1" lang="zh-CN" altLang="en-US" sz="2800" b="1" kern="1200" cap="none" spc="0" normalizeH="0" baseline="0" noProof="0" smtClean="0">
                <a:solidFill>
                  <a:schemeClr val="tx1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而不可</a:t>
            </a:r>
            <a:r>
              <a:rPr kumimoji="1" lang="en-US" altLang="zh-CN" sz="2800" b="1" kern="1200" cap="none" spc="0" normalizeH="0" baseline="0" noProof="0" smtClean="0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kumimoji="1" lang="zh-CN" altLang="en-US" sz="2800" b="1" u="sng" kern="1200" cap="none" spc="0" normalizeH="0" baseline="0" noProof="0" smtClean="0">
                <a:solidFill>
                  <a:schemeClr val="tx1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亵</a:t>
            </a:r>
            <a:r>
              <a:rPr kumimoji="1" lang="zh-CN" altLang="en-US" sz="2800" b="1" kern="1200" cap="none" spc="0" normalizeH="0" baseline="0" noProof="0" smtClean="0">
                <a:solidFill>
                  <a:schemeClr val="tx1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玩焉。</a:t>
            </a:r>
          </a:p>
          <a:p>
            <a:pPr marR="0" defTabSz="914400">
              <a:spcBef>
                <a:spcPts val="750"/>
              </a:spcBef>
              <a:buClrTx/>
              <a:buSzTx/>
              <a:buFontTx/>
              <a:defRPr/>
            </a:pPr>
            <a:r>
              <a:rPr kumimoji="1" lang="zh-CN" altLang="en-US" sz="2800" b="1" kern="1200" cap="none" spc="0" normalizeH="0" baseline="0" noProof="0" smtClean="0">
                <a:solidFill>
                  <a:schemeClr val="tx1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予</a:t>
            </a:r>
            <a:r>
              <a:rPr kumimoji="1" lang="en-US" altLang="zh-CN" sz="2800" b="1" kern="1200" cap="none" spc="0" normalizeH="0" baseline="0" noProof="0" smtClean="0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kumimoji="1" lang="zh-CN" altLang="en-US" sz="2800" b="1" kern="1200" cap="none" spc="0" normalizeH="0" baseline="0" noProof="0" smtClean="0">
                <a:solidFill>
                  <a:schemeClr val="tx1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谓菊，花之隐</a:t>
            </a:r>
            <a:r>
              <a:rPr kumimoji="1" lang="zh-CN" altLang="en-US" sz="2800" b="1" u="sng" kern="1200" cap="none" spc="0" normalizeH="0" baseline="0" noProof="0" smtClean="0">
                <a:solidFill>
                  <a:schemeClr val="tx1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逸</a:t>
            </a:r>
            <a:r>
              <a:rPr kumimoji="1" lang="zh-CN" altLang="en-US" sz="2800" b="1" kern="1200" cap="none" spc="0" normalizeH="0" baseline="0" noProof="0" smtClean="0">
                <a:solidFill>
                  <a:schemeClr val="tx1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者也；牡丹，花之富贵者也；莲，花之君子者也。</a:t>
            </a:r>
            <a:r>
              <a:rPr kumimoji="1" lang="zh-CN" altLang="en-US" sz="2800" b="1" u="sng" kern="1200" cap="none" spc="0" normalizeH="0" baseline="0" noProof="0" smtClean="0">
                <a:solidFill>
                  <a:schemeClr val="tx1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噫</a:t>
            </a:r>
            <a:r>
              <a:rPr kumimoji="1" lang="zh-CN" altLang="en-US" sz="2800" b="1" kern="1200" cap="none" spc="0" normalizeH="0" baseline="0" noProof="0" smtClean="0">
                <a:solidFill>
                  <a:schemeClr val="tx1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，菊之爱，陶后</a:t>
            </a:r>
            <a:r>
              <a:rPr kumimoji="1" lang="en-US" altLang="zh-CN" sz="2800" b="1" kern="1200" cap="none" spc="0" normalizeH="0" baseline="0" noProof="0" smtClean="0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kumimoji="1" lang="zh-CN" altLang="en-US" sz="2800" b="1" u="sng" kern="1200" cap="none" spc="0" normalizeH="0" baseline="0" noProof="0" smtClean="0">
                <a:solidFill>
                  <a:schemeClr val="tx1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鲜</a:t>
            </a:r>
            <a:r>
              <a:rPr kumimoji="1" lang="zh-CN" altLang="en-US" sz="2800" b="1" kern="1200" cap="none" spc="0" normalizeH="0" baseline="0" noProof="0" smtClean="0">
                <a:solidFill>
                  <a:schemeClr val="tx1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有闻。莲之爱，同予者</a:t>
            </a:r>
            <a:r>
              <a:rPr kumimoji="1" lang="en-US" altLang="zh-CN" sz="2800" b="1" kern="1200" cap="none" spc="0" normalizeH="0" baseline="0" noProof="0" smtClean="0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kumimoji="1" lang="zh-CN" altLang="en-US" sz="2800" b="1" kern="1200" cap="none" spc="0" normalizeH="0" baseline="0" noProof="0" smtClean="0">
                <a:solidFill>
                  <a:schemeClr val="tx1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何人？牡丹</a:t>
            </a:r>
            <a:r>
              <a:rPr kumimoji="1" lang="en-US" altLang="zh-CN" sz="2800" b="1" kern="1200" cap="none" spc="0" normalizeH="0" baseline="0" noProof="0" smtClean="0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kumimoji="1" lang="zh-CN" altLang="en-US" sz="2800" b="1" kern="1200" cap="none" spc="0" normalizeH="0" baseline="0" noProof="0" smtClean="0">
                <a:solidFill>
                  <a:schemeClr val="tx1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之爱，宜乎</a:t>
            </a:r>
            <a:r>
              <a:rPr kumimoji="1" lang="en-US" altLang="zh-CN" sz="2800" b="1" kern="1200" cap="none" spc="0" normalizeH="0" baseline="0" noProof="0" smtClean="0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kumimoji="1" lang="zh-CN" altLang="en-US" sz="2800" b="1" kern="1200" cap="none" spc="0" normalizeH="0" baseline="0" noProof="0" smtClean="0">
                <a:solidFill>
                  <a:schemeClr val="tx1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众矣。</a:t>
            </a:r>
          </a:p>
        </p:txBody>
      </p:sp>
      <p:sp>
        <p:nvSpPr>
          <p:cNvPr id="132102" name="Text Box 6"/>
          <p:cNvSpPr txBox="1">
            <a:spLocks noChangeArrowheads="1"/>
          </p:cNvSpPr>
          <p:nvPr/>
        </p:nvSpPr>
        <p:spPr bwMode="auto">
          <a:xfrm>
            <a:off x="8759825" y="1375655"/>
            <a:ext cx="1419225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defRPr/>
            </a:pPr>
            <a:r>
              <a:rPr kumimoji="1" lang="zh-CN" altLang="en-US" sz="2800" kern="1200" cap="none" spc="0" normalizeH="0" baseline="0" noProof="0" smtClean="0">
                <a:solidFill>
                  <a:srgbClr val="0066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蕃</a:t>
            </a:r>
            <a:r>
              <a:rPr kumimoji="1" lang="en-US" altLang="zh-CN" sz="2800" kern="1200" cap="none" spc="0" normalizeH="0" baseline="0" noProof="0" err="1" smtClean="0">
                <a:solidFill>
                  <a:srgbClr val="CC33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fán</a:t>
            </a:r>
            <a:endParaRPr kumimoji="1" lang="en-US" altLang="zh-CN" sz="2800" kern="1200" cap="none" spc="0" normalizeH="0" baseline="0" noProof="0" smtClean="0">
              <a:solidFill>
                <a:srgbClr val="CC33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32103" name="Text Box 7"/>
          <p:cNvSpPr txBox="1">
            <a:spLocks noChangeArrowheads="1"/>
          </p:cNvSpPr>
          <p:nvPr/>
        </p:nvSpPr>
        <p:spPr bwMode="auto">
          <a:xfrm>
            <a:off x="8797131" y="1938684"/>
            <a:ext cx="1624013" cy="521970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defRPr/>
            </a:pPr>
            <a:r>
              <a:rPr kumimoji="1" lang="zh-CN" altLang="en-US" sz="2800" kern="1200" cap="none" spc="0" normalizeH="0" baseline="0" noProof="0" smtClean="0">
                <a:solidFill>
                  <a:srgbClr val="0066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淤</a:t>
            </a:r>
            <a:r>
              <a:rPr kumimoji="1" lang="en-US" altLang="zh-CN" sz="2800" kern="1200" cap="none" spc="0" normalizeH="0" baseline="0" noProof="0" err="1" smtClean="0">
                <a:solidFill>
                  <a:srgbClr val="CC33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yū</a:t>
            </a:r>
            <a:endParaRPr kumimoji="1" lang="en-US" altLang="zh-CN" sz="2800" kern="1200" cap="none" spc="0" normalizeH="0" baseline="0" noProof="0" smtClean="0">
              <a:solidFill>
                <a:srgbClr val="CC33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32104" name="Text Box 8"/>
          <p:cNvSpPr txBox="1">
            <a:spLocks noChangeArrowheads="1"/>
          </p:cNvSpPr>
          <p:nvPr/>
        </p:nvSpPr>
        <p:spPr bwMode="auto">
          <a:xfrm>
            <a:off x="8761412" y="784514"/>
            <a:ext cx="169545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defRPr/>
            </a:pPr>
            <a:r>
              <a:rPr kumimoji="1" lang="zh-CN" altLang="en-US" sz="2800" kern="1200" cap="none" spc="0" normalizeH="0" baseline="0" noProof="0" smtClean="0">
                <a:solidFill>
                  <a:srgbClr val="0066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颐</a:t>
            </a:r>
            <a:r>
              <a:rPr kumimoji="1" lang="en-US" altLang="zh-CN" sz="2800" kern="1200" cap="none" spc="0" normalizeH="0" baseline="0" noProof="0" err="1" smtClean="0">
                <a:solidFill>
                  <a:srgbClr val="CC33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yí</a:t>
            </a:r>
            <a:endParaRPr kumimoji="1" lang="en-US" altLang="zh-CN" sz="2800" kern="1200" cap="none" spc="0" normalizeH="0" baseline="0" noProof="0" smtClean="0">
              <a:solidFill>
                <a:srgbClr val="CC33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32105" name="Text Box 9"/>
          <p:cNvSpPr txBox="1">
            <a:spLocks noChangeArrowheads="1"/>
          </p:cNvSpPr>
          <p:nvPr/>
        </p:nvSpPr>
        <p:spPr bwMode="auto">
          <a:xfrm>
            <a:off x="8797131" y="2655743"/>
            <a:ext cx="1695450" cy="521970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defRPr/>
            </a:pPr>
            <a:r>
              <a:rPr kumimoji="1" lang="zh-CN" altLang="en-US" sz="2800" kern="1200" cap="none" spc="0" normalizeH="0" baseline="0" noProof="0" smtClean="0">
                <a:solidFill>
                  <a:srgbClr val="0066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濯</a:t>
            </a:r>
            <a:r>
              <a:rPr kumimoji="1" lang="en-US" altLang="zh-CN" sz="2800" kern="1200" cap="none" spc="0" normalizeH="0" baseline="0" noProof="0" err="1" smtClean="0">
                <a:solidFill>
                  <a:srgbClr val="CC33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zhuó</a:t>
            </a:r>
            <a:endParaRPr kumimoji="1" lang="en-US" altLang="zh-CN" sz="2800" kern="1200" cap="none" spc="0" normalizeH="0" baseline="0" noProof="0" smtClean="0">
              <a:solidFill>
                <a:srgbClr val="CC33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32106" name="Text Box 10"/>
          <p:cNvSpPr txBox="1">
            <a:spLocks noChangeArrowheads="1"/>
          </p:cNvSpPr>
          <p:nvPr/>
        </p:nvSpPr>
        <p:spPr bwMode="auto">
          <a:xfrm>
            <a:off x="8759825" y="3333338"/>
            <a:ext cx="1871663" cy="521970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defRPr/>
            </a:pPr>
            <a:r>
              <a:rPr kumimoji="1" lang="zh-CN" altLang="en-US" sz="2800" kern="1200" cap="none" spc="0" normalizeH="0" baseline="0" noProof="0" smtClean="0">
                <a:solidFill>
                  <a:srgbClr val="0066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涟</a:t>
            </a:r>
            <a:r>
              <a:rPr kumimoji="1" lang="en-US" altLang="zh-CN" sz="2800" kern="1200" cap="none" spc="0" normalizeH="0" baseline="0" noProof="0" err="1" smtClean="0">
                <a:solidFill>
                  <a:srgbClr val="CC33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lián</a:t>
            </a:r>
            <a:endParaRPr kumimoji="1" lang="en-US" altLang="zh-CN" sz="2800" kern="1200" cap="none" spc="0" normalizeH="0" baseline="0" noProof="0" smtClean="0">
              <a:solidFill>
                <a:srgbClr val="CC33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32107" name="Text Box 11"/>
          <p:cNvSpPr txBox="1">
            <a:spLocks noChangeArrowheads="1"/>
          </p:cNvSpPr>
          <p:nvPr/>
        </p:nvSpPr>
        <p:spPr bwMode="auto">
          <a:xfrm>
            <a:off x="8797131" y="3949137"/>
            <a:ext cx="1624013" cy="521970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defRPr/>
            </a:pPr>
            <a:r>
              <a:rPr kumimoji="1" lang="zh-CN" altLang="en-US" sz="2800" kern="1200" cap="none" spc="0" normalizeH="0" baseline="0" noProof="0" smtClean="0">
                <a:solidFill>
                  <a:srgbClr val="0066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亵</a:t>
            </a:r>
            <a:r>
              <a:rPr kumimoji="1" lang="en-US" altLang="zh-CN" sz="2800" kern="1200" cap="none" spc="0" normalizeH="0" baseline="0" noProof="0" err="1" smtClean="0">
                <a:solidFill>
                  <a:srgbClr val="CC33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xiè</a:t>
            </a:r>
            <a:endParaRPr kumimoji="1" lang="en-US" altLang="zh-CN" sz="2800" kern="1200" cap="none" spc="0" normalizeH="0" baseline="0" noProof="0" smtClean="0">
              <a:solidFill>
                <a:srgbClr val="CC33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32108" name="Rectangle 12"/>
          <p:cNvSpPr>
            <a:spLocks noChangeArrowheads="1"/>
          </p:cNvSpPr>
          <p:nvPr/>
        </p:nvSpPr>
        <p:spPr bwMode="auto">
          <a:xfrm>
            <a:off x="8759825" y="5876925"/>
            <a:ext cx="2057400" cy="521970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800" b="0" i="0" u="none" strike="noStrike" kern="1200" cap="none" spc="0" normalizeH="0" baseline="0" noProof="0" smtClean="0">
                <a:ln>
                  <a:noFill/>
                </a:ln>
                <a:solidFill>
                  <a:srgbClr val="0066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鲜</a:t>
            </a:r>
            <a:r>
              <a:rPr kumimoji="1" lang="en-US" altLang="zh-CN" sz="2800" b="0" i="0" u="none" strike="noStrike" kern="1200" cap="none" spc="0" normalizeH="0" baseline="0" noProof="0" smtClean="0">
                <a:ln>
                  <a:noFill/>
                </a:ln>
                <a:solidFill>
                  <a:srgbClr val="CC33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xiǎn</a:t>
            </a:r>
          </a:p>
        </p:txBody>
      </p:sp>
      <p:sp>
        <p:nvSpPr>
          <p:cNvPr id="132109" name="Text Box 13"/>
          <p:cNvSpPr txBox="1">
            <a:spLocks noChangeArrowheads="1"/>
          </p:cNvSpPr>
          <p:nvPr/>
        </p:nvSpPr>
        <p:spPr bwMode="auto">
          <a:xfrm>
            <a:off x="8832850" y="4585306"/>
            <a:ext cx="1371600" cy="521970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defRPr/>
            </a:pPr>
            <a:r>
              <a:rPr kumimoji="1" lang="zh-CN" altLang="en-US" sz="2800" kern="1200" cap="none" spc="0" normalizeH="0" baseline="0" noProof="0" smtClean="0">
                <a:solidFill>
                  <a:srgbClr val="0066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逸</a:t>
            </a:r>
            <a:r>
              <a:rPr kumimoji="1" lang="en-US" altLang="zh-CN" sz="2800" kern="1200" cap="none" spc="0" normalizeH="0" baseline="0" noProof="0" err="1" smtClean="0">
                <a:solidFill>
                  <a:srgbClr val="CC33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yì</a:t>
            </a:r>
            <a:endParaRPr kumimoji="1" lang="en-US" altLang="zh-CN" sz="2800" kern="1200" cap="none" spc="0" normalizeH="0" baseline="0" noProof="0" smtClean="0">
              <a:solidFill>
                <a:srgbClr val="CC33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32110" name="Text Box 14"/>
          <p:cNvSpPr txBox="1">
            <a:spLocks noChangeArrowheads="1"/>
          </p:cNvSpPr>
          <p:nvPr/>
        </p:nvSpPr>
        <p:spPr bwMode="auto">
          <a:xfrm>
            <a:off x="8832850" y="5229225"/>
            <a:ext cx="1371600" cy="521970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defRPr/>
            </a:pPr>
            <a:r>
              <a:rPr kumimoji="1" lang="zh-CN" altLang="en-US" sz="2800" kern="1200" cap="none" spc="0" normalizeH="0" baseline="0" noProof="0" smtClean="0">
                <a:solidFill>
                  <a:srgbClr val="0066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噫</a:t>
            </a:r>
            <a:r>
              <a:rPr kumimoji="1" lang="en-US" altLang="zh-CN" sz="2800" kern="1200" cap="none" spc="0" normalizeH="0" baseline="0" noProof="0" smtClean="0">
                <a:solidFill>
                  <a:srgbClr val="CC33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yī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475615" y="274955"/>
            <a:ext cx="216344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朗读课文</a:t>
            </a:r>
          </a:p>
        </p:txBody>
      </p:sp>
      <p:sp>
        <p:nvSpPr>
          <p:cNvPr id="59397" name="文本框 59396"/>
          <p:cNvSpPr txBox="1"/>
          <p:nvPr/>
        </p:nvSpPr>
        <p:spPr>
          <a:xfrm>
            <a:off x="1650365" y="5938520"/>
            <a:ext cx="656018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骈散结合  “之”“也”等舒缓语气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93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397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205081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205081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2519</Words>
  <Application>Microsoft Office PowerPoint</Application>
  <PresentationFormat>自定义</PresentationFormat>
  <Paragraphs>270</Paragraphs>
  <Slides>43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43</vt:i4>
      </vt:variant>
    </vt:vector>
  </HeadingPairs>
  <TitlesOfParts>
    <vt:vector size="44" baseType="lpstr"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背景介绍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问题探究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托物言志（表现手法）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学科网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rbm.xkw.com</dc:creator>
  <cp:lastModifiedBy>hj</cp:lastModifiedBy>
  <cp:revision>2</cp:revision>
  <cp:lastPrinted>2021-04-14T11:32:07Z</cp:lastPrinted>
  <dcterms:created xsi:type="dcterms:W3CDTF">2021-04-14T11:32:07Z</dcterms:created>
  <dcterms:modified xsi:type="dcterms:W3CDTF">2021-04-16T02:36:57Z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