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78" r:id="rId3"/>
    <p:sldId id="256" r:id="rId4"/>
    <p:sldId id="272" r:id="rId5"/>
    <p:sldId id="273" r:id="rId6"/>
    <p:sldId id="274" r:id="rId7"/>
    <p:sldId id="275" r:id="rId8"/>
    <p:sldId id="279" r:id="rId9"/>
    <p:sldId id="281" r:id="rId10"/>
    <p:sldId id="280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6" r:id="rId20"/>
    <p:sldId id="267" r:id="rId21"/>
    <p:sldId id="268" r:id="rId22"/>
    <p:sldId id="269" r:id="rId23"/>
    <p:sldId id="282" r:id="rId24"/>
    <p:sldId id="283" r:id="rId25"/>
    <p:sldId id="284" r:id="rId26"/>
    <p:sldId id="285" r:id="rId27"/>
    <p:sldId id="286" r:id="rId28"/>
    <p:sldId id="270" r:id="rId29"/>
    <p:sldId id="271" r:id="rId30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236" autoAdjust="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B4680-84A2-40F1-93DE-952DAAC8B8C9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E26A49-8A88-4F6A-B875-3F33B292E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751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22417-1132-4F3E-809D-C4E229CBCD0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49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22417-1132-4F3E-809D-C4E229CBCD0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82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22417-1132-4F3E-809D-C4E229CBCD0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379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22417-1132-4F3E-809D-C4E229CBCD0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84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fld id="{6173D6D2-E1BF-433A-828C-3D8119A75E98}" type="slidenum">
              <a:rPr lang="zh-CN" altLang="en-US">
                <a:latin typeface="Calibri" panose="020f0502020204030204" pitchFamily="34" charset="0"/>
              </a:rPr>
              <a:t>8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88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935E65-86C1-42B1-9147-5D3F4B53037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14164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B7229-9970-4507-A45F-069F7C1A7002}" type="datetime7">
              <a:rPr lang="zh-CN" altLang="en-US"/>
              <a:pPr>
                <a:defRPr/>
              </a:pPr>
              <a:t>19.3.1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4ED63D-C283-4E92-AB69-08FCD31E60C0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687410"/>
      </p:ext>
    </p:extLst>
  </p:cSld>
  <p:clrMapOvr>
    <a:masterClrMapping/>
  </p:clrMapOvr>
  <p:transition spd="slow">
    <p:randomBar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Relationship Id="rId4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Relationship Id="rId4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png" /><Relationship Id="rId4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2" name="文本占位符 6147"/>
          <p:cNvSpPr>
            <a:spLocks noGrp="1" noRot="1" noChangeArrowheads="1"/>
          </p:cNvSpPr>
          <p:nvPr>
            <p:ph idx="1"/>
          </p:nvPr>
        </p:nvSpPr>
        <p:spPr>
          <a:xfrm>
            <a:off x="179512" y="1124744"/>
            <a:ext cx="8801100" cy="360017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5000"/>
              </a:lnSpc>
              <a:buFontTx/>
              <a:buNone/>
            </a:pPr>
            <a:r>
              <a:rPr lang="zh-CN" altLang="en-US" sz="2800" b="1" smtClean="0">
                <a:solidFill>
                  <a:srgbClr val="660033"/>
                </a:solidFill>
                <a:latin typeface="Microsoft YaHei" pitchFamily="34" charset="-122"/>
                <a:ea typeface="Microsoft YaHei" pitchFamily="34" charset="-122"/>
              </a:rPr>
              <a:t>“郎骑竹马来，绕床弄青梅。”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2800" b="1" smtClean="0">
                <a:solidFill>
                  <a:srgbClr val="660033"/>
                </a:solidFill>
                <a:latin typeface="Microsoft YaHei" pitchFamily="34" charset="-122"/>
                <a:ea typeface="Microsoft YaHei" pitchFamily="34" charset="-122"/>
              </a:rPr>
              <a:t>“关关雎鸠，在河之洲，窈窕淑女，君子好逑。”</a:t>
            </a:r>
            <a:endParaRPr lang="zh-CN" altLang="en-US" sz="2800" b="1" smtClean="0">
              <a:latin typeface="Microsoft YaHei" pitchFamily="34" charset="-122"/>
              <a:ea typeface="Microsoft YaHei" pitchFamily="34" charset="-122"/>
            </a:endParaRP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2800" b="1" smtClean="0">
                <a:solidFill>
                  <a:srgbClr val="660033"/>
                </a:solidFill>
                <a:latin typeface="Microsoft YaHei" pitchFamily="34" charset="-122"/>
                <a:ea typeface="Microsoft YaHei" pitchFamily="34" charset="-122"/>
              </a:rPr>
              <a:t>“一日不见，如三月兮；一日不见，如三秋兮；一日不见，如三岁兮。”</a:t>
            </a:r>
            <a:endParaRPr lang="zh-CN" altLang="en-US" sz="2800" b="1" smtClean="0">
              <a:latin typeface="Microsoft YaHei" pitchFamily="34" charset="-122"/>
              <a:ea typeface="Microsoft YaHei" pitchFamily="34" charset="-122"/>
            </a:endParaRP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2800" b="1" smtClean="0">
                <a:latin typeface="Microsoft YaHei" pitchFamily="34" charset="-122"/>
                <a:ea typeface="Microsoft YaHei" pitchFamily="34" charset="-122"/>
              </a:rPr>
              <a:t> </a:t>
            </a:r>
            <a:r>
              <a:rPr lang="zh-CN" altLang="en-US" sz="2800" b="1" smtClean="0">
                <a:solidFill>
                  <a:srgbClr val="660033"/>
                </a:solidFill>
                <a:latin typeface="Microsoft YaHei" pitchFamily="34" charset="-122"/>
                <a:ea typeface="Microsoft YaHei" pitchFamily="34" charset="-122"/>
              </a:rPr>
              <a:t>“衣带渐宽终不悔，为伊消得人憔悴。”</a:t>
            </a:r>
            <a:endParaRPr lang="zh-CN" altLang="en-US" sz="2800" b="1" smtClean="0">
              <a:latin typeface="Microsoft YaHei" pitchFamily="34" charset="-122"/>
              <a:ea typeface="Microsoft YaHei" pitchFamily="34" charset="-122"/>
            </a:endParaRP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2800" b="1" smtClean="0">
                <a:solidFill>
                  <a:srgbClr val="660033"/>
                </a:solidFill>
                <a:latin typeface="Microsoft YaHei" pitchFamily="34" charset="-122"/>
                <a:ea typeface="Microsoft YaHei" pitchFamily="34" charset="-122"/>
              </a:rPr>
              <a:t>“执子之手，与子偕老。”</a:t>
            </a:r>
            <a:endParaRPr lang="zh-CN" altLang="en-US" sz="2800" b="1" smtClean="0">
              <a:latin typeface="Microsoft YaHei" pitchFamily="34" charset="-122"/>
              <a:ea typeface="Microsoft YaHei" pitchFamily="34" charset="-122"/>
            </a:endParaRP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800" b="1" smtClean="0">
                <a:latin typeface="Microsoft YaHei" pitchFamily="34" charset="-122"/>
                <a:ea typeface="Microsoft YaHei" pitchFamily="34" charset="-122"/>
              </a:rPr>
              <a:t> </a:t>
            </a:r>
          </a:p>
        </p:txBody>
      </p:sp>
      <p:sp>
        <p:nvSpPr>
          <p:cNvPr id="22533" name="文本框 6148"/>
          <p:cNvSpPr txBox="1">
            <a:spLocks noChangeArrowheads="1"/>
          </p:cNvSpPr>
          <p:nvPr/>
        </p:nvSpPr>
        <p:spPr bwMode="auto">
          <a:xfrm>
            <a:off x="2627784" y="188640"/>
            <a:ext cx="4897437" cy="1123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smtClean="0">
                <a:solidFill>
                  <a:srgbClr val="333300"/>
                </a:solidFill>
                <a:latin typeface="Microsoft YaHei" pitchFamily="34" charset="-122"/>
                <a:ea typeface="Microsoft YaHei" pitchFamily="34" charset="-122"/>
              </a:rPr>
              <a:t>——</a:t>
            </a:r>
            <a:r>
              <a:rPr lang="zh-CN" altLang="en-US" sz="2800" smtClean="0">
                <a:solidFill>
                  <a:srgbClr val="333300"/>
                </a:solidFill>
                <a:latin typeface="Microsoft YaHei" pitchFamily="34" charset="-122"/>
                <a:ea typeface="Microsoft YaHei" pitchFamily="34" charset="-122"/>
              </a:rPr>
              <a:t>爱情是人类的永恒主题</a:t>
            </a:r>
          </a:p>
          <a:p>
            <a:pPr>
              <a:spcBef>
                <a:spcPct val="50000"/>
              </a:spcBef>
            </a:pPr>
            <a:endParaRPr lang="zh-CN" altLang="en-US" sz="280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784" y="4581128"/>
            <a:ext cx="860444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可见，爱情有着酸甜苦辣等万般滋味。今天，让我们走进</a:t>
            </a:r>
            <a:r>
              <a:rPr lang="en-US" altLang="zh-CN" sz="2800" b="1" smtClean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诗经</a:t>
            </a:r>
            <a:r>
              <a:rPr lang="en-US" altLang="zh-CN" sz="2800" b="1" smtClean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》</a:t>
            </a:r>
            <a:r>
              <a:rPr lang="zh-CN" altLang="en-US" sz="2800" b="1" smtClean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之名篇</a:t>
            </a:r>
            <a:r>
              <a:rPr lang="en-US" altLang="zh-CN" sz="2800" b="1" smtClean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氓</a:t>
            </a:r>
            <a:r>
              <a:rPr lang="en-US" altLang="zh-CN" sz="2800" b="1" smtClean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》</a:t>
            </a:r>
            <a:r>
              <a:rPr lang="zh-CN" altLang="en-US" sz="2800" b="1" smtClean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，去感受女主人公的悲欢离合。</a:t>
            </a:r>
          </a:p>
        </p:txBody>
      </p:sp>
      <p:sp>
        <p:nvSpPr>
          <p:cNvPr id="8" name="矩形 7"/>
          <p:cNvSpPr/>
          <p:nvPr/>
        </p:nvSpPr>
        <p:spPr>
          <a:xfrm>
            <a:off x="5436096" y="1268760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>
                <a:latin typeface="Microsoft YaHei" pitchFamily="34" charset="-122"/>
                <a:ea typeface="Microsoft YaHei" pitchFamily="34" charset="-122"/>
              </a:rPr>
              <a:t>——</a:t>
            </a:r>
            <a:r>
              <a:rPr lang="zh-CN" altLang="en-US" b="1" smtClean="0">
                <a:latin typeface="Microsoft YaHei" pitchFamily="34" charset="-122"/>
                <a:ea typeface="Microsoft YaHei" pitchFamily="34" charset="-122"/>
              </a:rPr>
              <a:t>浪漫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80312" y="1700808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>
                <a:latin typeface="Microsoft YaHei" pitchFamily="34" charset="-122"/>
                <a:ea typeface="Microsoft YaHei" pitchFamily="34" charset="-122"/>
              </a:rPr>
              <a:t>——</a:t>
            </a:r>
            <a:r>
              <a:rPr lang="zh-CN" altLang="en-US" b="1" smtClean="0">
                <a:latin typeface="Microsoft YaHei" pitchFamily="34" charset="-122"/>
                <a:ea typeface="Microsoft YaHei" pitchFamily="34" charset="-122"/>
              </a:rPr>
              <a:t>追求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4008" y="2564904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>
                <a:latin typeface="Microsoft YaHei" pitchFamily="34" charset="-122"/>
                <a:ea typeface="Microsoft YaHei" pitchFamily="34" charset="-122"/>
              </a:rPr>
              <a:t>——</a:t>
            </a:r>
            <a:r>
              <a:rPr lang="zh-CN" altLang="en-US" b="1" smtClean="0">
                <a:latin typeface="Microsoft YaHei" pitchFamily="34" charset="-122"/>
                <a:ea typeface="Microsoft YaHei" pitchFamily="34" charset="-122"/>
              </a:rPr>
              <a:t>相思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44208" y="3140968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>
                <a:latin typeface="Microsoft YaHei" pitchFamily="34" charset="-122"/>
                <a:ea typeface="Microsoft YaHei" pitchFamily="34" charset="-122"/>
              </a:rPr>
              <a:t>——</a:t>
            </a:r>
            <a:r>
              <a:rPr lang="zh-CN" altLang="en-US" b="1" smtClean="0">
                <a:latin typeface="Microsoft YaHei" pitchFamily="34" charset="-122"/>
                <a:ea typeface="Microsoft YaHei" pitchFamily="34" charset="-122"/>
              </a:rPr>
              <a:t>无悔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27984" y="3645024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>
                <a:latin typeface="Microsoft YaHei" pitchFamily="34" charset="-122"/>
                <a:ea typeface="Microsoft YaHei" pitchFamily="34" charset="-122"/>
              </a:rPr>
              <a:t>——</a:t>
            </a:r>
            <a:r>
              <a:rPr lang="zh-CN" altLang="en-US" b="1" smtClean="0">
                <a:latin typeface="Microsoft YaHei" pitchFamily="34" charset="-122"/>
                <a:ea typeface="Microsoft YaHei" pitchFamily="34" charset="-122"/>
              </a:rPr>
              <a:t>忠贞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75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uiExpand="1" build="p"/>
      <p:bldP spid="22533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6E5FEB7-BE91-471D-A99C-53F612FBB204}"/>
              </a:ext>
            </a:extLst>
          </p:cNvPr>
          <p:cNvSpPr txBox="1"/>
          <p:nvPr/>
        </p:nvSpPr>
        <p:spPr>
          <a:xfrm>
            <a:off x="611560" y="332656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本诗叙述了什么事？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8469C9E-D473-4660-B030-42D7BFC7B957}"/>
              </a:ext>
            </a:extLst>
          </p:cNvPr>
          <p:cNvSpPr txBox="1"/>
          <p:nvPr/>
        </p:nvSpPr>
        <p:spPr>
          <a:xfrm>
            <a:off x="611560" y="943918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女子遇到负心郎。（情变）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FE77E78-31AD-4747-B932-67C5E739A874}"/>
              </a:ext>
            </a:extLst>
          </p:cNvPr>
          <p:cNvSpPr txBox="1"/>
          <p:nvPr/>
        </p:nvSpPr>
        <p:spPr>
          <a:xfrm>
            <a:off x="611560" y="1607402"/>
            <a:ext cx="540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女主人公希望读者吸取什么教训？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6AB3BCB-8B52-475F-9A8F-788B1F907CA3}"/>
              </a:ext>
            </a:extLst>
          </p:cNvPr>
          <p:cNvSpPr txBox="1"/>
          <p:nvPr/>
        </p:nvSpPr>
        <p:spPr>
          <a:xfrm>
            <a:off x="580309" y="2934746"/>
            <a:ext cx="748883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于嗟女兮，无与士耽！</a:t>
            </a:r>
            <a:endParaRPr lang="en-US" altLang="zh-CN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3200"/>
          </a:p>
          <a:p>
            <a:r>
              <a:rPr lang="zh-CN" altLang="en-US" sz="3200"/>
              <a:t>女子不要同男子沉溺于爱情。</a:t>
            </a:r>
          </a:p>
          <a:p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014D8B6-4C65-4119-A84E-7890C5EA5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223076"/>
            <a:ext cx="2894115" cy="5329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9739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E2D6AE7-F33F-4F1F-A725-A8455780B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8242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0BB051-C1E8-47AA-94CD-AED4A3D5AB04}"/>
              </a:ext>
            </a:extLst>
          </p:cNvPr>
          <p:cNvSpPr txBox="1"/>
          <p:nvPr/>
        </p:nvSpPr>
        <p:spPr>
          <a:xfrm>
            <a:off x="323528" y="260648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从诗中找出女主人公沉溺于爱情的表现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4088D1B-529D-49B3-9270-E7BEFC91904B}"/>
              </a:ext>
            </a:extLst>
          </p:cNvPr>
          <p:cNvSpPr txBox="1"/>
          <p:nvPr/>
        </p:nvSpPr>
        <p:spPr>
          <a:xfrm>
            <a:off x="375546" y="945602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匪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愆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期，子无良媒。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子无怒，秋以为期。</a:t>
            </a:r>
            <a:endParaRPr lang="en-US" altLang="zh-CN" sz="320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无原则地妥协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0A3DAF-3FB5-410E-8AB2-B313258EB89A}"/>
              </a:ext>
            </a:extLst>
          </p:cNvPr>
          <p:cNvSpPr txBox="1"/>
          <p:nvPr/>
        </p:nvSpPr>
        <p:spPr>
          <a:xfrm>
            <a:off x="375546" y="2276872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乘彼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垝垣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，以望复关。不见复关，泣涕涟涟。既见复关，载笑载言。</a:t>
            </a:r>
            <a:endParaRPr lang="en-US" altLang="zh-CN" sz="320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失去自我地去爱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D88F9FD-A734-4BB2-809D-2240110C8EC1}"/>
              </a:ext>
            </a:extLst>
          </p:cNvPr>
          <p:cNvSpPr txBox="1"/>
          <p:nvPr/>
        </p:nvSpPr>
        <p:spPr>
          <a:xfrm>
            <a:off x="375546" y="4005064"/>
            <a:ext cx="83009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尔卜尔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筮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，体无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咎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言。以尔车来，以我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贿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迁。</a:t>
            </a:r>
            <a:endParaRPr lang="en-US" altLang="zh-CN" sz="320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/>
          </a:p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全然被动地结婚</a:t>
            </a:r>
            <a:endParaRPr lang="en-US" altLang="zh-CN" sz="32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958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1F54760-6086-4DF8-B469-A11BE5E3B713}"/>
              </a:ext>
            </a:extLst>
          </p:cNvPr>
          <p:cNvSpPr txBox="1"/>
          <p:nvPr/>
        </p:nvSpPr>
        <p:spPr>
          <a:xfrm>
            <a:off x="467544" y="260648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封建统治者最可能希望读者吸取什么教训？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88BB860-219C-47FF-AB1C-FFC10F83BAF9}"/>
              </a:ext>
            </a:extLst>
          </p:cNvPr>
          <p:cNvSpPr txBox="1"/>
          <p:nvPr/>
        </p:nvSpPr>
        <p:spPr>
          <a:xfrm>
            <a:off x="485780" y="2052137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结婚要合礼</a:t>
            </a:r>
            <a:r>
              <a:rPr lang="en-US" altLang="zh-CN" sz="3200"/>
              <a:t>——</a:t>
            </a:r>
            <a:r>
              <a:rPr lang="zh-CN" altLang="en-US" sz="3200"/>
              <a:t>有媒</a:t>
            </a:r>
          </a:p>
        </p:txBody>
      </p:sp>
      <p:pic>
        <p:nvPicPr>
          <p:cNvPr id="6" name="Picture 2" descr="CHIP15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8772" y="3191062"/>
            <a:ext cx="1979712" cy="3637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6B82058-E924-4EF5-A877-2634757DAC09}"/>
              </a:ext>
            </a:extLst>
          </p:cNvPr>
          <p:cNvSpPr txBox="1"/>
          <p:nvPr/>
        </p:nvSpPr>
        <p:spPr>
          <a:xfrm>
            <a:off x="485780" y="3068960"/>
            <a:ext cx="78488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《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礼记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曲记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》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总结为“男女非有行媒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, 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不相知名” 。</a:t>
            </a:r>
            <a:endParaRPr lang="en-US" altLang="zh-CN" sz="320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《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礼记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坊记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》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：“ 男女无媒不交。”</a:t>
            </a:r>
            <a:endParaRPr lang="en-US" altLang="zh-CN" sz="320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《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左传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僖公十四年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》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何休注 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:“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礼 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,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男不亲求</a:t>
            </a:r>
            <a:r>
              <a:rPr lang="en-US" altLang="zh-CN" sz="3200">
                <a:latin typeface="方正姚体" panose="02010601030101010101" pitchFamily="2" charset="-122"/>
                <a:ea typeface="方正姚体" panose="02010601030101010101" pitchFamily="2" charset="-122"/>
              </a:rPr>
              <a:t>, 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女不亲许。”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E18FA5E-E93D-4128-B57E-668C3EE2C71D}"/>
              </a:ext>
            </a:extLst>
          </p:cNvPr>
          <p:cNvSpPr txBox="1"/>
          <p:nvPr/>
        </p:nvSpPr>
        <p:spPr>
          <a:xfrm>
            <a:off x="179512" y="1155374"/>
            <a:ext cx="8784976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/>
              <a:t>六经：</a:t>
            </a:r>
            <a:r>
              <a:rPr lang="en-US" altLang="zh-CN" sz="3200"/>
              <a:t>《</a:t>
            </a:r>
            <a:r>
              <a:rPr lang="zh-CN" altLang="en-US" sz="3200"/>
              <a:t>诗</a:t>
            </a:r>
            <a:r>
              <a:rPr lang="en-US" altLang="zh-CN" sz="3200"/>
              <a:t>》《</a:t>
            </a:r>
            <a:r>
              <a:rPr lang="zh-CN" altLang="en-US" sz="3200"/>
              <a:t>书</a:t>
            </a:r>
            <a:r>
              <a:rPr lang="en-US" altLang="zh-CN" sz="3200"/>
              <a:t>》《</a:t>
            </a:r>
            <a:r>
              <a:rPr lang="zh-CN" altLang="en-US" sz="3200"/>
              <a:t>礼</a:t>
            </a:r>
            <a:r>
              <a:rPr lang="en-US" altLang="zh-CN" sz="3200"/>
              <a:t>》《</a:t>
            </a:r>
            <a:r>
              <a:rPr lang="zh-CN" altLang="en-US" sz="3200"/>
              <a:t>乐</a:t>
            </a:r>
            <a:r>
              <a:rPr lang="en-US" altLang="zh-CN" sz="3200"/>
              <a:t>》《</a:t>
            </a:r>
            <a:r>
              <a:rPr lang="zh-CN" altLang="en-US" sz="3200"/>
              <a:t>易</a:t>
            </a:r>
            <a:r>
              <a:rPr lang="en-US" altLang="zh-CN" sz="3200"/>
              <a:t>》《</a:t>
            </a:r>
            <a:r>
              <a:rPr lang="zh-CN" altLang="en-US" sz="3200"/>
              <a:t>春秋</a:t>
            </a:r>
            <a:r>
              <a:rPr lang="en-US" altLang="zh-CN" sz="3200"/>
              <a:t>》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1674037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Picture 2" descr="CHIP15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AD18206-7071-4EE4-B998-8807D5C84CED}"/>
              </a:ext>
            </a:extLst>
          </p:cNvPr>
          <p:cNvSpPr txBox="1"/>
          <p:nvPr/>
        </p:nvSpPr>
        <p:spPr>
          <a:xfrm>
            <a:off x="424461" y="289360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你认为什么造成了这出爱情悲剧？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C7AEF0B-17A6-4505-8A27-C8DC58775856}"/>
              </a:ext>
            </a:extLst>
          </p:cNvPr>
          <p:cNvSpPr txBox="1"/>
          <p:nvPr/>
        </p:nvSpPr>
        <p:spPr>
          <a:xfrm>
            <a:off x="491249" y="1013406"/>
            <a:ext cx="19925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氓品行差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562D67A-B1D8-4D36-B180-8EB480DE5438}"/>
              </a:ext>
            </a:extLst>
          </p:cNvPr>
          <p:cNvSpPr txBox="1"/>
          <p:nvPr/>
        </p:nvSpPr>
        <p:spPr>
          <a:xfrm>
            <a:off x="534330" y="1674122"/>
            <a:ext cx="66967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士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贰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其行。士也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罔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极，二三其德。</a:t>
            </a:r>
            <a:endParaRPr lang="en-US" altLang="zh-CN" sz="320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花心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40DEB94-0E91-43BA-B6DE-F7A49D637D46}"/>
              </a:ext>
            </a:extLst>
          </p:cNvPr>
          <p:cNvSpPr txBox="1"/>
          <p:nvPr/>
        </p:nvSpPr>
        <p:spPr>
          <a:xfrm>
            <a:off x="529618" y="4351769"/>
            <a:ext cx="44370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言既遂矣，至于暴矣。</a:t>
            </a:r>
            <a:endParaRPr lang="en-US" altLang="zh-CN" sz="320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虚伪毒辣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C316549-6FFC-4D72-A784-B366EBD64961}"/>
              </a:ext>
            </a:extLst>
          </p:cNvPr>
          <p:cNvSpPr txBox="1"/>
          <p:nvPr/>
        </p:nvSpPr>
        <p:spPr>
          <a:xfrm>
            <a:off x="491249" y="2751340"/>
            <a:ext cx="80648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自我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徂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尔，三岁食贫。三岁为妇，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靡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室劳矣；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夙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兴夜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寐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，靡有朝矣。</a:t>
            </a:r>
            <a:endParaRPr lang="en-US" altLang="zh-CN" sz="320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忘恩负义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EED6D74-F7AF-4910-BA51-CAAC87DB855F}"/>
              </a:ext>
            </a:extLst>
          </p:cNvPr>
          <p:cNvSpPr txBox="1"/>
          <p:nvPr/>
        </p:nvSpPr>
        <p:spPr>
          <a:xfrm>
            <a:off x="532862" y="5445225"/>
            <a:ext cx="4896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信誓旦旦，不思其反。</a:t>
            </a:r>
            <a:endParaRPr lang="en-US" altLang="zh-CN" sz="320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不守信用</a:t>
            </a:r>
          </a:p>
        </p:txBody>
      </p:sp>
    </p:spTree>
    <p:extLst>
      <p:ext uri="{BB962C8B-B14F-4D97-AF65-F5344CB8AC3E}">
        <p14:creationId xmlns:p14="http://schemas.microsoft.com/office/powerpoint/2010/main" val="41312165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E0FC641-A0F1-46AF-A36C-014277585598}"/>
              </a:ext>
            </a:extLst>
          </p:cNvPr>
          <p:cNvSpPr txBox="1"/>
          <p:nvPr/>
        </p:nvSpPr>
        <p:spPr>
          <a:xfrm>
            <a:off x="395536" y="260648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士之耽兮，犹可说也。女之耽兮，不可说也。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D0A1CE3-8BF4-4F56-92D5-DCDCBB037C91}"/>
              </a:ext>
            </a:extLst>
          </p:cNvPr>
          <p:cNvSpPr txBox="1"/>
          <p:nvPr/>
        </p:nvSpPr>
        <p:spPr>
          <a:xfrm>
            <a:off x="539552" y="818708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爱情是对女人的奴役。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/>
              <a:t>                                          </a:t>
            </a:r>
            <a:r>
              <a:rPr lang="en-US" altLang="zh-CN" sz="2800"/>
              <a:t>——</a:t>
            </a:r>
            <a:r>
              <a:rPr lang="zh-CN" altLang="en-US" sz="2800"/>
              <a:t>泰勒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6EB7518-FA29-4640-8421-D6088F0E892F}"/>
              </a:ext>
            </a:extLst>
          </p:cNvPr>
          <p:cNvSpPr txBox="1"/>
          <p:nvPr/>
        </p:nvSpPr>
        <p:spPr>
          <a:xfrm>
            <a:off x="539552" y="1887521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爱情是女人生命里唯一重要的事情。有了男人的爱，你就有了一切；否则，你就毫无价值。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0EA82C1-16AD-45CE-BEAA-8D80A9D33F9B}"/>
              </a:ext>
            </a:extLst>
          </p:cNvPr>
          <p:cNvSpPr txBox="1"/>
          <p:nvPr/>
        </p:nvSpPr>
        <p:spPr>
          <a:xfrm>
            <a:off x="581329" y="3284984"/>
            <a:ext cx="81253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爱情只是热爱生命的人生中之分支；求知、见识、创造、勇气、审美</a:t>
            </a:r>
            <a:r>
              <a:rPr lang="en-US" altLang="zh-CN" sz="3200"/>
              <a:t>……</a:t>
            </a:r>
            <a:r>
              <a:rPr lang="zh-CN" altLang="en-US" sz="3200"/>
              <a:t>这些与爱情一样重要，而且，恰恰是这些爱情之外的热情，能够赋予爱情源源不断的信心和活力。</a:t>
            </a:r>
          </a:p>
        </p:txBody>
      </p:sp>
    </p:spTree>
    <p:extLst>
      <p:ext uri="{BB962C8B-B14F-4D97-AF65-F5344CB8AC3E}">
        <p14:creationId xmlns:p14="http://schemas.microsoft.com/office/powerpoint/2010/main" val="37611880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E2D6AE7-F33F-4F1F-A725-A8455780B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8242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7E40784-BBF6-403D-AD82-362B185CE750}"/>
              </a:ext>
            </a:extLst>
          </p:cNvPr>
          <p:cNvSpPr txBox="1"/>
          <p:nvPr/>
        </p:nvSpPr>
        <p:spPr>
          <a:xfrm>
            <a:off x="539552" y="260648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本诗哪些艺术手法让人印象深刻？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E6B01D2-7AB2-4E0C-9C80-3BA38F8D40E1}"/>
              </a:ext>
            </a:extLst>
          </p:cNvPr>
          <p:cNvSpPr txBox="1"/>
          <p:nvPr/>
        </p:nvSpPr>
        <p:spPr>
          <a:xfrm>
            <a:off x="755576" y="1700808"/>
            <a:ext cx="79928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赋</a:t>
            </a:r>
            <a:r>
              <a:rPr lang="zh-CN" altLang="en-US" sz="3200" smtClean="0"/>
              <a:t>：铺承叙事，</a:t>
            </a:r>
            <a:r>
              <a:rPr lang="zh-CN" altLang="en-US" sz="3200"/>
              <a:t>排比。</a:t>
            </a:r>
            <a:endParaRPr lang="en-US" altLang="zh-CN" sz="3200"/>
          </a:p>
          <a:p>
            <a:r>
              <a:rPr lang="zh-CN" altLang="en-US" sz="3200"/>
              <a:t>比：比喻。</a:t>
            </a:r>
            <a:endParaRPr lang="en-US" altLang="zh-CN" sz="3200"/>
          </a:p>
          <a:p>
            <a:r>
              <a:rPr lang="zh-CN" altLang="en-US" sz="3200"/>
              <a:t>兴：先言他物，然后引出事物、思想、感情</a:t>
            </a:r>
            <a:r>
              <a:rPr lang="zh-CN" altLang="en-US" sz="3200" smtClean="0"/>
              <a:t>。（文首、章首）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9188508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E2D6AE7-F33F-4F1F-A725-A8455780B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8242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E4EBD82-AE9E-4869-9164-2B2F94FFDDC8}"/>
              </a:ext>
            </a:extLst>
          </p:cNvPr>
          <p:cNvSpPr txBox="1"/>
          <p:nvPr/>
        </p:nvSpPr>
        <p:spPr>
          <a:xfrm>
            <a:off x="356881" y="687695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嗟鸠兮，无食桑葚！于嗟女兮，无与士耽！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FBB619-B942-44F3-995B-AE93E94AA5E3}"/>
              </a:ext>
            </a:extLst>
          </p:cNvPr>
          <p:cNvSpPr txBox="1"/>
          <p:nvPr/>
        </p:nvSpPr>
        <p:spPr>
          <a:xfrm>
            <a:off x="426033" y="1216812"/>
            <a:ext cx="80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用斑鸠贪吃桑葚而昏醉比喻女子迷恋爱情而受伤，形象地表现女子的后悔。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F8C96FD-3592-4F69-BA86-0F550AD4DC2E}"/>
              </a:ext>
            </a:extLst>
          </p:cNvPr>
          <p:cNvSpPr txBox="1"/>
          <p:nvPr/>
        </p:nvSpPr>
        <p:spPr>
          <a:xfrm>
            <a:off x="467543" y="2453815"/>
            <a:ext cx="8170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桑之未落，其叶沃若。</a:t>
            </a:r>
            <a:r>
              <a:rPr lang="en-US" altLang="zh-CN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桑之落矣，其黄而陨。</a:t>
            </a:r>
            <a:r>
              <a:rPr lang="en-US" altLang="zh-CN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320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57D2287-ABB3-4CEF-A2E2-A2288C09FCAB}"/>
              </a:ext>
            </a:extLst>
          </p:cNvPr>
          <p:cNvSpPr txBox="1"/>
          <p:nvPr/>
        </p:nvSpPr>
        <p:spPr>
          <a:xfrm>
            <a:off x="467543" y="3658292"/>
            <a:ext cx="77048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分别用桑叶的润泽和枯黄比喻自己青春貌美、人老珠黄；或者比喻爱意正浓时的幸福美妙，失去爱情时的痛苦凄凉。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97FC655-0DFA-4568-B57F-FEE9A1449768}"/>
              </a:ext>
            </a:extLst>
          </p:cNvPr>
          <p:cNvSpPr txBox="1"/>
          <p:nvPr/>
        </p:nvSpPr>
        <p:spPr>
          <a:xfrm>
            <a:off x="431540" y="164389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</a:p>
        </p:txBody>
      </p:sp>
    </p:spTree>
    <p:extLst>
      <p:ext uri="{BB962C8B-B14F-4D97-AF65-F5344CB8AC3E}">
        <p14:creationId xmlns:p14="http://schemas.microsoft.com/office/powerpoint/2010/main" val="24592084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E2D6AE7-F33F-4F1F-A725-A8455780B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8242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44A0A6F-8712-4D4D-989F-52CD3A63B1B9}"/>
              </a:ext>
            </a:extLst>
          </p:cNvPr>
          <p:cNvSpPr txBox="1"/>
          <p:nvPr/>
        </p:nvSpPr>
        <p:spPr>
          <a:xfrm>
            <a:off x="539552" y="332656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兴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委婉表达而造成一种曲折回环之效。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B884AED-D6A1-4D96-AE3B-4DD0C82AF042}"/>
              </a:ext>
            </a:extLst>
          </p:cNvPr>
          <p:cNvSpPr txBox="1"/>
          <p:nvPr/>
        </p:nvSpPr>
        <p:spPr>
          <a:xfrm>
            <a:off x="683568" y="1916832"/>
            <a:ext cx="806489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仿宋" panose="02010609060101010101" pitchFamily="49" charset="-122"/>
                <a:ea typeface="仿宋" panose="02010609060101010101" pitchFamily="49" charset="-122"/>
              </a:rPr>
              <a:t>参差荇菜，左右流之。窈窕淑女，寤寐求之。</a:t>
            </a:r>
            <a:endParaRPr lang="en-US" altLang="zh-CN" sz="32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sz="3200"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</a:p>
          <a:p>
            <a:r>
              <a:rPr lang="zh-CN" altLang="en-US" sz="3200">
                <a:latin typeface="仿宋" panose="02010609060101010101" pitchFamily="49" charset="-122"/>
                <a:ea typeface="仿宋" panose="02010609060101010101" pitchFamily="49" charset="-122"/>
              </a:rPr>
              <a:t>参差荇菜，左右采之。窈窕淑女，琴瑟友之。</a:t>
            </a:r>
          </a:p>
          <a:p>
            <a:r>
              <a:rPr lang="zh-CN" altLang="en-US" sz="3200">
                <a:latin typeface="仿宋" panose="02010609060101010101" pitchFamily="49" charset="-122"/>
                <a:ea typeface="仿宋" panose="02010609060101010101" pitchFamily="49" charset="-122"/>
              </a:rPr>
              <a:t>参差荇菜，左右芼之。窈窕淑女，钟鼓乐之。</a:t>
            </a:r>
          </a:p>
          <a:p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37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2" descr="CHIP15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8640" y="0"/>
            <a:ext cx="93636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BAB819B-A108-4486-B65C-AA19CA3414A9}"/>
              </a:ext>
            </a:extLst>
          </p:cNvPr>
          <p:cNvSpPr txBox="1"/>
          <p:nvPr/>
        </p:nvSpPr>
        <p:spPr>
          <a:xfrm>
            <a:off x="395536" y="332656"/>
            <a:ext cx="76328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比、兴含有交叉的部分</a:t>
            </a:r>
          </a:p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DFE6A56-CFC6-4F30-A3B8-9442A29B897C}"/>
              </a:ext>
            </a:extLst>
          </p:cNvPr>
          <p:cNvSpPr txBox="1"/>
          <p:nvPr/>
        </p:nvSpPr>
        <p:spPr>
          <a:xfrm>
            <a:off x="395536" y="978987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桑之未落，其叶沃若。</a:t>
            </a:r>
            <a:r>
              <a:rPr lang="en-US" altLang="zh-CN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桑之落矣，其黄而陨。</a:t>
            </a:r>
            <a:r>
              <a:rPr lang="en-US" altLang="zh-CN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320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890DF81-B8B7-4B38-8CB9-98520358C26E}"/>
              </a:ext>
            </a:extLst>
          </p:cNvPr>
          <p:cNvSpPr txBox="1"/>
          <p:nvPr/>
        </p:nvSpPr>
        <p:spPr>
          <a:xfrm>
            <a:off x="467544" y="2117761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起兴。引出情变。</a:t>
            </a:r>
          </a:p>
        </p:txBody>
      </p:sp>
    </p:spTree>
    <p:extLst>
      <p:ext uri="{BB962C8B-B14F-4D97-AF65-F5344CB8AC3E}">
        <p14:creationId xmlns:p14="http://schemas.microsoft.com/office/powerpoint/2010/main" val="37990765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CHIP15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3249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B15BBF4-96C5-4957-98AB-D1D72D1056D3}"/>
              </a:ext>
            </a:extLst>
          </p:cNvPr>
          <p:cNvSpPr txBox="1"/>
          <p:nvPr/>
        </p:nvSpPr>
        <p:spPr>
          <a:xfrm>
            <a:off x="395536" y="332656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文章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多次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提到“淇水”，具有怎样的作用？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70EE502-558C-4C8D-ABA9-2AD2ED698CA1}"/>
              </a:ext>
            </a:extLst>
          </p:cNvPr>
          <p:cNvSpPr txBox="1"/>
          <p:nvPr/>
        </p:nvSpPr>
        <p:spPr>
          <a:xfrm>
            <a:off x="522028" y="917431"/>
            <a:ext cx="828092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1.</a:t>
            </a:r>
            <a:r>
              <a:rPr lang="zh-CN" altLang="en-US" sz="3200"/>
              <a:t>是女子爱情变化的见证。从情浓时的“送子涉淇”</a:t>
            </a:r>
            <a:r>
              <a:rPr lang="zh-CN" altLang="en-US" sz="3200" smtClean="0"/>
              <a:t>到</a:t>
            </a:r>
            <a:r>
              <a:rPr lang="zh-CN" altLang="en-US" sz="3200"/>
              <a:t>被抛弃</a:t>
            </a:r>
            <a:r>
              <a:rPr lang="zh-CN" altLang="en-US" sz="3200" smtClean="0"/>
              <a:t>后</a:t>
            </a:r>
            <a:r>
              <a:rPr lang="zh-CN" altLang="en-US" sz="3200"/>
              <a:t>回娘家的“淇水汤汤，渐车帷裳”</a:t>
            </a:r>
            <a:r>
              <a:rPr lang="zh-CN" altLang="en-US" sz="3200" smtClean="0"/>
              <a:t>。</a:t>
            </a:r>
            <a:endParaRPr lang="en-US" altLang="zh-CN" sz="3200" smtClean="0"/>
          </a:p>
          <a:p>
            <a:endParaRPr lang="en-US" altLang="zh-CN" sz="3200"/>
          </a:p>
          <a:p>
            <a:r>
              <a:rPr lang="en-US" altLang="zh-CN" sz="3200"/>
              <a:t>2.</a:t>
            </a:r>
            <a:r>
              <a:rPr lang="zh-CN" altLang="en-US" sz="3200"/>
              <a:t> “淇水汤汤，渐车帷裳</a:t>
            </a:r>
            <a:r>
              <a:rPr lang="zh-CN" altLang="en-US" sz="3200" smtClean="0"/>
              <a:t>”烘托</a:t>
            </a:r>
            <a:r>
              <a:rPr lang="zh-CN" altLang="en-US" sz="3200"/>
              <a:t>出女子的悲伤失意，形象表现女子想起不平经历</a:t>
            </a:r>
            <a:r>
              <a:rPr lang="zh-CN" altLang="en-US" sz="3200" smtClean="0"/>
              <a:t>时内心如汤汤淇水般汹涌澎湃。</a:t>
            </a:r>
            <a:endParaRPr lang="en-US" altLang="zh-CN" sz="3200" smtClean="0"/>
          </a:p>
          <a:p>
            <a:endParaRPr lang="en-US" altLang="zh-CN" sz="3200"/>
          </a:p>
          <a:p>
            <a:r>
              <a:rPr lang="en-US" altLang="zh-CN" sz="3200"/>
              <a:t>3.</a:t>
            </a:r>
            <a:r>
              <a:rPr lang="zh-CN" altLang="en-US" sz="3200"/>
              <a:t>“淇则有岸，隰则有泮</a:t>
            </a:r>
            <a:r>
              <a:rPr lang="zh-CN" altLang="en-US" sz="3200" smtClean="0"/>
              <a:t>”事物是有</a:t>
            </a:r>
            <a:r>
              <a:rPr lang="zh-CN" altLang="en-US" sz="3200"/>
              <a:t>一定</a:t>
            </a:r>
            <a:r>
              <a:rPr lang="zh-CN" altLang="en-US" sz="3200" smtClean="0"/>
              <a:t>限制，</a:t>
            </a:r>
            <a:r>
              <a:rPr lang="zh-CN" altLang="en-US" sz="3200" smtClean="0">
                <a:solidFill>
                  <a:srgbClr val="FF0000"/>
                </a:solidFill>
              </a:rPr>
              <a:t>反衬</a:t>
            </a:r>
            <a:r>
              <a:rPr lang="zh-CN" altLang="en-US" sz="3200"/>
              <a:t>出</a:t>
            </a:r>
            <a:r>
              <a:rPr lang="zh-CN" altLang="en-US" sz="3200" smtClean="0"/>
              <a:t>男子</a:t>
            </a:r>
            <a:r>
              <a:rPr lang="zh-CN" altLang="en-US" sz="3200"/>
              <a:t>的变化无常</a:t>
            </a:r>
            <a:r>
              <a:rPr lang="zh-CN" altLang="en-US" sz="3200" smtClean="0"/>
              <a:t>，为女子下定决心结束作出铺垫，也是女子对自己的安慰。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1997558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D687229-EE90-4CD0-B5E0-3D41CE489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285844" cy="605902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FA93FB-E88E-4A80-AFF6-2F0C668A0F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828600" y="2254293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6000" b="1"/>
              <a:t>《</a:t>
            </a:r>
            <a:r>
              <a:rPr lang="zh-CN" altLang="en-US" sz="6000" b="1"/>
              <a:t>氓</a:t>
            </a:r>
            <a:r>
              <a:rPr lang="en-US" altLang="zh-CN" sz="6000" b="1"/>
              <a:t>》</a:t>
            </a:r>
            <a:endParaRPr lang="zh-CN" altLang="en-US" sz="6000" b="1"/>
          </a:p>
        </p:txBody>
      </p:sp>
    </p:spTree>
    <p:extLst>
      <p:ext uri="{BB962C8B-B14F-4D97-AF65-F5344CB8AC3E}">
        <p14:creationId xmlns:p14="http://schemas.microsoft.com/office/powerpoint/2010/main" val="3698115160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descr="CHIP15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CE14926-2A46-44F3-80B9-43DCC0CF98BA}"/>
              </a:ext>
            </a:extLst>
          </p:cNvPr>
          <p:cNvSpPr txBox="1"/>
          <p:nvPr/>
        </p:nvSpPr>
        <p:spPr>
          <a:xfrm>
            <a:off x="2635027" y="701208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借代、肖像描写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5EA85FD-F986-4BB1-BBFE-1CBB1DF8FF08}"/>
              </a:ext>
            </a:extLst>
          </p:cNvPr>
          <p:cNvSpPr txBox="1"/>
          <p:nvPr/>
        </p:nvSpPr>
        <p:spPr>
          <a:xfrm>
            <a:off x="402779" y="2276872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乘彼垝垣，以望复关。不见复关，泣涕涟涟。既见复关，载笑载言。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EE93152-5826-4A85-9FC5-F7E550534F69}"/>
              </a:ext>
            </a:extLst>
          </p:cNvPr>
          <p:cNvSpPr txBox="1"/>
          <p:nvPr/>
        </p:nvSpPr>
        <p:spPr>
          <a:xfrm>
            <a:off x="402779" y="4005064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用“复关”指代住在那里的氓，表现女子不便名言的心事。肖像描写表现女子望眼欲穿和一片痴心。</a:t>
            </a:r>
          </a:p>
        </p:txBody>
      </p:sp>
    </p:spTree>
    <p:extLst>
      <p:ext uri="{BB962C8B-B14F-4D97-AF65-F5344CB8AC3E}">
        <p14:creationId xmlns:p14="http://schemas.microsoft.com/office/powerpoint/2010/main" val="1357199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014D8B6-4C65-4119-A84E-7890C5EA5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55238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3120803-8AD7-406B-AADC-4720BDCC40BE}"/>
              </a:ext>
            </a:extLst>
          </p:cNvPr>
          <p:cNvSpPr txBox="1"/>
          <p:nvPr/>
        </p:nvSpPr>
        <p:spPr>
          <a:xfrm>
            <a:off x="534003" y="226388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学习本课，你在爱情观上有何收获？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ECF188F-237C-4133-B1CD-28E8B390321E}"/>
              </a:ext>
            </a:extLst>
          </p:cNvPr>
          <p:cNvSpPr txBox="1"/>
          <p:nvPr/>
        </p:nvSpPr>
        <p:spPr>
          <a:xfrm>
            <a:off x="512984" y="4355001"/>
            <a:ext cx="71198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爱情的虚妄，在于它难以长久；而爱情的真实，是它即使瞬间存在过，也是确切的无法替代的幸福。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09879B6-19BA-4B3E-9638-44CA8BD402C5}"/>
              </a:ext>
            </a:extLst>
          </p:cNvPr>
          <p:cNvSpPr txBox="1"/>
          <p:nvPr/>
        </p:nvSpPr>
        <p:spPr>
          <a:xfrm>
            <a:off x="4547601" y="5386052"/>
            <a:ext cx="41044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既见复关，载笑载言。</a:t>
            </a:r>
            <a:endParaRPr lang="en-US" altLang="zh-CN" sz="320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总角之宴，言笑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晏晏</a:t>
            </a:r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98FB389-6750-4613-B6F4-730F6D88CF7D}"/>
              </a:ext>
            </a:extLst>
          </p:cNvPr>
          <p:cNvSpPr txBox="1"/>
          <p:nvPr/>
        </p:nvSpPr>
        <p:spPr>
          <a:xfrm>
            <a:off x="512984" y="3104737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勇敢面对爱情的所有变化，是对爱情的尊重和热爱。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63664D2-E1EE-4D2D-A1BD-952AB58D0D27}"/>
              </a:ext>
            </a:extLst>
          </p:cNvPr>
          <p:cNvSpPr txBox="1"/>
          <p:nvPr/>
        </p:nvSpPr>
        <p:spPr>
          <a:xfrm>
            <a:off x="512984" y="1328993"/>
            <a:ext cx="73269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爱情只是热爱生命的人生中之分支；恰恰是爱情之外的热情，能够赋予爱情源源不断的信心和活力。</a:t>
            </a:r>
          </a:p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719DF1E-9334-4D14-A6F8-E81A6135F63C}"/>
              </a:ext>
            </a:extLst>
          </p:cNvPr>
          <p:cNvSpPr txBox="1"/>
          <p:nvPr/>
        </p:nvSpPr>
        <p:spPr>
          <a:xfrm>
            <a:off x="3275857" y="3770226"/>
            <a:ext cx="4104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反是不思，亦已焉哉！</a:t>
            </a:r>
          </a:p>
        </p:txBody>
      </p:sp>
    </p:spTree>
    <p:extLst>
      <p:ext uri="{BB962C8B-B14F-4D97-AF65-F5344CB8AC3E}">
        <p14:creationId xmlns:p14="http://schemas.microsoft.com/office/powerpoint/2010/main" val="555269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FE4B697A-B442-4B24-B177-B40898D55AE3}" type="slidenum">
              <a:rPr lang="en-US" altLang="zh-CN"/>
              <a:t>22</a:t>
            </a:fld>
            <a:endParaRPr lang="en-US" altLang="zh-CN"/>
          </a:p>
        </p:txBody>
      </p:sp>
      <p:pic>
        <p:nvPicPr>
          <p:cNvPr id="51203" name="Picture 6" descr="200711614524782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200" y="0"/>
            <a:ext cx="9067800" cy="68008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04" name="Rectangle 4"/>
          <p:cNvSpPr>
            <a:spLocks noGrp="1" noChangeArrowheads="1"/>
          </p:cNvSpPr>
          <p:nvPr>
            <p:ph idx="1"/>
          </p:nvPr>
        </p:nvSpPr>
        <p:spPr>
          <a:xfrm>
            <a:off x="4284663" y="1341438"/>
            <a:ext cx="4248150" cy="50403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smtClean="0">
                <a:solidFill>
                  <a:srgbClr val="0033CC"/>
                </a:solidFill>
                <a:latin typeface="Comic Sans MS" pitchFamily="66" charset="0"/>
                <a:ea typeface="华文新魏" pitchFamily="2" charset="-122"/>
              </a:rPr>
              <a:t>       </a:t>
            </a:r>
            <a:r>
              <a:rPr lang="en-US" altLang="zh-CN" sz="2800" smtClean="0">
                <a:solidFill>
                  <a:srgbClr val="0033CC"/>
                </a:solidFill>
                <a:latin typeface="Comic Sans MS" pitchFamily="66" charset="0"/>
                <a:ea typeface="黑体" pitchFamily="2" charset="-122"/>
              </a:rPr>
              <a:t>《</a:t>
            </a:r>
            <a:r>
              <a:rPr lang="zh-CN" altLang="en-US" sz="2800" smtClean="0">
                <a:solidFill>
                  <a:srgbClr val="0033CC"/>
                </a:solidFill>
                <a:latin typeface="Comic Sans MS" pitchFamily="66" charset="0"/>
                <a:ea typeface="黑体" pitchFamily="2" charset="-122"/>
              </a:rPr>
              <a:t>氓</a:t>
            </a:r>
            <a:r>
              <a:rPr lang="en-US" altLang="zh-CN" sz="2800" smtClean="0">
                <a:solidFill>
                  <a:srgbClr val="0033CC"/>
                </a:solidFill>
                <a:latin typeface="Comic Sans MS" pitchFamily="66" charset="0"/>
                <a:ea typeface="黑体" pitchFamily="2" charset="-122"/>
              </a:rPr>
              <a:t>》</a:t>
            </a:r>
            <a:r>
              <a:rPr lang="zh-CN" altLang="en-US" sz="2800" smtClean="0">
                <a:solidFill>
                  <a:srgbClr val="0033CC"/>
                </a:solidFill>
                <a:latin typeface="Comic Sans MS" pitchFamily="66" charset="0"/>
                <a:ea typeface="黑体" pitchFamily="2" charset="-122"/>
              </a:rPr>
              <a:t>中女子的背影已渐行渐远，却给我们后世之人留下了深深地思考。虽然我们中学生不允许早恋，但我们可以从女主人公的不幸遭遇中进行反思，树立正确的婚恋观，学会正确地去爱！</a:t>
            </a:r>
          </a:p>
        </p:txBody>
      </p:sp>
      <p:sp>
        <p:nvSpPr>
          <p:cNvPr id="51205" name="Text Box 7"/>
          <p:cNvSpPr txBox="1">
            <a:spLocks noChangeArrowheads="1"/>
          </p:cNvSpPr>
          <p:nvPr/>
        </p:nvSpPr>
        <p:spPr bwMode="auto">
          <a:xfrm>
            <a:off x="2555875" y="188913"/>
            <a:ext cx="3563938" cy="927100"/>
          </a:xfrm>
          <a:prstGeom prst="rect">
            <a:avLst/>
          </a:prstGeom>
          <a:gradFill rotWithShape="1">
            <a:gsLst>
              <a:gs pos="0">
                <a:srgbClr val="717100"/>
              </a:gs>
              <a:gs pos="50000">
                <a:srgbClr val="FFFF00"/>
              </a:gs>
              <a:gs pos="100000">
                <a:srgbClr val="717100"/>
              </a:gs>
            </a:gsLst>
            <a:lin ang="5400000" scaled="1"/>
          </a:gradFill>
          <a:ln w="12700">
            <a:solidFill>
              <a:srgbClr val="66FF66"/>
            </a:solidFill>
            <a:miter lim="800000"/>
          </a:ln>
        </p:spPr>
        <p:txBody>
          <a:bodyPr lIns="72000">
            <a:spAutoFit/>
          </a:bodyPr>
          <a:lstStyle/>
          <a:p>
            <a:pPr marL="457200">
              <a:spcBef>
                <a:spcPct val="50000"/>
              </a:spcBef>
            </a:pPr>
            <a:r>
              <a:rPr lang="zh-CN" altLang="en-US" sz="5400">
                <a:solidFill>
                  <a:srgbClr val="0000FF"/>
                </a:solidFill>
              </a:rPr>
              <a:t>人生启示</a:t>
            </a:r>
          </a:p>
        </p:txBody>
      </p:sp>
    </p:spTree>
    <p:extLst>
      <p:ext uri="{BB962C8B-B14F-4D97-AF65-F5344CB8AC3E}">
        <p14:creationId xmlns:p14="http://schemas.microsoft.com/office/powerpoint/2010/main" val="1933014906"/>
      </p:ext>
    </p:extLst>
  </p:cSld>
  <p:clrMapOvr>
    <a:masterClrMapping/>
  </p:clrMapOvr>
  <p:transition spd="med">
    <p:wipe dir="r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226" name="图片 54273" descr="执子之手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7164388" cy="53006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4275" name="文本框 54274"/>
          <p:cNvSpPr txBox="1">
            <a:spLocks noChangeArrowheads="1"/>
          </p:cNvSpPr>
          <p:nvPr/>
        </p:nvSpPr>
        <p:spPr bwMode="auto">
          <a:xfrm>
            <a:off x="323850" y="5300663"/>
            <a:ext cx="88201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Microsoft YaHei" pitchFamily="34" charset="-122"/>
                <a:ea typeface="Microsoft YaHei" pitchFamily="34" charset="-122"/>
              </a:rPr>
              <a:t>当爱情走入婚姻，家庭怎样才能牢靠？ 夫妻关系如何才能持久？ </a:t>
            </a:r>
          </a:p>
        </p:txBody>
      </p:sp>
      <p:sp>
        <p:nvSpPr>
          <p:cNvPr id="54276" name="文本框 54275"/>
          <p:cNvSpPr txBox="1">
            <a:spLocks noChangeArrowheads="1"/>
          </p:cNvSpPr>
          <p:nvPr/>
        </p:nvSpPr>
        <p:spPr bwMode="auto">
          <a:xfrm>
            <a:off x="7667625" y="981075"/>
            <a:ext cx="1006475" cy="5688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3300"/>
                </a:solidFill>
                <a:latin typeface="Arial" pitchFamily="34" charset="0"/>
              </a:rPr>
              <a:t>粗浅探究</a:t>
            </a:r>
          </a:p>
        </p:txBody>
      </p:sp>
    </p:spTree>
    <p:extLst>
      <p:ext uri="{BB962C8B-B14F-4D97-AF65-F5344CB8AC3E}">
        <p14:creationId xmlns:p14="http://schemas.microsoft.com/office/powerpoint/2010/main" val="23804204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文本占位符 62466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我如果爱你</a:t>
            </a:r>
            <a:r>
              <a:rPr lang="en-US" altLang="zh-CN" smtClean="0">
                <a:solidFill>
                  <a:srgbClr val="000000"/>
                </a:solidFill>
                <a:ea typeface="黑体" pitchFamily="2" charset="-122"/>
              </a:rPr>
              <a:t>——</a:t>
            </a:r>
            <a:br>
              <a:rPr lang="en-US" altLang="zh-CN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绝不像攀援的凌霄花，</a:t>
            </a:r>
            <a:b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借你的高枝炫耀自己：</a:t>
            </a:r>
            <a:b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我如果爱你</a:t>
            </a:r>
            <a:r>
              <a:rPr lang="en-US" altLang="zh-CN" smtClean="0">
                <a:solidFill>
                  <a:srgbClr val="000000"/>
                </a:solidFill>
                <a:ea typeface="黑体" pitchFamily="2" charset="-122"/>
              </a:rPr>
              <a:t>——</a:t>
            </a:r>
            <a:br>
              <a:rPr lang="en-US" altLang="zh-CN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绝不学痴情的鸟儿，</a:t>
            </a:r>
            <a:b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为绿荫重复单调的歌曲；</a:t>
            </a:r>
            <a:b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也不止像泉源，</a:t>
            </a:r>
            <a:b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常年送来清凉的慰籍；</a:t>
            </a:r>
            <a:b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也不止像险峰，增加你的高度，衬托你的威仪。</a:t>
            </a:r>
            <a:b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甚至日光。</a:t>
            </a:r>
            <a:b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甚至春雨。</a:t>
            </a:r>
            <a:b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不，这些都还不够！</a:t>
            </a:r>
            <a:b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我必须是你近旁的一株木棉，</a:t>
            </a:r>
            <a:b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做为树的形象和你站在一起。</a:t>
            </a:r>
          </a:p>
          <a:p>
            <a:pPr>
              <a:lnSpc>
                <a:spcPct val="90000"/>
              </a:lnSpc>
            </a:pP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                 </a:t>
            </a:r>
            <a:r>
              <a:rPr lang="en-US" altLang="zh-CN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----《</a:t>
            </a:r>
            <a:r>
              <a:rPr lang="zh-CN" altLang="en-US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致橡树</a:t>
            </a:r>
            <a:r>
              <a:rPr lang="en-US" altLang="zh-CN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en-US" altLang="zh-CN" smtClean="0"/>
              <a:t> </a:t>
            </a:r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cxnSp>
        <p:nvCxnSpPr>
          <p:cNvPr id="5" name="肘形连接符 4"/>
          <p:cNvCxnSpPr/>
          <p:nvPr/>
        </p:nvCxnSpPr>
        <p:spPr>
          <a:xfrm flipV="1">
            <a:off x="3347864" y="836712"/>
            <a:ext cx="2304256" cy="7200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796136" y="692696"/>
            <a:ext cx="1224136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不依附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0" name="肘形连接符 9"/>
          <p:cNvCxnSpPr/>
          <p:nvPr/>
        </p:nvCxnSpPr>
        <p:spPr>
          <a:xfrm flipV="1">
            <a:off x="2987824" y="2132856"/>
            <a:ext cx="2376264" cy="7200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508104" y="1988840"/>
            <a:ext cx="1296144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不单恋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3" name="肘形连接符 12"/>
          <p:cNvCxnSpPr/>
          <p:nvPr/>
        </p:nvCxnSpPr>
        <p:spPr>
          <a:xfrm>
            <a:off x="2699792" y="4437112"/>
            <a:ext cx="2376264" cy="21602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292080" y="4509120"/>
            <a:ext cx="1944216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不一味付出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6" name="肘形连接符 15"/>
          <p:cNvCxnSpPr/>
          <p:nvPr/>
        </p:nvCxnSpPr>
        <p:spPr>
          <a:xfrm>
            <a:off x="4860032" y="5661248"/>
            <a:ext cx="1440160" cy="14401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6444208" y="5589240"/>
            <a:ext cx="1512168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人格平等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1895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404664"/>
            <a:ext cx="8229600" cy="600953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smtClean="0"/>
              <a:t>     根，紧握在地下；</a:t>
            </a:r>
            <a:br>
              <a:rPr lang="zh-CN" altLang="en-US" smtClean="0"/>
            </a:br>
            <a:r>
              <a:rPr lang="zh-CN" altLang="en-US" smtClean="0"/>
              <a:t>叶，相触在云里。</a:t>
            </a:r>
            <a:br>
              <a:rPr lang="zh-CN" altLang="en-US" smtClean="0"/>
            </a:br>
            <a:r>
              <a:rPr lang="zh-CN" altLang="en-US" smtClean="0"/>
              <a:t>每一阵风过，</a:t>
            </a:r>
            <a:br>
              <a:rPr lang="zh-CN" altLang="en-US" smtClean="0"/>
            </a:br>
            <a:r>
              <a:rPr lang="zh-CN" altLang="en-US" smtClean="0"/>
              <a:t>我们都互相致意，</a:t>
            </a:r>
            <a:br>
              <a:rPr lang="zh-CN" altLang="en-US" smtClean="0"/>
            </a:br>
            <a:r>
              <a:rPr lang="zh-CN" altLang="en-US" smtClean="0"/>
              <a:t>但没有人，</a:t>
            </a:r>
            <a:br>
              <a:rPr lang="zh-CN" altLang="en-US" smtClean="0"/>
            </a:br>
            <a:r>
              <a:rPr lang="zh-CN" altLang="en-US" smtClean="0"/>
              <a:t>听懂我们的言语。</a:t>
            </a:r>
            <a:br>
              <a:rPr lang="zh-CN" altLang="en-US" smtClean="0"/>
            </a:br>
            <a:r>
              <a:rPr lang="zh-CN" altLang="en-US" smtClean="0"/>
              <a:t>你有你的铜枝铁干，</a:t>
            </a:r>
            <a:br>
              <a:rPr lang="zh-CN" altLang="en-US" smtClean="0"/>
            </a:br>
            <a:r>
              <a:rPr lang="zh-CN" altLang="en-US" smtClean="0"/>
              <a:t>像刀，像剑，也像戟；</a:t>
            </a:r>
            <a:br>
              <a:rPr lang="zh-CN" altLang="en-US" smtClean="0"/>
            </a:br>
            <a:r>
              <a:rPr lang="zh-CN" altLang="en-US" smtClean="0"/>
              <a:t>我有我红硕的花朵，</a:t>
            </a:r>
            <a:br>
              <a:rPr lang="zh-CN" altLang="en-US" smtClean="0"/>
            </a:br>
            <a:r>
              <a:rPr lang="zh-CN" altLang="en-US" smtClean="0"/>
              <a:t>像沉重的叹息，</a:t>
            </a:r>
            <a:br>
              <a:rPr lang="zh-CN" altLang="en-US" smtClean="0"/>
            </a:br>
            <a:r>
              <a:rPr lang="zh-CN" altLang="en-US" smtClean="0"/>
              <a:t>又像英勇的火炬。</a:t>
            </a:r>
            <a:br>
              <a:rPr lang="zh-CN" altLang="en-US" smtClean="0"/>
            </a:br>
            <a:br>
              <a:rPr lang="zh-CN" altLang="en-US" smtClean="0"/>
            </a:br>
            <a:endParaRPr lang="zh-CN" altLang="en-US"/>
          </a:p>
        </p:txBody>
      </p:sp>
      <p:cxnSp>
        <p:nvCxnSpPr>
          <p:cNvPr id="6" name="肘形连接符 5"/>
          <p:cNvCxnSpPr/>
          <p:nvPr/>
        </p:nvCxnSpPr>
        <p:spPr>
          <a:xfrm>
            <a:off x="3491880" y="2132856"/>
            <a:ext cx="1440160" cy="36004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220072" y="2132856"/>
            <a:ext cx="2088232" cy="7200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相互尊重</a:t>
            </a:r>
            <a:endParaRPr lang="en-US" altLang="zh-CN" sz="240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心灵相犀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3851920" y="3933056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3491880" y="4293096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635896" y="4869160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860032" y="3717032"/>
            <a:ext cx="648072" cy="3600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美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60032" y="4149080"/>
            <a:ext cx="648072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柔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0032" y="4725144"/>
            <a:ext cx="936104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勇敢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5748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404664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mtClean="0"/>
              <a:t>    我们分担寒潮、风雷、霹雳；</a:t>
            </a:r>
            <a:br>
              <a:rPr lang="zh-CN" altLang="en-US" smtClean="0"/>
            </a:br>
            <a:r>
              <a:rPr lang="zh-CN" altLang="en-US" smtClean="0"/>
              <a:t>我们共享雾霭、流岚、虹霓。</a:t>
            </a:r>
            <a:br>
              <a:rPr lang="zh-CN" altLang="en-US" smtClean="0"/>
            </a:br>
            <a:r>
              <a:rPr lang="zh-CN" altLang="en-US" smtClean="0"/>
              <a:t>仿佛永远分离，</a:t>
            </a:r>
            <a:br>
              <a:rPr lang="zh-CN" altLang="en-US" smtClean="0"/>
            </a:br>
            <a:r>
              <a:rPr lang="zh-CN" altLang="en-US" smtClean="0"/>
              <a:t>却又终身相依。</a:t>
            </a:r>
            <a:br>
              <a:rPr lang="zh-CN" altLang="en-US" smtClean="0"/>
            </a:br>
            <a:r>
              <a:rPr lang="zh-CN" altLang="en-US" smtClean="0"/>
              <a:t>这才是伟大的爱情，</a:t>
            </a:r>
            <a:br>
              <a:rPr lang="zh-CN" altLang="en-US" smtClean="0"/>
            </a:br>
            <a:r>
              <a:rPr lang="zh-CN" altLang="en-US" smtClean="0"/>
              <a:t>坚贞就在这里：</a:t>
            </a:r>
            <a:br>
              <a:rPr lang="zh-CN" altLang="en-US" smtClean="0"/>
            </a:br>
            <a:r>
              <a:rPr lang="zh-CN" altLang="en-US" smtClean="0"/>
              <a:t>爱</a:t>
            </a:r>
            <a:r>
              <a:rPr lang="en-US" altLang="zh-CN" smtClean="0"/>
              <a:t>——</a:t>
            </a:r>
            <a:br>
              <a:rPr lang="zh-CN" altLang="en-US" smtClean="0"/>
            </a:br>
            <a:r>
              <a:rPr lang="zh-CN" altLang="en-US" smtClean="0"/>
              <a:t>不仅爱你伟岸的身躯，</a:t>
            </a:r>
            <a:br>
              <a:rPr lang="zh-CN" altLang="en-US" smtClean="0"/>
            </a:br>
            <a:r>
              <a:rPr lang="zh-CN" altLang="en-US" smtClean="0"/>
              <a:t>也爱你坚持的位置，</a:t>
            </a:r>
            <a:br>
              <a:rPr lang="zh-CN" altLang="en-US" smtClean="0"/>
            </a:br>
            <a:r>
              <a:rPr lang="zh-CN" altLang="en-US" smtClean="0"/>
              <a:t>足下的土地。</a:t>
            </a:r>
            <a:endParaRPr lang="zh-CN" altLang="en-US"/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4644008" y="2564904"/>
            <a:ext cx="4310062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  <a:sym typeface="宋体" panose="02010600030101010101" pitchFamily="2" charset="-122"/>
              </a:rPr>
              <a:t>新时代的女性应该有怎样的爱情婚姻观？</a:t>
            </a:r>
          </a:p>
          <a:p>
            <a:r>
              <a:rPr lang="zh-CN" altLang="en-US" sz="2400">
                <a:solidFill>
                  <a:srgbClr val="0000FF"/>
                </a:solidFill>
                <a:latin typeface="Microsoft YaHei" pitchFamily="34" charset="-122"/>
                <a:ea typeface="Microsoft YaHei" pitchFamily="34" charset="-122"/>
                <a:sym typeface="宋体" panose="02010600030101010101" pitchFamily="2" charset="-122"/>
              </a:rPr>
              <a:t>明确：爱情需要以人格平等、个性独立、互相尊重倾慕、彼此情投意合为基础。 </a:t>
            </a:r>
            <a:br>
              <a:rPr lang="zh-CN" altLang="en-US" sz="2400">
                <a:solidFill>
                  <a:srgbClr val="0000FF"/>
                </a:solidFill>
                <a:latin typeface="Microsoft YaHei" pitchFamily="34" charset="-122"/>
                <a:ea typeface="Microsoft YaHei" pitchFamily="34" charset="-122"/>
                <a:sym typeface="宋体" panose="02010600030101010101" pitchFamily="2" charset="-122"/>
              </a:rPr>
            </a:br>
            <a:r>
              <a:rPr lang="zh-CN" altLang="en-US" sz="2400">
                <a:solidFill>
                  <a:srgbClr val="0000FF"/>
                </a:solidFill>
                <a:latin typeface="Microsoft YaHei" pitchFamily="34" charset="-122"/>
                <a:ea typeface="Microsoft YaHei" pitchFamily="34" charset="-122"/>
                <a:sym typeface="宋体" panose="02010600030101010101" pitchFamily="2" charset="-122"/>
              </a:rPr>
              <a:t>    伟大爱情，要讲求奉献，能风雨同舟，同甘共苦、冷暖相依。</a:t>
            </a:r>
            <a:br>
              <a:rPr lang="zh-CN" altLang="en-US" sz="2400">
                <a:solidFill>
                  <a:srgbClr val="0000FF"/>
                </a:solidFill>
                <a:latin typeface="Microsoft YaHei" pitchFamily="34" charset="-122"/>
                <a:ea typeface="Microsoft YaHei" pitchFamily="34" charset="-122"/>
                <a:sym typeface="宋体" panose="02010600030101010101" pitchFamily="2" charset="-122"/>
              </a:rPr>
            </a:br>
            <a:endParaRPr lang="zh-CN" altLang="en-US" sz="2400">
              <a:latin typeface="Microsoft YaHei" pitchFamily="34" charset="-122"/>
              <a:ea typeface="Microsoft YaHei" pitchFamily="34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1907704" y="116632"/>
            <a:ext cx="1008112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059832" y="0"/>
            <a:ext cx="1584176" cy="4766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同甘共苦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3131840" y="1772816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211960" y="1340768"/>
            <a:ext cx="2376264" cy="10801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保持独立</a:t>
            </a:r>
            <a:endParaRPr lang="en-US" altLang="zh-CN" sz="240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思想共鸣</a:t>
            </a:r>
            <a:endParaRPr lang="en-US" altLang="zh-CN" sz="240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（形离神不离）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1691680" y="4869160"/>
            <a:ext cx="720080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555776" y="5517232"/>
            <a:ext cx="2016224" cy="8640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</a:rPr>
              <a:t>尊重独立性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3685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8F5D406-8F21-4511-B902-AB4F93203342}"/>
              </a:ext>
            </a:extLst>
          </p:cNvPr>
          <p:cNvSpPr txBox="1"/>
          <p:nvPr/>
        </p:nvSpPr>
        <p:spPr>
          <a:xfrm>
            <a:off x="539552" y="620688"/>
            <a:ext cx="72728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总角：</a:t>
            </a:r>
            <a:endParaRPr lang="en-US" altLang="zh-CN" sz="3200"/>
          </a:p>
          <a:p>
            <a:r>
              <a:rPr lang="en-US" altLang="zh-CN" sz="3200"/>
              <a:t>        </a:t>
            </a:r>
            <a:r>
              <a:rPr lang="zh-CN" altLang="en-US" sz="3200"/>
              <a:t>古代未成年人的发型。儿童或少年时代。</a:t>
            </a:r>
            <a:endParaRPr lang="en-US" altLang="zh-CN" sz="3200"/>
          </a:p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F992FDD-ECBA-4B07-B4DB-6CE0F6C94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59" y="2445464"/>
            <a:ext cx="3135584" cy="235168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ECCBF7C-91F2-4C1F-9FF7-5E20C5905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140968"/>
            <a:ext cx="4055008" cy="324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43127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BAB16A3-B83B-4684-A1EB-EB5338BCD76D}"/>
              </a:ext>
            </a:extLst>
          </p:cNvPr>
          <p:cNvSpPr txBox="1"/>
          <p:nvPr/>
        </p:nvSpPr>
        <p:spPr>
          <a:xfrm>
            <a:off x="611560" y="1412776"/>
            <a:ext cx="82809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作业：</a:t>
            </a:r>
            <a:endParaRPr lang="en-US" altLang="zh-CN" sz="3200"/>
          </a:p>
          <a:p>
            <a:r>
              <a:rPr lang="en-US" altLang="zh-CN" sz="3200"/>
              <a:t>1.</a:t>
            </a:r>
            <a:r>
              <a:rPr lang="zh-CN" altLang="en-US" sz="3200"/>
              <a:t>完成 </a:t>
            </a:r>
            <a:r>
              <a:rPr lang="en-US" altLang="zh-CN" sz="3200"/>
              <a:t>《</a:t>
            </a:r>
            <a:r>
              <a:rPr lang="zh-CN" altLang="en-US" sz="3200"/>
              <a:t>名校方案</a:t>
            </a:r>
            <a:r>
              <a:rPr lang="en-US" altLang="zh-CN" sz="3200"/>
              <a:t>》</a:t>
            </a:r>
            <a:r>
              <a:rPr lang="zh-CN" altLang="en-US" sz="3200"/>
              <a:t>：</a:t>
            </a:r>
            <a:endParaRPr lang="en-US" altLang="zh-CN" sz="3200"/>
          </a:p>
          <a:p>
            <a:r>
              <a:rPr lang="zh-CN" altLang="en-US" sz="3200"/>
              <a:t>（</a:t>
            </a:r>
            <a:r>
              <a:rPr lang="en-US" altLang="zh-CN" sz="3200"/>
              <a:t>1</a:t>
            </a:r>
            <a:r>
              <a:rPr lang="zh-CN" altLang="en-US" sz="3200"/>
              <a:t>）课文点拨</a:t>
            </a:r>
            <a:r>
              <a:rPr lang="en-US" altLang="zh-CN" sz="3200" smtClean="0"/>
              <a:t>《</a:t>
            </a:r>
            <a:r>
              <a:rPr lang="zh-CN" altLang="en-US" sz="3200"/>
              <a:t>氓</a:t>
            </a:r>
            <a:r>
              <a:rPr lang="en-US" altLang="zh-CN" sz="3200" smtClean="0"/>
              <a:t>》</a:t>
            </a:r>
            <a:r>
              <a:rPr lang="en-US" altLang="zh-CN" sz="3200"/>
              <a:t>1</a:t>
            </a:r>
            <a:r>
              <a:rPr lang="zh-CN" altLang="en-US" sz="3200"/>
              <a:t>、</a:t>
            </a:r>
            <a:r>
              <a:rPr lang="en-US" altLang="zh-CN" sz="3200" smtClean="0"/>
              <a:t>2</a:t>
            </a:r>
            <a:r>
              <a:rPr lang="zh-CN" altLang="en-US" sz="3200" smtClean="0"/>
              <a:t>、</a:t>
            </a:r>
            <a:r>
              <a:rPr lang="en-US" altLang="zh-CN" sz="3200" smtClean="0"/>
              <a:t>3</a:t>
            </a:r>
            <a:endParaRPr lang="en-US" altLang="zh-CN" sz="3200"/>
          </a:p>
          <a:p>
            <a:r>
              <a:rPr lang="zh-CN" altLang="en-US" sz="3200"/>
              <a:t>（</a:t>
            </a:r>
            <a:r>
              <a:rPr lang="en-US" altLang="zh-CN" sz="3200"/>
              <a:t>2</a:t>
            </a:r>
            <a:r>
              <a:rPr lang="zh-CN" altLang="en-US" sz="3200"/>
              <a:t>）迁移训练</a:t>
            </a:r>
            <a:r>
              <a:rPr lang="en-US" altLang="zh-CN" sz="3200"/>
              <a:t>·</a:t>
            </a:r>
            <a:r>
              <a:rPr lang="zh-CN" altLang="en-US" sz="3200"/>
              <a:t>诗歌鉴赏</a:t>
            </a:r>
            <a:r>
              <a:rPr lang="en-US" altLang="zh-CN" sz="3200"/>
              <a:t>2</a:t>
            </a:r>
            <a:r>
              <a:rPr lang="zh-CN" altLang="en-US" sz="3200"/>
              <a:t>、</a:t>
            </a:r>
            <a:r>
              <a:rPr lang="en-US" altLang="zh-CN" sz="3200"/>
              <a:t>3</a:t>
            </a:r>
            <a:r>
              <a:rPr lang="zh-CN" altLang="en-US" sz="3200"/>
              <a:t>、</a:t>
            </a:r>
            <a:r>
              <a:rPr lang="en-US" altLang="zh-CN" sz="3200"/>
              <a:t>4</a:t>
            </a:r>
          </a:p>
          <a:p>
            <a:r>
              <a:rPr lang="en-US" altLang="zh-CN" sz="3200"/>
              <a:t>2.</a:t>
            </a:r>
            <a:r>
              <a:rPr lang="zh-CN" altLang="en-US" sz="3200" smtClean="0"/>
              <a:t>背诵</a:t>
            </a:r>
            <a:r>
              <a:rPr lang="en-US" altLang="zh-CN" sz="3200" smtClean="0"/>
              <a:t>《</a:t>
            </a:r>
            <a:r>
              <a:rPr lang="zh-CN" altLang="en-US" sz="3200"/>
              <a:t>氓</a:t>
            </a:r>
            <a:r>
              <a:rPr lang="en-US" altLang="zh-CN" sz="3200"/>
              <a:t>》</a:t>
            </a:r>
            <a:r>
              <a:rPr lang="zh-CN" altLang="en-US" sz="3200"/>
              <a:t>。</a:t>
            </a:r>
            <a:endParaRPr lang="en-US" altLang="zh-CN" sz="3200"/>
          </a:p>
          <a:p>
            <a:r>
              <a:rPr lang="zh-CN" altLang="en-US" sz="3200" u="sng" smtClean="0"/>
              <a:t>                       </a:t>
            </a:r>
            <a:endParaRPr lang="en-US" altLang="zh-CN" sz="3200" u="sng"/>
          </a:p>
          <a:p>
            <a:r>
              <a:rPr lang="zh-CN" altLang="en-US" sz="3200"/>
              <a:t>                </a:t>
            </a:r>
            <a:r>
              <a:rPr lang="zh-CN" altLang="en-US" sz="3200" u="sng"/>
              <a:t>  </a:t>
            </a:r>
            <a:endParaRPr lang="en-US" altLang="zh-CN" sz="3200"/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84100" y="116459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540631686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Picture 2" descr="CHIP15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6250" y="0"/>
            <a:ext cx="357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8272" y="912322"/>
            <a:ext cx="9105728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诗经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简介 </a:t>
            </a:r>
          </a:p>
          <a:p>
            <a:r>
              <a:rPr lang="zh-CN" altLang="en-US" sz="2700"/>
              <a:t>      </a:t>
            </a:r>
            <a:r>
              <a:rPr lang="en-US" altLang="zh-CN" sz="2700"/>
              <a:t>《</a:t>
            </a:r>
            <a:r>
              <a:rPr lang="zh-CN" altLang="en-US" sz="2700"/>
              <a:t>诗经</a:t>
            </a:r>
            <a:r>
              <a:rPr lang="en-US" altLang="zh-CN" sz="2700"/>
              <a:t>》</a:t>
            </a:r>
            <a:r>
              <a:rPr lang="zh-CN" altLang="en-US" sz="2700"/>
              <a:t>是</a:t>
            </a:r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我国最早的一部诗歌总集</a:t>
            </a:r>
            <a:r>
              <a:rPr lang="zh-CN" altLang="en-US" sz="2700"/>
              <a:t>。包括西周初（公元前</a:t>
            </a:r>
            <a:r>
              <a:rPr lang="en-US" altLang="zh-CN" sz="2700"/>
              <a:t>11</a:t>
            </a:r>
            <a:r>
              <a:rPr lang="zh-CN" altLang="en-US" sz="2700"/>
              <a:t>世纪）至春秋中叶（公元前</a:t>
            </a:r>
            <a:r>
              <a:rPr lang="en-US" altLang="zh-CN" sz="2700"/>
              <a:t>7</a:t>
            </a:r>
            <a:r>
              <a:rPr lang="zh-CN" altLang="en-US" sz="2700"/>
              <a:t>世纪）</a:t>
            </a:r>
            <a:r>
              <a:rPr lang="en-US" altLang="zh-CN" sz="2700"/>
              <a:t>500</a:t>
            </a:r>
            <a:r>
              <a:rPr lang="zh-CN" altLang="en-US" sz="2700"/>
              <a:t>年间的诗歌，共</a:t>
            </a:r>
            <a:r>
              <a:rPr lang="en-US" altLang="zh-CN" sz="2700"/>
              <a:t>305</a:t>
            </a:r>
            <a:r>
              <a:rPr lang="zh-CN" altLang="en-US" sz="2700"/>
              <a:t>篇。先秦时代通称为</a:t>
            </a:r>
            <a:r>
              <a:rPr lang="en-US" altLang="zh-CN" sz="2700"/>
              <a:t>《</a:t>
            </a:r>
            <a:r>
              <a:rPr lang="zh-CN" altLang="en-US" sz="2700"/>
              <a:t>诗</a:t>
            </a:r>
            <a:r>
              <a:rPr lang="en-US" altLang="zh-CN" sz="2700"/>
              <a:t>》</a:t>
            </a:r>
            <a:r>
              <a:rPr lang="zh-CN" altLang="en-US" sz="2700"/>
              <a:t>或</a:t>
            </a:r>
            <a:r>
              <a:rPr lang="en-US" altLang="zh-CN" sz="2700"/>
              <a:t>《</a:t>
            </a:r>
            <a:r>
              <a:rPr lang="zh-CN" altLang="en-US" sz="2700"/>
              <a:t>诗三百</a:t>
            </a:r>
            <a:r>
              <a:rPr lang="en-US" altLang="zh-CN" sz="2700"/>
              <a:t>》</a:t>
            </a:r>
            <a:r>
              <a:rPr lang="zh-CN" altLang="en-US" sz="2700"/>
              <a:t>。因其书为毛公所传，又称</a:t>
            </a:r>
            <a:r>
              <a:rPr lang="en-US" altLang="zh-CN" sz="2700"/>
              <a:t>《</a:t>
            </a:r>
            <a:r>
              <a:rPr lang="zh-CN" altLang="en-US" sz="2700"/>
              <a:t>毛诗</a:t>
            </a:r>
            <a:r>
              <a:rPr lang="en-US" altLang="zh-CN" sz="2700"/>
              <a:t>》</a:t>
            </a:r>
            <a:r>
              <a:rPr lang="zh-CN" altLang="en-US" sz="2700"/>
              <a:t>，汉代以后儒家奉为经典，才称为</a:t>
            </a:r>
            <a:r>
              <a:rPr lang="en-US" altLang="zh-CN" sz="2700"/>
              <a:t>《</a:t>
            </a:r>
            <a:r>
              <a:rPr lang="zh-CN" altLang="en-US" sz="2700"/>
              <a:t>诗经</a:t>
            </a:r>
            <a:r>
              <a:rPr lang="en-US" altLang="zh-CN" sz="2700"/>
              <a:t>》</a:t>
            </a:r>
            <a:r>
              <a:rPr lang="zh-CN" altLang="en-US" sz="2700"/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398511" y="3782754"/>
            <a:ext cx="799351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四书”：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大学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论语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中庸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孟子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五经”：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书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礼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易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春秋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“六经”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书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礼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易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乐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春秋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7546669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41" descr="图片1"/>
          <p:cNvPicPr>
            <a:picLocks noChangeAspect="1" noChangeArrowheads="1"/>
          </p:cNvPicPr>
          <p:nvPr/>
        </p:nvPicPr>
        <p:blipFill>
          <a:blip r:embed="rId3">
            <a:lum contrast="-6000"/>
          </a:blip>
          <a:stretch>
            <a:fillRect/>
          </a:stretch>
        </p:blipFill>
        <p:spPr bwMode="auto">
          <a:xfrm>
            <a:off x="-180975" y="0"/>
            <a:ext cx="950595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" name="Picture 4" descr="图片10"/>
          <p:cNvPicPr>
            <a:picLocks noChangeAspect="1" noChangeArrowheads="1"/>
          </p:cNvPicPr>
          <p:nvPr/>
        </p:nvPicPr>
        <p:blipFill>
          <a:blip r:embed="rId4"/>
          <a:srcRect r="13726"/>
          <a:stretch>
            <a:fillRect/>
          </a:stretch>
        </p:blipFill>
        <p:spPr bwMode="auto">
          <a:xfrm>
            <a:off x="0" y="-31168"/>
            <a:ext cx="1547664" cy="218036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1979712" y="49230"/>
            <a:ext cx="4984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关于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诗经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》——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1560" y="908720"/>
            <a:ext cx="820891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 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诗经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是我国文学史上第一部诗歌总集。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  “五经”之一：诗、书、礼、易、春秋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  不学诗，无以言。 （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★  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诗三百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，一言以蔽之，曰：思无邪。 （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866384169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41" descr="图片1"/>
          <p:cNvPicPr>
            <a:picLocks noChangeAspect="1" noChangeArrowheads="1"/>
          </p:cNvPicPr>
          <p:nvPr/>
        </p:nvPicPr>
        <p:blipFill>
          <a:blip r:embed="rId3">
            <a:lum contrast="-6000"/>
          </a:blip>
          <a:stretch>
            <a:fillRect/>
          </a:stretch>
        </p:blipFill>
        <p:spPr bwMode="auto">
          <a:xfrm>
            <a:off x="-180975" y="0"/>
            <a:ext cx="950595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矩形 3"/>
          <p:cNvSpPr/>
          <p:nvPr/>
        </p:nvSpPr>
        <p:spPr>
          <a:xfrm>
            <a:off x="2856123" y="1200157"/>
            <a:ext cx="366318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关于</a:t>
            </a:r>
            <a:r>
              <a:rPr lang="en-US" altLang="zh-CN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诗经</a:t>
            </a:r>
            <a:r>
              <a:rPr lang="en-US" altLang="zh-CN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》——</a:t>
            </a:r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</a:t>
            </a:r>
            <a:endParaRPr lang="en-US" altLang="zh-CN" sz="27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CHIP15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9530" y="9010"/>
            <a:ext cx="2102814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485776" y="1871663"/>
            <a:ext cx="82938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/>
              <a:t>★ 共</a:t>
            </a:r>
            <a:r>
              <a:rPr lang="en-US" altLang="zh-CN" sz="2700"/>
              <a:t>305</a:t>
            </a:r>
            <a:r>
              <a:rPr lang="zh-CN" altLang="en-US" sz="2700"/>
              <a:t>首，又称“诗三百”，反映西周至春秋中期近</a:t>
            </a:r>
            <a:r>
              <a:rPr lang="en-US" altLang="zh-CN" sz="2700"/>
              <a:t>500</a:t>
            </a:r>
            <a:r>
              <a:rPr lang="zh-CN" altLang="en-US" sz="2700"/>
              <a:t>年间的古代社会生活。</a:t>
            </a:r>
            <a:endParaRPr lang="en-US" altLang="zh-CN" sz="2700"/>
          </a:p>
          <a:p>
            <a:endParaRPr lang="zh-CN" altLang="en-US" sz="2700"/>
          </a:p>
          <a:p>
            <a:r>
              <a:rPr lang="zh-CN" altLang="en-US" sz="2700"/>
              <a:t>★ </a:t>
            </a:r>
            <a:r>
              <a:rPr lang="en-US" altLang="zh-CN" sz="2700"/>
              <a:t>《</a:t>
            </a:r>
            <a:r>
              <a:rPr lang="zh-CN" altLang="en-US" sz="2700"/>
              <a:t>诗经</a:t>
            </a:r>
            <a:r>
              <a:rPr lang="en-US" altLang="zh-CN" sz="2700"/>
              <a:t>》</a:t>
            </a:r>
            <a:r>
              <a:rPr lang="zh-CN" altLang="en-US" sz="2700"/>
              <a:t>分为“风”“雅”“颂” 三大类。</a:t>
            </a:r>
            <a:endParaRPr lang="en-US" altLang="zh-CN" sz="2700"/>
          </a:p>
          <a:p>
            <a:r>
              <a:rPr lang="zh-CN" altLang="en-US" sz="2700"/>
              <a:t>  风：即</a:t>
            </a:r>
            <a:r>
              <a:rPr lang="en-US" altLang="zh-CN" sz="2700"/>
              <a:t>15</a:t>
            </a:r>
            <a:r>
              <a:rPr lang="zh-CN" altLang="en-US" sz="2700"/>
              <a:t>国风，大多为民间歌谣，共</a:t>
            </a:r>
            <a:r>
              <a:rPr lang="en-US" altLang="zh-CN" sz="2700"/>
              <a:t>160</a:t>
            </a:r>
            <a:r>
              <a:rPr lang="zh-CN" altLang="en-US" sz="2700"/>
              <a:t>篇；</a:t>
            </a:r>
          </a:p>
          <a:p>
            <a:r>
              <a:rPr lang="zh-CN" altLang="en-US" sz="2700"/>
              <a:t>  雅：分“大雅”“小雅”，多为贵族创作的宫廷</a:t>
            </a:r>
            <a:r>
              <a:rPr lang="zh-CN" altLang="en-US" sz="2700" smtClean="0"/>
              <a:t>乐曲</a:t>
            </a:r>
            <a:endParaRPr lang="en-US" altLang="zh-CN" sz="2700" smtClean="0"/>
          </a:p>
          <a:p>
            <a:r>
              <a:rPr lang="zh-CN" altLang="en-US" sz="2700" smtClean="0"/>
              <a:t>          歌词</a:t>
            </a:r>
            <a:r>
              <a:rPr lang="zh-CN" altLang="en-US" sz="2700"/>
              <a:t>，   共</a:t>
            </a:r>
            <a:r>
              <a:rPr lang="en-US" altLang="zh-CN" sz="2700"/>
              <a:t>105</a:t>
            </a:r>
            <a:r>
              <a:rPr lang="zh-CN" altLang="en-US" sz="2700"/>
              <a:t>篇；</a:t>
            </a:r>
          </a:p>
          <a:p>
            <a:r>
              <a:rPr lang="zh-CN" altLang="en-US" sz="2700"/>
              <a:t>  颂：宗庙祭祀乐歌，共</a:t>
            </a:r>
            <a:r>
              <a:rPr lang="en-US" altLang="zh-CN" sz="2700"/>
              <a:t>40</a:t>
            </a:r>
            <a:r>
              <a:rPr lang="zh-CN" altLang="en-US" sz="2700"/>
              <a:t>篇。</a:t>
            </a:r>
          </a:p>
        </p:txBody>
      </p:sp>
    </p:spTree>
    <p:extLst>
      <p:ext uri="{BB962C8B-B14F-4D97-AF65-F5344CB8AC3E}">
        <p14:creationId xmlns:p14="http://schemas.microsoft.com/office/powerpoint/2010/main" val="1795088391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41" descr="图片1"/>
          <p:cNvPicPr>
            <a:picLocks noChangeAspect="1" noChangeArrowheads="1"/>
          </p:cNvPicPr>
          <p:nvPr/>
        </p:nvPicPr>
        <p:blipFill>
          <a:blip r:embed="rId3">
            <a:lum contrast="-6000"/>
          </a:blip>
          <a:stretch>
            <a:fillRect/>
          </a:stretch>
        </p:blipFill>
        <p:spPr bwMode="auto">
          <a:xfrm>
            <a:off x="-180975" y="0"/>
            <a:ext cx="950595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" name="Picture 2" descr="CHIP15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1814" y="4193704"/>
            <a:ext cx="3823161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740409" y="391619"/>
            <a:ext cx="366318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关于</a:t>
            </a:r>
            <a:r>
              <a:rPr lang="en-US" altLang="zh-CN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诗经</a:t>
            </a:r>
            <a:r>
              <a:rPr lang="en-US" altLang="zh-CN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》——</a:t>
            </a:r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手法</a:t>
            </a:r>
            <a:endParaRPr lang="en-US" altLang="zh-CN" sz="27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1587" y="1519996"/>
            <a:ext cx="80081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/>
              <a:t>★</a:t>
            </a:r>
            <a:r>
              <a:rPr lang="en-US" altLang="zh-CN" sz="2700"/>
              <a:t>《</a:t>
            </a:r>
            <a:r>
              <a:rPr lang="zh-CN" altLang="en-US" sz="2700"/>
              <a:t>诗经</a:t>
            </a:r>
            <a:r>
              <a:rPr lang="en-US" altLang="zh-CN" sz="2700"/>
              <a:t>》</a:t>
            </a:r>
            <a:r>
              <a:rPr lang="zh-CN" altLang="en-US" sz="2700"/>
              <a:t>是中国现实主义诗歌之源，其内容以反映劳动人民生活的“国风”为主，故文学史上把这类诗称为“风体诗”。</a:t>
            </a:r>
          </a:p>
          <a:p>
            <a:r>
              <a:rPr lang="zh-CN" altLang="en-US" sz="2700"/>
              <a:t>★</a:t>
            </a:r>
            <a:r>
              <a:rPr lang="en-US" altLang="zh-CN" sz="2700"/>
              <a:t>《</a:t>
            </a:r>
            <a:r>
              <a:rPr lang="zh-CN" altLang="en-US" sz="2700"/>
              <a:t>诗经</a:t>
            </a:r>
            <a:r>
              <a:rPr lang="en-US" altLang="zh-CN" sz="2700"/>
              <a:t>》</a:t>
            </a:r>
            <a:r>
              <a:rPr lang="zh-CN" altLang="en-US" sz="2700"/>
              <a:t>的诗以四言为主，主要有“赋”“比”“兴”三种表现手法：</a:t>
            </a:r>
            <a:endParaRPr lang="en-US" altLang="zh-CN" sz="2700"/>
          </a:p>
          <a:p>
            <a:r>
              <a:rPr lang="zh-CN" altLang="en-US" sz="2700"/>
              <a:t>  赋：铺陈叙事。</a:t>
            </a:r>
          </a:p>
          <a:p>
            <a:r>
              <a:rPr lang="zh-CN" altLang="en-US" sz="2700"/>
              <a:t>  比：以彼物写此物。</a:t>
            </a:r>
            <a:endParaRPr lang="en-US" altLang="zh-CN" sz="2700"/>
          </a:p>
          <a:p>
            <a:r>
              <a:rPr lang="zh-CN" altLang="en-US" sz="2700"/>
              <a:t>  兴：先言他物以引起所咏之辞。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15616" y="5525852"/>
            <a:ext cx="5940028" cy="461665"/>
          </a:xfrm>
          <a:prstGeom prst="rect">
            <a:avLst/>
          </a:prstGeom>
          <a:noFill/>
          <a:ln w="9525" cmpd="sng">
            <a:solidFill>
              <a:srgbClr val="00FF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ea typeface="华文中宋" panose="02010600040101010101" pitchFamily="2" charset="-122"/>
              </a:rPr>
              <a:t>诗经六义</a:t>
            </a:r>
            <a:r>
              <a:rPr lang="zh-CN" altLang="en-US" sz="24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ea typeface="华文中宋" panose="02010600040101010101" pitchFamily="2" charset="-122"/>
              </a:rPr>
              <a:t>：风、雅、颂、兴、比、赋。</a:t>
            </a:r>
          </a:p>
        </p:txBody>
      </p:sp>
    </p:spTree>
    <p:extLst>
      <p:ext uri="{BB962C8B-B14F-4D97-AF65-F5344CB8AC3E}">
        <p14:creationId xmlns:p14="http://schemas.microsoft.com/office/powerpoint/2010/main" val="2019344479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719BBA33-BC3C-49BF-9B72-346185408D16}" type="slidenum">
              <a:rPr lang="en-US" altLang="zh-CN"/>
              <a:t>7</a:t>
            </a:fld>
            <a:endParaRPr lang="en-US" altLang="zh-CN"/>
          </a:p>
        </p:txBody>
      </p:sp>
      <p:pic>
        <p:nvPicPr>
          <p:cNvPr id="23555" name="Picture 41" descr="图片1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tretch>
            <a:fillRect/>
          </a:stretch>
        </p:blipFill>
        <p:spPr bwMode="auto">
          <a:xfrm>
            <a:off x="-180975" y="0"/>
            <a:ext cx="950595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556" name="Text Box 2"/>
          <p:cNvSpPr txBox="1">
            <a:spLocks noChangeArrowheads="1"/>
          </p:cNvSpPr>
          <p:nvPr/>
        </p:nvSpPr>
        <p:spPr bwMode="auto">
          <a:xfrm>
            <a:off x="1295400" y="381000"/>
            <a:ext cx="7010400" cy="57943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诗经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是我国第一部         总集。</a:t>
            </a:r>
          </a:p>
        </p:txBody>
      </p:sp>
      <p:sp>
        <p:nvSpPr>
          <p:cNvPr id="23557" name="Text Box 3"/>
          <p:cNvSpPr txBox="1">
            <a:spLocks noChangeArrowheads="1"/>
          </p:cNvSpPr>
          <p:nvPr/>
        </p:nvSpPr>
        <p:spPr bwMode="auto">
          <a:xfrm>
            <a:off x="1905000" y="2757488"/>
            <a:ext cx="7239000" cy="57943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内容：</a:t>
            </a:r>
            <a:endParaRPr lang="zh-CN" altLang="en-US" sz="3200">
              <a:solidFill>
                <a:schemeClr val="tx1"/>
              </a:solidFill>
              <a:latin typeface="幼圆" pitchFamily="49" charset="-122"/>
              <a:ea typeface="宋体" panose="02010600030101010101" pitchFamily="2" charset="-122"/>
            </a:endParaRPr>
          </a:p>
        </p:txBody>
      </p:sp>
      <p:sp>
        <p:nvSpPr>
          <p:cNvPr id="23558" name="Text Box 4"/>
          <p:cNvSpPr txBox="1">
            <a:spLocks noChangeArrowheads="1"/>
          </p:cNvSpPr>
          <p:nvPr/>
        </p:nvSpPr>
        <p:spPr bwMode="auto">
          <a:xfrm>
            <a:off x="1828800" y="4572000"/>
            <a:ext cx="7315200" cy="57943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形式：</a:t>
            </a:r>
          </a:p>
        </p:txBody>
      </p:sp>
      <p:sp>
        <p:nvSpPr>
          <p:cNvPr id="23559" name="Text Box 5"/>
          <p:cNvSpPr txBox="1">
            <a:spLocks noChangeArrowheads="1"/>
          </p:cNvSpPr>
          <p:nvPr/>
        </p:nvSpPr>
        <p:spPr bwMode="auto">
          <a:xfrm>
            <a:off x="1905000" y="3657600"/>
            <a:ext cx="7086600" cy="57943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手法：</a:t>
            </a:r>
            <a:endParaRPr lang="zh-CN" altLang="en-US" sz="3200">
              <a:solidFill>
                <a:schemeClr val="tx1"/>
              </a:solidFill>
              <a:latin typeface="幼圆" pitchFamily="49" charset="-122"/>
              <a:ea typeface="宋体" panose="02010600030101010101" pitchFamily="2" charset="-122"/>
            </a:endParaRPr>
          </a:p>
        </p:txBody>
      </p:sp>
      <p:sp>
        <p:nvSpPr>
          <p:cNvPr id="23560" name="Text Box 6"/>
          <p:cNvSpPr txBox="1">
            <a:spLocks noChangeArrowheads="1"/>
          </p:cNvSpPr>
          <p:nvPr/>
        </p:nvSpPr>
        <p:spPr bwMode="auto">
          <a:xfrm>
            <a:off x="1524000" y="1219200"/>
            <a:ext cx="7315200" cy="57943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幼圆" pitchFamily="49" charset="-122"/>
                <a:ea typeface="宋体" panose="02010600030101010101" pitchFamily="2" charset="-122"/>
              </a:rPr>
              <a:t>收入            时期的诗歌    首。</a:t>
            </a:r>
          </a:p>
        </p:txBody>
      </p:sp>
      <p:sp>
        <p:nvSpPr>
          <p:cNvPr id="23561" name="Text Box 7"/>
          <p:cNvSpPr txBox="1">
            <a:spLocks noChangeArrowheads="1"/>
          </p:cNvSpPr>
          <p:nvPr/>
        </p:nvSpPr>
        <p:spPr bwMode="auto">
          <a:xfrm>
            <a:off x="1562100" y="1981200"/>
            <a:ext cx="7124700" cy="57943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汉以前被称为           或                      。</a:t>
            </a:r>
          </a:p>
        </p:txBody>
      </p:sp>
      <p:sp>
        <p:nvSpPr>
          <p:cNvPr id="560136" name="AutoShape 8"/>
          <p:cNvSpPr/>
          <p:nvPr/>
        </p:nvSpPr>
        <p:spPr bwMode="auto">
          <a:xfrm>
            <a:off x="1600200" y="3048000"/>
            <a:ext cx="228600" cy="2057400"/>
          </a:xfrm>
          <a:prstGeom prst="leftBrace">
            <a:avLst>
              <a:gd name="adj1" fmla="val 75000"/>
              <a:gd name="adj2" fmla="val 50000"/>
            </a:avLst>
          </a:prstGeom>
          <a:noFill/>
          <a:ln w="28575" cap="sq">
            <a:solidFill>
              <a:srgbClr val="6633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63" name="Text Box 9"/>
          <p:cNvSpPr txBox="1">
            <a:spLocks noChangeArrowheads="1"/>
          </p:cNvSpPr>
          <p:nvPr/>
        </p:nvSpPr>
        <p:spPr bwMode="auto">
          <a:xfrm>
            <a:off x="1524000" y="5486400"/>
            <a:ext cx="7620000" cy="10668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诗经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是我国古典诗歌                 的源头。</a:t>
            </a:r>
          </a:p>
        </p:txBody>
      </p:sp>
      <p:sp>
        <p:nvSpPr>
          <p:cNvPr id="560138" name="Line 10"/>
          <p:cNvSpPr>
            <a:spLocks noChangeShapeType="1"/>
          </p:cNvSpPr>
          <p:nvPr/>
        </p:nvSpPr>
        <p:spPr bwMode="auto">
          <a:xfrm>
            <a:off x="5486400" y="990600"/>
            <a:ext cx="8382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39" name="Line 11"/>
          <p:cNvSpPr>
            <a:spLocks noChangeShapeType="1"/>
          </p:cNvSpPr>
          <p:nvPr/>
        </p:nvSpPr>
        <p:spPr bwMode="auto">
          <a:xfrm>
            <a:off x="6934200" y="1828800"/>
            <a:ext cx="6096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40" name="Line 12"/>
          <p:cNvSpPr>
            <a:spLocks noChangeShapeType="1"/>
          </p:cNvSpPr>
          <p:nvPr/>
        </p:nvSpPr>
        <p:spPr bwMode="auto">
          <a:xfrm>
            <a:off x="4229100" y="2590800"/>
            <a:ext cx="6858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41" name="Line 13"/>
          <p:cNvSpPr>
            <a:spLocks noChangeShapeType="1"/>
          </p:cNvSpPr>
          <p:nvPr/>
        </p:nvSpPr>
        <p:spPr bwMode="auto">
          <a:xfrm>
            <a:off x="6096000" y="2590800"/>
            <a:ext cx="14478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42" name="Line 14"/>
          <p:cNvSpPr>
            <a:spLocks noChangeShapeType="1"/>
          </p:cNvSpPr>
          <p:nvPr/>
        </p:nvSpPr>
        <p:spPr bwMode="auto">
          <a:xfrm flipV="1">
            <a:off x="3162300" y="3352800"/>
            <a:ext cx="28194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43" name="Line 15"/>
          <p:cNvSpPr>
            <a:spLocks noChangeShapeType="1"/>
          </p:cNvSpPr>
          <p:nvPr/>
        </p:nvSpPr>
        <p:spPr bwMode="auto">
          <a:xfrm flipV="1">
            <a:off x="6172200" y="6096000"/>
            <a:ext cx="16002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44" name="Line 16"/>
          <p:cNvSpPr>
            <a:spLocks noChangeShapeType="1"/>
          </p:cNvSpPr>
          <p:nvPr/>
        </p:nvSpPr>
        <p:spPr bwMode="auto">
          <a:xfrm>
            <a:off x="3048000" y="4267200"/>
            <a:ext cx="30480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45" name="Line 17"/>
          <p:cNvSpPr>
            <a:spLocks noChangeShapeType="1"/>
          </p:cNvSpPr>
          <p:nvPr/>
        </p:nvSpPr>
        <p:spPr bwMode="auto">
          <a:xfrm>
            <a:off x="3170238" y="5181600"/>
            <a:ext cx="34290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46" name="Line 18"/>
          <p:cNvSpPr>
            <a:spLocks noChangeShapeType="1"/>
          </p:cNvSpPr>
          <p:nvPr/>
        </p:nvSpPr>
        <p:spPr bwMode="auto">
          <a:xfrm>
            <a:off x="2514600" y="1828800"/>
            <a:ext cx="22098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47" name="Oval 19"/>
          <p:cNvSpPr>
            <a:spLocks noChangeArrowheads="1"/>
          </p:cNvSpPr>
          <p:nvPr/>
        </p:nvSpPr>
        <p:spPr bwMode="auto">
          <a:xfrm>
            <a:off x="1143000" y="609600"/>
            <a:ext cx="228600" cy="228600"/>
          </a:xfrm>
          <a:prstGeom prst="ellipse">
            <a:avLst/>
          </a:prstGeom>
          <a:solidFill>
            <a:srgbClr val="663300"/>
          </a:solidFill>
          <a:ln>
            <a:noFill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48" name="Oval 20"/>
          <p:cNvSpPr>
            <a:spLocks noChangeArrowheads="1"/>
          </p:cNvSpPr>
          <p:nvPr/>
        </p:nvSpPr>
        <p:spPr bwMode="auto">
          <a:xfrm>
            <a:off x="1143000" y="1447800"/>
            <a:ext cx="228600" cy="228600"/>
          </a:xfrm>
          <a:prstGeom prst="ellipse">
            <a:avLst/>
          </a:prstGeom>
          <a:solidFill>
            <a:srgbClr val="663300"/>
          </a:solidFill>
          <a:ln>
            <a:noFill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49" name="Oval 21"/>
          <p:cNvSpPr>
            <a:spLocks noChangeArrowheads="1"/>
          </p:cNvSpPr>
          <p:nvPr/>
        </p:nvSpPr>
        <p:spPr bwMode="auto">
          <a:xfrm>
            <a:off x="1143000" y="2286000"/>
            <a:ext cx="228600" cy="228600"/>
          </a:xfrm>
          <a:prstGeom prst="ellipse">
            <a:avLst/>
          </a:prstGeom>
          <a:solidFill>
            <a:srgbClr val="663300"/>
          </a:solidFill>
          <a:ln>
            <a:noFill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50" name="Oval 22"/>
          <p:cNvSpPr>
            <a:spLocks noChangeArrowheads="1"/>
          </p:cNvSpPr>
          <p:nvPr/>
        </p:nvSpPr>
        <p:spPr bwMode="auto">
          <a:xfrm>
            <a:off x="1143000" y="4038600"/>
            <a:ext cx="228600" cy="228600"/>
          </a:xfrm>
          <a:prstGeom prst="ellipse">
            <a:avLst/>
          </a:prstGeom>
          <a:solidFill>
            <a:srgbClr val="663300"/>
          </a:solidFill>
          <a:ln>
            <a:noFill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51" name="Oval 23"/>
          <p:cNvSpPr>
            <a:spLocks noChangeArrowheads="1"/>
          </p:cNvSpPr>
          <p:nvPr/>
        </p:nvSpPr>
        <p:spPr bwMode="auto">
          <a:xfrm>
            <a:off x="1219200" y="5791200"/>
            <a:ext cx="228600" cy="228600"/>
          </a:xfrm>
          <a:prstGeom prst="ellipse">
            <a:avLst/>
          </a:prstGeom>
          <a:solidFill>
            <a:srgbClr val="663300"/>
          </a:solidFill>
          <a:ln>
            <a:noFill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52" name="Rectangle 24"/>
          <p:cNvSpPr>
            <a:spLocks noChangeArrowheads="1"/>
          </p:cNvSpPr>
          <p:nvPr/>
        </p:nvSpPr>
        <p:spPr bwMode="auto">
          <a:xfrm>
            <a:off x="5410200" y="381000"/>
            <a:ext cx="12493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诗歌</a:t>
            </a:r>
          </a:p>
        </p:txBody>
      </p:sp>
      <p:sp>
        <p:nvSpPr>
          <p:cNvPr id="560153" name="Rectangle 25"/>
          <p:cNvSpPr>
            <a:spLocks noChangeArrowheads="1"/>
          </p:cNvSpPr>
          <p:nvPr/>
        </p:nvSpPr>
        <p:spPr bwMode="auto">
          <a:xfrm>
            <a:off x="2286000" y="1219200"/>
            <a:ext cx="27908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从西周到春秋</a:t>
            </a:r>
          </a:p>
        </p:txBody>
      </p:sp>
      <p:sp>
        <p:nvSpPr>
          <p:cNvPr id="560154" name="Rectangle 26"/>
          <p:cNvSpPr>
            <a:spLocks noChangeArrowheads="1"/>
          </p:cNvSpPr>
          <p:nvPr/>
        </p:nvSpPr>
        <p:spPr bwMode="auto">
          <a:xfrm>
            <a:off x="6858000" y="1246188"/>
            <a:ext cx="7937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305</a:t>
            </a:r>
          </a:p>
        </p:txBody>
      </p:sp>
      <p:sp>
        <p:nvSpPr>
          <p:cNvPr id="560155" name="Rectangle 27"/>
          <p:cNvSpPr>
            <a:spLocks noChangeArrowheads="1"/>
          </p:cNvSpPr>
          <p:nvPr/>
        </p:nvSpPr>
        <p:spPr bwMode="auto">
          <a:xfrm>
            <a:off x="3816350" y="1981200"/>
            <a:ext cx="15097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60156" name="Rectangle 28"/>
          <p:cNvSpPr>
            <a:spLocks noChangeArrowheads="1"/>
          </p:cNvSpPr>
          <p:nvPr/>
        </p:nvSpPr>
        <p:spPr bwMode="auto">
          <a:xfrm>
            <a:off x="5638800" y="1981200"/>
            <a:ext cx="26781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en-US" altLang="zh-CN" sz="320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诗三百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560157" name="Rectangle 29"/>
          <p:cNvSpPr>
            <a:spLocks noChangeArrowheads="1"/>
          </p:cNvSpPr>
          <p:nvPr/>
        </p:nvSpPr>
        <p:spPr bwMode="auto">
          <a:xfrm>
            <a:off x="3054350" y="2784475"/>
            <a:ext cx="2597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风    雅    颂</a:t>
            </a:r>
          </a:p>
        </p:txBody>
      </p:sp>
      <p:sp>
        <p:nvSpPr>
          <p:cNvPr id="560158" name="Rectangle 30"/>
          <p:cNvSpPr>
            <a:spLocks noChangeArrowheads="1"/>
          </p:cNvSpPr>
          <p:nvPr/>
        </p:nvSpPr>
        <p:spPr bwMode="auto">
          <a:xfrm>
            <a:off x="3155950" y="3684588"/>
            <a:ext cx="31448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赋   比    兴</a:t>
            </a:r>
          </a:p>
        </p:txBody>
      </p:sp>
      <p:sp>
        <p:nvSpPr>
          <p:cNvPr id="560159" name="Rectangle 31"/>
          <p:cNvSpPr>
            <a:spLocks noChangeArrowheads="1"/>
          </p:cNvSpPr>
          <p:nvPr/>
        </p:nvSpPr>
        <p:spPr bwMode="auto">
          <a:xfrm>
            <a:off x="3048000" y="4572000"/>
            <a:ext cx="42608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四言为主，重章反复</a:t>
            </a:r>
          </a:p>
        </p:txBody>
      </p:sp>
      <p:sp>
        <p:nvSpPr>
          <p:cNvPr id="560160" name="Rectangle 32"/>
          <p:cNvSpPr>
            <a:spLocks noChangeArrowheads="1"/>
          </p:cNvSpPr>
          <p:nvPr/>
        </p:nvSpPr>
        <p:spPr bwMode="auto">
          <a:xfrm>
            <a:off x="6019800" y="5486400"/>
            <a:ext cx="19177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现实主义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60161" name="AutoShape 33"/>
          <p:cNvSpPr/>
          <p:nvPr/>
        </p:nvSpPr>
        <p:spPr bwMode="auto">
          <a:xfrm flipH="1">
            <a:off x="6400800" y="2743200"/>
            <a:ext cx="228600" cy="1524000"/>
          </a:xfrm>
          <a:prstGeom prst="leftBrace">
            <a:avLst>
              <a:gd name="adj1" fmla="val 55556"/>
              <a:gd name="adj2" fmla="val 50000"/>
            </a:avLst>
          </a:prstGeom>
          <a:noFill/>
          <a:ln w="28575" cap="sq">
            <a:solidFill>
              <a:srgbClr val="6633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0162" name="Text Box 34"/>
          <p:cNvSpPr txBox="1">
            <a:spLocks noChangeArrowheads="1"/>
          </p:cNvSpPr>
          <p:nvPr/>
        </p:nvSpPr>
        <p:spPr bwMode="auto">
          <a:xfrm>
            <a:off x="6705600" y="3200400"/>
            <a:ext cx="1905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诗经六义</a:t>
            </a:r>
          </a:p>
        </p:txBody>
      </p:sp>
      <p:sp>
        <p:nvSpPr>
          <p:cNvPr id="23589" name="Text Box 40"/>
          <p:cNvSpPr txBox="1">
            <a:spLocks noChangeArrowheads="1"/>
          </p:cNvSpPr>
          <p:nvPr/>
        </p:nvSpPr>
        <p:spPr bwMode="auto">
          <a:xfrm>
            <a:off x="2505" y="1700213"/>
            <a:ext cx="996033" cy="3744912"/>
          </a:xfrm>
          <a:prstGeom prst="rect">
            <a:avLst/>
          </a:prstGeom>
          <a:gradFill rotWithShape="1">
            <a:gsLst>
              <a:gs pos="0">
                <a:srgbClr val="717100"/>
              </a:gs>
              <a:gs pos="50000">
                <a:srgbClr val="FFFF00"/>
              </a:gs>
              <a:gs pos="100000">
                <a:srgbClr val="717100"/>
              </a:gs>
            </a:gsLst>
            <a:lin ang="5400000" scaled="1"/>
          </a:gradFill>
          <a:ln w="12700">
            <a:solidFill>
              <a:srgbClr val="66FF66"/>
            </a:solidFill>
            <a:miter lim="800000"/>
          </a:ln>
        </p:spPr>
        <p:txBody>
          <a:bodyPr vert="eaVert" lIns="72000">
            <a:spAutoFit/>
          </a:bodyPr>
          <a:lstStyle/>
          <a:p>
            <a:pPr marL="457200">
              <a:spcBef>
                <a:spcPct val="50000"/>
              </a:spcBef>
            </a:pPr>
            <a:r>
              <a:rPr lang="zh-CN" altLang="en-US" sz="5400" smtClean="0">
                <a:solidFill>
                  <a:srgbClr val="0000FF"/>
                </a:solidFill>
              </a:rPr>
              <a:t>知识总结</a:t>
            </a:r>
            <a:endParaRPr lang="zh-CN" altLang="en-US" sz="540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341041"/>
      </p:ext>
    </p:extLst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0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60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0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0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60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60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60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60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0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60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6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60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0152" grpId="0"/>
      <p:bldP spid="560153" grpId="0"/>
      <p:bldP spid="560154" grpId="0"/>
      <p:bldP spid="560155" grpId="0"/>
      <p:bldP spid="560156" grpId="0"/>
      <p:bldP spid="560157" grpId="0"/>
      <p:bldP spid="560158" grpId="0"/>
      <p:bldP spid="560159" grpId="0"/>
      <p:bldP spid="560160" grpId="0"/>
      <p:bldP spid="5601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93663" y="188913"/>
            <a:ext cx="9050337" cy="646271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30000"/>
              </a:lnSpc>
              <a:defRPr/>
            </a:pP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氓</a:t>
            </a:r>
            <a:r>
              <a:rPr lang="zh-CN" altLang="en-US" sz="3600" b="1" smtClean="0">
                <a:latin typeface="宋体" panose="02010600030101010101" pitchFamily="2" charset="-122"/>
              </a:rPr>
              <a:t>之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蚩蚩</a:t>
            </a:r>
            <a:r>
              <a:rPr lang="zh-CN" altLang="en-US" sz="3600" b="1" smtClean="0">
                <a:latin typeface="宋体" panose="02010600030101010101" pitchFamily="2" charset="-122"/>
              </a:rPr>
              <a:t>  送子涉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淇  </a:t>
            </a:r>
            <a:r>
              <a:rPr lang="zh-CN" altLang="en-US" sz="3600" b="1" smtClean="0">
                <a:latin typeface="宋体" panose="02010600030101010101" pitchFamily="2" charset="-122"/>
              </a:rPr>
              <a:t>匪我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愆</a:t>
            </a:r>
            <a:r>
              <a:rPr lang="zh-CN" altLang="en-US" sz="3600" b="1" smtClean="0">
                <a:latin typeface="宋体" panose="02010600030101010101" pitchFamily="2" charset="-122"/>
              </a:rPr>
              <a:t>期  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将</a:t>
            </a:r>
            <a:r>
              <a:rPr lang="zh-CN" altLang="en-US" sz="3600" b="1" smtClean="0">
                <a:latin typeface="宋体" panose="02010600030101010101" pitchFamily="2" charset="-122"/>
              </a:rPr>
              <a:t>子无怒</a:t>
            </a:r>
          </a:p>
          <a:p>
            <a:pPr eaLnBrk="1" hangingPunct="1">
              <a:lnSpc>
                <a:spcPct val="230000"/>
              </a:lnSpc>
              <a:defRPr/>
            </a:pPr>
            <a:r>
              <a:rPr lang="zh-CN" altLang="en-US" sz="3600" b="1" smtClean="0">
                <a:latin typeface="宋体" panose="02010600030101010101" pitchFamily="2" charset="-122"/>
              </a:rPr>
              <a:t>乘彼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垝垣  </a:t>
            </a:r>
            <a:r>
              <a:rPr lang="zh-CN" altLang="en-US" sz="3600" b="1" smtClean="0">
                <a:latin typeface="宋体" panose="02010600030101010101" pitchFamily="2" charset="-122"/>
              </a:rPr>
              <a:t>尔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卜</a:t>
            </a:r>
            <a:r>
              <a:rPr lang="zh-CN" altLang="en-US" sz="3600" b="1" smtClean="0">
                <a:latin typeface="宋体" panose="02010600030101010101" pitchFamily="2" charset="-122"/>
              </a:rPr>
              <a:t>尔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筮  </a:t>
            </a:r>
            <a:r>
              <a:rPr lang="zh-CN" altLang="en-US" sz="3600" b="1" smtClean="0">
                <a:latin typeface="宋体" panose="02010600030101010101" pitchFamily="2" charset="-122"/>
              </a:rPr>
              <a:t>体无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咎</a:t>
            </a:r>
            <a:r>
              <a:rPr lang="zh-CN" altLang="en-US" sz="3600" b="1" smtClean="0">
                <a:latin typeface="宋体" panose="02010600030101010101" pitchFamily="2" charset="-122"/>
              </a:rPr>
              <a:t>言  以我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贿</a:t>
            </a:r>
            <a:r>
              <a:rPr lang="zh-CN" altLang="en-US" sz="3600" b="1" smtClean="0">
                <a:latin typeface="宋体" panose="02010600030101010101" pitchFamily="2" charset="-122"/>
              </a:rPr>
              <a:t>迁</a:t>
            </a:r>
          </a:p>
          <a:p>
            <a:pPr eaLnBrk="1" hangingPunct="1">
              <a:lnSpc>
                <a:spcPct val="230000"/>
              </a:lnSpc>
              <a:defRPr/>
            </a:pP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于嗟鸠</a:t>
            </a:r>
            <a:r>
              <a:rPr lang="zh-CN" altLang="en-US" sz="3600" b="1" smtClean="0">
                <a:latin typeface="宋体" panose="02010600030101010101" pitchFamily="2" charset="-122"/>
              </a:rPr>
              <a:t>兮  无食桑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葚</a:t>
            </a:r>
            <a:r>
              <a:rPr lang="zh-CN" altLang="en-US" sz="3600" b="1" smtClean="0">
                <a:latin typeface="宋体" panose="02010600030101010101" pitchFamily="2" charset="-122"/>
              </a:rPr>
              <a:t>  无与士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耽</a:t>
            </a:r>
            <a:r>
              <a:rPr lang="zh-CN" altLang="en-US" sz="3600" b="1" smtClean="0">
                <a:latin typeface="宋体" panose="02010600030101010101" pitchFamily="2" charset="-122"/>
              </a:rPr>
              <a:t>  犹可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说</a:t>
            </a:r>
            <a:r>
              <a:rPr lang="zh-CN" altLang="en-US" sz="3600" b="1" smtClean="0">
                <a:latin typeface="宋体" panose="02010600030101010101" pitchFamily="2" charset="-122"/>
              </a:rPr>
              <a:t>也</a:t>
            </a:r>
          </a:p>
          <a:p>
            <a:pPr eaLnBrk="1" hangingPunct="1">
              <a:lnSpc>
                <a:spcPct val="230000"/>
              </a:lnSpc>
              <a:defRPr/>
            </a:pPr>
            <a:r>
              <a:rPr lang="zh-CN" altLang="en-US" sz="3600" b="1" smtClean="0">
                <a:latin typeface="宋体" panose="02010600030101010101" pitchFamily="2" charset="-122"/>
              </a:rPr>
              <a:t>其黄而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陨  </a:t>
            </a:r>
            <a:r>
              <a:rPr lang="zh-CN" altLang="en-US" sz="3600" b="1" smtClean="0">
                <a:latin typeface="宋体" panose="02010600030101010101" pitchFamily="2" charset="-122"/>
              </a:rPr>
              <a:t>自我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徂</a:t>
            </a:r>
            <a:r>
              <a:rPr lang="zh-CN" altLang="en-US" sz="3600" b="1" smtClean="0">
                <a:latin typeface="宋体" panose="02010600030101010101" pitchFamily="2" charset="-122"/>
              </a:rPr>
              <a:t>尔  淇水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汤汤</a:t>
            </a:r>
            <a:r>
              <a:rPr lang="zh-CN" altLang="en-US" sz="3600" b="1" smtClean="0">
                <a:latin typeface="宋体" panose="02010600030101010101" pitchFamily="2" charset="-122"/>
              </a:rPr>
              <a:t>  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渐</a:t>
            </a:r>
            <a:r>
              <a:rPr lang="zh-CN" altLang="en-US" sz="3600" b="1" smtClean="0">
                <a:latin typeface="宋体" panose="02010600030101010101" pitchFamily="2" charset="-122"/>
              </a:rPr>
              <a:t>车帷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裳</a:t>
            </a:r>
          </a:p>
          <a:p>
            <a:pPr eaLnBrk="1" hangingPunct="1">
              <a:lnSpc>
                <a:spcPct val="230000"/>
              </a:lnSpc>
              <a:defRPr/>
            </a:pP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靡</a:t>
            </a:r>
            <a:r>
              <a:rPr lang="zh-CN" altLang="en-US" sz="3600" b="1" smtClean="0">
                <a:latin typeface="宋体" panose="02010600030101010101" pitchFamily="2" charset="-122"/>
              </a:rPr>
              <a:t>室劳矣  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夙</a:t>
            </a:r>
            <a:r>
              <a:rPr lang="zh-CN" altLang="en-US" sz="3600" b="1" smtClean="0">
                <a:latin typeface="宋体" panose="02010600030101010101" pitchFamily="2" charset="-122"/>
              </a:rPr>
              <a:t>兴夜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寐</a:t>
            </a:r>
            <a:r>
              <a:rPr lang="zh-CN" altLang="en-US" sz="3600" b="1" smtClean="0">
                <a:latin typeface="宋体" panose="02010600030101010101" pitchFamily="2" charset="-122"/>
              </a:rPr>
              <a:t>  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咥</a:t>
            </a:r>
            <a:r>
              <a:rPr lang="zh-CN" altLang="en-US" sz="3600" b="1" smtClean="0">
                <a:latin typeface="宋体" panose="02010600030101010101" pitchFamily="2" charset="-122"/>
              </a:rPr>
              <a:t>其笑矣  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隰</a:t>
            </a:r>
            <a:r>
              <a:rPr lang="zh-CN" altLang="en-US" sz="3600" b="1" smtClean="0">
                <a:latin typeface="宋体" panose="02010600030101010101" pitchFamily="2" charset="-122"/>
              </a:rPr>
              <a:t>则有</a:t>
            </a:r>
            <a:r>
              <a:rPr lang="zh-CN" altLang="en-US" sz="3600" b="1" smtClean="0">
                <a:solidFill>
                  <a:srgbClr val="00FFFF"/>
                </a:solidFill>
                <a:latin typeface="宋体" panose="02010600030101010101" pitchFamily="2" charset="-122"/>
              </a:rPr>
              <a:t>泮</a:t>
            </a:r>
            <a:endParaRPr lang="zh-CN" altLang="en-US" sz="3600" b="1" smtClean="0">
              <a:latin typeface="宋体" panose="02010600030101010101" pitchFamily="2" charset="-122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276600" y="4019550"/>
            <a:ext cx="191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cú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6694488" y="3948113"/>
            <a:ext cx="14001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err="1">
                <a:solidFill>
                  <a:srgbClr val="FFFF00"/>
                </a:solidFill>
                <a:latin typeface="宋体" panose="02010600030101010101" pitchFamily="2" charset="-122"/>
              </a:rPr>
              <a:t>jiān</a:t>
            </a:r>
            <a:endParaRPr lang="en-US" altLang="zh-CN" sz="36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404938" y="114300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chī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5294313" y="150813"/>
            <a:ext cx="14001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qiān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3800475" y="112713"/>
            <a:ext cx="8175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qí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6773863" y="142875"/>
            <a:ext cx="1692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qiānɡ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31750" y="77788"/>
            <a:ext cx="14001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ménɡ</a:t>
            </a: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579438" y="1425575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ɡuǐ</a:t>
            </a: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1530350" y="1446213"/>
            <a:ext cx="14001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yuán</a:t>
            </a: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3759200" y="1454150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shì</a:t>
            </a: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2894805" y="1452307"/>
            <a:ext cx="8175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err="1">
                <a:solidFill>
                  <a:srgbClr val="FFFF00"/>
                </a:solidFill>
                <a:latin typeface="宋体" panose="02010600030101010101" pitchFamily="2" charset="-122"/>
              </a:rPr>
              <a:t>bǔ</a:t>
            </a:r>
            <a:endParaRPr lang="en-US" altLang="zh-CN" sz="36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5548313" y="1322388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jiù</a:t>
            </a: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7851775" y="1425575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huì</a:t>
            </a:r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0" y="2731294"/>
            <a:ext cx="8175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err="1">
                <a:solidFill>
                  <a:srgbClr val="FFFF00"/>
                </a:solidFill>
                <a:latin typeface="宋体" panose="02010600030101010101" pitchFamily="2" charset="-122"/>
              </a:rPr>
              <a:t>xū</a:t>
            </a:r>
            <a:endParaRPr lang="en-US" altLang="zh-CN" sz="36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1177926" y="2731294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err="1">
                <a:solidFill>
                  <a:srgbClr val="FFFF00"/>
                </a:solidFill>
                <a:latin typeface="宋体" panose="02010600030101010101" pitchFamily="2" charset="-122"/>
              </a:rPr>
              <a:t>jiū</a:t>
            </a:r>
            <a:endParaRPr lang="en-US" altLang="zh-CN" sz="36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29714" name="Rectangle 18"/>
          <p:cNvSpPr>
            <a:spLocks noChangeArrowheads="1"/>
          </p:cNvSpPr>
          <p:nvPr/>
        </p:nvSpPr>
        <p:spPr bwMode="auto">
          <a:xfrm>
            <a:off x="3622675" y="2700338"/>
            <a:ext cx="14001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shèn</a:t>
            </a:r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443707" y="2731294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err="1">
                <a:solidFill>
                  <a:srgbClr val="FFFF00"/>
                </a:solidFill>
                <a:latin typeface="宋体" panose="02010600030101010101" pitchFamily="2" charset="-122"/>
              </a:rPr>
              <a:t>jiē</a:t>
            </a:r>
            <a:endParaRPr lang="en-US" altLang="zh-CN" sz="36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29716" name="Rectangle 20"/>
          <p:cNvSpPr>
            <a:spLocks noChangeArrowheads="1"/>
          </p:cNvSpPr>
          <p:nvPr/>
        </p:nvSpPr>
        <p:spPr bwMode="auto">
          <a:xfrm>
            <a:off x="6024563" y="2616200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dān</a:t>
            </a:r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7743825" y="2616200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tuō</a:t>
            </a:r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5430838" y="3954463"/>
            <a:ext cx="1692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shānɡ</a:t>
            </a:r>
          </a:p>
        </p:txBody>
      </p:sp>
      <p:sp>
        <p:nvSpPr>
          <p:cNvPr id="29719" name="Rectangle 23"/>
          <p:cNvSpPr>
            <a:spLocks noChangeArrowheads="1"/>
          </p:cNvSpPr>
          <p:nvPr/>
        </p:nvSpPr>
        <p:spPr bwMode="auto">
          <a:xfrm>
            <a:off x="1431925" y="3910013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yǔn</a:t>
            </a: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7775909" y="3933365"/>
            <a:ext cx="1692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err="1">
                <a:solidFill>
                  <a:srgbClr val="FFFF00"/>
                </a:solidFill>
                <a:latin typeface="宋体" panose="02010600030101010101" pitchFamily="2" charset="-122"/>
              </a:rPr>
              <a:t>chánɡ</a:t>
            </a:r>
            <a:endParaRPr lang="en-US" altLang="zh-CN" sz="36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29721" name="Rectangle 25"/>
          <p:cNvSpPr>
            <a:spLocks noChangeArrowheads="1"/>
          </p:cNvSpPr>
          <p:nvPr/>
        </p:nvSpPr>
        <p:spPr bwMode="auto">
          <a:xfrm>
            <a:off x="92075" y="5157788"/>
            <a:ext cx="835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mǐ</a:t>
            </a:r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2328863" y="5211763"/>
            <a:ext cx="8175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sù</a:t>
            </a:r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3708400" y="5157788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mèi</a:t>
            </a:r>
          </a:p>
        </p:txBody>
      </p:sp>
      <p:sp>
        <p:nvSpPr>
          <p:cNvPr id="29724" name="Rectangle 28"/>
          <p:cNvSpPr>
            <a:spLocks noChangeArrowheads="1"/>
          </p:cNvSpPr>
          <p:nvPr/>
        </p:nvSpPr>
        <p:spPr bwMode="auto">
          <a:xfrm>
            <a:off x="4719638" y="5164138"/>
            <a:ext cx="8175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xì</a:t>
            </a:r>
          </a:p>
        </p:txBody>
      </p:sp>
      <p:sp>
        <p:nvSpPr>
          <p:cNvPr id="29726" name="Rectangle 30"/>
          <p:cNvSpPr>
            <a:spLocks noChangeArrowheads="1"/>
          </p:cNvSpPr>
          <p:nvPr/>
        </p:nvSpPr>
        <p:spPr bwMode="auto">
          <a:xfrm>
            <a:off x="7812088" y="5157788"/>
            <a:ext cx="1108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</a:rPr>
              <a:t>pàn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9749" y="5229225"/>
            <a:ext cx="1009651" cy="69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265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  <p:cond evt="onBegin" delay="0">
                          <p:tn val="65"/>
                        </p:cond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  <p:cond evt="onBegin" delay="0">
                          <p:tn val="71"/>
                        </p:cond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  <p:cond evt="onBegin" delay="0">
                          <p:tn val="77"/>
                        </p:cond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  <p:cond evt="onBegin" delay="0">
                          <p:tn val="83"/>
                        </p:cond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  <p:cond evt="onBegin" delay="0">
                          <p:tn val="89"/>
                        </p:cond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  <p:cond evt="onBegin" delay="0">
                          <p:tn val="95"/>
                        </p:cond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  <p:cond evt="onBegin" delay="0">
                          <p:tn val="101"/>
                        </p:cond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  <p:cond evt="onBegin" delay="0">
                          <p:tn val="107"/>
                        </p:cond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  <p:cond evt="onBegin" delay="0">
                          <p:tn val="113"/>
                        </p:cond>
                      </p:stCondLst>
                      <p:childTnLst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  <p:cond evt="onBegin" delay="0">
                          <p:tn val="119"/>
                        </p:cond>
                      </p:stCondLst>
                      <p:childTnLst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  <p:cond evt="onBegin" delay="0">
                          <p:tn val="125"/>
                        </p:cond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  <p:cond evt="onBegin" delay="0">
                          <p:tn val="136"/>
                        </p:cond>
                      </p:stCondLst>
                      <p:childTnLst>
                        <p:par>
                          <p:cTn id="1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  <p:cond evt="onBegin" delay="0">
                          <p:tn val="142"/>
                        </p:cond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  <p:cond evt="onBegin" delay="0">
                          <p:tn val="148"/>
                        </p:cond>
                      </p:stCondLst>
                      <p:childTnLst>
                        <p:par>
                          <p:cTn id="1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  <p:cond evt="onBegin" delay="0">
                          <p:tn val="154"/>
                        </p:cond>
                      </p:stCondLst>
                      <p:childTnLst>
                        <p:par>
                          <p:cTn id="1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  <p:cond evt="onBegin" delay="0">
                          <p:tn val="165"/>
                        </p:cond>
                      </p:stCondLst>
                      <p:childTnLst>
                        <p:par>
                          <p:cTn id="1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  <p:bldP spid="29701" grpId="0"/>
      <p:bldP spid="29702" grpId="0"/>
      <p:bldP spid="29703" grpId="0"/>
      <p:bldP spid="29704" grpId="0"/>
      <p:bldP spid="29705" grpId="0" build="allAtOnce"/>
      <p:bldP spid="29706" grpId="0"/>
      <p:bldP spid="29707" grpId="0"/>
      <p:bldP spid="29708" grpId="0"/>
      <p:bldP spid="29709" grpId="0"/>
      <p:bldP spid="29710" grpId="0"/>
      <p:bldP spid="29711" grpId="0"/>
      <p:bldP spid="29712" grpId="0"/>
      <p:bldP spid="29713" grpId="0"/>
      <p:bldP spid="29714" grpId="0"/>
      <p:bldP spid="29715" grpId="0"/>
      <p:bldP spid="29716" grpId="0"/>
      <p:bldP spid="29717" grpId="0"/>
      <p:bldP spid="29718" grpId="0"/>
      <p:bldP spid="29719" grpId="0"/>
      <p:bldP spid="29720" grpId="0"/>
      <p:bldP spid="29721" grpId="0"/>
      <p:bldP spid="29722" grpId="0"/>
      <p:bldP spid="29723" grpId="0"/>
      <p:bldP spid="29724" grpId="0"/>
      <p:bldP spid="297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E74EC260-A2C7-42E5-9E64-98C47B4A0BB5}" type="slidenum">
              <a:rPr lang="en-US" altLang="zh-CN">
                <a:latin typeface="Microsoft YaHei" pitchFamily="34" charset="-122"/>
                <a:ea typeface="Microsoft YaHei" pitchFamily="34" charset="-122"/>
              </a:rPr>
              <a:t>9</a:t>
            </a:fld>
            <a:endParaRPr lang="en-US" altLang="zh-CN">
              <a:latin typeface="Microsoft YaHei" pitchFamily="34" charset="-122"/>
              <a:ea typeface="Microsoft YaHei" pitchFamily="34" charset="-122"/>
            </a:endParaRPr>
          </a:p>
        </p:txBody>
      </p:sp>
      <p:pic>
        <p:nvPicPr>
          <p:cNvPr id="27651" name="Picture 7" descr="CHIP154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899592" y="692696"/>
            <a:ext cx="6731000" cy="15049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9600" kern="10">
                <a:ln w="9525">
                  <a:solidFill>
                    <a:srgbClr val="000000"/>
                  </a:solidFill>
                  <a:round/>
                </a:ln>
                <a:solidFill>
                  <a:srgbClr val="00FF00"/>
                </a:solidFill>
                <a:latin typeface="微软雅黑"/>
                <a:ea typeface="微软雅黑"/>
              </a:rPr>
              <a:t>理解诗文大意</a:t>
            </a:r>
          </a:p>
        </p:txBody>
      </p:sp>
      <p:sp>
        <p:nvSpPr>
          <p:cNvPr id="544773" name="Text Box 5"/>
          <p:cNvSpPr txBox="1">
            <a:spLocks noChangeArrowheads="1"/>
          </p:cNvSpPr>
          <p:nvPr/>
        </p:nvSpPr>
        <p:spPr bwMode="auto">
          <a:xfrm>
            <a:off x="467544" y="5013176"/>
            <a:ext cx="5349875" cy="708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itchFamily="34" charset="-122"/>
                <a:ea typeface="Microsoft YaHei" pitchFamily="34" charset="-122"/>
              </a:rPr>
              <a:t>请注意重点词语解释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1560" y="3212976"/>
            <a:ext cx="51435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itchFamily="34" charset="-122"/>
                <a:ea typeface="Microsoft YaHei" pitchFamily="34" charset="-122"/>
              </a:rPr>
              <a:t>[</a:t>
            </a:r>
            <a:r>
              <a:rPr lang="zh-CN" altLang="en-US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itchFamily="34" charset="-122"/>
                <a:ea typeface="Microsoft YaHei" pitchFamily="34" charset="-122"/>
              </a:rPr>
              <a:t>参考注释阅读课文</a:t>
            </a:r>
            <a:r>
              <a:rPr lang="en-US" altLang="zh-CN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itchFamily="34" charset="-122"/>
                <a:ea typeface="Microsoft YaHei" pitchFamily="34" charset="-122"/>
              </a:rPr>
              <a:t>]</a:t>
            </a:r>
            <a:endParaRPr lang="zh-CN" altLang="en-US" sz="36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821643"/>
      </p:ext>
    </p:extLst>
  </p:cSld>
  <p:clrMapOvr>
    <a:masterClrMapping/>
  </p:clrMapOvr>
  <p:transition spd="slow">
    <p:randomBar dir="vert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193</Paragraphs>
  <Slides>28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6">
      <vt:lpstr>Arial</vt:lpstr>
      <vt:lpstr>Calibri</vt:lpstr>
      <vt:lpstr>楷体_GB2312</vt:lpstr>
      <vt:lpstr>Calibri Light</vt:lpstr>
      <vt:lpstr>Microsoft YaHei</vt:lpstr>
      <vt:lpstr>Times New Roman</vt:lpstr>
      <vt:lpstr>黑体</vt:lpstr>
      <vt:lpstr>宋体</vt:lpstr>
      <vt:lpstr>华文中宋</vt:lpstr>
      <vt:lpstr>幼圆</vt:lpstr>
      <vt:lpstr>微软雅黑</vt:lpstr>
      <vt:lpstr>华文楷体</vt:lpstr>
      <vt:lpstr>隶书</vt:lpstr>
      <vt:lpstr>方正姚体</vt:lpstr>
      <vt:lpstr>仿宋</vt:lpstr>
      <vt:lpstr>Comic Sans MS</vt:lpstr>
      <vt:lpstr>华文新魏</vt:lpstr>
      <vt:lpstr>Office 主题</vt:lpstr>
      <vt:lpstr>PowerPoint Presentation</vt:lpstr>
      <vt:lpstr>《氓》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2021-12-09T15:25:23.809</cp:lastPrinted>
  <dcterms:created xsi:type="dcterms:W3CDTF">2021-12-09T15:25:23Z</dcterms:created>
  <dcterms:modified xsi:type="dcterms:W3CDTF">2021-12-09T07:25:25Z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