
<file path=[Content_Types].xml><?xml version="1.0" encoding="utf-8"?>
<Types xmlns="http://schemas.openxmlformats.org/package/2006/content-types">
  <Default Extension="jpeg" ContentType="image/jpeg"/>
  <Default Extension="JPG" ContentType="image/.jpg"/>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0" r:id="rId4"/>
    <p:sldId id="265" r:id="rId5"/>
    <p:sldId id="259" r:id="rId6"/>
    <p:sldId id="263" r:id="rId7"/>
    <p:sldId id="264" r:id="rId8"/>
    <p:sldId id="262" r:id="rId9"/>
    <p:sldId id="266" r:id="rId10"/>
    <p:sldId id="303" r:id="rId11"/>
    <p:sldId id="304" r:id="rId12"/>
    <p:sldId id="292" r:id="rId13"/>
    <p:sldId id="308" r:id="rId14"/>
    <p:sldId id="309" r:id="rId15"/>
    <p:sldId id="310" r:id="rId16"/>
    <p:sldId id="278" r:id="rId17"/>
    <p:sldId id="279" r:id="rId18"/>
    <p:sldId id="280" r:id="rId19"/>
    <p:sldId id="281" r:id="rId20"/>
    <p:sldId id="298" r:id="rId21"/>
    <p:sldId id="282" r:id="rId22"/>
    <p:sldId id="293"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5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90.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image" Target="../media/image1.jpeg"/><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tags" Target="../tags/tag7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tags" Target="../tags/tag8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tags" Target="../tags/tag8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8.xml"/><Relationship Id="rId5" Type="http://schemas.openxmlformats.org/officeDocument/2006/relationships/image" Target="../media/image3.jpeg"/><Relationship Id="rId4" Type="http://schemas.openxmlformats.org/officeDocument/2006/relationships/image" Target="../media/image2.jpeg"/><Relationship Id="rId3" Type="http://schemas.openxmlformats.org/officeDocument/2006/relationships/image" Target="../media/image1.jpeg"/><Relationship Id="rId2" Type="http://schemas.openxmlformats.org/officeDocument/2006/relationships/tags" Target="../tags/tag67.xml"/><Relationship Id="rId1" Type="http://schemas.openxmlformats.org/officeDocument/2006/relationships/tags" Target="../tags/tag6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tags" Target="../tags/tag6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image" Target="../media/image1.jpeg"/><Relationship Id="rId2" Type="http://schemas.openxmlformats.org/officeDocument/2006/relationships/tags" Target="../tags/tag74.xml"/><Relationship Id="rId1" Type="http://schemas.openxmlformats.org/officeDocument/2006/relationships/tags" Target="../tags/tag7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4.png"/><Relationship Id="rId2" Type="http://schemas.microsoft.com/office/2007/relationships/media" Target="../media/media1.wma"/><Relationship Id="rId1" Type="http://schemas.openxmlformats.org/officeDocument/2006/relationships/audio" Target="../media/media1.wma"/></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zh-CN" altLang="zh-CN"/>
              <a:t>空白演示</a:t>
            </a:r>
            <a:endParaRPr lang="zh-CN" altLang="zh-CN"/>
          </a:p>
        </p:txBody>
      </p:sp>
      <p:sp>
        <p:nvSpPr>
          <p:cNvPr id="3" name="副标题 2"/>
          <p:cNvSpPr>
            <a:spLocks noGrp="1"/>
          </p:cNvSpPr>
          <p:nvPr>
            <p:ph type="subTitle" idx="1"/>
            <p:custDataLst>
              <p:tags r:id="rId2"/>
            </p:custDataLst>
          </p:nvPr>
        </p:nvSpPr>
        <p:spPr/>
        <p:txBody>
          <a:bodyPr/>
          <a:lstStyle/>
          <a:p>
            <a:r>
              <a:rPr lang="zh-CN" altLang="en-US"/>
              <a:t>单击输入您的封面副标题</a:t>
            </a:r>
            <a:endParaRPr lang="zh-CN" altLang="en-US"/>
          </a:p>
        </p:txBody>
      </p:sp>
      <p:pic>
        <p:nvPicPr>
          <p:cNvPr id="4" name="图片 3" descr="IMG_9330(20210912-222953)"/>
          <p:cNvPicPr>
            <a:picLocks noChangeAspect="1"/>
          </p:cNvPicPr>
          <p:nvPr/>
        </p:nvPicPr>
        <p:blipFill>
          <a:blip r:embed="rId3"/>
          <a:stretch>
            <a:fillRect/>
          </a:stretch>
        </p:blipFill>
        <p:spPr>
          <a:xfrm>
            <a:off x="0" y="0"/>
            <a:ext cx="12191365" cy="6857365"/>
          </a:xfrm>
          <a:prstGeom prst="rect">
            <a:avLst/>
          </a:prstGeom>
        </p:spPr>
      </p:pic>
      <p:sp>
        <p:nvSpPr>
          <p:cNvPr id="5" name="文本框 4"/>
          <p:cNvSpPr txBox="1"/>
          <p:nvPr/>
        </p:nvSpPr>
        <p:spPr>
          <a:xfrm>
            <a:off x="4827270" y="1960880"/>
            <a:ext cx="2741295" cy="768350"/>
          </a:xfrm>
          <a:prstGeom prst="rect">
            <a:avLst/>
          </a:prstGeom>
          <a:noFill/>
        </p:spPr>
        <p:txBody>
          <a:bodyPr wrap="square" rtlCol="0">
            <a:spAutoFit/>
          </a:bodyPr>
          <a:lstStyle/>
          <a:p>
            <a:r>
              <a:rPr lang="zh-CN" altLang="en-US" sz="4400" b="1">
                <a:solidFill>
                  <a:schemeClr val="bg1"/>
                </a:solidFill>
              </a:rPr>
              <a:t>大学之道</a:t>
            </a:r>
            <a:endParaRPr lang="zh-CN" altLang="en-US" sz="4400" b="1">
              <a:solidFill>
                <a:schemeClr val="bg1"/>
              </a:solidFill>
            </a:endParaRPr>
          </a:p>
        </p:txBody>
      </p:sp>
      <p:sp>
        <p:nvSpPr>
          <p:cNvPr id="6" name="文本框 5"/>
          <p:cNvSpPr txBox="1"/>
          <p:nvPr/>
        </p:nvSpPr>
        <p:spPr>
          <a:xfrm>
            <a:off x="5431790" y="3667125"/>
            <a:ext cx="2304415" cy="521970"/>
          </a:xfrm>
          <a:prstGeom prst="rect">
            <a:avLst/>
          </a:prstGeom>
          <a:noFill/>
        </p:spPr>
        <p:txBody>
          <a:bodyPr wrap="square" rtlCol="0">
            <a:spAutoFit/>
          </a:bodyPr>
          <a:lstStyle/>
          <a:p>
            <a:r>
              <a:rPr lang="zh-CN" altLang="en-US" sz="2800" b="1">
                <a:solidFill>
                  <a:schemeClr val="bg1"/>
                </a:solidFill>
              </a:rPr>
              <a:t>《礼记》</a:t>
            </a:r>
            <a:endParaRPr lang="zh-CN" altLang="en-US" sz="2800" b="1">
              <a:solidFill>
                <a:schemeClr val="bg1"/>
              </a:solidFill>
            </a:endParaRPr>
          </a:p>
        </p:txBody>
      </p:sp>
    </p:spTree>
    <p:custDataLst>
      <p:tags r:id="rId4"/>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flipH="1">
            <a:off x="-47625" y="0"/>
            <a:ext cx="3778250" cy="4088130"/>
          </a:xfrm>
          <a:prstGeom prst="rect">
            <a:avLst/>
          </a:prstGeom>
        </p:spPr>
      </p:pic>
      <p:sp>
        <p:nvSpPr>
          <p:cNvPr id="11" name="矩形 10"/>
          <p:cNvSpPr/>
          <p:nvPr/>
        </p:nvSpPr>
        <p:spPr>
          <a:xfrm>
            <a:off x="10631805" y="0"/>
            <a:ext cx="1097280" cy="640080"/>
          </a:xfrm>
          <a:prstGeom prst="rect">
            <a:avLst/>
          </a:prstGeom>
          <a:noFill/>
          <a:ln>
            <a:noFill/>
          </a:ln>
        </p:spPr>
        <p:txBody>
          <a:bodyPr wrap="none" rtlCol="0" anchor="t">
            <a:spAutoFit/>
          </a:bodyPr>
          <a:lstStyle/>
          <a:p>
            <a:pPr algn="l"/>
            <a:r>
              <a:rPr lang="zh-CN" altLang="en-US" sz="3600" b="1">
                <a:solidFill>
                  <a:schemeClr val="tx1"/>
                </a:solidFill>
                <a:effectLst>
                  <a:outerShdw blurRad="38100" dist="19050" dir="2700000" algn="tl" rotWithShape="0">
                    <a:schemeClr val="dk1">
                      <a:alpha val="40000"/>
                    </a:schemeClr>
                  </a:outerShdw>
                </a:effectLst>
              </a:rPr>
              <a:t>译文</a:t>
            </a:r>
            <a:endParaRPr lang="zh-CN" altLang="en-US" sz="3600" b="1">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3088640" y="2209800"/>
            <a:ext cx="8520430" cy="4615815"/>
          </a:xfrm>
          <a:prstGeom prst="rect">
            <a:avLst/>
          </a:prstGeom>
          <a:noFill/>
        </p:spPr>
        <p:txBody>
          <a:bodyPr wrap="square" rtlCol="0" anchor="t">
            <a:spAutoFit/>
          </a:bodyPr>
          <a:lstStyle/>
          <a:p>
            <a:pPr indent="670560" fontAlgn="auto">
              <a:lnSpc>
                <a:spcPct val="150000"/>
              </a:lnSpc>
            </a:pPr>
            <a:r>
              <a:rPr lang="zh-CN" altLang="en-US" sz="2800">
                <a:solidFill>
                  <a:schemeClr val="accent4">
                    <a:lumMod val="60000"/>
                    <a:lumOff val="40000"/>
                  </a:schemeClr>
                </a:solidFill>
                <a:sym typeface="+mn-ea"/>
              </a:rPr>
              <a:t>译文：</a:t>
            </a:r>
            <a:r>
              <a:rPr lang="zh-CN" altLang="en-US" sz="2800">
                <a:solidFill>
                  <a:schemeClr val="bg1"/>
                </a:solidFill>
                <a:sym typeface="+mn-ea"/>
              </a:rPr>
              <a:t>大学的宗旨在于</a:t>
            </a:r>
            <a:r>
              <a:rPr lang="zh-CN" altLang="en-US" sz="2800">
                <a:solidFill>
                  <a:srgbClr val="FF0000"/>
                </a:solidFill>
                <a:sym typeface="+mn-ea"/>
              </a:rPr>
              <a:t>彰明</a:t>
            </a:r>
            <a:r>
              <a:rPr lang="zh-CN" altLang="en-US" sz="2800">
                <a:solidFill>
                  <a:schemeClr val="bg1"/>
                </a:solidFill>
                <a:sym typeface="+mn-ea"/>
              </a:rPr>
              <a:t>美德，在于亲近爱抚民众，在于达到道德修养的最高境界。知道要达到的</a:t>
            </a:r>
            <a:r>
              <a:rPr lang="en-US" altLang="zh-CN" sz="2800">
                <a:solidFill>
                  <a:schemeClr val="bg1"/>
                </a:solidFill>
                <a:sym typeface="+mn-ea"/>
              </a:rPr>
              <a:t>“</a:t>
            </a:r>
            <a:r>
              <a:rPr lang="zh-CN" altLang="en-US" sz="2800">
                <a:solidFill>
                  <a:schemeClr val="bg1"/>
                </a:solidFill>
                <a:sym typeface="+mn-ea"/>
              </a:rPr>
              <a:t>至善</a:t>
            </a:r>
            <a:r>
              <a:rPr lang="en-US" altLang="zh-CN" sz="2800">
                <a:solidFill>
                  <a:schemeClr val="bg1"/>
                </a:solidFill>
                <a:sym typeface="+mn-ea"/>
              </a:rPr>
              <a:t>”</a:t>
            </a:r>
            <a:r>
              <a:rPr lang="zh-CN" altLang="en-US" sz="2800">
                <a:solidFill>
                  <a:schemeClr val="bg1"/>
                </a:solidFill>
                <a:sym typeface="+mn-ea"/>
              </a:rPr>
              <a:t>境界，则志向坚定不移，志向坚定才能心不妄动，心不妄动才能性情安和，</a:t>
            </a:r>
            <a:r>
              <a:rPr lang="zh-CN" altLang="en-US" sz="2800">
                <a:solidFill>
                  <a:schemeClr val="bg1"/>
                </a:solidFill>
                <a:sym typeface="+mn-ea"/>
              </a:rPr>
              <a:t>性情安和</a:t>
            </a:r>
            <a:r>
              <a:rPr lang="zh-CN" altLang="en-US" sz="2800">
                <a:solidFill>
                  <a:schemeClr val="bg1"/>
                </a:solidFill>
                <a:sym typeface="+mn-ea"/>
              </a:rPr>
              <a:t>才能思虑精详，</a:t>
            </a:r>
            <a:r>
              <a:rPr lang="zh-CN" altLang="en-US" sz="2800">
                <a:solidFill>
                  <a:schemeClr val="bg1"/>
                </a:solidFill>
                <a:sym typeface="+mn-ea"/>
              </a:rPr>
              <a:t>思虑精详</a:t>
            </a:r>
            <a:r>
              <a:rPr lang="zh-CN" altLang="en-US" sz="2800">
                <a:solidFill>
                  <a:schemeClr val="bg1"/>
                </a:solidFill>
                <a:sym typeface="+mn-ea"/>
              </a:rPr>
              <a:t>才能处事合宜。万物都有根本有枝末，凡事都有开始有终结，知道事物的先后次序，那就接近大学的宗旨了。</a:t>
            </a:r>
            <a:endParaRPr lang="zh-CN" altLang="en-US" sz="2800" b="1">
              <a:solidFill>
                <a:schemeClr val="bg1"/>
              </a:solidFill>
              <a:latin typeface="方正公文小标宋" panose="02000500000000000000" charset="-122"/>
              <a:ea typeface="方正公文小标宋" panose="02000500000000000000" charset="-122"/>
              <a:cs typeface="方正公文小标宋" panose="02000500000000000000" charset="-122"/>
            </a:endParaRPr>
          </a:p>
        </p:txBody>
      </p:sp>
      <p:sp>
        <p:nvSpPr>
          <p:cNvPr id="2" name="文本框 1"/>
          <p:cNvSpPr txBox="1"/>
          <p:nvPr/>
        </p:nvSpPr>
        <p:spPr>
          <a:xfrm>
            <a:off x="2980690" y="498475"/>
            <a:ext cx="9010015" cy="1798320"/>
          </a:xfrm>
          <a:prstGeom prst="rect">
            <a:avLst/>
          </a:prstGeom>
          <a:solidFill>
            <a:schemeClr val="lt1">
              <a:alpha val="32000"/>
            </a:schemeClr>
          </a:solidFill>
        </p:spPr>
        <p:style>
          <a:lnRef idx="2">
            <a:schemeClr val="dk1"/>
          </a:lnRef>
          <a:fillRef idx="1">
            <a:schemeClr val="lt1"/>
          </a:fillRef>
          <a:effectRef idx="0">
            <a:schemeClr val="dk1"/>
          </a:effectRef>
          <a:fontRef idx="minor">
            <a:schemeClr val="dk1"/>
          </a:fontRef>
        </p:style>
        <p:txBody>
          <a:bodyPr wrap="square" rtlCol="0" anchor="t">
            <a:spAutoFit/>
          </a:bodyPr>
          <a:p>
            <a:pPr indent="770890" fontAlgn="auto">
              <a:lnSpc>
                <a:spcPct val="100000"/>
              </a:lnSpc>
            </a:pP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大学①之②道，在明③明④德，在亲民，在止于至善⑤。知止而后有定；定而后能静；静而后能安；安而后能虑；虑而后能得。 物有本末，事有终始。知所先后，则近道矣。</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178435" y="2781300"/>
            <a:ext cx="2635885" cy="2553335"/>
          </a:xfrm>
          <a:prstGeom prst="rect">
            <a:avLst/>
          </a:prstGeom>
          <a:noFill/>
        </p:spPr>
        <p:txBody>
          <a:bodyPr wrap="square" rtlCol="0">
            <a:spAutoFit/>
          </a:bodyPr>
          <a:p>
            <a:r>
              <a:rPr lang="zh-CN" altLang="en-US" sz="4000" b="1">
                <a:solidFill>
                  <a:srgbClr val="FF0000"/>
                </a:solidFill>
                <a:latin typeface="华文楷体" panose="02010600040101010101" charset="-122"/>
                <a:ea typeface="华文楷体" panose="02010600040101010101" charset="-122"/>
                <a:cs typeface="华文楷体" panose="02010600040101010101" charset="-122"/>
                <a:sym typeface="+mn-ea"/>
              </a:rPr>
              <a:t>三纲：</a:t>
            </a:r>
            <a:endParaRPr lang="zh-CN" altLang="en-US" sz="4000" b="1">
              <a:solidFill>
                <a:srgbClr val="FF0000"/>
              </a:solidFill>
              <a:latin typeface="华文楷体" panose="02010600040101010101" charset="-122"/>
              <a:ea typeface="华文楷体" panose="02010600040101010101" charset="-122"/>
              <a:cs typeface="华文楷体" panose="02010600040101010101" charset="-122"/>
              <a:sym typeface="+mn-ea"/>
            </a:endParaRPr>
          </a:p>
          <a:p>
            <a:r>
              <a:rPr lang="zh-CN" altLang="en-US" sz="4000" b="1">
                <a:solidFill>
                  <a:srgbClr val="FF0000"/>
                </a:solidFill>
                <a:latin typeface="华文楷体" panose="02010600040101010101" charset="-122"/>
                <a:ea typeface="华文楷体" panose="02010600040101010101" charset="-122"/>
                <a:cs typeface="华文楷体" panose="02010600040101010101" charset="-122"/>
                <a:sym typeface="+mn-ea"/>
              </a:rPr>
              <a:t>明明德，亲民，</a:t>
            </a:r>
            <a:endParaRPr lang="zh-CN" altLang="en-US" sz="4000" b="1">
              <a:solidFill>
                <a:srgbClr val="FF0000"/>
              </a:solidFill>
              <a:latin typeface="华文楷体" panose="02010600040101010101" charset="-122"/>
              <a:ea typeface="华文楷体" panose="02010600040101010101" charset="-122"/>
              <a:cs typeface="华文楷体" panose="02010600040101010101" charset="-122"/>
              <a:sym typeface="+mn-ea"/>
            </a:endParaRPr>
          </a:p>
          <a:p>
            <a:r>
              <a:rPr lang="zh-CN" altLang="en-US" sz="4000" b="1">
                <a:solidFill>
                  <a:srgbClr val="FF0000"/>
                </a:solidFill>
                <a:latin typeface="华文楷体" panose="02010600040101010101" charset="-122"/>
                <a:ea typeface="华文楷体" panose="02010600040101010101" charset="-122"/>
                <a:cs typeface="华文楷体" panose="02010600040101010101" charset="-122"/>
                <a:sym typeface="+mn-ea"/>
              </a:rPr>
              <a:t>止于至善</a:t>
            </a:r>
            <a:endParaRPr lang="zh-CN" altLang="en-US" sz="4000" b="1">
              <a:solidFill>
                <a:srgbClr val="FF0000"/>
              </a:solidFill>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2" name="文本框 1"/>
          <p:cNvSpPr txBox="1"/>
          <p:nvPr/>
        </p:nvSpPr>
        <p:spPr>
          <a:xfrm>
            <a:off x="2706370" y="1967865"/>
            <a:ext cx="7236460" cy="2861310"/>
          </a:xfrm>
          <a:prstGeom prst="rect">
            <a:avLst/>
          </a:prstGeom>
          <a:noFill/>
        </p:spPr>
        <p:txBody>
          <a:bodyPr wrap="square" rtlCol="0">
            <a:spAutoFit/>
          </a:bodyPr>
          <a:lstStyle/>
          <a:p>
            <a:r>
              <a:rPr lang="en-US" altLang="zh-CN" sz="3600" b="1">
                <a:solidFill>
                  <a:schemeClr val="bg1"/>
                </a:solidFill>
                <a:sym typeface="+mn-ea"/>
              </a:rPr>
              <a:t>3</a:t>
            </a:r>
            <a:r>
              <a:rPr lang="zh-CN" altLang="en-US" sz="3600" b="1">
                <a:solidFill>
                  <a:schemeClr val="bg1"/>
                </a:solidFill>
                <a:sym typeface="+mn-ea"/>
              </a:rPr>
              <a:t>、结合课下注释，翻译第二自然段。</a:t>
            </a:r>
            <a:endParaRPr lang="zh-CN" altLang="en-US" sz="3600" b="1">
              <a:solidFill>
                <a:schemeClr val="bg1"/>
              </a:solidFill>
            </a:endParaRPr>
          </a:p>
          <a:p>
            <a:endParaRPr lang="en-US" altLang="zh-CN" sz="3600" b="1">
              <a:solidFill>
                <a:schemeClr val="bg1"/>
              </a:solidFill>
            </a:endParaRPr>
          </a:p>
          <a:p>
            <a:r>
              <a:rPr lang="en-US" altLang="zh-CN" sz="3600" b="1">
                <a:solidFill>
                  <a:schemeClr val="bg1"/>
                </a:solidFill>
                <a:sym typeface="+mn-ea"/>
              </a:rPr>
              <a:t>4</a:t>
            </a:r>
            <a:r>
              <a:rPr lang="zh-CN" altLang="en-US" sz="3600" b="1">
                <a:solidFill>
                  <a:schemeClr val="bg1"/>
                </a:solidFill>
                <a:sym typeface="+mn-ea"/>
              </a:rPr>
              <a:t>、概括出</a:t>
            </a:r>
            <a:r>
              <a:rPr lang="en-US" altLang="zh-CN" sz="3600" b="1">
                <a:solidFill>
                  <a:schemeClr val="bg1"/>
                </a:solidFill>
                <a:sym typeface="+mn-ea"/>
              </a:rPr>
              <a:t>“</a:t>
            </a:r>
            <a:r>
              <a:rPr lang="zh-CN" altLang="en-US" sz="3600" b="1">
                <a:solidFill>
                  <a:schemeClr val="bg1"/>
                </a:solidFill>
                <a:sym typeface="+mn-ea"/>
              </a:rPr>
              <a:t>三纲领</a:t>
            </a:r>
            <a:r>
              <a:rPr lang="en-US" altLang="zh-CN" sz="3600" b="1">
                <a:solidFill>
                  <a:schemeClr val="bg1"/>
                </a:solidFill>
                <a:sym typeface="+mn-ea"/>
              </a:rPr>
              <a:t>”</a:t>
            </a:r>
            <a:r>
              <a:rPr lang="zh-CN" altLang="en-US" sz="3600" b="1">
                <a:solidFill>
                  <a:schemeClr val="bg1"/>
                </a:solidFill>
                <a:sym typeface="+mn-ea"/>
              </a:rPr>
              <a:t>引领下的</a:t>
            </a:r>
            <a:r>
              <a:rPr lang="en-US" altLang="zh-CN" sz="3600" b="1">
                <a:solidFill>
                  <a:schemeClr val="bg1"/>
                </a:solidFill>
                <a:sym typeface="+mn-ea"/>
              </a:rPr>
              <a:t>“</a:t>
            </a:r>
            <a:r>
              <a:rPr lang="zh-CN" altLang="en-US" sz="3600" b="1">
                <a:solidFill>
                  <a:schemeClr val="bg1"/>
                </a:solidFill>
                <a:sym typeface="+mn-ea"/>
              </a:rPr>
              <a:t>八条目</a:t>
            </a:r>
            <a:r>
              <a:rPr lang="en-US" altLang="zh-CN" sz="3600" b="1">
                <a:solidFill>
                  <a:schemeClr val="bg1"/>
                </a:solidFill>
                <a:sym typeface="+mn-ea"/>
              </a:rPr>
              <a:t>”</a:t>
            </a:r>
            <a:r>
              <a:rPr lang="zh-CN" altLang="en-US" sz="3600" b="1">
                <a:solidFill>
                  <a:schemeClr val="bg1"/>
                </a:solidFill>
                <a:sym typeface="+mn-ea"/>
              </a:rPr>
              <a:t>。</a:t>
            </a:r>
            <a:endParaRPr lang="zh-CN" altLang="en-US" sz="3600" b="1"/>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912860" y="-39370"/>
            <a:ext cx="3314700" cy="4088130"/>
          </a:xfrm>
          <a:prstGeom prst="rect">
            <a:avLst/>
          </a:prstGeom>
        </p:spPr>
      </p:pic>
      <p:pic>
        <p:nvPicPr>
          <p:cNvPr id="5"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610" y="428625"/>
            <a:ext cx="1604645" cy="738505"/>
          </a:xfrm>
          <a:prstGeom prst="rect">
            <a:avLst/>
          </a:prstGeom>
        </p:spPr>
      </p:pic>
      <p:sp>
        <p:nvSpPr>
          <p:cNvPr id="2" name="文本框 1"/>
          <p:cNvSpPr txBox="1"/>
          <p:nvPr/>
        </p:nvSpPr>
        <p:spPr>
          <a:xfrm>
            <a:off x="705485" y="993140"/>
            <a:ext cx="8891905" cy="3078481"/>
          </a:xfrm>
          <a:prstGeom prst="rect">
            <a:avLst/>
          </a:prstGeom>
          <a:solidFill>
            <a:schemeClr val="lt1">
              <a:alpha val="32000"/>
            </a:schemeClr>
          </a:solidFill>
        </p:spPr>
        <p:style>
          <a:lnRef idx="2">
            <a:schemeClr val="dk1"/>
          </a:lnRef>
          <a:fillRef idx="1">
            <a:schemeClr val="lt1"/>
          </a:fillRef>
          <a:effectRef idx="0">
            <a:schemeClr val="dk1"/>
          </a:effectRef>
          <a:fontRef idx="minor">
            <a:schemeClr val="dk1"/>
          </a:fontRef>
        </p:style>
        <p:txBody>
          <a:bodyPr wrap="square" rtlCol="0" anchor="t">
            <a:spAutoFit/>
          </a:bodyPr>
          <a:lstStyle/>
          <a:p>
            <a:pPr indent="770890" fontAlgn="auto">
              <a:lnSpc>
                <a:spcPct val="100000"/>
              </a:lnSpc>
            </a:pPr>
            <a:r>
              <a:rPr lang="zh-CN" altLang="en-US" sz="2800" b="1" u="sng">
                <a:solidFill>
                  <a:srgbClr val="FF0000"/>
                </a:solidFill>
                <a:latin typeface="华文楷体" panose="02010600040101010101" charset="-122"/>
                <a:ea typeface="华文楷体" panose="02010600040101010101" charset="-122"/>
                <a:cs typeface="华文楷体" panose="02010600040101010101" charset="-122"/>
              </a:rPr>
              <a:t>古之①欲明明德于天下者②，先治其国。欲治其国者，先齐③其家。欲齐其家者，先修④其身。欲修其身者，先正其心。欲正其心者，先诚其意。欲诚其意者，先致其知。致知在格物。物格而后知至，知至而后意诚，意诚而后心正，心正而后身修，身修而后家齐，家齐而后国治，国治而后天下平。自天子以至于庶人，壹是皆以修身为本。</a:t>
            </a:r>
            <a:endParaRPr lang="zh-CN" altLang="en-US" sz="2800" b="1" u="sng">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499110" y="4531359"/>
            <a:ext cx="5161280" cy="1798320"/>
          </a:xfrm>
          <a:prstGeom prst="rect">
            <a:avLst/>
          </a:prstGeom>
          <a:noFill/>
        </p:spPr>
        <p:txBody>
          <a:bodyPr wrap="none" rtlCol="0">
            <a:spAutoFit/>
          </a:bodyPr>
          <a:lstStyle/>
          <a:p>
            <a:pPr algn="l"/>
            <a:r>
              <a:rPr lang="en-US" sz="2800" b="1">
                <a:solidFill>
                  <a:schemeClr val="bg1"/>
                </a:solidFill>
                <a:latin typeface="黑体" panose="02010609060101010101" charset="-122"/>
                <a:ea typeface="黑体" panose="02010609060101010101" charset="-122"/>
                <a:cs typeface="黑体" panose="02010609060101010101" charset="-122"/>
              </a:rPr>
              <a:t>1.主谓之间，取消句子独立性</a:t>
            </a:r>
            <a:endParaRPr lang="en-US" sz="2800" b="1">
              <a:solidFill>
                <a:schemeClr val="bg1"/>
              </a:solidFill>
              <a:latin typeface="黑体" panose="02010609060101010101" charset="-122"/>
              <a:ea typeface="黑体" panose="02010609060101010101" charset="-122"/>
              <a:cs typeface="黑体" panose="02010609060101010101" charset="-122"/>
            </a:endParaRPr>
          </a:p>
          <a:p>
            <a:pPr algn="l"/>
            <a:r>
              <a:rPr lang="en-US" sz="2800" b="1">
                <a:solidFill>
                  <a:schemeClr val="bg1"/>
                </a:solidFill>
                <a:latin typeface="黑体" panose="02010609060101010101" charset="-122"/>
                <a:ea typeface="黑体" panose="02010609060101010101" charset="-122"/>
                <a:cs typeface="黑体" panose="02010609060101010101" charset="-122"/>
              </a:rPr>
              <a:t>2.状语后置，欲于天下明明德者</a:t>
            </a:r>
            <a:endParaRPr lang="en-US" sz="2800" b="1">
              <a:solidFill>
                <a:schemeClr val="bg1"/>
              </a:solidFill>
              <a:latin typeface="黑体" panose="02010609060101010101" charset="-122"/>
              <a:ea typeface="黑体" panose="02010609060101010101" charset="-122"/>
              <a:cs typeface="黑体" panose="02010609060101010101" charset="-122"/>
            </a:endParaRPr>
          </a:p>
          <a:p>
            <a:pPr algn="l"/>
            <a:r>
              <a:rPr lang="en-US" sz="2800" b="1">
                <a:solidFill>
                  <a:schemeClr val="bg1"/>
                </a:solidFill>
                <a:latin typeface="黑体" panose="02010609060101010101" charset="-122"/>
                <a:ea typeface="黑体" panose="02010609060101010101" charset="-122"/>
                <a:cs typeface="黑体" panose="02010609060101010101" charset="-122"/>
              </a:rPr>
              <a:t>3.使动用法，使……整齐</a:t>
            </a:r>
            <a:endParaRPr lang="en-US" sz="2800" b="1">
              <a:solidFill>
                <a:schemeClr val="bg1"/>
              </a:solidFill>
              <a:latin typeface="黑体" panose="02010609060101010101" charset="-122"/>
              <a:ea typeface="黑体" panose="02010609060101010101" charset="-122"/>
              <a:cs typeface="黑体" panose="02010609060101010101" charset="-122"/>
            </a:endParaRPr>
          </a:p>
          <a:p>
            <a:pPr algn="l"/>
            <a:r>
              <a:rPr lang="en-US" sz="2800" b="1">
                <a:solidFill>
                  <a:schemeClr val="bg1"/>
                </a:solidFill>
                <a:latin typeface="黑体" panose="02010609060101010101" charset="-122"/>
                <a:ea typeface="黑体" panose="02010609060101010101" charset="-122"/>
                <a:cs typeface="黑体" panose="02010609060101010101" charset="-122"/>
              </a:rPr>
              <a:t>4.修，动词，修养</a:t>
            </a:r>
            <a:endParaRPr lang="en-US" sz="2800" b="1">
              <a:solidFill>
                <a:schemeClr val="bg1"/>
              </a:solidFill>
              <a:latin typeface="黑体" panose="02010609060101010101" charset="-122"/>
              <a:ea typeface="黑体" panose="02010609060101010101" charset="-122"/>
              <a:cs typeface="黑体" panose="02010609060101010101" charset="-122"/>
            </a:endParaRPr>
          </a:p>
        </p:txBody>
      </p:sp>
      <p:sp>
        <p:nvSpPr>
          <p:cNvPr id="11" name="矩形 10"/>
          <p:cNvSpPr/>
          <p:nvPr/>
        </p:nvSpPr>
        <p:spPr>
          <a:xfrm>
            <a:off x="4993640" y="225425"/>
            <a:ext cx="2011680" cy="640080"/>
          </a:xfrm>
          <a:prstGeom prst="rect">
            <a:avLst/>
          </a:prstGeom>
          <a:noFill/>
          <a:ln>
            <a:noFill/>
          </a:ln>
        </p:spPr>
        <p:txBody>
          <a:bodyPr wrap="none" rtlCol="0" anchor="t">
            <a:spAutoFit/>
          </a:bodyPr>
          <a:lstStyle/>
          <a:p>
            <a:pPr algn="ctr"/>
            <a:r>
              <a:rPr lang="zh-CN" altLang="en-US" sz="3600" b="1">
                <a:solidFill>
                  <a:schemeClr val="bg1"/>
                </a:solidFill>
                <a:effectLst>
                  <a:outerShdw blurRad="38100" dist="19050" dir="2700000" algn="tl" rotWithShape="0">
                    <a:schemeClr val="dk1">
                      <a:alpha val="40000"/>
                    </a:schemeClr>
                  </a:outerShdw>
                </a:effectLst>
              </a:rPr>
              <a:t>识习文言</a:t>
            </a:r>
            <a:endParaRPr lang="zh-CN" altLang="en-US" sz="3600" b="1">
              <a:solidFill>
                <a:schemeClr val="bg1"/>
              </a:solidFill>
              <a:effectLst>
                <a:outerShdw blurRad="38100" dist="19050" dir="2700000" algn="tl" rotWithShape="0">
                  <a:schemeClr val="dk1">
                    <a:alpha val="4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dissolv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dissolv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dissolve">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flipH="1">
            <a:off x="-47625" y="0"/>
            <a:ext cx="3778250" cy="4088130"/>
          </a:xfrm>
          <a:prstGeom prst="rect">
            <a:avLst/>
          </a:prstGeom>
        </p:spPr>
      </p:pic>
      <p:sp>
        <p:nvSpPr>
          <p:cNvPr id="11" name="矩形 10"/>
          <p:cNvSpPr/>
          <p:nvPr/>
        </p:nvSpPr>
        <p:spPr>
          <a:xfrm>
            <a:off x="10631805" y="0"/>
            <a:ext cx="1097280" cy="640080"/>
          </a:xfrm>
          <a:prstGeom prst="rect">
            <a:avLst/>
          </a:prstGeom>
          <a:noFill/>
          <a:ln>
            <a:noFill/>
          </a:ln>
        </p:spPr>
        <p:txBody>
          <a:bodyPr wrap="none" rtlCol="0" anchor="t">
            <a:spAutoFit/>
          </a:bodyPr>
          <a:lstStyle/>
          <a:p>
            <a:pPr algn="l"/>
            <a:r>
              <a:rPr lang="zh-CN" altLang="en-US" sz="3600" b="1">
                <a:solidFill>
                  <a:schemeClr val="tx1"/>
                </a:solidFill>
                <a:effectLst>
                  <a:outerShdw blurRad="38100" dist="19050" dir="2700000" algn="tl" rotWithShape="0">
                    <a:schemeClr val="dk1">
                      <a:alpha val="40000"/>
                    </a:schemeClr>
                  </a:outerShdw>
                </a:effectLst>
              </a:rPr>
              <a:t>译文</a:t>
            </a:r>
            <a:endParaRPr lang="zh-CN" altLang="en-US" sz="3600" b="1">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441325" y="2242185"/>
            <a:ext cx="11654790" cy="3322955"/>
          </a:xfrm>
          <a:prstGeom prst="rect">
            <a:avLst/>
          </a:prstGeom>
          <a:noFill/>
        </p:spPr>
        <p:txBody>
          <a:bodyPr wrap="square" rtlCol="0" anchor="t">
            <a:spAutoFit/>
          </a:bodyPr>
          <a:lstStyle/>
          <a:p>
            <a:pPr indent="670560" fontAlgn="auto">
              <a:lnSpc>
                <a:spcPct val="150000"/>
              </a:lnSpc>
            </a:pPr>
            <a:r>
              <a:rPr lang="zh-CN" altLang="en-US" sz="2800" b="1">
                <a:solidFill>
                  <a:schemeClr val="bg1"/>
                </a:solidFill>
                <a:latin typeface="方正公文小标宋" panose="02000500000000000000" charset="-122"/>
                <a:ea typeface="方正公文小标宋" panose="02000500000000000000" charset="-122"/>
                <a:cs typeface="方正公文小标宋" panose="02000500000000000000" charset="-122"/>
              </a:rPr>
              <a:t>古代那些要想在天下弘扬光明正大品德的人，先要治理好自己的国家；要想治理好自己的国家，先要管理好自己的家庭和家族；要想管理好自己的家庭和家族，先要修养自身的品性；要想修养自身的品性，先要端正自己的心思；要想端正自己的心思，先要使自己的意念真诚；要想使自己的意念真诚，先要使自己革除不好的思想；认识最真的本心。</a:t>
            </a:r>
            <a:endParaRPr lang="zh-CN" altLang="en-US" sz="2800" b="1">
              <a:solidFill>
                <a:schemeClr val="bg1"/>
              </a:solidFill>
              <a:latin typeface="方正公文小标宋" panose="02000500000000000000" charset="-122"/>
              <a:ea typeface="方正公文小标宋" panose="02000500000000000000" charset="-122"/>
              <a:cs typeface="方正公文小标宋" panose="02000500000000000000" charset="-122"/>
            </a:endParaRPr>
          </a:p>
        </p:txBody>
      </p:sp>
      <p:sp>
        <p:nvSpPr>
          <p:cNvPr id="2" name="文本框 1"/>
          <p:cNvSpPr txBox="1"/>
          <p:nvPr/>
        </p:nvSpPr>
        <p:spPr>
          <a:xfrm>
            <a:off x="1245870" y="640080"/>
            <a:ext cx="9104630" cy="1371600"/>
          </a:xfrm>
          <a:prstGeom prst="rect">
            <a:avLst/>
          </a:prstGeom>
          <a:solidFill>
            <a:schemeClr val="lt1">
              <a:alpha val="30000"/>
            </a:schemeClr>
          </a:solidFill>
        </p:spPr>
        <p:style>
          <a:lnRef idx="2">
            <a:schemeClr val="dk1"/>
          </a:lnRef>
          <a:fillRef idx="1">
            <a:schemeClr val="lt1"/>
          </a:fillRef>
          <a:effectRef idx="0">
            <a:schemeClr val="dk1"/>
          </a:effectRef>
          <a:fontRef idx="minor">
            <a:schemeClr val="dk1"/>
          </a:fontRef>
        </p:style>
        <p:txBody>
          <a:bodyPr wrap="square" rtlCol="0" anchor="t">
            <a:spAutoFit/>
            <a:scene3d>
              <a:camera prst="orthographicFront"/>
              <a:lightRig rig="threePt" dir="t"/>
            </a:scene3d>
          </a:bodyPr>
          <a:lstStyle/>
          <a:p>
            <a:pPr indent="770890" fontAlgn="auto">
              <a:lnSpc>
                <a:spcPct val="100000"/>
              </a:lnSpc>
            </a:pP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古之欲明明德于天下者，先治其国。欲治其国者，先齐其家。欲齐其家者，先修其身。欲修其身者，先正其心。欲正其心者，先诚其意。欲诚其意者，先致其知。</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flipH="1">
            <a:off x="-47625" y="0"/>
            <a:ext cx="3778250" cy="4088130"/>
          </a:xfrm>
          <a:prstGeom prst="rect">
            <a:avLst/>
          </a:prstGeom>
        </p:spPr>
      </p:pic>
      <p:sp>
        <p:nvSpPr>
          <p:cNvPr id="11" name="矩形 10"/>
          <p:cNvSpPr/>
          <p:nvPr/>
        </p:nvSpPr>
        <p:spPr>
          <a:xfrm>
            <a:off x="10631805" y="0"/>
            <a:ext cx="1097280" cy="640080"/>
          </a:xfrm>
          <a:prstGeom prst="rect">
            <a:avLst/>
          </a:prstGeom>
          <a:noFill/>
          <a:ln>
            <a:noFill/>
          </a:ln>
        </p:spPr>
        <p:txBody>
          <a:bodyPr wrap="none" rtlCol="0" anchor="t">
            <a:spAutoFit/>
          </a:bodyPr>
          <a:lstStyle/>
          <a:p>
            <a:pPr algn="l"/>
            <a:r>
              <a:rPr lang="zh-CN" altLang="en-US" sz="3600" b="1">
                <a:solidFill>
                  <a:schemeClr val="tx1"/>
                </a:solidFill>
                <a:effectLst>
                  <a:outerShdw blurRad="38100" dist="19050" dir="2700000" algn="tl" rotWithShape="0">
                    <a:schemeClr val="dk1">
                      <a:alpha val="40000"/>
                    </a:schemeClr>
                  </a:outerShdw>
                </a:effectLst>
              </a:rPr>
              <a:t>译文</a:t>
            </a:r>
            <a:endParaRPr lang="zh-CN" altLang="en-US" sz="3600" b="1">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201930" y="2689860"/>
            <a:ext cx="11990705" cy="2676525"/>
          </a:xfrm>
          <a:prstGeom prst="rect">
            <a:avLst/>
          </a:prstGeom>
          <a:noFill/>
        </p:spPr>
        <p:txBody>
          <a:bodyPr wrap="square" rtlCol="0" anchor="t">
            <a:spAutoFit/>
          </a:bodyPr>
          <a:lstStyle/>
          <a:p>
            <a:pPr indent="670560" fontAlgn="auto">
              <a:lnSpc>
                <a:spcPct val="150000"/>
              </a:lnSpc>
            </a:pPr>
            <a:r>
              <a:rPr lang="zh-CN" altLang="en-US" sz="2800" b="1">
                <a:solidFill>
                  <a:schemeClr val="bg1"/>
                </a:solidFill>
                <a:latin typeface="方正公文小标宋" panose="02000500000000000000" charset="-122"/>
                <a:ea typeface="方正公文小标宋" panose="02000500000000000000" charset="-122"/>
                <a:cs typeface="方正公文小标宋" panose="02000500000000000000" charset="-122"/>
              </a:rPr>
              <a:t>通过探究事物原理才能获得智慧。获得智慧意念才能真诚；意念真诚后心思才能端正；心思端正后才能修养品性；品性修养后才能管理好家庭和家族；管理好家庭和家族后才能治理好国家；治理好国家后天下才能太平。上自国家元首，下至平民百姓，人人都要以修养品性为根本。</a:t>
            </a:r>
            <a:endParaRPr lang="zh-CN" altLang="en-US" sz="2800" b="1">
              <a:solidFill>
                <a:schemeClr val="bg1"/>
              </a:solidFill>
              <a:latin typeface="方正公文小标宋" panose="02000500000000000000" charset="-122"/>
              <a:ea typeface="方正公文小标宋" panose="02000500000000000000" charset="-122"/>
              <a:cs typeface="方正公文小标宋" panose="02000500000000000000" charset="-122"/>
            </a:endParaRPr>
          </a:p>
        </p:txBody>
      </p:sp>
      <p:sp>
        <p:nvSpPr>
          <p:cNvPr id="5" name="文本框 4"/>
          <p:cNvSpPr txBox="1"/>
          <p:nvPr/>
        </p:nvSpPr>
        <p:spPr>
          <a:xfrm>
            <a:off x="1444625" y="972820"/>
            <a:ext cx="9505315" cy="1383665"/>
          </a:xfrm>
          <a:prstGeom prst="rect">
            <a:avLst/>
          </a:prstGeom>
          <a:solidFill>
            <a:schemeClr val="lt1">
              <a:alpha val="30000"/>
            </a:schemeClr>
          </a:solidFill>
        </p:spPr>
        <p:style>
          <a:lnRef idx="2">
            <a:schemeClr val="dk1"/>
          </a:lnRef>
          <a:fillRef idx="1">
            <a:schemeClr val="lt1"/>
          </a:fillRef>
          <a:effectRef idx="0">
            <a:schemeClr val="dk1"/>
          </a:effectRef>
          <a:fontRef idx="minor">
            <a:schemeClr val="dk1"/>
          </a:fontRef>
        </p:style>
        <p:txBody>
          <a:bodyPr wrap="square" rtlCol="0" anchor="t">
            <a:spAutoFit/>
            <a:scene3d>
              <a:camera prst="orthographicFront"/>
              <a:lightRig rig="threePt" dir="t"/>
            </a:scene3d>
          </a:bodyPr>
          <a:lstStyle/>
          <a:p>
            <a:pPr indent="770890" fontAlgn="auto">
              <a:lnSpc>
                <a:spcPct val="100000"/>
              </a:lnSpc>
            </a:pP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致知在格物。物格而后知至，知至而后意诚，意诚而后心正，心正而后身修，身修而后家齐，家齐而后国治，国治而后天下平。自天子以至于庶人，壹是皆以修身为本。</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endParaRPr>
          </a:p>
        </p:txBody>
      </p:sp>
      <p:sp>
        <p:nvSpPr>
          <p:cNvPr id="2" name="文本框 1"/>
          <p:cNvSpPr txBox="1"/>
          <p:nvPr/>
        </p:nvSpPr>
        <p:spPr>
          <a:xfrm>
            <a:off x="534670" y="5671185"/>
            <a:ext cx="11657330" cy="583565"/>
          </a:xfrm>
          <a:prstGeom prst="rect">
            <a:avLst/>
          </a:prstGeom>
          <a:noFill/>
        </p:spPr>
        <p:txBody>
          <a:bodyPr wrap="square" rtlCol="0">
            <a:spAutoFit/>
          </a:bodyPr>
          <a:p>
            <a:r>
              <a:rPr lang="zh-CN" altLang="en-US" sz="3200" b="1">
                <a:solidFill>
                  <a:srgbClr val="FF0000"/>
                </a:solidFill>
                <a:sym typeface="+mn-ea"/>
              </a:rPr>
              <a:t>八目：</a:t>
            </a:r>
            <a:r>
              <a:rPr lang="en-US" altLang="zh-CN" sz="3200" b="1">
                <a:solidFill>
                  <a:srgbClr val="FF0000"/>
                </a:solidFill>
                <a:sym typeface="+mn-ea"/>
              </a:rPr>
              <a:t>”</a:t>
            </a:r>
            <a:r>
              <a:rPr lang="zh-CN" altLang="en-US" sz="3200" b="1">
                <a:solidFill>
                  <a:srgbClr val="FF0000"/>
                </a:solidFill>
                <a:sym typeface="+mn-ea"/>
              </a:rPr>
              <a:t>格物</a:t>
            </a:r>
            <a:r>
              <a:rPr lang="en-US" altLang="zh-CN" sz="3200" b="1">
                <a:solidFill>
                  <a:srgbClr val="FF0000"/>
                </a:solidFill>
                <a:sym typeface="+mn-ea"/>
              </a:rPr>
              <a:t>“”</a:t>
            </a:r>
            <a:r>
              <a:rPr lang="zh-CN" altLang="en-US" sz="3200" b="1">
                <a:solidFill>
                  <a:srgbClr val="FF0000"/>
                </a:solidFill>
                <a:sym typeface="+mn-ea"/>
              </a:rPr>
              <a:t>致知</a:t>
            </a:r>
            <a:r>
              <a:rPr lang="en-US" altLang="zh-CN" sz="3200" b="1">
                <a:solidFill>
                  <a:srgbClr val="FF0000"/>
                </a:solidFill>
                <a:sym typeface="+mn-ea"/>
              </a:rPr>
              <a:t>“”</a:t>
            </a:r>
            <a:r>
              <a:rPr lang="zh-CN" altLang="en-US" sz="3200" b="1">
                <a:solidFill>
                  <a:srgbClr val="FF0000"/>
                </a:solidFill>
                <a:sym typeface="+mn-ea"/>
              </a:rPr>
              <a:t>诚意</a:t>
            </a:r>
            <a:r>
              <a:rPr lang="en-US" altLang="zh-CN" sz="3200" b="1">
                <a:solidFill>
                  <a:srgbClr val="FF0000"/>
                </a:solidFill>
                <a:sym typeface="+mn-ea"/>
              </a:rPr>
              <a:t>“”</a:t>
            </a:r>
            <a:r>
              <a:rPr lang="zh-CN" altLang="en-US" sz="3200" b="1">
                <a:solidFill>
                  <a:srgbClr val="FF0000"/>
                </a:solidFill>
                <a:sym typeface="+mn-ea"/>
              </a:rPr>
              <a:t>正心</a:t>
            </a:r>
            <a:r>
              <a:rPr lang="en-US" altLang="zh-CN" sz="3200" b="1">
                <a:solidFill>
                  <a:srgbClr val="FF0000"/>
                </a:solidFill>
                <a:sym typeface="+mn-ea"/>
              </a:rPr>
              <a:t>“”</a:t>
            </a:r>
            <a:r>
              <a:rPr lang="zh-CN" altLang="en-US" sz="3200" b="1">
                <a:solidFill>
                  <a:srgbClr val="FF0000"/>
                </a:solidFill>
                <a:sym typeface="+mn-ea"/>
              </a:rPr>
              <a:t>修身</a:t>
            </a:r>
            <a:r>
              <a:rPr lang="en-US" altLang="zh-CN" sz="3200" b="1">
                <a:solidFill>
                  <a:srgbClr val="FF0000"/>
                </a:solidFill>
                <a:sym typeface="+mn-ea"/>
              </a:rPr>
              <a:t>“”</a:t>
            </a:r>
            <a:r>
              <a:rPr lang="zh-CN" altLang="en-US" sz="3200" b="1">
                <a:solidFill>
                  <a:srgbClr val="FF0000"/>
                </a:solidFill>
                <a:sym typeface="+mn-ea"/>
              </a:rPr>
              <a:t>齐家</a:t>
            </a:r>
            <a:r>
              <a:rPr lang="en-US" altLang="zh-CN" sz="3200" b="1">
                <a:solidFill>
                  <a:srgbClr val="FF0000"/>
                </a:solidFill>
                <a:sym typeface="+mn-ea"/>
              </a:rPr>
              <a:t>“”</a:t>
            </a:r>
            <a:r>
              <a:rPr lang="zh-CN" altLang="en-US" sz="3200" b="1">
                <a:solidFill>
                  <a:srgbClr val="FF0000"/>
                </a:solidFill>
                <a:sym typeface="+mn-ea"/>
              </a:rPr>
              <a:t>治国</a:t>
            </a:r>
            <a:r>
              <a:rPr lang="en-US" altLang="zh-CN" sz="3200" b="1">
                <a:solidFill>
                  <a:srgbClr val="FF0000"/>
                </a:solidFill>
                <a:sym typeface="+mn-ea"/>
              </a:rPr>
              <a:t>“”</a:t>
            </a:r>
            <a:r>
              <a:rPr lang="zh-CN" altLang="en-US" sz="3200" b="1">
                <a:solidFill>
                  <a:srgbClr val="FF0000"/>
                </a:solidFill>
                <a:sym typeface="+mn-ea"/>
              </a:rPr>
              <a:t>平天下</a:t>
            </a:r>
            <a:r>
              <a:rPr lang="en-US" altLang="zh-CN" sz="3200" b="1">
                <a:solidFill>
                  <a:srgbClr val="FF0000"/>
                </a:solidFill>
                <a:sym typeface="+mn-ea"/>
              </a:rPr>
              <a:t>“</a:t>
            </a:r>
            <a:endParaRPr lang="en-US" altLang="zh-CN" sz="32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29485" y="1517650"/>
            <a:ext cx="7980045" cy="583565"/>
          </a:xfrm>
          <a:prstGeom prst="rect">
            <a:avLst/>
          </a:prstGeom>
          <a:noFill/>
        </p:spPr>
        <p:txBody>
          <a:bodyPr wrap="square" rtlCol="0">
            <a:spAutoFit/>
          </a:bodyPr>
          <a:lstStyle/>
          <a:p>
            <a:r>
              <a:rPr lang="en-US" altLang="zh-CN" sz="3200" b="1">
                <a:solidFill>
                  <a:schemeClr val="bg1"/>
                </a:solidFill>
              </a:rPr>
              <a:t>5</a:t>
            </a:r>
            <a:r>
              <a:rPr lang="zh-CN" altLang="en-US" sz="3200" b="1">
                <a:solidFill>
                  <a:schemeClr val="bg1"/>
                </a:solidFill>
              </a:rPr>
              <a:t>、思考第一段的三句话之间是什么关系？</a:t>
            </a:r>
            <a:endParaRPr lang="zh-CN" altLang="en-US" sz="3200" b="1">
              <a:solidFill>
                <a:schemeClr val="bg1"/>
              </a:solidFill>
            </a:endParaRPr>
          </a:p>
        </p:txBody>
      </p:sp>
      <p:sp>
        <p:nvSpPr>
          <p:cNvPr id="4" name="文本框 3"/>
          <p:cNvSpPr txBox="1"/>
          <p:nvPr/>
        </p:nvSpPr>
        <p:spPr>
          <a:xfrm>
            <a:off x="1539240" y="2652395"/>
            <a:ext cx="8305165" cy="2061210"/>
          </a:xfrm>
          <a:prstGeom prst="rect">
            <a:avLst/>
          </a:prstGeom>
          <a:noFill/>
        </p:spPr>
        <p:txBody>
          <a:bodyPr wrap="square" rtlCol="0">
            <a:spAutoFit/>
          </a:bodyPr>
          <a:lstStyle/>
          <a:p>
            <a:r>
              <a:rPr lang="zh-CN" altLang="en-US" sz="3200" b="1">
                <a:solidFill>
                  <a:schemeClr val="bg1"/>
                </a:solidFill>
              </a:rPr>
              <a:t>首句开宗明义，提出大学之道的“三纲”，第二、三句承接上文对如何达到大学之道，阐明其中的逻辑关系，为下文引出八条目做准备。</a:t>
            </a:r>
            <a:endParaRPr lang="zh-CN" altLang="en-US" sz="3200" b="1">
              <a:solidFill>
                <a:schemeClr val="bg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2" name="文本框 1"/>
          <p:cNvSpPr txBox="1"/>
          <p:nvPr/>
        </p:nvSpPr>
        <p:spPr>
          <a:xfrm>
            <a:off x="1161415" y="1192530"/>
            <a:ext cx="9726295" cy="1076325"/>
          </a:xfrm>
          <a:prstGeom prst="rect">
            <a:avLst/>
          </a:prstGeom>
          <a:noFill/>
        </p:spPr>
        <p:txBody>
          <a:bodyPr wrap="square" rtlCol="0">
            <a:spAutoFit/>
          </a:bodyPr>
          <a:lstStyle/>
          <a:p>
            <a:r>
              <a:rPr lang="en-US" altLang="zh-CN" sz="3200" b="1">
                <a:solidFill>
                  <a:schemeClr val="bg1"/>
                </a:solidFill>
              </a:rPr>
              <a:t>6</a:t>
            </a:r>
            <a:r>
              <a:rPr lang="zh-CN" altLang="en-US" sz="3200" b="1">
                <a:solidFill>
                  <a:schemeClr val="bg1"/>
                </a:solidFill>
              </a:rPr>
              <a:t>、</a:t>
            </a:r>
            <a:r>
              <a:rPr lang="en-US" altLang="zh-CN" sz="3200" b="1">
                <a:solidFill>
                  <a:schemeClr val="bg1"/>
                </a:solidFill>
              </a:rPr>
              <a:t>“</a:t>
            </a:r>
            <a:r>
              <a:rPr lang="zh-CN" altLang="en-US" sz="3200" b="1">
                <a:solidFill>
                  <a:schemeClr val="bg1"/>
                </a:solidFill>
              </a:rPr>
              <a:t>修、齐、治、平</a:t>
            </a:r>
            <a:r>
              <a:rPr lang="en-US" altLang="zh-CN" sz="3200" b="1">
                <a:solidFill>
                  <a:schemeClr val="bg1"/>
                </a:solidFill>
              </a:rPr>
              <a:t>”</a:t>
            </a:r>
            <a:r>
              <a:rPr lang="zh-CN" altLang="en-US" sz="3200" b="1">
                <a:solidFill>
                  <a:schemeClr val="bg1"/>
                </a:solidFill>
              </a:rPr>
              <a:t>四者的关系如何？要达到身修，需经过哪些步骤？</a:t>
            </a:r>
            <a:endParaRPr lang="zh-CN" altLang="en-US" sz="3200" b="1">
              <a:solidFill>
                <a:schemeClr val="bg1"/>
              </a:solidFill>
            </a:endParaRPr>
          </a:p>
        </p:txBody>
      </p:sp>
      <p:sp>
        <p:nvSpPr>
          <p:cNvPr id="3" name="文本框 2"/>
          <p:cNvSpPr txBox="1"/>
          <p:nvPr/>
        </p:nvSpPr>
        <p:spPr>
          <a:xfrm>
            <a:off x="476250" y="2170430"/>
            <a:ext cx="11591290" cy="4523105"/>
          </a:xfrm>
          <a:prstGeom prst="rect">
            <a:avLst/>
          </a:prstGeom>
          <a:noFill/>
        </p:spPr>
        <p:txBody>
          <a:bodyPr wrap="square" rtlCol="0">
            <a:spAutoFit/>
          </a:bodyPr>
          <a:lstStyle/>
          <a:p>
            <a:pPr algn="just"/>
            <a:r>
              <a:rPr lang="en-US" altLang="zh-CN" sz="2400">
                <a:solidFill>
                  <a:schemeClr val="bg1"/>
                </a:solidFill>
              </a:rPr>
              <a:t>       </a:t>
            </a:r>
            <a:r>
              <a:rPr lang="en-US" altLang="zh-CN" sz="3200" b="1">
                <a:solidFill>
                  <a:schemeClr val="bg1"/>
                </a:solidFill>
              </a:rPr>
              <a:t>“</a:t>
            </a:r>
            <a:r>
              <a:rPr lang="zh-CN" altLang="en-US" sz="3200" b="1">
                <a:solidFill>
                  <a:schemeClr val="bg1"/>
                </a:solidFill>
              </a:rPr>
              <a:t>修身</a:t>
            </a:r>
            <a:r>
              <a:rPr lang="en-US" altLang="zh-CN" sz="3200" b="1">
                <a:solidFill>
                  <a:schemeClr val="bg1"/>
                </a:solidFill>
              </a:rPr>
              <a:t>”</a:t>
            </a:r>
            <a:r>
              <a:rPr lang="zh-CN" altLang="en-US" sz="3200" b="1">
                <a:solidFill>
                  <a:schemeClr val="bg1"/>
                </a:solidFill>
              </a:rPr>
              <a:t>的意思是使个人修养达到完善的程度，是《大学之道》中对个人修养的最高要求，它是</a:t>
            </a:r>
            <a:r>
              <a:rPr lang="en-US" altLang="zh-CN" sz="3200" b="1">
                <a:solidFill>
                  <a:schemeClr val="bg1"/>
                </a:solidFill>
              </a:rPr>
              <a:t>“</a:t>
            </a:r>
            <a:r>
              <a:rPr lang="zh-CN" altLang="en-US" sz="3200" b="1">
                <a:solidFill>
                  <a:schemeClr val="bg1"/>
                </a:solidFill>
              </a:rPr>
              <a:t>齐家</a:t>
            </a:r>
            <a:r>
              <a:rPr lang="en-US" altLang="zh-CN" sz="3200" b="1">
                <a:solidFill>
                  <a:schemeClr val="bg1"/>
                </a:solidFill>
              </a:rPr>
              <a:t>”“</a:t>
            </a:r>
            <a:r>
              <a:rPr lang="zh-CN" altLang="en-US" sz="3200" b="1">
                <a:solidFill>
                  <a:schemeClr val="bg1"/>
                </a:solidFill>
              </a:rPr>
              <a:t>治国</a:t>
            </a:r>
            <a:r>
              <a:rPr lang="en-US" altLang="zh-CN" sz="3200" b="1">
                <a:solidFill>
                  <a:schemeClr val="bg1"/>
                </a:solidFill>
              </a:rPr>
              <a:t>”“</a:t>
            </a:r>
            <a:r>
              <a:rPr lang="zh-CN" altLang="en-US" sz="3200" b="1">
                <a:solidFill>
                  <a:schemeClr val="bg1"/>
                </a:solidFill>
              </a:rPr>
              <a:t>平天下</a:t>
            </a:r>
            <a:r>
              <a:rPr lang="en-US" altLang="zh-CN" sz="3200" b="1">
                <a:solidFill>
                  <a:schemeClr val="bg1"/>
                </a:solidFill>
              </a:rPr>
              <a:t>”</a:t>
            </a:r>
            <a:r>
              <a:rPr lang="zh-CN" altLang="en-US" sz="3200" b="1">
                <a:solidFill>
                  <a:schemeClr val="bg1"/>
                </a:solidFill>
              </a:rPr>
              <a:t>的根本。</a:t>
            </a:r>
            <a:endParaRPr lang="zh-CN" altLang="en-US" sz="3200" b="1">
              <a:solidFill>
                <a:schemeClr val="bg1"/>
              </a:solidFill>
            </a:endParaRPr>
          </a:p>
          <a:p>
            <a:pPr algn="just"/>
            <a:r>
              <a:rPr lang="en-US" altLang="zh-CN" sz="3200" b="1">
                <a:solidFill>
                  <a:schemeClr val="accent4">
                    <a:lumMod val="60000"/>
                    <a:lumOff val="40000"/>
                  </a:schemeClr>
                </a:solidFill>
              </a:rPr>
              <a:t>       </a:t>
            </a:r>
            <a:r>
              <a:rPr lang="en-US" altLang="zh-CN" sz="3200" b="1">
                <a:solidFill>
                  <a:srgbClr val="FF0000"/>
                </a:solidFill>
              </a:rPr>
              <a:t>“</a:t>
            </a:r>
            <a:r>
              <a:rPr lang="zh-CN" altLang="en-US" sz="3200" b="1">
                <a:solidFill>
                  <a:srgbClr val="FF0000"/>
                </a:solidFill>
              </a:rPr>
              <a:t>齐家</a:t>
            </a:r>
            <a:r>
              <a:rPr lang="en-US" altLang="zh-CN" sz="3200" b="1">
                <a:solidFill>
                  <a:srgbClr val="FF0000"/>
                </a:solidFill>
              </a:rPr>
              <a:t>”</a:t>
            </a:r>
            <a:r>
              <a:rPr lang="zh-CN" altLang="en-US" sz="3200" b="1">
                <a:solidFill>
                  <a:srgbClr val="FF0000"/>
                </a:solidFill>
              </a:rPr>
              <a:t>是指善于处理好家庭或家族内部的关系，它是</a:t>
            </a:r>
            <a:r>
              <a:rPr lang="en-US" altLang="zh-CN" sz="3200" b="1">
                <a:solidFill>
                  <a:srgbClr val="FF0000"/>
                </a:solidFill>
              </a:rPr>
              <a:t>“</a:t>
            </a:r>
            <a:r>
              <a:rPr lang="zh-CN" altLang="en-US" sz="3200" b="1">
                <a:solidFill>
                  <a:srgbClr val="FF0000"/>
                </a:solidFill>
              </a:rPr>
              <a:t>治国</a:t>
            </a:r>
            <a:r>
              <a:rPr lang="en-US" altLang="zh-CN" sz="3200" b="1">
                <a:solidFill>
                  <a:srgbClr val="FF0000"/>
                </a:solidFill>
              </a:rPr>
              <a:t>”“</a:t>
            </a:r>
            <a:r>
              <a:rPr lang="zh-CN" altLang="en-US" sz="3200" b="1">
                <a:solidFill>
                  <a:srgbClr val="FF0000"/>
                </a:solidFill>
              </a:rPr>
              <a:t>平天下</a:t>
            </a:r>
            <a:r>
              <a:rPr lang="en-US" altLang="zh-CN" sz="3200" b="1">
                <a:solidFill>
                  <a:srgbClr val="FF0000"/>
                </a:solidFill>
              </a:rPr>
              <a:t>”</a:t>
            </a:r>
            <a:r>
              <a:rPr lang="zh-CN" altLang="en-US" sz="3200" b="1">
                <a:solidFill>
                  <a:srgbClr val="FF0000"/>
                </a:solidFill>
              </a:rPr>
              <a:t>的基础。</a:t>
            </a:r>
            <a:r>
              <a:rPr lang="en-US" altLang="zh-CN" sz="3200" b="1">
                <a:solidFill>
                  <a:srgbClr val="FF0000"/>
                </a:solidFill>
              </a:rPr>
              <a:t>“</a:t>
            </a:r>
            <a:r>
              <a:rPr lang="zh-CN" altLang="en-US" sz="3200" b="1">
                <a:solidFill>
                  <a:srgbClr val="FF0000"/>
                </a:solidFill>
              </a:rPr>
              <a:t>治国</a:t>
            </a:r>
            <a:r>
              <a:rPr lang="en-US" altLang="zh-CN" sz="3200" b="1">
                <a:solidFill>
                  <a:srgbClr val="FF0000"/>
                </a:solidFill>
              </a:rPr>
              <a:t>”“</a:t>
            </a:r>
            <a:r>
              <a:rPr lang="zh-CN" altLang="en-US" sz="3200" b="1">
                <a:solidFill>
                  <a:srgbClr val="FF0000"/>
                </a:solidFill>
              </a:rPr>
              <a:t>平天下</a:t>
            </a:r>
            <a:r>
              <a:rPr lang="en-US" altLang="zh-CN" sz="3200" b="1">
                <a:solidFill>
                  <a:srgbClr val="FF0000"/>
                </a:solidFill>
              </a:rPr>
              <a:t>”</a:t>
            </a:r>
            <a:r>
              <a:rPr lang="zh-CN" altLang="en-US" sz="3200" b="1">
                <a:solidFill>
                  <a:srgbClr val="FF0000"/>
                </a:solidFill>
              </a:rPr>
              <a:t>是</a:t>
            </a:r>
            <a:r>
              <a:rPr lang="en-US" altLang="zh-CN" sz="3200" b="1">
                <a:solidFill>
                  <a:srgbClr val="FF0000"/>
                </a:solidFill>
              </a:rPr>
              <a:t>“</a:t>
            </a:r>
            <a:r>
              <a:rPr lang="zh-CN" altLang="en-US" sz="3200" b="1">
                <a:solidFill>
                  <a:srgbClr val="FF0000"/>
                </a:solidFill>
              </a:rPr>
              <a:t>齐家</a:t>
            </a:r>
            <a:r>
              <a:rPr lang="en-US" altLang="zh-CN" sz="3200" b="1">
                <a:solidFill>
                  <a:srgbClr val="FF0000"/>
                </a:solidFill>
              </a:rPr>
              <a:t>”</a:t>
            </a:r>
            <a:r>
              <a:rPr lang="zh-CN" altLang="en-US" sz="3200" b="1">
                <a:solidFill>
                  <a:srgbClr val="FF0000"/>
                </a:solidFill>
              </a:rPr>
              <a:t>的扩大和延伸。</a:t>
            </a:r>
            <a:endParaRPr lang="zh-CN" altLang="en-US" sz="3200" b="1">
              <a:solidFill>
                <a:schemeClr val="bg1"/>
              </a:solidFill>
            </a:endParaRPr>
          </a:p>
          <a:p>
            <a:pPr algn="just"/>
            <a:r>
              <a:rPr lang="en-US" altLang="zh-CN" sz="3200" b="1">
                <a:solidFill>
                  <a:schemeClr val="bg1"/>
                </a:solidFill>
              </a:rPr>
              <a:t>       </a:t>
            </a:r>
            <a:r>
              <a:rPr lang="zh-CN" altLang="en-US" sz="3200" b="1">
                <a:solidFill>
                  <a:schemeClr val="bg1"/>
                </a:solidFill>
              </a:rPr>
              <a:t>达到身修，需要经过</a:t>
            </a:r>
            <a:r>
              <a:rPr lang="en-US" altLang="zh-CN" sz="3200" b="1">
                <a:solidFill>
                  <a:schemeClr val="bg1"/>
                </a:solidFill>
              </a:rPr>
              <a:t>“</a:t>
            </a:r>
            <a:r>
              <a:rPr lang="zh-CN" altLang="en-US" sz="3200" b="1">
                <a:solidFill>
                  <a:schemeClr val="bg1"/>
                </a:solidFill>
              </a:rPr>
              <a:t>格物</a:t>
            </a:r>
            <a:r>
              <a:rPr lang="en-US" altLang="zh-CN" sz="3200" b="1">
                <a:solidFill>
                  <a:schemeClr val="bg1"/>
                </a:solidFill>
              </a:rPr>
              <a:t>”“</a:t>
            </a:r>
            <a:r>
              <a:rPr lang="zh-CN" altLang="en-US" sz="3200" b="1">
                <a:solidFill>
                  <a:schemeClr val="bg1"/>
                </a:solidFill>
              </a:rPr>
              <a:t>致知</a:t>
            </a:r>
            <a:r>
              <a:rPr lang="en-US" altLang="zh-CN" sz="3200" b="1">
                <a:solidFill>
                  <a:schemeClr val="bg1"/>
                </a:solidFill>
              </a:rPr>
              <a:t>”“</a:t>
            </a:r>
            <a:r>
              <a:rPr lang="zh-CN" altLang="en-US" sz="3200" b="1">
                <a:solidFill>
                  <a:schemeClr val="bg1"/>
                </a:solidFill>
              </a:rPr>
              <a:t>诚意</a:t>
            </a:r>
            <a:r>
              <a:rPr lang="en-US" altLang="zh-CN" sz="3200" b="1">
                <a:solidFill>
                  <a:schemeClr val="bg1"/>
                </a:solidFill>
              </a:rPr>
              <a:t>”“</a:t>
            </a:r>
            <a:r>
              <a:rPr lang="zh-CN" altLang="en-US" sz="3200" b="1">
                <a:solidFill>
                  <a:schemeClr val="bg1"/>
                </a:solidFill>
              </a:rPr>
              <a:t>正心</a:t>
            </a:r>
            <a:r>
              <a:rPr lang="en-US" altLang="zh-CN" sz="3200" b="1">
                <a:solidFill>
                  <a:schemeClr val="bg1"/>
                </a:solidFill>
              </a:rPr>
              <a:t>”</a:t>
            </a:r>
            <a:r>
              <a:rPr lang="zh-CN" altLang="en-US" sz="3200" b="1">
                <a:solidFill>
                  <a:schemeClr val="bg1"/>
                </a:solidFill>
              </a:rPr>
              <a:t>四个步骤。</a:t>
            </a:r>
            <a:endParaRPr lang="zh-CN" altLang="en-US" sz="3200" b="1">
              <a:solidFill>
                <a:schemeClr val="bg1"/>
              </a:solidFill>
            </a:endParaRPr>
          </a:p>
          <a:p>
            <a:pPr algn="just"/>
            <a:r>
              <a:rPr lang="en-US" altLang="zh-CN" sz="3200" b="1">
                <a:solidFill>
                  <a:schemeClr val="accent4">
                    <a:lumMod val="60000"/>
                    <a:lumOff val="40000"/>
                  </a:schemeClr>
                </a:solidFill>
              </a:rPr>
              <a:t>       </a:t>
            </a:r>
            <a:r>
              <a:rPr lang="en-US" altLang="zh-CN" sz="3200" b="1">
                <a:solidFill>
                  <a:srgbClr val="FF0000"/>
                </a:solidFill>
              </a:rPr>
              <a:t>“</a:t>
            </a:r>
            <a:r>
              <a:rPr lang="zh-CN" altLang="en-US" sz="3200" b="1">
                <a:solidFill>
                  <a:srgbClr val="FF0000"/>
                </a:solidFill>
              </a:rPr>
              <a:t>格物致知</a:t>
            </a:r>
            <a:r>
              <a:rPr lang="en-US" altLang="zh-CN" sz="3200" b="1">
                <a:solidFill>
                  <a:srgbClr val="FF0000"/>
                </a:solidFill>
              </a:rPr>
              <a:t>”</a:t>
            </a:r>
            <a:r>
              <a:rPr lang="zh-CN" altLang="en-US" sz="3200" b="1">
                <a:solidFill>
                  <a:srgbClr val="FF0000"/>
                </a:solidFill>
              </a:rPr>
              <a:t>就是通过对事物的研究而获得对世界的正确认识的过程，为下一步</a:t>
            </a:r>
            <a:r>
              <a:rPr lang="en-US" altLang="zh-CN" sz="3200" b="1">
                <a:solidFill>
                  <a:srgbClr val="FF0000"/>
                </a:solidFill>
              </a:rPr>
              <a:t>“</a:t>
            </a:r>
            <a:r>
              <a:rPr lang="zh-CN" altLang="en-US" sz="3200" b="1">
                <a:solidFill>
                  <a:srgbClr val="FF0000"/>
                </a:solidFill>
              </a:rPr>
              <a:t>诚意</a:t>
            </a:r>
            <a:r>
              <a:rPr lang="en-US" altLang="zh-CN" sz="3200" b="1">
                <a:solidFill>
                  <a:srgbClr val="FF0000"/>
                </a:solidFill>
              </a:rPr>
              <a:t>”“</a:t>
            </a:r>
            <a:r>
              <a:rPr lang="zh-CN" altLang="en-US" sz="3200" b="1">
                <a:solidFill>
                  <a:srgbClr val="FF0000"/>
                </a:solidFill>
              </a:rPr>
              <a:t>正心</a:t>
            </a:r>
            <a:r>
              <a:rPr lang="en-US" altLang="zh-CN" sz="3200" b="1">
                <a:solidFill>
                  <a:srgbClr val="FF0000"/>
                </a:solidFill>
              </a:rPr>
              <a:t>”</a:t>
            </a:r>
            <a:r>
              <a:rPr lang="zh-CN" altLang="en-US" sz="3200" b="1">
                <a:solidFill>
                  <a:srgbClr val="FF0000"/>
                </a:solidFill>
              </a:rPr>
              <a:t>奠定基础。</a:t>
            </a:r>
            <a:r>
              <a:rPr lang="en-US" altLang="zh-CN" sz="3200" b="1">
                <a:solidFill>
                  <a:srgbClr val="FF0000"/>
                </a:solidFill>
              </a:rPr>
              <a:t>“</a:t>
            </a:r>
            <a:r>
              <a:rPr lang="zh-CN" altLang="en-US" sz="3200" b="1">
                <a:solidFill>
                  <a:srgbClr val="FF0000"/>
                </a:solidFill>
              </a:rPr>
              <a:t>诚意</a:t>
            </a:r>
            <a:r>
              <a:rPr lang="en-US" altLang="zh-CN" sz="3200" b="1">
                <a:solidFill>
                  <a:srgbClr val="FF0000"/>
                </a:solidFill>
              </a:rPr>
              <a:t>”</a:t>
            </a:r>
            <a:r>
              <a:rPr lang="zh-CN" altLang="en-US" sz="3200" b="1">
                <a:solidFill>
                  <a:srgbClr val="FF0000"/>
                </a:solidFill>
              </a:rPr>
              <a:t>指的是在修养自身的过程中，能够做到诚实、不自欺。</a:t>
            </a:r>
            <a:r>
              <a:rPr lang="en-US" altLang="zh-CN" sz="3200" b="1">
                <a:solidFill>
                  <a:srgbClr val="FF0000"/>
                </a:solidFill>
              </a:rPr>
              <a:t>“</a:t>
            </a:r>
            <a:r>
              <a:rPr lang="zh-CN" altLang="en-US" sz="3200" b="1">
                <a:solidFill>
                  <a:srgbClr val="FF0000"/>
                </a:solidFill>
              </a:rPr>
              <a:t>正心</a:t>
            </a:r>
            <a:r>
              <a:rPr lang="en-US" altLang="zh-CN" sz="3200" b="1">
                <a:solidFill>
                  <a:srgbClr val="FF0000"/>
                </a:solidFill>
              </a:rPr>
              <a:t>”</a:t>
            </a:r>
            <a:r>
              <a:rPr lang="zh-CN" altLang="en-US" sz="3200" b="1">
                <a:solidFill>
                  <a:srgbClr val="FF0000"/>
                </a:solidFill>
              </a:rPr>
              <a:t>就是教人防止个人感情的偏向。这四个步骤依次做来，就可以达到身修的目的了</a:t>
            </a:r>
            <a:r>
              <a:rPr lang="zh-CN" altLang="en-US" sz="3200" b="1">
                <a:solidFill>
                  <a:schemeClr val="accent4">
                    <a:lumMod val="60000"/>
                    <a:lumOff val="40000"/>
                  </a:schemeClr>
                </a:solidFill>
              </a:rPr>
              <a:t>。</a:t>
            </a:r>
            <a:endParaRPr lang="zh-CN" altLang="en-US" sz="3200" b="1">
              <a:solidFill>
                <a:schemeClr val="accent4">
                  <a:lumMod val="60000"/>
                  <a:lumOff val="40000"/>
                </a:schemeClr>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2" name="文本框 1"/>
          <p:cNvSpPr txBox="1"/>
          <p:nvPr/>
        </p:nvSpPr>
        <p:spPr>
          <a:xfrm>
            <a:off x="1089660" y="1137920"/>
            <a:ext cx="10534015" cy="953135"/>
          </a:xfrm>
          <a:prstGeom prst="rect">
            <a:avLst/>
          </a:prstGeom>
          <a:noFill/>
        </p:spPr>
        <p:txBody>
          <a:bodyPr wrap="square" rtlCol="0">
            <a:spAutoFit/>
          </a:bodyPr>
          <a:lstStyle/>
          <a:p>
            <a:r>
              <a:rPr lang="en-US" sz="2800" b="1">
                <a:solidFill>
                  <a:schemeClr val="accent4">
                    <a:lumMod val="75000"/>
                  </a:schemeClr>
                </a:solidFill>
              </a:rPr>
              <a:t>7</a:t>
            </a:r>
            <a:r>
              <a:rPr lang="zh-CN" altLang="en-US" sz="2800" b="1">
                <a:solidFill>
                  <a:schemeClr val="accent4">
                    <a:lumMod val="75000"/>
                  </a:schemeClr>
                </a:solidFill>
              </a:rPr>
              <a:t>、</a:t>
            </a:r>
            <a:r>
              <a:rPr sz="2800" b="1">
                <a:solidFill>
                  <a:schemeClr val="accent4">
                    <a:lumMod val="75000"/>
                  </a:schemeClr>
                </a:solidFill>
              </a:rPr>
              <a:t>儒家提倡</a:t>
            </a:r>
            <a:r>
              <a:rPr lang="zh-CN" sz="2800" b="1">
                <a:solidFill>
                  <a:schemeClr val="accent4">
                    <a:lumMod val="75000"/>
                  </a:schemeClr>
                </a:solidFill>
              </a:rPr>
              <a:t>治</a:t>
            </a:r>
            <a:r>
              <a:rPr sz="2800" b="1">
                <a:solidFill>
                  <a:schemeClr val="accent4">
                    <a:lumMod val="75000"/>
                  </a:schemeClr>
                </a:solidFill>
              </a:rPr>
              <a:t>学的最初目标是什么？终极目标是什么？如何评价儒家的这种</a:t>
            </a:r>
            <a:r>
              <a:rPr lang="zh-CN" sz="2800" b="1">
                <a:solidFill>
                  <a:schemeClr val="accent4">
                    <a:lumMod val="75000"/>
                  </a:schemeClr>
                </a:solidFill>
              </a:rPr>
              <a:t>治</a:t>
            </a:r>
            <a:r>
              <a:rPr sz="2800" b="1">
                <a:solidFill>
                  <a:schemeClr val="accent4">
                    <a:lumMod val="75000"/>
                  </a:schemeClr>
                </a:solidFill>
              </a:rPr>
              <a:t>学主张</a:t>
            </a:r>
            <a:r>
              <a:rPr lang="zh-CN" sz="2800" b="1">
                <a:solidFill>
                  <a:schemeClr val="accent4">
                    <a:lumMod val="75000"/>
                  </a:schemeClr>
                </a:solidFill>
              </a:rPr>
              <a:t>？</a:t>
            </a:r>
            <a:endParaRPr lang="zh-CN" sz="2800" b="1">
              <a:solidFill>
                <a:schemeClr val="accent4">
                  <a:lumMod val="75000"/>
                </a:schemeClr>
              </a:solidFill>
            </a:endParaRPr>
          </a:p>
        </p:txBody>
      </p:sp>
      <p:sp>
        <p:nvSpPr>
          <p:cNvPr id="3" name="文本框 2"/>
          <p:cNvSpPr txBox="1"/>
          <p:nvPr/>
        </p:nvSpPr>
        <p:spPr>
          <a:xfrm>
            <a:off x="1089660" y="2254885"/>
            <a:ext cx="10157460" cy="3969385"/>
          </a:xfrm>
          <a:prstGeom prst="rect">
            <a:avLst/>
          </a:prstGeom>
          <a:noFill/>
        </p:spPr>
        <p:txBody>
          <a:bodyPr wrap="square" rtlCol="0">
            <a:spAutoFit/>
          </a:bodyPr>
          <a:lstStyle/>
          <a:p>
            <a:r>
              <a:rPr lang="zh-CN" altLang="en-US" sz="2800" b="1">
                <a:solidFill>
                  <a:schemeClr val="accent5">
                    <a:lumMod val="75000"/>
                  </a:schemeClr>
                </a:solidFill>
              </a:rPr>
              <a:t>最初目标</a:t>
            </a:r>
            <a:r>
              <a:rPr lang="zh-CN" altLang="en-US" sz="2800" b="1">
                <a:solidFill>
                  <a:schemeClr val="bg1"/>
                </a:solidFill>
              </a:rPr>
              <a:t>是</a:t>
            </a:r>
            <a:r>
              <a:rPr lang="en-US" altLang="zh-CN" sz="2800" b="1">
                <a:solidFill>
                  <a:schemeClr val="bg1"/>
                </a:solidFill>
              </a:rPr>
              <a:t>“</a:t>
            </a:r>
            <a:r>
              <a:rPr lang="zh-CN" altLang="en-US" sz="2800" b="1">
                <a:solidFill>
                  <a:schemeClr val="bg1"/>
                </a:solidFill>
              </a:rPr>
              <a:t>明明德</a:t>
            </a:r>
            <a:r>
              <a:rPr lang="en-US" altLang="zh-CN" sz="2800" b="1">
                <a:solidFill>
                  <a:schemeClr val="bg1"/>
                </a:solidFill>
              </a:rPr>
              <a:t>”“</a:t>
            </a:r>
            <a:r>
              <a:rPr lang="zh-CN" altLang="en-US" sz="2800" b="1">
                <a:solidFill>
                  <a:schemeClr val="bg1"/>
                </a:solidFill>
              </a:rPr>
              <a:t>亲民</a:t>
            </a:r>
            <a:r>
              <a:rPr lang="en-US" altLang="zh-CN" sz="2800" b="1">
                <a:solidFill>
                  <a:schemeClr val="bg1"/>
                </a:solidFill>
              </a:rPr>
              <a:t>”“</a:t>
            </a:r>
            <a:r>
              <a:rPr lang="zh-CN" altLang="en-US" sz="2800" b="1">
                <a:solidFill>
                  <a:schemeClr val="bg1"/>
                </a:solidFill>
              </a:rPr>
              <a:t>止于至善</a:t>
            </a:r>
            <a:r>
              <a:rPr lang="en-US" altLang="zh-CN" sz="2800" b="1">
                <a:solidFill>
                  <a:schemeClr val="bg1"/>
                </a:solidFill>
              </a:rPr>
              <a:t>”</a:t>
            </a:r>
            <a:r>
              <a:rPr lang="zh-CN" altLang="en-US" sz="2800" b="1">
                <a:solidFill>
                  <a:schemeClr val="bg1"/>
                </a:solidFill>
              </a:rPr>
              <a:t>，即形成美德并使之彰显出来，通过言传身教使人们也修成美德，使自身和社会都达到至善的境界，也就是修身和教化。</a:t>
            </a:r>
            <a:endParaRPr lang="zh-CN" altLang="en-US" sz="2800" b="1">
              <a:solidFill>
                <a:schemeClr val="bg1"/>
              </a:solidFill>
            </a:endParaRPr>
          </a:p>
          <a:p>
            <a:endParaRPr lang="zh-CN" altLang="en-US" sz="2800" b="1">
              <a:solidFill>
                <a:schemeClr val="bg1"/>
              </a:solidFill>
            </a:endParaRPr>
          </a:p>
          <a:p>
            <a:r>
              <a:rPr lang="zh-CN" altLang="en-US" sz="2800" b="1">
                <a:solidFill>
                  <a:schemeClr val="accent5">
                    <a:lumMod val="75000"/>
                  </a:schemeClr>
                </a:solidFill>
              </a:rPr>
              <a:t>终极目标</a:t>
            </a:r>
            <a:r>
              <a:rPr lang="zh-CN" altLang="en-US" sz="2800" b="1">
                <a:solidFill>
                  <a:schemeClr val="bg1"/>
                </a:solidFill>
              </a:rPr>
              <a:t>是</a:t>
            </a:r>
            <a:r>
              <a:rPr lang="en-US" altLang="zh-CN" sz="2800" b="1">
                <a:solidFill>
                  <a:schemeClr val="bg1"/>
                </a:solidFill>
              </a:rPr>
              <a:t>“</a:t>
            </a:r>
            <a:r>
              <a:rPr lang="zh-CN" altLang="en-US" sz="2800" b="1">
                <a:solidFill>
                  <a:schemeClr val="bg1"/>
                </a:solidFill>
              </a:rPr>
              <a:t>齐家</a:t>
            </a:r>
            <a:r>
              <a:rPr lang="en-US" altLang="zh-CN" sz="2800" b="1">
                <a:solidFill>
                  <a:schemeClr val="bg1"/>
                </a:solidFill>
              </a:rPr>
              <a:t>”“</a:t>
            </a:r>
            <a:r>
              <a:rPr lang="zh-CN" altLang="en-US" sz="2800" b="1">
                <a:solidFill>
                  <a:schemeClr val="bg1"/>
                </a:solidFill>
              </a:rPr>
              <a:t>治国</a:t>
            </a:r>
            <a:r>
              <a:rPr lang="en-US" altLang="zh-CN" sz="2800" b="1">
                <a:solidFill>
                  <a:schemeClr val="bg1"/>
                </a:solidFill>
              </a:rPr>
              <a:t>”“</a:t>
            </a:r>
            <a:r>
              <a:rPr lang="zh-CN" altLang="en-US" sz="2800" b="1">
                <a:solidFill>
                  <a:schemeClr val="bg1"/>
                </a:solidFill>
              </a:rPr>
              <a:t>平天下</a:t>
            </a:r>
            <a:r>
              <a:rPr lang="en-US" altLang="zh-CN" sz="2800" b="1">
                <a:solidFill>
                  <a:schemeClr val="bg1"/>
                </a:solidFill>
              </a:rPr>
              <a:t>”</a:t>
            </a:r>
            <a:r>
              <a:rPr lang="zh-CN" altLang="en-US" sz="2800" b="1">
                <a:solidFill>
                  <a:schemeClr val="bg1"/>
                </a:solidFill>
              </a:rPr>
              <a:t>，即管理好家庭、家族，治理好国家，平定天下。</a:t>
            </a:r>
            <a:endParaRPr lang="zh-CN" altLang="en-US" sz="2800" b="1">
              <a:solidFill>
                <a:schemeClr val="bg1"/>
              </a:solidFill>
            </a:endParaRPr>
          </a:p>
          <a:p>
            <a:endParaRPr lang="zh-CN" altLang="en-US" sz="2800" b="1">
              <a:solidFill>
                <a:schemeClr val="bg1"/>
              </a:solidFill>
            </a:endParaRPr>
          </a:p>
          <a:p>
            <a:r>
              <a:rPr lang="zh-CN" altLang="en-US" sz="2800" b="1">
                <a:solidFill>
                  <a:schemeClr val="bg1"/>
                </a:solidFill>
              </a:rPr>
              <a:t>这种治学主张正反映了儒家积极入世、干预世事的人生态度，人们可通过治学目标来实现人生目标、人生价值。</a:t>
            </a:r>
            <a:endParaRPr lang="zh-CN" altLang="en-US" sz="2800" b="1">
              <a:solidFill>
                <a:schemeClr val="bg1"/>
              </a:solidFill>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7055" y="865505"/>
            <a:ext cx="6754495" cy="583565"/>
          </a:xfrm>
          <a:prstGeom prst="rect">
            <a:avLst/>
          </a:prstGeom>
          <a:noFill/>
        </p:spPr>
        <p:txBody>
          <a:bodyPr wrap="square" rtlCol="0">
            <a:spAutoFit/>
          </a:bodyPr>
          <a:lstStyle/>
          <a:p>
            <a:r>
              <a:rPr lang="en-US" altLang="zh-CN" sz="3200" b="1">
                <a:solidFill>
                  <a:schemeClr val="accent4">
                    <a:lumMod val="75000"/>
                  </a:schemeClr>
                </a:solidFill>
              </a:rPr>
              <a:t>8</a:t>
            </a:r>
            <a:r>
              <a:rPr lang="zh-CN" altLang="en-US" sz="3200" b="1">
                <a:solidFill>
                  <a:schemeClr val="accent4">
                    <a:lumMod val="75000"/>
                  </a:schemeClr>
                </a:solidFill>
              </a:rPr>
              <a:t>、为什么说</a:t>
            </a:r>
            <a:r>
              <a:rPr lang="en-US" altLang="zh-CN" sz="3200" b="1">
                <a:solidFill>
                  <a:schemeClr val="accent4">
                    <a:lumMod val="75000"/>
                  </a:schemeClr>
                </a:solidFill>
              </a:rPr>
              <a:t>“</a:t>
            </a:r>
            <a:r>
              <a:rPr lang="zh-CN" altLang="en-US" sz="3200" b="1">
                <a:solidFill>
                  <a:schemeClr val="accent4">
                    <a:lumMod val="75000"/>
                  </a:schemeClr>
                </a:solidFill>
              </a:rPr>
              <a:t>修身在正其心</a:t>
            </a:r>
            <a:r>
              <a:rPr lang="en-US" altLang="zh-CN" sz="3200" b="1">
                <a:solidFill>
                  <a:schemeClr val="accent4">
                    <a:lumMod val="75000"/>
                  </a:schemeClr>
                </a:solidFill>
              </a:rPr>
              <a:t>”</a:t>
            </a:r>
            <a:r>
              <a:rPr lang="zh-CN" altLang="en-US" sz="3200" b="1">
                <a:solidFill>
                  <a:schemeClr val="accent4">
                    <a:lumMod val="75000"/>
                  </a:schemeClr>
                </a:solidFill>
              </a:rPr>
              <a:t>？</a:t>
            </a:r>
            <a:endParaRPr lang="zh-CN" altLang="en-US" sz="3200" b="1">
              <a:solidFill>
                <a:schemeClr val="accent4">
                  <a:lumMod val="75000"/>
                </a:schemeClr>
              </a:solidFill>
            </a:endParaRPr>
          </a:p>
        </p:txBody>
      </p:sp>
      <p:sp>
        <p:nvSpPr>
          <p:cNvPr id="3" name="文本框 2"/>
          <p:cNvSpPr txBox="1"/>
          <p:nvPr/>
        </p:nvSpPr>
        <p:spPr>
          <a:xfrm>
            <a:off x="1005205" y="1721485"/>
            <a:ext cx="10716895" cy="4399915"/>
          </a:xfrm>
          <a:prstGeom prst="rect">
            <a:avLst/>
          </a:prstGeom>
          <a:noFill/>
        </p:spPr>
        <p:txBody>
          <a:bodyPr wrap="square" rtlCol="0">
            <a:spAutoFit/>
          </a:bodyPr>
          <a:lstStyle/>
          <a:p>
            <a:pPr algn="just"/>
            <a:r>
              <a:rPr lang="zh-CN" altLang="en-US" sz="2800" b="1">
                <a:solidFill>
                  <a:schemeClr val="bg1"/>
                </a:solidFill>
              </a:rPr>
              <a:t>正心是诚意之后的进修阶梯。诚意是意念真诚，不自欺欺人。但是，仅仅有诚意还不行。因为诚意可能被喜怒哀乐惧等情感所支配，役使，使你成为感情的奴隶而失去控制。所以在</a:t>
            </a:r>
            <a:r>
              <a:rPr lang="en-US" altLang="zh-CN" sz="2800" b="1">
                <a:solidFill>
                  <a:schemeClr val="bg1"/>
                </a:solidFill>
              </a:rPr>
              <a:t>“</a:t>
            </a:r>
            <a:r>
              <a:rPr lang="zh-CN" altLang="en-US" sz="2800" b="1">
                <a:solidFill>
                  <a:schemeClr val="bg1"/>
                </a:solidFill>
              </a:rPr>
              <a:t>诚其意</a:t>
            </a:r>
            <a:r>
              <a:rPr lang="en-US" altLang="zh-CN" sz="2800" b="1">
                <a:solidFill>
                  <a:schemeClr val="bg1"/>
                </a:solidFill>
              </a:rPr>
              <a:t>”</a:t>
            </a:r>
            <a:r>
              <a:rPr lang="zh-CN" altLang="en-US" sz="2800" b="1">
                <a:solidFill>
                  <a:schemeClr val="bg1"/>
                </a:solidFill>
              </a:rPr>
              <a:t>之后，还必须要</a:t>
            </a:r>
            <a:r>
              <a:rPr lang="en-US" altLang="zh-CN" sz="2800" b="1">
                <a:solidFill>
                  <a:schemeClr val="bg1"/>
                </a:solidFill>
              </a:rPr>
              <a:t>“</a:t>
            </a:r>
            <a:r>
              <a:rPr lang="zh-CN" altLang="en-US" sz="2800" b="1">
                <a:solidFill>
                  <a:schemeClr val="bg1"/>
                </a:solidFill>
              </a:rPr>
              <a:t>正其心</a:t>
            </a:r>
            <a:r>
              <a:rPr lang="en-US" altLang="zh-CN" sz="2800" b="1">
                <a:solidFill>
                  <a:schemeClr val="bg1"/>
                </a:solidFill>
              </a:rPr>
              <a:t>”</a:t>
            </a:r>
            <a:r>
              <a:rPr lang="zh-CN" altLang="en-US" sz="2800" b="1">
                <a:solidFill>
                  <a:schemeClr val="bg1"/>
                </a:solidFill>
              </a:rPr>
              <a:t>，也就是要以端正的心思（理智）来驾驭感情，进行调节，以保持中正平和的心态，集中精神修养品性。这里需要注意的是正心和诚意不是绝对对立、互不相容的。</a:t>
            </a:r>
            <a:endParaRPr lang="zh-CN" altLang="en-US" sz="2800" b="1">
              <a:solidFill>
                <a:schemeClr val="bg1"/>
              </a:solidFill>
            </a:endParaRPr>
          </a:p>
          <a:p>
            <a:pPr algn="just"/>
            <a:endParaRPr lang="zh-CN" altLang="en-US" sz="2800" b="1">
              <a:solidFill>
                <a:schemeClr val="bg1"/>
              </a:solidFill>
            </a:endParaRPr>
          </a:p>
          <a:p>
            <a:pPr algn="just"/>
            <a:r>
              <a:rPr lang="zh-CN" altLang="en-US" sz="2800" b="1">
                <a:solidFill>
                  <a:schemeClr val="bg1"/>
                </a:solidFill>
              </a:rPr>
              <a:t>也就是说，</a:t>
            </a:r>
            <a:r>
              <a:rPr lang="en-US" altLang="zh-CN" sz="2800" b="1">
                <a:solidFill>
                  <a:schemeClr val="bg1"/>
                </a:solidFill>
              </a:rPr>
              <a:t>“</a:t>
            </a:r>
            <a:r>
              <a:rPr lang="zh-CN" altLang="en-US" sz="2800" b="1">
                <a:solidFill>
                  <a:schemeClr val="bg1"/>
                </a:solidFill>
              </a:rPr>
              <a:t>修身在正其心</a:t>
            </a:r>
            <a:r>
              <a:rPr lang="en-US" altLang="zh-CN" sz="2800" b="1">
                <a:solidFill>
                  <a:schemeClr val="bg1"/>
                </a:solidFill>
              </a:rPr>
              <a:t>”</a:t>
            </a:r>
            <a:r>
              <a:rPr lang="zh-CN" altLang="en-US" sz="2800" b="1">
                <a:solidFill>
                  <a:schemeClr val="bg1"/>
                </a:solidFill>
              </a:rPr>
              <a:t>的意思不外乎要心思端正，不要三心二意，不要为情所牵，</a:t>
            </a:r>
            <a:r>
              <a:rPr lang="en-US" altLang="zh-CN" sz="2800" b="1">
                <a:solidFill>
                  <a:schemeClr val="bg1"/>
                </a:solidFill>
              </a:rPr>
              <a:t>“</a:t>
            </a:r>
            <a:r>
              <a:rPr lang="zh-CN" altLang="en-US" sz="2800" b="1">
                <a:solidFill>
                  <a:schemeClr val="bg1"/>
                </a:solidFill>
              </a:rPr>
              <a:t>心不在焉，视而不见，听而不闻，食而不知其味</a:t>
            </a:r>
            <a:r>
              <a:rPr lang="en-US" altLang="zh-CN" sz="2800" b="1">
                <a:solidFill>
                  <a:schemeClr val="bg1"/>
                </a:solidFill>
              </a:rPr>
              <a:t>”</a:t>
            </a:r>
            <a:r>
              <a:rPr lang="zh-CN" altLang="en-US" sz="2800" b="1">
                <a:solidFill>
                  <a:schemeClr val="bg1"/>
                </a:solidFill>
              </a:rPr>
              <a:t>。这样来理解，</a:t>
            </a:r>
            <a:r>
              <a:rPr lang="en-US" altLang="zh-CN" sz="2800" b="1">
                <a:solidFill>
                  <a:schemeClr val="bg1"/>
                </a:solidFill>
              </a:rPr>
              <a:t>“</a:t>
            </a:r>
            <a:r>
              <a:rPr lang="zh-CN" altLang="en-US" sz="2800" b="1">
                <a:solidFill>
                  <a:schemeClr val="bg1"/>
                </a:solidFill>
              </a:rPr>
              <a:t>修身在正其心</a:t>
            </a:r>
            <a:r>
              <a:rPr lang="en-US" altLang="zh-CN" sz="2800" b="1">
                <a:solidFill>
                  <a:schemeClr val="bg1"/>
                </a:solidFill>
              </a:rPr>
              <a:t>”</a:t>
            </a:r>
            <a:r>
              <a:rPr lang="zh-CN" altLang="en-US" sz="2800" b="1">
                <a:solidFill>
                  <a:schemeClr val="bg1"/>
                </a:solidFill>
              </a:rPr>
              <a:t>也就没有什么神秘感了。</a:t>
            </a:r>
            <a:endParaRPr lang="zh-CN" altLang="en-US" sz="2800" b="1">
              <a:solidFill>
                <a:schemeClr val="bg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2" name="文本框 1"/>
          <p:cNvSpPr txBox="1"/>
          <p:nvPr/>
        </p:nvSpPr>
        <p:spPr>
          <a:xfrm>
            <a:off x="2072640" y="1205230"/>
            <a:ext cx="7506335" cy="583565"/>
          </a:xfrm>
          <a:prstGeom prst="rect">
            <a:avLst/>
          </a:prstGeom>
          <a:noFill/>
        </p:spPr>
        <p:txBody>
          <a:bodyPr wrap="square" rtlCol="0">
            <a:spAutoFit/>
          </a:bodyPr>
          <a:lstStyle/>
          <a:p>
            <a:r>
              <a:rPr lang="en-US" sz="3200" b="1">
                <a:solidFill>
                  <a:schemeClr val="accent4">
                    <a:lumMod val="75000"/>
                  </a:schemeClr>
                </a:solidFill>
              </a:rPr>
              <a:t>9</a:t>
            </a:r>
            <a:r>
              <a:rPr lang="zh-CN" altLang="en-US" sz="3200" b="1">
                <a:solidFill>
                  <a:schemeClr val="accent4">
                    <a:lumMod val="75000"/>
                  </a:schemeClr>
                </a:solidFill>
              </a:rPr>
              <a:t>、</a:t>
            </a:r>
            <a:r>
              <a:rPr sz="3200" b="1">
                <a:solidFill>
                  <a:schemeClr val="accent4">
                    <a:lumMod val="75000"/>
                  </a:schemeClr>
                </a:solidFill>
              </a:rPr>
              <a:t>“三纲”“八目”之间的关系是怎样的？</a:t>
            </a:r>
            <a:endParaRPr lang="zh-CN" altLang="en-US" sz="3200" b="1">
              <a:solidFill>
                <a:schemeClr val="accent4">
                  <a:lumMod val="75000"/>
                </a:schemeClr>
              </a:solidFill>
            </a:endParaRPr>
          </a:p>
        </p:txBody>
      </p:sp>
      <p:sp>
        <p:nvSpPr>
          <p:cNvPr id="3" name="文本框 2"/>
          <p:cNvSpPr txBox="1"/>
          <p:nvPr/>
        </p:nvSpPr>
        <p:spPr>
          <a:xfrm>
            <a:off x="2046605" y="2639060"/>
            <a:ext cx="8840470" cy="1568450"/>
          </a:xfrm>
          <a:prstGeom prst="rect">
            <a:avLst/>
          </a:prstGeom>
          <a:noFill/>
        </p:spPr>
        <p:txBody>
          <a:bodyPr wrap="square" rtlCol="0">
            <a:spAutoFit/>
          </a:bodyPr>
          <a:lstStyle/>
          <a:p>
            <a:r>
              <a:rPr lang="zh-CN" altLang="en-US" sz="3200" b="1">
                <a:solidFill>
                  <a:schemeClr val="bg1"/>
                </a:solidFill>
              </a:rPr>
              <a:t>“三纲”是宗旨，是纲领，是指导思想，“八目”是实现“三纲”的具体步骤。它们是一个不可分割的整体。</a:t>
            </a:r>
            <a:endParaRPr lang="zh-CN" altLang="en-US" sz="3200" b="1">
              <a:solidFill>
                <a:schemeClr val="bg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zh-CN" altLang="zh-CN"/>
              <a:t>空白演示</a:t>
            </a:r>
            <a:endParaRPr lang="zh-CN" altLang="zh-CN"/>
          </a:p>
        </p:txBody>
      </p:sp>
      <p:sp>
        <p:nvSpPr>
          <p:cNvPr id="3" name="副标题 2"/>
          <p:cNvSpPr>
            <a:spLocks noGrp="1"/>
          </p:cNvSpPr>
          <p:nvPr>
            <p:ph type="subTitle" idx="1"/>
            <p:custDataLst>
              <p:tags r:id="rId2"/>
            </p:custDataLst>
          </p:nvPr>
        </p:nvSpPr>
        <p:spPr/>
        <p:txBody>
          <a:bodyPr/>
          <a:lstStyle/>
          <a:p>
            <a:r>
              <a:rPr lang="zh-CN" altLang="en-US"/>
              <a:t>单击输入您的封面副标题</a:t>
            </a:r>
            <a:endParaRPr lang="zh-CN" altLang="en-US"/>
          </a:p>
        </p:txBody>
      </p:sp>
      <p:pic>
        <p:nvPicPr>
          <p:cNvPr id="4" name="图片 3" descr="IMG_9330(20210912-222953)"/>
          <p:cNvPicPr>
            <a:picLocks noChangeAspect="1"/>
          </p:cNvPicPr>
          <p:nvPr/>
        </p:nvPicPr>
        <p:blipFill>
          <a:blip r:embed="rId3"/>
          <a:stretch>
            <a:fillRect/>
          </a:stretch>
        </p:blipFill>
        <p:spPr>
          <a:xfrm>
            <a:off x="635" y="-9525"/>
            <a:ext cx="12191365" cy="6857365"/>
          </a:xfrm>
          <a:prstGeom prst="rect">
            <a:avLst/>
          </a:prstGeom>
        </p:spPr>
      </p:pic>
      <p:pic>
        <p:nvPicPr>
          <p:cNvPr id="5" name="图片 4" descr="2"/>
          <p:cNvPicPr>
            <a:picLocks noChangeAspect="1"/>
          </p:cNvPicPr>
          <p:nvPr/>
        </p:nvPicPr>
        <p:blipFill>
          <a:blip r:embed="rId4"/>
          <a:stretch>
            <a:fillRect/>
          </a:stretch>
        </p:blipFill>
        <p:spPr>
          <a:xfrm>
            <a:off x="6040120" y="219710"/>
            <a:ext cx="6151880" cy="6515100"/>
          </a:xfrm>
          <a:prstGeom prst="rect">
            <a:avLst/>
          </a:prstGeom>
        </p:spPr>
      </p:pic>
      <p:pic>
        <p:nvPicPr>
          <p:cNvPr id="6" name="图片 5" descr="1"/>
          <p:cNvPicPr>
            <a:picLocks noChangeAspect="1"/>
          </p:cNvPicPr>
          <p:nvPr/>
        </p:nvPicPr>
        <p:blipFill>
          <a:blip r:embed="rId5"/>
          <a:srcRect l="1908"/>
          <a:stretch>
            <a:fillRect/>
          </a:stretch>
        </p:blipFill>
        <p:spPr>
          <a:xfrm>
            <a:off x="2540" y="219075"/>
            <a:ext cx="6037580" cy="6515735"/>
          </a:xfrm>
          <a:prstGeom prst="rect">
            <a:avLst/>
          </a:prstGeom>
        </p:spPr>
      </p:pic>
    </p:spTree>
    <p:custDataLst>
      <p:tags r:id="rId6"/>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2" name="文本框 1"/>
          <p:cNvSpPr txBox="1"/>
          <p:nvPr/>
        </p:nvSpPr>
        <p:spPr>
          <a:xfrm>
            <a:off x="2137410" y="1507490"/>
            <a:ext cx="7394575" cy="583565"/>
          </a:xfrm>
          <a:prstGeom prst="rect">
            <a:avLst/>
          </a:prstGeom>
          <a:noFill/>
        </p:spPr>
        <p:txBody>
          <a:bodyPr wrap="square" rtlCol="0">
            <a:spAutoFit/>
          </a:bodyPr>
          <a:lstStyle/>
          <a:p>
            <a:r>
              <a:rPr lang="en-US" altLang="zh-CN" sz="3200" b="1">
                <a:solidFill>
                  <a:schemeClr val="accent4">
                    <a:lumMod val="75000"/>
                  </a:schemeClr>
                </a:solidFill>
              </a:rPr>
              <a:t>10</a:t>
            </a:r>
            <a:r>
              <a:rPr lang="zh-CN" altLang="en-US" sz="3200" b="1">
                <a:solidFill>
                  <a:schemeClr val="accent4">
                    <a:lumMod val="75000"/>
                  </a:schemeClr>
                </a:solidFill>
              </a:rPr>
              <a:t>、本文在论证上有什么特色？</a:t>
            </a:r>
            <a:endParaRPr lang="zh-CN" altLang="en-US" sz="3200" b="1">
              <a:solidFill>
                <a:schemeClr val="accent4">
                  <a:lumMod val="75000"/>
                </a:schemeClr>
              </a:solidFill>
            </a:endParaRPr>
          </a:p>
        </p:txBody>
      </p:sp>
      <p:sp>
        <p:nvSpPr>
          <p:cNvPr id="3" name="文本框 2"/>
          <p:cNvSpPr txBox="1"/>
          <p:nvPr/>
        </p:nvSpPr>
        <p:spPr>
          <a:xfrm>
            <a:off x="1402080" y="2717800"/>
            <a:ext cx="9387205" cy="3538220"/>
          </a:xfrm>
          <a:prstGeom prst="rect">
            <a:avLst/>
          </a:prstGeom>
          <a:noFill/>
        </p:spPr>
        <p:txBody>
          <a:bodyPr wrap="square" rtlCol="0">
            <a:spAutoFit/>
          </a:bodyPr>
          <a:lstStyle/>
          <a:p>
            <a:pPr algn="just"/>
            <a:r>
              <a:rPr lang="en-US" altLang="zh-CN" sz="3200" b="1">
                <a:solidFill>
                  <a:schemeClr val="bg1"/>
                </a:solidFill>
              </a:rPr>
              <a:t>1</a:t>
            </a:r>
            <a:r>
              <a:rPr lang="zh-CN" altLang="en-US" sz="3200" b="1">
                <a:solidFill>
                  <a:schemeClr val="bg1"/>
                </a:solidFill>
              </a:rPr>
              <a:t>、层层递进，逻辑严密，条理清晰。先提出表明宗旨的“三纲”，然后提出实现“三纲”的具体步骤，说明治国平天下和个人道德修养的一致性。浑然一体，结构严谨，条理清晰。</a:t>
            </a:r>
            <a:endParaRPr lang="zh-CN" altLang="en-US" sz="3200" b="1">
              <a:solidFill>
                <a:schemeClr val="bg1"/>
              </a:solidFill>
            </a:endParaRPr>
          </a:p>
          <a:p>
            <a:pPr algn="just"/>
            <a:endParaRPr lang="zh-CN" altLang="en-US" sz="3200" b="1">
              <a:solidFill>
                <a:schemeClr val="bg1"/>
              </a:solidFill>
            </a:endParaRPr>
          </a:p>
          <a:p>
            <a:pPr algn="just"/>
            <a:r>
              <a:rPr lang="zh-CN" altLang="en-US" sz="3200" b="1">
                <a:solidFill>
                  <a:schemeClr val="bg1"/>
                </a:solidFill>
              </a:rPr>
              <a:t>2.运用排比、顶真手法，论证力强。句式整齐，节奏分明，增强了语势，具有无可辩驳的力量。</a:t>
            </a:r>
            <a:endParaRPr lang="zh-CN" altLang="en-US" sz="3200" b="1">
              <a:solidFill>
                <a:schemeClr val="bg1"/>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2" name="文本框 1"/>
          <p:cNvSpPr txBox="1"/>
          <p:nvPr/>
        </p:nvSpPr>
        <p:spPr>
          <a:xfrm>
            <a:off x="2138045" y="461645"/>
            <a:ext cx="7445375" cy="460375"/>
          </a:xfrm>
          <a:prstGeom prst="rect">
            <a:avLst/>
          </a:prstGeom>
          <a:noFill/>
        </p:spPr>
        <p:txBody>
          <a:bodyPr wrap="square" rtlCol="0">
            <a:spAutoFit/>
          </a:bodyPr>
          <a:lstStyle/>
          <a:p>
            <a:pPr algn="ctr"/>
            <a:r>
              <a:rPr lang="zh-CN" altLang="en-US" sz="2400">
                <a:solidFill>
                  <a:schemeClr val="accent4">
                    <a:lumMod val="75000"/>
                  </a:schemeClr>
                </a:solidFill>
              </a:rPr>
              <a:t>积累</a:t>
            </a:r>
            <a:endParaRPr lang="zh-CN" altLang="en-US" sz="2400">
              <a:solidFill>
                <a:schemeClr val="accent4">
                  <a:lumMod val="75000"/>
                </a:schemeClr>
              </a:solidFill>
            </a:endParaRPr>
          </a:p>
        </p:txBody>
      </p:sp>
      <p:sp>
        <p:nvSpPr>
          <p:cNvPr id="3" name="文本框 2"/>
          <p:cNvSpPr txBox="1"/>
          <p:nvPr/>
        </p:nvSpPr>
        <p:spPr>
          <a:xfrm>
            <a:off x="138430" y="922020"/>
            <a:ext cx="11955780" cy="5323205"/>
          </a:xfrm>
          <a:prstGeom prst="rect">
            <a:avLst/>
          </a:prstGeom>
          <a:noFill/>
        </p:spPr>
        <p:txBody>
          <a:bodyPr wrap="square" rtlCol="0">
            <a:spAutoFit/>
          </a:bodyPr>
          <a:lstStyle/>
          <a:p>
            <a:r>
              <a:rPr lang="en-US" altLang="zh-CN" sz="2000">
                <a:solidFill>
                  <a:schemeClr val="bg1"/>
                </a:solidFill>
              </a:rPr>
              <a:t>1.</a:t>
            </a:r>
            <a:r>
              <a:rPr lang="zh-CN" altLang="en-US" sz="2000">
                <a:solidFill>
                  <a:schemeClr val="bg1"/>
                </a:solidFill>
              </a:rPr>
              <a:t>礼尚往来。往而不来，非礼也；来而不往，亦非礼也。——《礼记·曲礼上》</a:t>
            </a:r>
            <a:endParaRPr lang="zh-CN" altLang="en-US" sz="2000">
              <a:solidFill>
                <a:schemeClr val="bg1"/>
              </a:solidFill>
            </a:endParaRPr>
          </a:p>
          <a:p>
            <a:endParaRPr lang="zh-CN" altLang="en-US" sz="2000">
              <a:solidFill>
                <a:schemeClr val="bg1"/>
              </a:solidFill>
            </a:endParaRPr>
          </a:p>
          <a:p>
            <a:r>
              <a:rPr lang="en-US" altLang="zh-CN" sz="2000">
                <a:solidFill>
                  <a:schemeClr val="bg1"/>
                </a:solidFill>
              </a:rPr>
              <a:t>2.</a:t>
            </a:r>
            <a:r>
              <a:rPr lang="zh-CN" altLang="en-US" sz="2000">
                <a:solidFill>
                  <a:schemeClr val="bg1"/>
                </a:solidFill>
              </a:rPr>
              <a:t>爱而知其恶，憎而知其善。——《礼记·曲礼上》</a:t>
            </a:r>
            <a:endParaRPr lang="zh-CN" altLang="en-US" sz="2000">
              <a:solidFill>
                <a:schemeClr val="bg1"/>
              </a:solidFill>
            </a:endParaRPr>
          </a:p>
          <a:p>
            <a:endParaRPr lang="zh-CN" altLang="en-US" sz="2000">
              <a:solidFill>
                <a:schemeClr val="bg1"/>
              </a:solidFill>
            </a:endParaRPr>
          </a:p>
          <a:p>
            <a:r>
              <a:rPr lang="en-US" altLang="zh-CN" sz="2000">
                <a:solidFill>
                  <a:schemeClr val="bg1"/>
                </a:solidFill>
              </a:rPr>
              <a:t>3.</a:t>
            </a:r>
            <a:r>
              <a:rPr lang="zh-CN" altLang="en-US" sz="2000">
                <a:solidFill>
                  <a:schemeClr val="bg1"/>
                </a:solidFill>
              </a:rPr>
              <a:t>瑕不掩瑜、瑜不掩瑕——《礼记·聘义》</a:t>
            </a:r>
            <a:endParaRPr lang="zh-CN" altLang="en-US" sz="2000">
              <a:solidFill>
                <a:schemeClr val="bg1"/>
              </a:solidFill>
            </a:endParaRPr>
          </a:p>
          <a:p>
            <a:endParaRPr lang="zh-CN" altLang="en-US" sz="2000">
              <a:solidFill>
                <a:schemeClr val="bg1"/>
              </a:solidFill>
            </a:endParaRPr>
          </a:p>
          <a:p>
            <a:r>
              <a:rPr lang="en-US" altLang="zh-CN" sz="2000">
                <a:solidFill>
                  <a:schemeClr val="bg1"/>
                </a:solidFill>
              </a:rPr>
              <a:t>4.</a:t>
            </a:r>
            <a:r>
              <a:rPr lang="zh-CN" altLang="en-US" sz="2000">
                <a:solidFill>
                  <a:schemeClr val="bg1"/>
                </a:solidFill>
              </a:rPr>
              <a:t>玉不琢，不成器；人不学，不知道。——《礼记·学记》</a:t>
            </a:r>
            <a:endParaRPr lang="zh-CN" altLang="en-US" sz="2000">
              <a:solidFill>
                <a:schemeClr val="bg1"/>
              </a:solidFill>
            </a:endParaRPr>
          </a:p>
          <a:p>
            <a:endParaRPr lang="zh-CN" altLang="en-US" sz="2000">
              <a:solidFill>
                <a:schemeClr val="bg1"/>
              </a:solidFill>
            </a:endParaRPr>
          </a:p>
          <a:p>
            <a:r>
              <a:rPr lang="en-US" altLang="zh-CN" sz="2000">
                <a:solidFill>
                  <a:schemeClr val="bg1"/>
                </a:solidFill>
              </a:rPr>
              <a:t>5.</a:t>
            </a:r>
            <a:r>
              <a:rPr lang="zh-CN" altLang="en-US" sz="2000">
                <a:solidFill>
                  <a:schemeClr val="bg1"/>
                </a:solidFill>
              </a:rPr>
              <a:t>物格而后知至，知至而后意诚，意诚而后心正，心正而后身修，身修而后家齐，家齐而后国治，国治而后天下平。——《礼记·大学》</a:t>
            </a:r>
            <a:endParaRPr lang="zh-CN" altLang="en-US" sz="2000">
              <a:solidFill>
                <a:schemeClr val="bg1"/>
              </a:solidFill>
            </a:endParaRPr>
          </a:p>
          <a:p>
            <a:endParaRPr lang="zh-CN" altLang="en-US" sz="2000">
              <a:solidFill>
                <a:schemeClr val="bg1"/>
              </a:solidFill>
            </a:endParaRPr>
          </a:p>
          <a:p>
            <a:r>
              <a:rPr lang="en-US" altLang="zh-CN" sz="2000">
                <a:solidFill>
                  <a:schemeClr val="bg1"/>
                </a:solidFill>
              </a:rPr>
              <a:t>6.</a:t>
            </a:r>
            <a:r>
              <a:rPr lang="zh-CN" altLang="en-US" sz="2000">
                <a:solidFill>
                  <a:schemeClr val="bg1"/>
                </a:solidFill>
              </a:rPr>
              <a:t>大德不官，大道不器，大信不约，大时不齐。——《礼记·学记》</a:t>
            </a:r>
            <a:endParaRPr lang="zh-CN" altLang="en-US" sz="2000">
              <a:solidFill>
                <a:schemeClr val="bg1"/>
              </a:solidFill>
            </a:endParaRPr>
          </a:p>
          <a:p>
            <a:endParaRPr lang="zh-CN" altLang="en-US" sz="2000">
              <a:solidFill>
                <a:schemeClr val="bg1"/>
              </a:solidFill>
            </a:endParaRPr>
          </a:p>
          <a:p>
            <a:r>
              <a:rPr lang="en-US" altLang="zh-CN" sz="2000">
                <a:solidFill>
                  <a:schemeClr val="bg1"/>
                </a:solidFill>
              </a:rPr>
              <a:t>7.</a:t>
            </a:r>
            <a:r>
              <a:rPr lang="zh-CN" altLang="en-US" sz="2000">
                <a:solidFill>
                  <a:schemeClr val="bg1"/>
                </a:solidFill>
              </a:rPr>
              <a:t>君子有三患：未之闻，患弗得闻也；既闻之，患弗得学也；既学之，患弗能行也。——《礼记·杂记下》</a:t>
            </a:r>
            <a:endParaRPr lang="zh-CN" altLang="en-US" sz="2000">
              <a:solidFill>
                <a:schemeClr val="bg1"/>
              </a:solidFill>
            </a:endParaRPr>
          </a:p>
          <a:p>
            <a:endParaRPr lang="zh-CN" altLang="en-US" sz="2000">
              <a:solidFill>
                <a:schemeClr val="bg1"/>
              </a:solidFill>
            </a:endParaRPr>
          </a:p>
          <a:p>
            <a:r>
              <a:rPr lang="en-US" altLang="zh-CN" sz="2000">
                <a:solidFill>
                  <a:schemeClr val="bg1"/>
                </a:solidFill>
              </a:rPr>
              <a:t>8.</a:t>
            </a:r>
            <a:r>
              <a:rPr lang="zh-CN" altLang="en-US" sz="2000">
                <a:solidFill>
                  <a:schemeClr val="bg1"/>
                </a:solidFill>
              </a:rPr>
              <a:t>人生十年曰幼，学。二十曰弱，冠。三十曰壮，有室。四十曰强，而仕。五十曰艾，服官政。——《礼记·曲礼上》</a:t>
            </a:r>
            <a:endParaRPr lang="zh-CN" altLang="en-US" sz="2000">
              <a:solidFill>
                <a:schemeClr val="bg1"/>
              </a:solidFill>
            </a:endParaRP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zh-CN" altLang="zh-CN"/>
              <a:t>空白演示</a:t>
            </a:r>
            <a:endParaRPr lang="zh-CN" altLang="zh-CN"/>
          </a:p>
        </p:txBody>
      </p:sp>
      <p:sp>
        <p:nvSpPr>
          <p:cNvPr id="3" name="副标题 2"/>
          <p:cNvSpPr>
            <a:spLocks noGrp="1"/>
          </p:cNvSpPr>
          <p:nvPr>
            <p:ph type="subTitle" idx="1"/>
            <p:custDataLst>
              <p:tags r:id="rId2"/>
            </p:custDataLst>
          </p:nvPr>
        </p:nvSpPr>
        <p:spPr/>
        <p:txBody>
          <a:bodyPr/>
          <a:lstStyle/>
          <a:p>
            <a:r>
              <a:rPr lang="zh-CN" altLang="en-US"/>
              <a:t>单击输入您的封面副标题</a:t>
            </a:r>
            <a:endParaRPr lang="zh-CN" altLang="en-US"/>
          </a:p>
        </p:txBody>
      </p:sp>
      <p:pic>
        <p:nvPicPr>
          <p:cNvPr id="4" name="图片 3" descr="IMG_9330(20210912-222953)"/>
          <p:cNvPicPr>
            <a:picLocks noChangeAspect="1"/>
          </p:cNvPicPr>
          <p:nvPr/>
        </p:nvPicPr>
        <p:blipFill>
          <a:blip r:embed="rId3"/>
          <a:stretch>
            <a:fillRect/>
          </a:stretch>
        </p:blipFill>
        <p:spPr>
          <a:xfrm>
            <a:off x="3175" y="635"/>
            <a:ext cx="12191365" cy="6857365"/>
          </a:xfrm>
          <a:prstGeom prst="rect">
            <a:avLst/>
          </a:prstGeom>
        </p:spPr>
      </p:pic>
      <p:sp>
        <p:nvSpPr>
          <p:cNvPr id="5" name="文本框 4"/>
          <p:cNvSpPr txBox="1"/>
          <p:nvPr/>
        </p:nvSpPr>
        <p:spPr>
          <a:xfrm>
            <a:off x="1261745" y="914400"/>
            <a:ext cx="5072380" cy="583565"/>
          </a:xfrm>
          <a:prstGeom prst="rect">
            <a:avLst/>
          </a:prstGeom>
          <a:noFill/>
        </p:spPr>
        <p:txBody>
          <a:bodyPr wrap="square" rtlCol="0">
            <a:spAutoFit/>
          </a:bodyPr>
          <a:lstStyle/>
          <a:p>
            <a:r>
              <a:rPr lang="zh-CN" altLang="en-US" sz="3200" b="1">
                <a:solidFill>
                  <a:schemeClr val="accent4">
                    <a:lumMod val="75000"/>
                  </a:schemeClr>
                </a:solidFill>
              </a:rPr>
              <a:t>学习目标</a:t>
            </a:r>
            <a:endParaRPr lang="zh-CN" altLang="en-US" sz="3200" b="1">
              <a:solidFill>
                <a:schemeClr val="accent4">
                  <a:lumMod val="75000"/>
                </a:schemeClr>
              </a:solidFill>
            </a:endParaRPr>
          </a:p>
        </p:txBody>
      </p:sp>
      <p:sp>
        <p:nvSpPr>
          <p:cNvPr id="6" name="文本框 5"/>
          <p:cNvSpPr txBox="1"/>
          <p:nvPr/>
        </p:nvSpPr>
        <p:spPr>
          <a:xfrm>
            <a:off x="1056005" y="1863725"/>
            <a:ext cx="10704195" cy="4523105"/>
          </a:xfrm>
          <a:prstGeom prst="rect">
            <a:avLst/>
          </a:prstGeom>
          <a:noFill/>
        </p:spPr>
        <p:txBody>
          <a:bodyPr wrap="square" rtlCol="0">
            <a:spAutoFit/>
          </a:bodyPr>
          <a:lstStyle/>
          <a:p>
            <a:pPr algn="just"/>
            <a:r>
              <a:rPr lang="en-US" altLang="zh-CN" sz="3200" b="1">
                <a:solidFill>
                  <a:schemeClr val="bg1"/>
                </a:solidFill>
              </a:rPr>
              <a:t>1</a:t>
            </a:r>
            <a:r>
              <a:rPr lang="zh-CN" altLang="en-US" sz="3200" b="1">
                <a:solidFill>
                  <a:schemeClr val="bg1"/>
                </a:solidFill>
              </a:rPr>
              <a:t>、了解《大学之道》的写作背景和基本内容。</a:t>
            </a:r>
            <a:endParaRPr lang="zh-CN" altLang="en-US" sz="3200" b="1">
              <a:solidFill>
                <a:schemeClr val="bg1"/>
              </a:solidFill>
            </a:endParaRPr>
          </a:p>
          <a:p>
            <a:pPr algn="just"/>
            <a:endParaRPr lang="en-US" altLang="zh-CN" sz="3200" b="1">
              <a:solidFill>
                <a:schemeClr val="bg1"/>
              </a:solidFill>
            </a:endParaRPr>
          </a:p>
          <a:p>
            <a:pPr algn="just"/>
            <a:r>
              <a:rPr lang="en-US" altLang="zh-CN" sz="3200" b="1">
                <a:solidFill>
                  <a:schemeClr val="bg1"/>
                </a:solidFill>
              </a:rPr>
              <a:t>2</a:t>
            </a:r>
            <a:r>
              <a:rPr lang="zh-CN" altLang="en-US" sz="3200" b="1">
                <a:solidFill>
                  <a:schemeClr val="bg1"/>
                </a:solidFill>
              </a:rPr>
              <a:t>、弄清</a:t>
            </a:r>
            <a:r>
              <a:rPr lang="en-US" altLang="zh-CN" sz="3200" b="1">
                <a:solidFill>
                  <a:schemeClr val="bg1"/>
                </a:solidFill>
              </a:rPr>
              <a:t>“</a:t>
            </a:r>
            <a:r>
              <a:rPr lang="zh-CN" altLang="en-US" sz="3200" b="1">
                <a:solidFill>
                  <a:schemeClr val="bg1"/>
                </a:solidFill>
              </a:rPr>
              <a:t>三纲</a:t>
            </a:r>
            <a:r>
              <a:rPr lang="en-US" altLang="zh-CN" sz="3200" b="1">
                <a:solidFill>
                  <a:schemeClr val="bg1"/>
                </a:solidFill>
              </a:rPr>
              <a:t>”“</a:t>
            </a:r>
            <a:r>
              <a:rPr lang="zh-CN" altLang="en-US" sz="3200" b="1">
                <a:solidFill>
                  <a:schemeClr val="bg1"/>
                </a:solidFill>
              </a:rPr>
              <a:t>八目</a:t>
            </a:r>
            <a:r>
              <a:rPr lang="en-US" altLang="zh-CN" sz="3200" b="1">
                <a:solidFill>
                  <a:schemeClr val="bg1"/>
                </a:solidFill>
              </a:rPr>
              <a:t>”</a:t>
            </a:r>
            <a:r>
              <a:rPr lang="zh-CN" altLang="en-US" sz="3200" b="1">
                <a:solidFill>
                  <a:schemeClr val="bg1"/>
                </a:solidFill>
              </a:rPr>
              <a:t>的逻辑关系，了解《大学之道》对中国政治、文化等诸多方面的影响。</a:t>
            </a:r>
            <a:endParaRPr lang="zh-CN" altLang="en-US" sz="3200" b="1">
              <a:solidFill>
                <a:schemeClr val="bg1"/>
              </a:solidFill>
            </a:endParaRPr>
          </a:p>
          <a:p>
            <a:pPr algn="just"/>
            <a:endParaRPr lang="en-US" altLang="zh-CN" sz="3200" b="1">
              <a:solidFill>
                <a:schemeClr val="bg1"/>
              </a:solidFill>
            </a:endParaRPr>
          </a:p>
          <a:p>
            <a:pPr algn="just"/>
            <a:r>
              <a:rPr lang="en-US" altLang="zh-CN" sz="3200" b="1">
                <a:solidFill>
                  <a:schemeClr val="bg1"/>
                </a:solidFill>
              </a:rPr>
              <a:t>3</a:t>
            </a:r>
            <a:r>
              <a:rPr lang="zh-CN" altLang="en-US" sz="3200" b="1">
                <a:solidFill>
                  <a:schemeClr val="bg1"/>
                </a:solidFill>
              </a:rPr>
              <a:t>、认识治国、平天下与修身的一致性，加强自身修养，培养热爱祖国的高尚情操。</a:t>
            </a:r>
            <a:endParaRPr lang="zh-CN" altLang="en-US" sz="3200" b="1">
              <a:solidFill>
                <a:schemeClr val="bg1"/>
              </a:solidFill>
            </a:endParaRPr>
          </a:p>
          <a:p>
            <a:pPr algn="just"/>
            <a:endParaRPr lang="en-US" altLang="zh-CN" sz="3200" b="1">
              <a:solidFill>
                <a:schemeClr val="bg1"/>
              </a:solidFill>
            </a:endParaRPr>
          </a:p>
          <a:p>
            <a:pPr algn="just"/>
            <a:r>
              <a:rPr lang="en-US" altLang="zh-CN" sz="3200" b="1">
                <a:solidFill>
                  <a:schemeClr val="bg1"/>
                </a:solidFill>
              </a:rPr>
              <a:t>4</a:t>
            </a:r>
            <a:r>
              <a:rPr lang="zh-CN" altLang="en-US" sz="3200" b="1">
                <a:solidFill>
                  <a:schemeClr val="bg1"/>
                </a:solidFill>
              </a:rPr>
              <a:t>、在理解的基础上背诵相关选段。</a:t>
            </a:r>
            <a:endParaRPr lang="zh-CN" altLang="en-US" sz="3200" b="1">
              <a:solidFill>
                <a:schemeClr val="bg1"/>
              </a:solidFill>
            </a:endParaRPr>
          </a:p>
        </p:txBody>
      </p:sp>
    </p:spTree>
    <p:custDataLst>
      <p:tags r:id="rId4"/>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IMG_9330(20210912-222953)"/>
          <p:cNvPicPr>
            <a:picLocks noChangeAspect="1"/>
          </p:cNvPicPr>
          <p:nvPr/>
        </p:nvPicPr>
        <p:blipFill>
          <a:blip r:embed="rId1"/>
          <a:stretch>
            <a:fillRect/>
          </a:stretch>
        </p:blipFill>
        <p:spPr>
          <a:xfrm>
            <a:off x="635" y="0"/>
            <a:ext cx="12191365" cy="6857365"/>
          </a:xfrm>
          <a:prstGeom prst="rect">
            <a:avLst/>
          </a:prstGeom>
        </p:spPr>
      </p:pic>
      <p:sp>
        <p:nvSpPr>
          <p:cNvPr id="2" name="文本框 1"/>
          <p:cNvSpPr txBox="1"/>
          <p:nvPr/>
        </p:nvSpPr>
        <p:spPr>
          <a:xfrm>
            <a:off x="4377690" y="383540"/>
            <a:ext cx="2381885" cy="460375"/>
          </a:xfrm>
          <a:prstGeom prst="rect">
            <a:avLst/>
          </a:prstGeom>
          <a:noFill/>
        </p:spPr>
        <p:txBody>
          <a:bodyPr wrap="square" rtlCol="0">
            <a:spAutoFit/>
          </a:bodyPr>
          <a:lstStyle/>
          <a:p>
            <a:r>
              <a:rPr lang="zh-CN" altLang="en-US" sz="2400">
                <a:solidFill>
                  <a:schemeClr val="accent4">
                    <a:lumMod val="75000"/>
                  </a:schemeClr>
                </a:solidFill>
              </a:rPr>
              <a:t>了解《礼记》</a:t>
            </a:r>
            <a:endParaRPr lang="zh-CN" altLang="en-US" sz="2400">
              <a:solidFill>
                <a:schemeClr val="accent4">
                  <a:lumMod val="75000"/>
                </a:schemeClr>
              </a:solidFill>
            </a:endParaRPr>
          </a:p>
        </p:txBody>
      </p:sp>
      <p:sp>
        <p:nvSpPr>
          <p:cNvPr id="3" name="文本框 2"/>
          <p:cNvSpPr txBox="1"/>
          <p:nvPr/>
        </p:nvSpPr>
        <p:spPr>
          <a:xfrm>
            <a:off x="252730" y="956310"/>
            <a:ext cx="11752580" cy="3784600"/>
          </a:xfrm>
          <a:prstGeom prst="rect">
            <a:avLst/>
          </a:prstGeom>
          <a:noFill/>
        </p:spPr>
        <p:txBody>
          <a:bodyPr wrap="square" rtlCol="0">
            <a:spAutoFit/>
          </a:bodyPr>
          <a:lstStyle/>
          <a:p>
            <a:pPr algn="just"/>
            <a:r>
              <a:rPr lang="en-US" altLang="zh-CN" sz="2400">
                <a:solidFill>
                  <a:schemeClr val="bg1"/>
                </a:solidFill>
              </a:rPr>
              <a:t>     </a:t>
            </a:r>
            <a:r>
              <a:rPr lang="zh-CN" altLang="en-US" sz="2400">
                <a:solidFill>
                  <a:schemeClr val="bg1"/>
                </a:solidFill>
              </a:rPr>
              <a:t>《礼记》原名《小戴礼记》，又名《小戴记》，是中国古代一部重要的典章制度书籍，儒家经典著作之一。相传为孔门弟子及其再传弟子所作，西汉</a:t>
            </a:r>
            <a:r>
              <a:rPr lang="zh-CN" altLang="en-US" sz="2400">
                <a:solidFill>
                  <a:schemeClr val="accent4">
                    <a:lumMod val="60000"/>
                    <a:lumOff val="40000"/>
                  </a:schemeClr>
                </a:solidFill>
              </a:rPr>
              <a:t>戴圣</a:t>
            </a:r>
            <a:r>
              <a:rPr lang="zh-CN" altLang="en-US" sz="2400">
                <a:solidFill>
                  <a:schemeClr val="bg1"/>
                </a:solidFill>
              </a:rPr>
              <a:t>对秦汉以前各种礼仪著作加以辑录，编纂而成，共</a:t>
            </a:r>
            <a:r>
              <a:rPr lang="en-US" altLang="zh-CN" sz="2400">
                <a:solidFill>
                  <a:schemeClr val="bg1"/>
                </a:solidFill>
              </a:rPr>
              <a:t>20</a:t>
            </a:r>
            <a:r>
              <a:rPr lang="zh-CN" altLang="en-US" sz="2400">
                <a:solidFill>
                  <a:schemeClr val="bg1"/>
                </a:solidFill>
              </a:rPr>
              <a:t>卷49篇。《礼记》章法谨严，映带生姿，文辞婉转，前后呼应，语言整饬而多变，是“三礼”之一、“五经”之一，“十三经”之一。自东汉郑玄作“注”后，《礼记》地位日升，至唐代时尊为“经”，宋代以后，位居“三礼”之首。</a:t>
            </a:r>
            <a:endParaRPr lang="zh-CN" altLang="en-US" sz="2400">
              <a:solidFill>
                <a:schemeClr val="bg1"/>
              </a:solidFill>
            </a:endParaRPr>
          </a:p>
          <a:p>
            <a:pPr algn="just"/>
            <a:r>
              <a:rPr lang="en-US" altLang="zh-CN" sz="2400">
                <a:solidFill>
                  <a:schemeClr val="bg1"/>
                </a:solidFill>
              </a:rPr>
              <a:t>       </a:t>
            </a:r>
            <a:r>
              <a:rPr lang="zh-CN" altLang="en-US" sz="2400">
                <a:solidFill>
                  <a:schemeClr val="bg1"/>
                </a:solidFill>
              </a:rPr>
              <a:t>朱熹将《大学》从《礼记》中抽取出来，为《大学》《中庸》做章句，为《论语》《孟子》做集注，把它们编在一起，做《四书章句集注》，经此，《大学》与《中庸》《论语》《孟子》合称为“四书”，并被确立</a:t>
            </a:r>
            <a:r>
              <a:rPr lang="zh-CN" altLang="en-US" sz="2400">
                <a:solidFill>
                  <a:srgbClr val="FF0000"/>
                </a:solidFill>
              </a:rPr>
              <a:t>“四书之首”</a:t>
            </a:r>
            <a:r>
              <a:rPr lang="zh-CN" altLang="en-US" sz="2400">
                <a:solidFill>
                  <a:schemeClr val="bg1"/>
                </a:solidFill>
              </a:rPr>
              <a:t>的地位。自宋以后，《大学》成为科举考试科目的钦定科目。</a:t>
            </a:r>
            <a:endParaRPr lang="zh-CN" altLang="en-US" sz="2400">
              <a:solidFill>
                <a:schemeClr val="bg1"/>
              </a:solidFill>
            </a:endParaRPr>
          </a:p>
        </p:txBody>
      </p:sp>
      <p:sp>
        <p:nvSpPr>
          <p:cNvPr id="5" name="文本框 4"/>
          <p:cNvSpPr txBox="1"/>
          <p:nvPr/>
        </p:nvSpPr>
        <p:spPr>
          <a:xfrm>
            <a:off x="1068705" y="4740910"/>
            <a:ext cx="10581005" cy="1814830"/>
          </a:xfrm>
          <a:prstGeom prst="rect">
            <a:avLst/>
          </a:prstGeom>
          <a:noFill/>
        </p:spPr>
        <p:txBody>
          <a:bodyPr wrap="square" rtlCol="0">
            <a:spAutoFit/>
          </a:bodyPr>
          <a:lstStyle/>
          <a:p>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三礼</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rPr>
              <a:t>《周礼》《仪礼》《礼记》</a:t>
            </a:r>
            <a:endPar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endParaRPr>
          </a:p>
          <a:p>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五经</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rPr>
              <a:t>《诗经》《尚书》《礼记》《易经》《春秋》</a:t>
            </a:r>
            <a:endPar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endParaRPr>
          </a:p>
          <a:p>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十三经</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rPr>
              <a:t>《诗经》《尚书》《周礼》《仪礼》《礼记》《易经》《左传》《公羊传》《谷梁传》《论语》《尔雅》《孝经》《孟子》</a:t>
            </a:r>
            <a:endParaRPr lang="zh-CN" altLang="en-US" sz="2800" b="1">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zh-CN" altLang="zh-CN"/>
              <a:t>空白演示</a:t>
            </a:r>
            <a:endParaRPr lang="zh-CN" altLang="zh-CN"/>
          </a:p>
        </p:txBody>
      </p:sp>
      <p:sp>
        <p:nvSpPr>
          <p:cNvPr id="3" name="副标题 2"/>
          <p:cNvSpPr>
            <a:spLocks noGrp="1"/>
          </p:cNvSpPr>
          <p:nvPr>
            <p:ph type="subTitle" idx="1"/>
            <p:custDataLst>
              <p:tags r:id="rId2"/>
            </p:custDataLst>
          </p:nvPr>
        </p:nvSpPr>
        <p:spPr/>
        <p:txBody>
          <a:bodyPr/>
          <a:lstStyle/>
          <a:p>
            <a:r>
              <a:rPr lang="zh-CN" altLang="en-US"/>
              <a:t>单击输入您的封面副标题</a:t>
            </a:r>
            <a:endParaRPr lang="zh-CN" altLang="en-US"/>
          </a:p>
        </p:txBody>
      </p:sp>
      <p:pic>
        <p:nvPicPr>
          <p:cNvPr id="4" name="图片 3" descr="IMG_9330(20210912-222953)"/>
          <p:cNvPicPr>
            <a:picLocks noChangeAspect="1"/>
          </p:cNvPicPr>
          <p:nvPr/>
        </p:nvPicPr>
        <p:blipFill>
          <a:blip r:embed="rId3"/>
          <a:stretch>
            <a:fillRect/>
          </a:stretch>
        </p:blipFill>
        <p:spPr>
          <a:xfrm>
            <a:off x="635" y="635"/>
            <a:ext cx="12191365" cy="6857365"/>
          </a:xfrm>
          <a:prstGeom prst="rect">
            <a:avLst/>
          </a:prstGeom>
        </p:spPr>
      </p:pic>
      <p:sp>
        <p:nvSpPr>
          <p:cNvPr id="5" name="文本框 4"/>
          <p:cNvSpPr txBox="1"/>
          <p:nvPr/>
        </p:nvSpPr>
        <p:spPr>
          <a:xfrm>
            <a:off x="1335405" y="795655"/>
            <a:ext cx="9662795" cy="5507990"/>
          </a:xfrm>
          <a:prstGeom prst="rect">
            <a:avLst/>
          </a:prstGeom>
          <a:noFill/>
        </p:spPr>
        <p:txBody>
          <a:bodyPr wrap="square" rtlCol="0">
            <a:spAutoFit/>
          </a:bodyPr>
          <a:lstStyle/>
          <a:p>
            <a:pPr algn="just"/>
            <a:r>
              <a:rPr lang="zh-CN" altLang="en-US" sz="3200" b="1">
                <a:solidFill>
                  <a:schemeClr val="bg1"/>
                </a:solidFill>
              </a:rPr>
              <a:t>《大学》成书的年代，正是仁治演变为</a:t>
            </a:r>
            <a:r>
              <a:rPr lang="en-US" altLang="zh-CN" sz="3200" b="1">
                <a:solidFill>
                  <a:schemeClr val="bg1"/>
                </a:solidFill>
              </a:rPr>
              <a:t>“</a:t>
            </a:r>
            <a:r>
              <a:rPr lang="zh-CN" altLang="en-US" sz="3200" b="1">
                <a:solidFill>
                  <a:schemeClr val="bg1"/>
                </a:solidFill>
              </a:rPr>
              <a:t>智治为主、刑治为辅</a:t>
            </a:r>
            <a:r>
              <a:rPr lang="en-US" altLang="zh-CN" sz="3200" b="1">
                <a:solidFill>
                  <a:schemeClr val="bg1"/>
                </a:solidFill>
              </a:rPr>
              <a:t>”</a:t>
            </a:r>
            <a:r>
              <a:rPr lang="zh-CN" altLang="en-US" sz="3200" b="1">
                <a:solidFill>
                  <a:schemeClr val="bg1"/>
                </a:solidFill>
              </a:rPr>
              <a:t>的社会管理模式逐步形成的年代，这是一个重要的历史转折时期。所以，《大学》里重在强调道德，这是在当时离道失德、丧仁弃义、礼德也无法维持的时候，一批有识之士分析了当时的社会历史背景现象而提出来的一个教育方案。</a:t>
            </a:r>
            <a:r>
              <a:rPr lang="en-US" altLang="zh-CN" sz="3200" b="1">
                <a:solidFill>
                  <a:schemeClr val="accent4">
                    <a:lumMod val="75000"/>
                  </a:schemeClr>
                </a:solidFill>
              </a:rPr>
              <a:t>“</a:t>
            </a:r>
            <a:r>
              <a:rPr lang="zh-CN" altLang="en-US" sz="3200" b="1">
                <a:solidFill>
                  <a:schemeClr val="accent4">
                    <a:lumMod val="75000"/>
                  </a:schemeClr>
                </a:solidFill>
              </a:rPr>
              <a:t>大学之道</a:t>
            </a:r>
            <a:r>
              <a:rPr lang="en-US" altLang="zh-CN" sz="3200" b="1">
                <a:solidFill>
                  <a:schemeClr val="accent4">
                    <a:lumMod val="75000"/>
                  </a:schemeClr>
                </a:solidFill>
              </a:rPr>
              <a:t>”</a:t>
            </a:r>
            <a:r>
              <a:rPr lang="zh-CN" altLang="en-US" sz="3200" b="1">
                <a:solidFill>
                  <a:schemeClr val="accent4">
                    <a:lumMod val="75000"/>
                  </a:schemeClr>
                </a:solidFill>
              </a:rPr>
              <a:t>就是教人知书达礼。</a:t>
            </a:r>
            <a:r>
              <a:rPr lang="zh-CN" altLang="en-US" sz="3200" b="1">
                <a:solidFill>
                  <a:schemeClr val="bg1"/>
                </a:solidFill>
              </a:rPr>
              <a:t>这个</a:t>
            </a:r>
            <a:r>
              <a:rPr lang="en-US" altLang="zh-CN" sz="3200" b="1">
                <a:solidFill>
                  <a:schemeClr val="bg1"/>
                </a:solidFill>
              </a:rPr>
              <a:t>“</a:t>
            </a:r>
            <a:r>
              <a:rPr lang="zh-CN" altLang="en-US" sz="3200" b="1">
                <a:solidFill>
                  <a:schemeClr val="bg1"/>
                </a:solidFill>
              </a:rPr>
              <a:t>知书达礼</a:t>
            </a:r>
            <a:r>
              <a:rPr lang="en-US" altLang="zh-CN" sz="3200" b="1">
                <a:solidFill>
                  <a:schemeClr val="bg1"/>
                </a:solidFill>
              </a:rPr>
              <a:t>”</a:t>
            </a:r>
            <a:r>
              <a:rPr lang="zh-CN" altLang="en-US" sz="3200" b="1">
                <a:solidFill>
                  <a:schemeClr val="bg1"/>
                </a:solidFill>
              </a:rPr>
              <a:t>，不是人们粗浅的那种认识，而是一种更深刻、更广泛的</a:t>
            </a:r>
            <a:r>
              <a:rPr lang="en-US" altLang="zh-CN" sz="3200" b="1">
                <a:solidFill>
                  <a:schemeClr val="bg1"/>
                </a:solidFill>
              </a:rPr>
              <a:t>“</a:t>
            </a:r>
            <a:r>
              <a:rPr lang="zh-CN" altLang="en-US" sz="3200" b="1">
                <a:solidFill>
                  <a:schemeClr val="bg1"/>
                </a:solidFill>
              </a:rPr>
              <a:t>知书达礼</a:t>
            </a:r>
            <a:r>
              <a:rPr lang="en-US" altLang="zh-CN" sz="3200" b="1">
                <a:solidFill>
                  <a:schemeClr val="bg1"/>
                </a:solidFill>
              </a:rPr>
              <a:t>”</a:t>
            </a:r>
            <a:r>
              <a:rPr lang="zh-CN" altLang="en-US" sz="3200" b="1">
                <a:solidFill>
                  <a:schemeClr val="bg1"/>
                </a:solidFill>
              </a:rPr>
              <a:t>。所以，</a:t>
            </a:r>
            <a:r>
              <a:rPr lang="zh-CN" altLang="en-US" sz="3200" b="1">
                <a:solidFill>
                  <a:schemeClr val="accent4">
                    <a:lumMod val="75000"/>
                  </a:schemeClr>
                </a:solidFill>
              </a:rPr>
              <a:t>《大学》是体现儒家思想的一篇政论文。</a:t>
            </a:r>
            <a:r>
              <a:rPr lang="en-US" altLang="zh-CN" sz="3200" b="1">
                <a:solidFill>
                  <a:schemeClr val="bg1"/>
                </a:solidFill>
              </a:rPr>
              <a:t>“</a:t>
            </a:r>
            <a:r>
              <a:rPr lang="zh-CN" altLang="en-US" sz="3200" b="1">
                <a:solidFill>
                  <a:schemeClr val="bg1"/>
                </a:solidFill>
              </a:rPr>
              <a:t>大学</a:t>
            </a:r>
            <a:r>
              <a:rPr lang="en-US" altLang="zh-CN" sz="3200" b="1">
                <a:solidFill>
                  <a:schemeClr val="bg1"/>
                </a:solidFill>
              </a:rPr>
              <a:t>”</a:t>
            </a:r>
            <a:r>
              <a:rPr lang="zh-CN" altLang="en-US" sz="3200" b="1">
                <a:solidFill>
                  <a:schemeClr val="bg1"/>
                </a:solidFill>
              </a:rPr>
              <a:t>是针对</a:t>
            </a:r>
            <a:r>
              <a:rPr lang="en-US" altLang="zh-CN" sz="3200" b="1">
                <a:solidFill>
                  <a:schemeClr val="bg1"/>
                </a:solidFill>
              </a:rPr>
              <a:t>“</a:t>
            </a:r>
            <a:r>
              <a:rPr lang="zh-CN" altLang="en-US" sz="3200" b="1">
                <a:solidFill>
                  <a:schemeClr val="bg1"/>
                </a:solidFill>
              </a:rPr>
              <a:t>小学</a:t>
            </a:r>
            <a:r>
              <a:rPr lang="en-US" altLang="zh-CN" sz="3200" b="1">
                <a:solidFill>
                  <a:schemeClr val="bg1"/>
                </a:solidFill>
              </a:rPr>
              <a:t>”</a:t>
            </a:r>
            <a:r>
              <a:rPr lang="zh-CN" altLang="en-US" sz="3200" b="1">
                <a:solidFill>
                  <a:schemeClr val="bg1"/>
                </a:solidFill>
              </a:rPr>
              <a:t>而言的，它不是</a:t>
            </a:r>
            <a:r>
              <a:rPr lang="en-US" altLang="zh-CN" sz="3200" b="1">
                <a:solidFill>
                  <a:schemeClr val="bg1"/>
                </a:solidFill>
              </a:rPr>
              <a:t>“</a:t>
            </a:r>
            <a:r>
              <a:rPr lang="zh-CN" altLang="en-US" sz="3200" b="1">
                <a:solidFill>
                  <a:schemeClr val="bg1"/>
                </a:solidFill>
              </a:rPr>
              <a:t>详训诂，明句读</a:t>
            </a:r>
            <a:r>
              <a:rPr lang="en-US" altLang="zh-CN" sz="3200" b="1">
                <a:solidFill>
                  <a:schemeClr val="bg1"/>
                </a:solidFill>
              </a:rPr>
              <a:t>”</a:t>
            </a:r>
            <a:r>
              <a:rPr lang="zh-CN" altLang="en-US" sz="3200" b="1">
                <a:solidFill>
                  <a:schemeClr val="bg1"/>
                </a:solidFill>
              </a:rPr>
              <a:t>的小学，而是治国安邦的大学问。</a:t>
            </a:r>
            <a:endParaRPr lang="zh-CN" altLang="en-US" sz="3200" b="1">
              <a:solidFill>
                <a:schemeClr val="bg1"/>
              </a:solidFill>
            </a:endParaRPr>
          </a:p>
        </p:txBody>
      </p:sp>
    </p:spTree>
    <p:custDataLst>
      <p:tags r:id="rId4"/>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26465" y="948055"/>
            <a:ext cx="10756265" cy="4523105"/>
          </a:xfrm>
          <a:prstGeom prst="rect">
            <a:avLst/>
          </a:prstGeom>
          <a:noFill/>
        </p:spPr>
        <p:txBody>
          <a:bodyPr wrap="square" rtlCol="0">
            <a:spAutoFit/>
          </a:bodyPr>
          <a:lstStyle/>
          <a:p>
            <a:pPr algn="ctr"/>
            <a:r>
              <a:rPr lang="zh-CN" altLang="en-US" sz="2400">
                <a:solidFill>
                  <a:schemeClr val="bg1"/>
                </a:solidFill>
              </a:rPr>
              <a:t>大学与小学</a:t>
            </a:r>
            <a:endParaRPr lang="zh-CN" altLang="en-US" sz="2400">
              <a:solidFill>
                <a:schemeClr val="bg1"/>
              </a:solidFill>
            </a:endParaRPr>
          </a:p>
          <a:p>
            <a:pPr algn="ctr"/>
            <a:endParaRPr lang="zh-CN" altLang="en-US" sz="2400">
              <a:solidFill>
                <a:schemeClr val="bg1"/>
              </a:solidFill>
            </a:endParaRPr>
          </a:p>
          <a:p>
            <a:pPr algn="just"/>
            <a:r>
              <a:rPr lang="en-US" altLang="zh-CN" sz="2400">
                <a:solidFill>
                  <a:schemeClr val="bg1"/>
                </a:solidFill>
              </a:rPr>
              <a:t>       </a:t>
            </a:r>
            <a:r>
              <a:rPr lang="zh-CN" altLang="en-US" sz="2400">
                <a:solidFill>
                  <a:schemeClr val="bg1"/>
                </a:solidFill>
              </a:rPr>
              <a:t>古代有小学、大学之分。大学以诗书礼乐为学习内容，而小学则以文字训诂为教授内容，故小学又是文字学的别称。有记载显示，我国在夏代已经出现了正式的学校。</a:t>
            </a:r>
            <a:r>
              <a:rPr lang="en-US" altLang="zh-CN" sz="2400">
                <a:solidFill>
                  <a:schemeClr val="bg1"/>
                </a:solidFill>
              </a:rPr>
              <a:t>“</a:t>
            </a:r>
            <a:r>
              <a:rPr lang="zh-CN" altLang="en-US" sz="2400">
                <a:solidFill>
                  <a:schemeClr val="bg1"/>
                </a:solidFill>
              </a:rPr>
              <a:t>庠</a:t>
            </a:r>
            <a:r>
              <a:rPr lang="en-US" altLang="zh-CN" sz="2400">
                <a:solidFill>
                  <a:schemeClr val="bg1"/>
                </a:solidFill>
              </a:rPr>
              <a:t>”“</a:t>
            </a:r>
            <a:r>
              <a:rPr lang="zh-CN" altLang="en-US" sz="2400">
                <a:solidFill>
                  <a:schemeClr val="bg1"/>
                </a:solidFill>
              </a:rPr>
              <a:t>序</a:t>
            </a:r>
            <a:r>
              <a:rPr lang="en-US" altLang="zh-CN" sz="2400">
                <a:solidFill>
                  <a:schemeClr val="bg1"/>
                </a:solidFill>
              </a:rPr>
              <a:t>”“</a:t>
            </a:r>
            <a:r>
              <a:rPr lang="zh-CN" altLang="en-US" sz="2400">
                <a:solidFill>
                  <a:schemeClr val="bg1"/>
                </a:solidFill>
              </a:rPr>
              <a:t>校</a:t>
            </a:r>
            <a:r>
              <a:rPr lang="en-US" altLang="zh-CN" sz="2400">
                <a:solidFill>
                  <a:schemeClr val="bg1"/>
                </a:solidFill>
              </a:rPr>
              <a:t>”</a:t>
            </a:r>
            <a:r>
              <a:rPr lang="zh-CN" altLang="en-US" sz="2400">
                <a:solidFill>
                  <a:schemeClr val="bg1"/>
                </a:solidFill>
              </a:rPr>
              <a:t>都是乡里学校的名称，属于地方性学校。</a:t>
            </a:r>
            <a:endParaRPr lang="zh-CN" altLang="en-US" sz="2400">
              <a:solidFill>
                <a:schemeClr val="bg1"/>
              </a:solidFill>
            </a:endParaRPr>
          </a:p>
          <a:p>
            <a:pPr algn="just"/>
            <a:endParaRPr lang="zh-CN" altLang="en-US" sz="2400">
              <a:solidFill>
                <a:schemeClr val="bg1"/>
              </a:solidFill>
            </a:endParaRPr>
          </a:p>
          <a:p>
            <a:pPr algn="just"/>
            <a:r>
              <a:rPr lang="en-US" altLang="zh-CN" sz="2400">
                <a:solidFill>
                  <a:schemeClr val="bg1"/>
                </a:solidFill>
              </a:rPr>
              <a:t>       </a:t>
            </a:r>
            <a:r>
              <a:rPr lang="zh-CN" altLang="en-US" sz="2400">
                <a:solidFill>
                  <a:schemeClr val="bg1"/>
                </a:solidFill>
              </a:rPr>
              <a:t>古代小学是指对儿童、少年进行初等教育的学校。西周时就有小学，在此前称为下庠、西序，左序。官学有四门小学、内小学，私学有书馆、乡塾等。小学学习的内容，如朱熹《大学章句序》中说：</a:t>
            </a:r>
            <a:r>
              <a:rPr lang="en-US" altLang="zh-CN" sz="2400">
                <a:solidFill>
                  <a:schemeClr val="bg1"/>
                </a:solidFill>
              </a:rPr>
              <a:t>“</a:t>
            </a:r>
            <a:r>
              <a:rPr lang="zh-CN" altLang="en-US" sz="2400">
                <a:solidFill>
                  <a:schemeClr val="bg1"/>
                </a:solidFill>
              </a:rPr>
              <a:t>人生八岁</a:t>
            </a:r>
            <a:r>
              <a:rPr lang="en-US" altLang="zh-CN" sz="2400">
                <a:solidFill>
                  <a:schemeClr val="bg1"/>
                </a:solidFill>
              </a:rPr>
              <a:t>……</a:t>
            </a:r>
            <a:r>
              <a:rPr lang="zh-CN" altLang="en-US" sz="2400">
                <a:solidFill>
                  <a:schemeClr val="bg1"/>
                </a:solidFill>
              </a:rPr>
              <a:t>皆入小学，而教之以洒扫、应对、进退之节，礼乐、射御、书数之文。</a:t>
            </a:r>
            <a:r>
              <a:rPr lang="en-US" altLang="zh-CN" sz="2400">
                <a:solidFill>
                  <a:schemeClr val="bg1"/>
                </a:solidFill>
              </a:rPr>
              <a:t>”</a:t>
            </a:r>
            <a:r>
              <a:rPr lang="zh-CN" altLang="en-US" sz="2400" b="1">
                <a:solidFill>
                  <a:schemeClr val="bg2"/>
                </a:solidFill>
              </a:rPr>
              <a:t>大学学习的内容就不一样了，从学</a:t>
            </a:r>
            <a:r>
              <a:rPr lang="en-US" altLang="zh-CN" sz="2400" b="1">
                <a:solidFill>
                  <a:schemeClr val="bg2"/>
                </a:solidFill>
              </a:rPr>
              <a:t>“</a:t>
            </a:r>
            <a:r>
              <a:rPr lang="zh-CN" altLang="en-US" sz="2400" b="1">
                <a:solidFill>
                  <a:schemeClr val="bg2"/>
                </a:solidFill>
              </a:rPr>
              <a:t>见小节而履小义</a:t>
            </a:r>
            <a:r>
              <a:rPr lang="en-US" altLang="zh-CN" sz="2400" b="1">
                <a:solidFill>
                  <a:schemeClr val="bg2"/>
                </a:solidFill>
              </a:rPr>
              <a:t>”</a:t>
            </a:r>
            <a:r>
              <a:rPr lang="zh-CN" altLang="en-US" sz="2400" b="1">
                <a:solidFill>
                  <a:schemeClr val="bg2"/>
                </a:solidFill>
              </a:rPr>
              <a:t>到</a:t>
            </a:r>
            <a:r>
              <a:rPr lang="en-US" altLang="zh-CN" sz="2400" b="1">
                <a:solidFill>
                  <a:schemeClr val="bg2"/>
                </a:solidFill>
              </a:rPr>
              <a:t>“</a:t>
            </a:r>
            <a:r>
              <a:rPr lang="zh-CN" altLang="en-US" sz="2400" b="1">
                <a:solidFill>
                  <a:schemeClr val="bg2"/>
                </a:solidFill>
              </a:rPr>
              <a:t>见大节而践大义</a:t>
            </a:r>
            <a:r>
              <a:rPr lang="en-US" altLang="zh-CN" sz="2400" b="1">
                <a:solidFill>
                  <a:schemeClr val="bg2"/>
                </a:solidFill>
              </a:rPr>
              <a:t>”</a:t>
            </a:r>
            <a:r>
              <a:rPr lang="zh-CN" altLang="en-US" sz="2400" b="1">
                <a:solidFill>
                  <a:schemeClr val="bg2"/>
                </a:solidFill>
              </a:rPr>
              <a:t>。大学就是教育成人</a:t>
            </a:r>
            <a:r>
              <a:rPr lang="en-US" altLang="zh-CN" sz="2400" b="1">
                <a:solidFill>
                  <a:schemeClr val="bg2"/>
                </a:solidFill>
              </a:rPr>
              <a:t>“</a:t>
            </a:r>
            <a:r>
              <a:rPr lang="zh-CN" altLang="en-US" sz="2400" b="1">
                <a:solidFill>
                  <a:schemeClr val="bg2"/>
                </a:solidFill>
              </a:rPr>
              <a:t>以穷理、正心、修己、治人之道</a:t>
            </a:r>
            <a:r>
              <a:rPr lang="en-US" altLang="zh-CN" sz="2400" b="1">
                <a:solidFill>
                  <a:schemeClr val="bg2"/>
                </a:solidFill>
              </a:rPr>
              <a:t>”</a:t>
            </a:r>
            <a:r>
              <a:rPr lang="zh-CN" altLang="en-US" sz="2400" b="1">
                <a:solidFill>
                  <a:schemeClr val="bg2"/>
                </a:solidFill>
              </a:rPr>
              <a:t>，</a:t>
            </a:r>
            <a:r>
              <a:rPr lang="zh-CN" altLang="en-US" sz="2400">
                <a:solidFill>
                  <a:schemeClr val="bg1"/>
                </a:solidFill>
              </a:rPr>
              <a:t>这就是</a:t>
            </a:r>
            <a:r>
              <a:rPr lang="en-US" altLang="zh-CN" sz="2400">
                <a:solidFill>
                  <a:schemeClr val="bg1"/>
                </a:solidFill>
              </a:rPr>
              <a:t>“</a:t>
            </a:r>
            <a:r>
              <a:rPr lang="zh-CN" altLang="en-US" sz="2400">
                <a:solidFill>
                  <a:schemeClr val="bg1"/>
                </a:solidFill>
              </a:rPr>
              <a:t>大节</a:t>
            </a:r>
            <a:r>
              <a:rPr lang="en-US" altLang="zh-CN" sz="2400">
                <a:solidFill>
                  <a:schemeClr val="bg1"/>
                </a:solidFill>
              </a:rPr>
              <a:t>”</a:t>
            </a:r>
            <a:r>
              <a:rPr lang="zh-CN" altLang="en-US" sz="2400">
                <a:solidFill>
                  <a:schemeClr val="bg1"/>
                </a:solidFill>
              </a:rPr>
              <a:t>大义</a:t>
            </a:r>
            <a:r>
              <a:rPr lang="en-US" altLang="zh-CN" sz="2400">
                <a:solidFill>
                  <a:schemeClr val="bg1"/>
                </a:solidFill>
              </a:rPr>
              <a:t>“</a:t>
            </a:r>
            <a:r>
              <a:rPr lang="zh-CN" altLang="en-US" sz="2400">
                <a:solidFill>
                  <a:schemeClr val="bg1"/>
                </a:solidFill>
              </a:rPr>
              <a:t>，而且不仅要</a:t>
            </a:r>
            <a:r>
              <a:rPr lang="en-US" altLang="zh-CN" sz="2400">
                <a:solidFill>
                  <a:schemeClr val="bg1"/>
                </a:solidFill>
              </a:rPr>
              <a:t>”</a:t>
            </a:r>
            <a:r>
              <a:rPr lang="zh-CN" altLang="en-US" sz="2400">
                <a:solidFill>
                  <a:schemeClr val="bg1"/>
                </a:solidFill>
              </a:rPr>
              <a:t>见</a:t>
            </a:r>
            <a:r>
              <a:rPr lang="en-US" altLang="zh-CN" sz="2400">
                <a:solidFill>
                  <a:schemeClr val="bg1"/>
                </a:solidFill>
              </a:rPr>
              <a:t>“</a:t>
            </a:r>
            <a:r>
              <a:rPr lang="zh-CN" altLang="en-US" sz="2400">
                <a:solidFill>
                  <a:schemeClr val="bg1"/>
                </a:solidFill>
              </a:rPr>
              <a:t>，还要</a:t>
            </a:r>
            <a:r>
              <a:rPr lang="en-US" altLang="zh-CN" sz="2400">
                <a:solidFill>
                  <a:schemeClr val="bg1"/>
                </a:solidFill>
              </a:rPr>
              <a:t>”</a:t>
            </a:r>
            <a:r>
              <a:rPr lang="zh-CN" altLang="en-US" sz="2400">
                <a:solidFill>
                  <a:schemeClr val="bg1"/>
                </a:solidFill>
              </a:rPr>
              <a:t>践</a:t>
            </a:r>
            <a:r>
              <a:rPr lang="en-US" altLang="zh-CN" sz="2400">
                <a:solidFill>
                  <a:schemeClr val="bg1"/>
                </a:solidFill>
              </a:rPr>
              <a:t>“</a:t>
            </a:r>
            <a:r>
              <a:rPr lang="zh-CN" altLang="en-US" sz="2400">
                <a:solidFill>
                  <a:schemeClr val="bg1"/>
                </a:solidFill>
              </a:rPr>
              <a:t>。</a:t>
            </a:r>
            <a:endParaRPr lang="zh-CN" altLang="en-US" sz="2400">
              <a:solidFill>
                <a:schemeClr val="bg1"/>
              </a:solidFill>
            </a:endParaRP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615815" y="559435"/>
            <a:ext cx="2778125" cy="460375"/>
          </a:xfrm>
          <a:prstGeom prst="rect">
            <a:avLst/>
          </a:prstGeom>
          <a:noFill/>
        </p:spPr>
        <p:txBody>
          <a:bodyPr wrap="square" rtlCol="0">
            <a:spAutoFit/>
          </a:bodyPr>
          <a:lstStyle/>
          <a:p>
            <a:pPr algn="ctr"/>
            <a:r>
              <a:rPr lang="zh-CN" altLang="en-US" sz="2400">
                <a:solidFill>
                  <a:schemeClr val="accent4">
                    <a:lumMod val="75000"/>
                  </a:schemeClr>
                </a:solidFill>
              </a:rPr>
              <a:t>了解作者</a:t>
            </a:r>
            <a:endParaRPr lang="zh-CN" altLang="en-US" sz="2400">
              <a:solidFill>
                <a:schemeClr val="accent4">
                  <a:lumMod val="75000"/>
                </a:schemeClr>
              </a:solidFill>
            </a:endParaRPr>
          </a:p>
        </p:txBody>
      </p:sp>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7" name="文本框 6"/>
          <p:cNvSpPr txBox="1"/>
          <p:nvPr/>
        </p:nvSpPr>
        <p:spPr>
          <a:xfrm>
            <a:off x="1211580" y="1289050"/>
            <a:ext cx="10379075" cy="4523105"/>
          </a:xfrm>
          <a:prstGeom prst="rect">
            <a:avLst/>
          </a:prstGeom>
          <a:noFill/>
        </p:spPr>
        <p:txBody>
          <a:bodyPr wrap="square" rtlCol="0">
            <a:spAutoFit/>
          </a:bodyPr>
          <a:lstStyle/>
          <a:p>
            <a:pPr algn="just"/>
            <a:r>
              <a:rPr lang="en-US" altLang="zh-CN" sz="2400">
                <a:solidFill>
                  <a:schemeClr val="bg1"/>
                </a:solidFill>
              </a:rPr>
              <a:t>      </a:t>
            </a:r>
            <a:r>
              <a:rPr lang="zh-CN" altLang="en-US" sz="2400">
                <a:solidFill>
                  <a:schemeClr val="bg1"/>
                </a:solidFill>
              </a:rPr>
              <a:t>《大学》相传是曾参所作。</a:t>
            </a:r>
            <a:endParaRPr lang="zh-CN" altLang="en-US" sz="2400">
              <a:solidFill>
                <a:schemeClr val="bg1"/>
              </a:solidFill>
            </a:endParaRPr>
          </a:p>
          <a:p>
            <a:pPr algn="just"/>
            <a:r>
              <a:rPr lang="en-US" altLang="zh-CN" sz="2400">
                <a:solidFill>
                  <a:schemeClr val="bg1"/>
                </a:solidFill>
              </a:rPr>
              <a:t>       </a:t>
            </a:r>
            <a:r>
              <a:rPr lang="zh-CN" altLang="en-US" sz="2400">
                <a:solidFill>
                  <a:schemeClr val="bg1"/>
                </a:solidFill>
              </a:rPr>
              <a:t>曾子（前505</a:t>
            </a:r>
            <a:r>
              <a:rPr lang="en-US" altLang="zh-CN" sz="2400">
                <a:solidFill>
                  <a:schemeClr val="bg1"/>
                </a:solidFill>
              </a:rPr>
              <a:t>—</a:t>
            </a:r>
            <a:r>
              <a:rPr lang="zh-CN" altLang="en-US" sz="2400">
                <a:solidFill>
                  <a:schemeClr val="bg1"/>
                </a:solidFill>
              </a:rPr>
              <a:t>前435），姓曾，名参，字子舆，春秋末年生于鲁国东鲁（今山东平邑县），后移居鲁国武城（今山东嘉祥县），是鄫国（缯国）太子巫的第五代孙。父亲曾点（曾皙），母亲上官氏。他16岁时拜孔子为师，勤奋好学，颇得孔子真传。他一生都积极推行儒家主张，传播儒家思想。孔子的孙子孔伋（字子思）师从曾参，后又传授给孟子。</a:t>
            </a:r>
            <a:endParaRPr lang="zh-CN" altLang="en-US" sz="2400">
              <a:solidFill>
                <a:schemeClr val="bg1"/>
              </a:solidFill>
            </a:endParaRPr>
          </a:p>
          <a:p>
            <a:pPr algn="just"/>
            <a:r>
              <a:rPr lang="en-US" altLang="zh-CN" sz="2400">
                <a:solidFill>
                  <a:schemeClr val="bg1"/>
                </a:solidFill>
              </a:rPr>
              <a:t>       </a:t>
            </a:r>
            <a:r>
              <a:rPr lang="zh-CN" altLang="en-US" sz="2400">
                <a:solidFill>
                  <a:schemeClr val="bg1"/>
                </a:solidFill>
              </a:rPr>
              <a:t>孔子学说的继承者与传播者。曾参上承孔子之道，下启思孟学派，对孔子的儒学学派思想既有继承，又有发展。他的</a:t>
            </a:r>
            <a:r>
              <a:rPr lang="en-US" altLang="zh-CN" sz="2400">
                <a:solidFill>
                  <a:schemeClr val="accent4">
                    <a:lumMod val="60000"/>
                    <a:lumOff val="40000"/>
                  </a:schemeClr>
                </a:solidFill>
              </a:rPr>
              <a:t>“</a:t>
            </a:r>
            <a:r>
              <a:rPr lang="zh-CN" altLang="en-US" sz="2400">
                <a:solidFill>
                  <a:schemeClr val="accent4">
                    <a:lumMod val="60000"/>
                    <a:lumOff val="40000"/>
                  </a:schemeClr>
                </a:solidFill>
              </a:rPr>
              <a:t>修齐治平</a:t>
            </a:r>
            <a:r>
              <a:rPr lang="en-US" altLang="zh-CN" sz="2400">
                <a:solidFill>
                  <a:schemeClr val="accent4">
                    <a:lumMod val="60000"/>
                    <a:lumOff val="40000"/>
                  </a:schemeClr>
                </a:solidFill>
              </a:rPr>
              <a:t>”</a:t>
            </a:r>
            <a:r>
              <a:rPr lang="zh-CN" altLang="en-US" sz="2400">
                <a:solidFill>
                  <a:schemeClr val="accent4">
                    <a:lumMod val="60000"/>
                    <a:lumOff val="40000"/>
                  </a:schemeClr>
                </a:solidFill>
              </a:rPr>
              <a:t>的政治观，</a:t>
            </a:r>
            <a:r>
              <a:rPr lang="en-US" altLang="zh-CN" sz="2400">
                <a:solidFill>
                  <a:schemeClr val="accent4">
                    <a:lumMod val="60000"/>
                    <a:lumOff val="40000"/>
                  </a:schemeClr>
                </a:solidFill>
              </a:rPr>
              <a:t>“</a:t>
            </a:r>
            <a:r>
              <a:rPr lang="zh-CN" altLang="en-US" sz="2400">
                <a:solidFill>
                  <a:schemeClr val="accent4">
                    <a:lumMod val="60000"/>
                    <a:lumOff val="40000"/>
                  </a:schemeClr>
                </a:solidFill>
              </a:rPr>
              <a:t>省身、慎独</a:t>
            </a:r>
            <a:r>
              <a:rPr lang="en-US" altLang="zh-CN" sz="2400">
                <a:solidFill>
                  <a:schemeClr val="accent4">
                    <a:lumMod val="60000"/>
                    <a:lumOff val="40000"/>
                  </a:schemeClr>
                </a:solidFill>
              </a:rPr>
              <a:t>”</a:t>
            </a:r>
            <a:r>
              <a:rPr lang="zh-CN" altLang="en-US" sz="2400">
                <a:solidFill>
                  <a:schemeClr val="accent4">
                    <a:lumMod val="60000"/>
                    <a:lumOff val="40000"/>
                  </a:schemeClr>
                </a:solidFill>
              </a:rPr>
              <a:t>的修养观，</a:t>
            </a:r>
            <a:r>
              <a:rPr lang="en-US" altLang="zh-CN" sz="2400">
                <a:solidFill>
                  <a:schemeClr val="accent4">
                    <a:lumMod val="60000"/>
                    <a:lumOff val="40000"/>
                  </a:schemeClr>
                </a:solidFill>
              </a:rPr>
              <a:t>“</a:t>
            </a:r>
            <a:r>
              <a:rPr lang="zh-CN" altLang="en-US" sz="2400">
                <a:solidFill>
                  <a:schemeClr val="accent4">
                    <a:lumMod val="60000"/>
                    <a:lumOff val="40000"/>
                  </a:schemeClr>
                </a:solidFill>
              </a:rPr>
              <a:t>以孝为本、孝道为先</a:t>
            </a:r>
            <a:r>
              <a:rPr lang="en-US" altLang="zh-CN" sz="2400">
                <a:solidFill>
                  <a:schemeClr val="accent4">
                    <a:lumMod val="60000"/>
                    <a:lumOff val="40000"/>
                  </a:schemeClr>
                </a:solidFill>
              </a:rPr>
              <a:t>”</a:t>
            </a:r>
            <a:r>
              <a:rPr lang="zh-CN" altLang="en-US" sz="2400">
                <a:solidFill>
                  <a:schemeClr val="accent4">
                    <a:lumMod val="60000"/>
                    <a:lumOff val="40000"/>
                  </a:schemeClr>
                </a:solidFill>
              </a:rPr>
              <a:t>的孝道观</a:t>
            </a:r>
            <a:r>
              <a:rPr lang="zh-CN" altLang="en-US" sz="2400">
                <a:solidFill>
                  <a:schemeClr val="bg1"/>
                </a:solidFill>
              </a:rPr>
              <a:t>影响了中国两千多年，至今仍具有极其宝贵的社会意义和实用价值，是当今建立和谐社会的丰富思想道德营养。曾参以他的建树，</a:t>
            </a:r>
            <a:r>
              <a:rPr lang="zh-CN" altLang="en-US" sz="2400">
                <a:solidFill>
                  <a:schemeClr val="accent4">
                    <a:lumMod val="40000"/>
                    <a:lumOff val="60000"/>
                  </a:schemeClr>
                </a:solidFill>
              </a:rPr>
              <a:t>与孔子、孟子、颜子（颜回）、子思比肩，共称为</a:t>
            </a:r>
            <a:r>
              <a:rPr lang="en-US" altLang="zh-CN" sz="2400">
                <a:solidFill>
                  <a:schemeClr val="accent4">
                    <a:lumMod val="40000"/>
                    <a:lumOff val="60000"/>
                  </a:schemeClr>
                </a:solidFill>
              </a:rPr>
              <a:t>“</a:t>
            </a:r>
            <a:r>
              <a:rPr lang="zh-CN" altLang="en-US" sz="2400">
                <a:solidFill>
                  <a:schemeClr val="accent4">
                    <a:lumMod val="40000"/>
                    <a:lumOff val="60000"/>
                  </a:schemeClr>
                </a:solidFill>
              </a:rPr>
              <a:t>五大圣人</a:t>
            </a:r>
            <a:r>
              <a:rPr lang="en-US" altLang="zh-CN" sz="2400">
                <a:solidFill>
                  <a:schemeClr val="accent4">
                    <a:lumMod val="40000"/>
                    <a:lumOff val="60000"/>
                  </a:schemeClr>
                </a:solidFill>
              </a:rPr>
              <a:t>”</a:t>
            </a:r>
            <a:r>
              <a:rPr lang="zh-CN" altLang="en-US" sz="2400">
                <a:solidFill>
                  <a:schemeClr val="accent4">
                    <a:lumMod val="40000"/>
                    <a:lumOff val="60000"/>
                  </a:schemeClr>
                </a:solidFill>
              </a:rPr>
              <a:t>。</a:t>
            </a:r>
            <a:endParaRPr lang="zh-CN" altLang="en-US" sz="2400">
              <a:solidFill>
                <a:schemeClr val="accent4">
                  <a:lumMod val="40000"/>
                  <a:lumOff val="60000"/>
                </a:schemeClr>
              </a:solidFill>
            </a:endParaRPr>
          </a:p>
        </p:txBody>
      </p:sp>
      <p:pic>
        <p:nvPicPr>
          <p:cNvPr id="2" name="老怪FM-大学之道">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9463405" y="435610"/>
            <a:ext cx="412750" cy="41275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816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StopAudio">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9235" y="1967865"/>
            <a:ext cx="9388475" cy="368300"/>
          </a:xfrm>
          <a:prstGeom prst="rect">
            <a:avLst/>
          </a:prstGeom>
          <a:noFill/>
        </p:spPr>
        <p:txBody>
          <a:bodyPr wrap="square" rtlCol="0">
            <a:spAutoFit/>
          </a:bodyPr>
          <a:lstStyle/>
          <a:p>
            <a:endParaRPr lang="zh-CN" altLang="en-US"/>
          </a:p>
        </p:txBody>
      </p:sp>
      <p:sp>
        <p:nvSpPr>
          <p:cNvPr id="2" name="文本框 1"/>
          <p:cNvSpPr txBox="1"/>
          <p:nvPr/>
        </p:nvSpPr>
        <p:spPr>
          <a:xfrm>
            <a:off x="1093470" y="1209040"/>
            <a:ext cx="5577205" cy="645160"/>
          </a:xfrm>
          <a:prstGeom prst="rect">
            <a:avLst/>
          </a:prstGeom>
          <a:noFill/>
        </p:spPr>
        <p:txBody>
          <a:bodyPr wrap="square" rtlCol="0">
            <a:spAutoFit/>
          </a:bodyPr>
          <a:lstStyle/>
          <a:p>
            <a:r>
              <a:rPr lang="zh-CN" altLang="en-US" sz="3600" b="1">
                <a:solidFill>
                  <a:schemeClr val="accent4">
                    <a:lumMod val="75000"/>
                  </a:schemeClr>
                </a:solidFill>
              </a:rPr>
              <a:t>初读文章，疏通文意</a:t>
            </a:r>
            <a:endParaRPr lang="zh-CN" altLang="en-US" sz="3600" b="1">
              <a:solidFill>
                <a:schemeClr val="accent4">
                  <a:lumMod val="75000"/>
                </a:schemeClr>
              </a:solidFill>
            </a:endParaRPr>
          </a:p>
        </p:txBody>
      </p:sp>
      <p:sp>
        <p:nvSpPr>
          <p:cNvPr id="3" name="文本框 2"/>
          <p:cNvSpPr txBox="1"/>
          <p:nvPr/>
        </p:nvSpPr>
        <p:spPr>
          <a:xfrm>
            <a:off x="2185035" y="2152650"/>
            <a:ext cx="8928100" cy="1568450"/>
          </a:xfrm>
          <a:prstGeom prst="rect">
            <a:avLst/>
          </a:prstGeom>
          <a:noFill/>
        </p:spPr>
        <p:txBody>
          <a:bodyPr wrap="square" rtlCol="0">
            <a:spAutoFit/>
          </a:bodyPr>
          <a:lstStyle/>
          <a:p>
            <a:r>
              <a:rPr lang="en-US" altLang="zh-CN" sz="3200" b="1">
                <a:solidFill>
                  <a:schemeClr val="bg1"/>
                </a:solidFill>
              </a:rPr>
              <a:t>1</a:t>
            </a:r>
            <a:r>
              <a:rPr lang="zh-CN" altLang="en-US" sz="3200" b="1">
                <a:solidFill>
                  <a:schemeClr val="bg1"/>
                </a:solidFill>
              </a:rPr>
              <a:t>、结合课下注释，翻译第一自然段。</a:t>
            </a:r>
            <a:endParaRPr lang="zh-CN" altLang="en-US" sz="3200" b="1">
              <a:solidFill>
                <a:schemeClr val="bg1"/>
              </a:solidFill>
            </a:endParaRPr>
          </a:p>
          <a:p>
            <a:endParaRPr lang="en-US" altLang="zh-CN" sz="3200" b="1">
              <a:solidFill>
                <a:schemeClr val="bg1"/>
              </a:solidFill>
            </a:endParaRPr>
          </a:p>
          <a:p>
            <a:r>
              <a:rPr lang="en-US" altLang="zh-CN" sz="3200" b="1">
                <a:solidFill>
                  <a:schemeClr val="bg1"/>
                </a:solidFill>
              </a:rPr>
              <a:t>2</a:t>
            </a:r>
            <a:r>
              <a:rPr lang="zh-CN" altLang="en-US" sz="3200" b="1">
                <a:solidFill>
                  <a:schemeClr val="bg1"/>
                </a:solidFill>
              </a:rPr>
              <a:t>、概括出《大学》的主体，即</a:t>
            </a:r>
            <a:r>
              <a:rPr lang="en-US" altLang="zh-CN" sz="3200" b="1">
                <a:solidFill>
                  <a:schemeClr val="bg1"/>
                </a:solidFill>
              </a:rPr>
              <a:t>“</a:t>
            </a:r>
            <a:r>
              <a:rPr lang="zh-CN" altLang="en-US" sz="3200" b="1">
                <a:solidFill>
                  <a:schemeClr val="bg1"/>
                </a:solidFill>
              </a:rPr>
              <a:t>三纲领</a:t>
            </a:r>
            <a:r>
              <a:rPr lang="en-US" altLang="zh-CN" sz="3200" b="1">
                <a:solidFill>
                  <a:schemeClr val="bg1"/>
                </a:solidFill>
              </a:rPr>
              <a:t>”</a:t>
            </a:r>
            <a:r>
              <a:rPr lang="zh-CN" altLang="en-US" sz="3200" b="1">
                <a:solidFill>
                  <a:schemeClr val="bg1"/>
                </a:solidFill>
              </a:rPr>
              <a:t>。</a:t>
            </a:r>
            <a:endParaRPr lang="zh-CN" altLang="en-US" sz="3200" b="1">
              <a:solidFill>
                <a:schemeClr val="bg1"/>
              </a:solidFill>
            </a:endParaRPr>
          </a:p>
        </p:txBody>
      </p:sp>
      <p:sp>
        <p:nvSpPr>
          <p:cNvPr id="4" name="文本框 3"/>
          <p:cNvSpPr txBox="1"/>
          <p:nvPr/>
        </p:nvSpPr>
        <p:spPr>
          <a:xfrm>
            <a:off x="1043305" y="497205"/>
            <a:ext cx="4170680" cy="706755"/>
          </a:xfrm>
          <a:prstGeom prst="rect">
            <a:avLst/>
          </a:prstGeom>
          <a:noFill/>
        </p:spPr>
        <p:txBody>
          <a:bodyPr wrap="square" rtlCol="0">
            <a:spAutoFit/>
          </a:bodyPr>
          <a:p>
            <a:r>
              <a:rPr lang="zh-CN" altLang="en-US" sz="4000" b="1">
                <a:solidFill>
                  <a:schemeClr val="bg1"/>
                </a:solidFill>
                <a:latin typeface="黑体" panose="02010609060101010101" charset="-122"/>
                <a:ea typeface="黑体" panose="02010609060101010101" charset="-122"/>
              </a:rPr>
              <a:t>问题导向</a:t>
            </a:r>
            <a:endParaRPr lang="zh-CN" altLang="en-US" sz="4000" b="1">
              <a:solidFill>
                <a:schemeClr val="bg1"/>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912860" y="-39370"/>
            <a:ext cx="3314700" cy="4088130"/>
          </a:xfrm>
          <a:prstGeom prst="rect">
            <a:avLst/>
          </a:prstGeom>
        </p:spPr>
      </p:pic>
      <p:pic>
        <p:nvPicPr>
          <p:cNvPr id="5"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610" y="428625"/>
            <a:ext cx="1604645" cy="738505"/>
          </a:xfrm>
          <a:prstGeom prst="rect">
            <a:avLst/>
          </a:prstGeom>
        </p:spPr>
      </p:pic>
      <p:sp>
        <p:nvSpPr>
          <p:cNvPr id="2" name="文本框 1"/>
          <p:cNvSpPr txBox="1"/>
          <p:nvPr/>
        </p:nvSpPr>
        <p:spPr>
          <a:xfrm>
            <a:off x="705485" y="1167130"/>
            <a:ext cx="9010015" cy="1798320"/>
          </a:xfrm>
          <a:prstGeom prst="rect">
            <a:avLst/>
          </a:prstGeom>
          <a:solidFill>
            <a:schemeClr val="lt1">
              <a:alpha val="32000"/>
            </a:schemeClr>
          </a:solidFill>
        </p:spPr>
        <p:style>
          <a:lnRef idx="2">
            <a:schemeClr val="dk1"/>
          </a:lnRef>
          <a:fillRef idx="1">
            <a:schemeClr val="lt1"/>
          </a:fillRef>
          <a:effectRef idx="0">
            <a:schemeClr val="dk1"/>
          </a:effectRef>
          <a:fontRef idx="minor">
            <a:schemeClr val="dk1"/>
          </a:fontRef>
        </p:style>
        <p:txBody>
          <a:bodyPr wrap="square" rtlCol="0" anchor="t">
            <a:spAutoFit/>
          </a:bodyPr>
          <a:lstStyle/>
          <a:p>
            <a:pPr indent="770890" fontAlgn="auto">
              <a:lnSpc>
                <a:spcPct val="100000"/>
              </a:lnSpc>
            </a:pP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大学①之②道，在明③明④德，在亲民，在止于至善⑤。知止而后有定；定而后能静；静而后能安；安而后能虑；虑而后能得。 物有本末，事有终始。知所先后，则近道矣。</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705485" y="3337559"/>
            <a:ext cx="9837420" cy="2676525"/>
          </a:xfrm>
          <a:prstGeom prst="rect">
            <a:avLst/>
          </a:prstGeom>
          <a:noFill/>
        </p:spPr>
        <p:txBody>
          <a:bodyPr wrap="none" rtlCol="0">
            <a:spAutoFit/>
          </a:bodyPr>
          <a:lstStyle/>
          <a:p>
            <a:pPr algn="l"/>
            <a:r>
              <a:rPr lang="en-US" altLang="zh-CN" sz="2800" b="1">
                <a:solidFill>
                  <a:schemeClr val="bg1"/>
                </a:solidFill>
                <a:latin typeface="黑体" panose="02010609060101010101" charset="-122"/>
                <a:ea typeface="黑体" panose="02010609060101010101" charset="-122"/>
                <a:cs typeface="黑体" panose="02010609060101010101" charset="-122"/>
              </a:rPr>
              <a:t>1.古义：伦理、政治、哲学等“穷理正心，修己治人”的学问</a:t>
            </a:r>
            <a:endParaRPr lang="en-US" altLang="zh-CN" sz="2800" b="1">
              <a:solidFill>
                <a:schemeClr val="bg1"/>
              </a:solidFill>
              <a:latin typeface="黑体" panose="02010609060101010101" charset="-122"/>
              <a:ea typeface="黑体" panose="02010609060101010101" charset="-122"/>
              <a:cs typeface="黑体" panose="02010609060101010101" charset="-122"/>
            </a:endParaRPr>
          </a:p>
          <a:p>
            <a:pPr algn="l"/>
            <a:r>
              <a:rPr lang="en-US" altLang="zh-CN" sz="2800" b="1">
                <a:solidFill>
                  <a:schemeClr val="bg1"/>
                </a:solidFill>
                <a:latin typeface="黑体" panose="02010609060101010101" charset="-122"/>
                <a:ea typeface="黑体" panose="02010609060101010101" charset="-122"/>
                <a:cs typeface="黑体" panose="02010609060101010101" charset="-122"/>
              </a:rPr>
              <a:t>今义：实施高等教育的学校</a:t>
            </a:r>
            <a:endParaRPr lang="en-US" altLang="zh-CN" sz="2800" b="1">
              <a:solidFill>
                <a:schemeClr val="bg1"/>
              </a:solidFill>
              <a:latin typeface="黑体" panose="02010609060101010101" charset="-122"/>
              <a:ea typeface="黑体" panose="02010609060101010101" charset="-122"/>
              <a:cs typeface="黑体" panose="02010609060101010101" charset="-122"/>
            </a:endParaRPr>
          </a:p>
          <a:p>
            <a:pPr algn="l"/>
            <a:r>
              <a:rPr lang="en-US" altLang="zh-CN" sz="2800" b="1">
                <a:solidFill>
                  <a:schemeClr val="bg1"/>
                </a:solidFill>
                <a:latin typeface="黑体" panose="02010609060101010101" charset="-122"/>
                <a:ea typeface="黑体" panose="02010609060101010101" charset="-122"/>
                <a:cs typeface="黑体" panose="02010609060101010101" charset="-122"/>
              </a:rPr>
              <a:t>2.结构助词，的</a:t>
            </a:r>
            <a:endParaRPr lang="en-US" altLang="zh-CN" sz="2800" b="1">
              <a:solidFill>
                <a:schemeClr val="bg1"/>
              </a:solidFill>
              <a:latin typeface="黑体" panose="02010609060101010101" charset="-122"/>
              <a:ea typeface="黑体" panose="02010609060101010101" charset="-122"/>
              <a:cs typeface="黑体" panose="02010609060101010101" charset="-122"/>
            </a:endParaRPr>
          </a:p>
          <a:p>
            <a:pPr algn="l"/>
            <a:r>
              <a:rPr lang="en-US" altLang="zh-CN" sz="2800" b="1">
                <a:solidFill>
                  <a:schemeClr val="bg1"/>
                </a:solidFill>
                <a:latin typeface="黑体" panose="02010609060101010101" charset="-122"/>
                <a:ea typeface="黑体" panose="02010609060101010101" charset="-122"/>
                <a:cs typeface="黑体" panose="02010609060101010101" charset="-122"/>
              </a:rPr>
              <a:t>3.形作动，彰明，弘扬</a:t>
            </a:r>
            <a:endParaRPr lang="en-US" altLang="zh-CN" sz="2800" b="1">
              <a:solidFill>
                <a:schemeClr val="bg1"/>
              </a:solidFill>
              <a:latin typeface="黑体" panose="02010609060101010101" charset="-122"/>
              <a:ea typeface="黑体" panose="02010609060101010101" charset="-122"/>
              <a:cs typeface="黑体" panose="02010609060101010101" charset="-122"/>
            </a:endParaRPr>
          </a:p>
          <a:p>
            <a:pPr algn="l"/>
            <a:r>
              <a:rPr lang="en-US" altLang="zh-CN" sz="2800" b="1">
                <a:solidFill>
                  <a:schemeClr val="bg1"/>
                </a:solidFill>
                <a:latin typeface="黑体" panose="02010609060101010101" charset="-122"/>
                <a:ea typeface="黑体" panose="02010609060101010101" charset="-122"/>
                <a:cs typeface="黑体" panose="02010609060101010101" charset="-122"/>
              </a:rPr>
              <a:t>4.形容词，美好</a:t>
            </a:r>
            <a:endParaRPr lang="en-US" altLang="zh-CN" sz="2800" b="1">
              <a:solidFill>
                <a:schemeClr val="bg1"/>
              </a:solidFill>
              <a:latin typeface="黑体" panose="02010609060101010101" charset="-122"/>
              <a:ea typeface="黑体" panose="02010609060101010101" charset="-122"/>
              <a:cs typeface="黑体" panose="02010609060101010101" charset="-122"/>
            </a:endParaRPr>
          </a:p>
          <a:p>
            <a:pPr algn="l"/>
            <a:r>
              <a:rPr lang="en-US" altLang="zh-CN" sz="2800" b="1">
                <a:solidFill>
                  <a:schemeClr val="bg1"/>
                </a:solidFill>
                <a:latin typeface="黑体" panose="02010609060101010101" charset="-122"/>
                <a:ea typeface="黑体" panose="02010609060101010101" charset="-122"/>
                <a:cs typeface="黑体" panose="02010609060101010101" charset="-122"/>
              </a:rPr>
              <a:t>5.状语后置：</a:t>
            </a:r>
            <a:r>
              <a:rPr lang="zh-CN" altLang="en-US" sz="2800" b="1">
                <a:solidFill>
                  <a:schemeClr val="tx1"/>
                </a:solidFill>
                <a:latin typeface="华文楷体" panose="02010600040101010101" charset="-122"/>
                <a:ea typeface="华文楷体" panose="02010600040101010101" charset="-122"/>
                <a:cs typeface="华文楷体" panose="02010600040101010101" charset="-122"/>
                <a:sym typeface="+mn-ea"/>
              </a:rPr>
              <a:t>在止</a:t>
            </a:r>
            <a:r>
              <a:rPr lang="zh-CN" altLang="en-US" sz="2800" b="1">
                <a:solidFill>
                  <a:srgbClr val="FF0000"/>
                </a:solidFill>
                <a:latin typeface="华文楷体" panose="02010600040101010101" charset="-122"/>
                <a:ea typeface="华文楷体" panose="02010600040101010101" charset="-122"/>
                <a:cs typeface="华文楷体" panose="02010600040101010101" charset="-122"/>
                <a:sym typeface="+mn-ea"/>
              </a:rPr>
              <a:t>于至善</a:t>
            </a:r>
            <a:r>
              <a:rPr lang="en-US" altLang="zh-CN" sz="2800" b="1">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华文楷体" panose="02010600040101010101" charset="-122"/>
                <a:ea typeface="华文楷体" panose="02010600040101010101" charset="-122"/>
                <a:cs typeface="华文楷体" panose="02010600040101010101" charset="-122"/>
              </a:rPr>
              <a:t>在</a:t>
            </a: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于至善</a:t>
            </a:r>
            <a:r>
              <a:rPr lang="zh-CN" altLang="en-US" sz="2800" b="1">
                <a:solidFill>
                  <a:schemeClr val="tx1"/>
                </a:solidFill>
                <a:latin typeface="华文楷体" panose="02010600040101010101" charset="-122"/>
                <a:ea typeface="华文楷体" panose="02010600040101010101" charset="-122"/>
                <a:cs typeface="华文楷体" panose="02010600040101010101" charset="-122"/>
              </a:rPr>
              <a:t>止</a:t>
            </a:r>
            <a:endParaRPr lang="zh-CN" altLang="en-US" sz="2800" b="1">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11" name="矩形 10"/>
          <p:cNvSpPr/>
          <p:nvPr/>
        </p:nvSpPr>
        <p:spPr>
          <a:xfrm>
            <a:off x="4982210" y="311785"/>
            <a:ext cx="2011680" cy="640080"/>
          </a:xfrm>
          <a:prstGeom prst="rect">
            <a:avLst/>
          </a:prstGeom>
          <a:noFill/>
          <a:ln>
            <a:noFill/>
          </a:ln>
        </p:spPr>
        <p:txBody>
          <a:bodyPr wrap="none" rtlCol="0" anchor="t">
            <a:spAutoFit/>
          </a:bodyPr>
          <a:lstStyle/>
          <a:p>
            <a:pPr algn="ctr"/>
            <a:r>
              <a:rPr lang="zh-CN" altLang="en-US" sz="3600" b="1">
                <a:solidFill>
                  <a:schemeClr val="bg1"/>
                </a:solidFill>
                <a:effectLst>
                  <a:outerShdw blurRad="38100" dist="19050" dir="2700000" algn="tl" rotWithShape="0">
                    <a:schemeClr val="dk1">
                      <a:alpha val="40000"/>
                    </a:schemeClr>
                  </a:outerShdw>
                </a:effectLst>
              </a:rPr>
              <a:t>识习文言</a:t>
            </a:r>
            <a:endParaRPr lang="zh-CN" altLang="en-US" sz="3600" b="1">
              <a:solidFill>
                <a:schemeClr val="bg1"/>
              </a:solidFill>
              <a:effectLst>
                <a:outerShdw blurRad="38100" dist="19050" dir="2700000" algn="tl" rotWithShape="0">
                  <a:schemeClr val="dk1">
                    <a:alpha val="40000"/>
                  </a:schemeClr>
                </a:outerShdw>
              </a:effectLst>
            </a:endParaRPr>
          </a:p>
        </p:txBody>
      </p:sp>
      <p:cxnSp>
        <p:nvCxnSpPr>
          <p:cNvPr id="3" name="直接箭头连接符 2"/>
          <p:cNvCxnSpPr/>
          <p:nvPr/>
        </p:nvCxnSpPr>
        <p:spPr>
          <a:xfrm>
            <a:off x="4904740" y="5709285"/>
            <a:ext cx="89471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dissolv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dissolv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dissolv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dissolve">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dissolve">
                                      <p:cBhvr>
                                        <p:cTn id="32"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71.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74.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7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UNIT_PLACING_PICTURE_USER_VIEWPORT" val="{&quot;height&quot;:6438,&quot;width&quot;:5220}"/>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p="http://schemas.openxmlformats.org/presentationml/2006/main">
  <p:tag name="KSO_WM_UNIT_PLACING_PICTURE_USER_VIEWPORT" val="{&quot;height&quot;:6438,&quot;width&quot;:5220}"/>
</p:tagLst>
</file>

<file path=ppt/tags/tag82.xml><?xml version="1.0" encoding="utf-8"?>
<p:tagLst xmlns:p="http://schemas.openxmlformats.org/presentationml/2006/main">
  <p:tag name="KSO_WM_UNIT_PLACING_PICTURE_USER_VIEWPORT" val="{&quot;height&quot;:6438,&quot;width&quot;:5220}"/>
</p:tagLst>
</file>

<file path=ppt/tags/tag8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4122</Words>
  <Application>WPS 演示</Application>
  <PresentationFormat/>
  <Paragraphs>162</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微软雅黑</vt:lpstr>
      <vt:lpstr>Wingdings</vt:lpstr>
      <vt:lpstr>黑体</vt:lpstr>
      <vt:lpstr>华文楷体</vt:lpstr>
      <vt:lpstr>方正公文小标宋</vt:lpstr>
      <vt:lpstr>Arial Unicode MS</vt:lpstr>
      <vt:lpstr>Calibri</vt:lpstr>
      <vt:lpstr>Office 主题​​</vt:lpstr>
      <vt:lpstr>空白演示</vt:lpstr>
      <vt:lpstr>空白演示</vt:lpstr>
      <vt:lpstr>空白演示</vt:lpstr>
      <vt:lpstr>PowerPoint 演示文稿</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冬虫草</cp:lastModifiedBy>
  <cp:revision>23</cp:revision>
  <cp:lastPrinted>2021-09-22T22:19:00Z</cp:lastPrinted>
  <dcterms:created xsi:type="dcterms:W3CDTF">2021-09-22T22:19:00Z</dcterms:created>
  <dcterms:modified xsi:type="dcterms:W3CDTF">2021-10-08T02:01:03Z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ED7D179F20964D06A33C10564706FE8B</vt:lpwstr>
  </property>
  <property fmtid="{D5CDD505-2E9C-101B-9397-08002B2CF9AE}" pid="7" name="KSOProductBuildVer">
    <vt:lpwstr>2052-11.1.0.10938</vt:lpwstr>
  </property>
</Properties>
</file>