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387" r:id="rId4"/>
    <p:sldId id="325" r:id="rId5"/>
    <p:sldId id="326" r:id="rId6"/>
    <p:sldId id="344" r:id="rId7"/>
    <p:sldId id="345" r:id="rId8"/>
    <p:sldId id="392" r:id="rId9"/>
    <p:sldId id="391" r:id="rId10"/>
    <p:sldId id="357" r:id="rId11"/>
    <p:sldId id="358" r:id="rId12"/>
    <p:sldId id="427" r:id="rId13"/>
    <p:sldId id="390" r:id="rId14"/>
    <p:sldId id="360" r:id="rId15"/>
    <p:sldId id="361" r:id="rId16"/>
    <p:sldId id="363" r:id="rId17"/>
    <p:sldId id="365" r:id="rId18"/>
    <p:sldId id="366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374" r:id="rId27"/>
    <p:sldId id="347" r:id="rId28"/>
    <p:sldId id="421" r:id="rId29"/>
    <p:sldId id="353" r:id="rId30"/>
    <p:sldId id="422" r:id="rId31"/>
    <p:sldId id="388" r:id="rId32"/>
    <p:sldId id="352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786"/>
    <p:restoredTop sz="73835"/>
  </p:normalViewPr>
  <p:slideViewPr>
    <p:cSldViewPr showGuides="1">
      <p:cViewPr varScale="1">
        <p:scale>
          <a:sx n="50" d="100"/>
          <a:sy n="50" d="100"/>
        </p:scale>
        <p:origin x="-84" y="-744"/>
      </p:cViewPr>
      <p:guideLst>
        <p:guide orient="horz" pos="215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45004" cy="45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13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4" name="页眉占位符 3891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>
              <a:latin typeface="Tahoma" panose="020b0604030504040204" pitchFamily="34" charset="0"/>
            </a:endParaRPr>
          </a:p>
        </p:txBody>
      </p:sp>
      <p:sp>
        <p:nvSpPr>
          <p:cNvPr id="38915" name="日期占位符 38914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>
              <a:latin typeface="Tahoma" panose="020b0604030504040204" pitchFamily="34" charset="0"/>
            </a:endParaRPr>
          </a:p>
        </p:txBody>
      </p:sp>
      <p:sp>
        <p:nvSpPr>
          <p:cNvPr id="17412" name="幻灯片图像占位符 38915"/>
          <p:cNvSpPr>
            <a:spLocks noTextEdi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文本占位符 38916"/>
          <p:cNvSpPr>
            <a:spLocks noGrp="1"/>
          </p:cNvSpPr>
          <p:nvPr>
            <p:ph type="body" sz="quarter" idx="7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8918" name="页脚占位符 38917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>
              <a:latin typeface="Tahoma" panose="020b0604030504040204" pitchFamily="34" charset="0"/>
            </a:endParaRPr>
          </a:p>
        </p:txBody>
      </p:sp>
      <p:sp>
        <p:nvSpPr>
          <p:cNvPr id="38919" name="灯片编号占位符 38918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530820CF-B880-4189-942D-D702A7CBA730}" type="datetimeFigureOut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0C913308-F349-4B6D-A68A-DD1791B4A57B}" type="slidenum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530820CF-B880-4189-942D-D702A7CBA730}" type="datetimeFigureOut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0C913308-F349-4B6D-A68A-DD1791B4A57B}" type="slidenum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530820CF-B880-4189-942D-D702A7CBA730}" type="datetimeFigureOut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0C913308-F349-4B6D-A68A-DD1791B4A57B}" type="slidenum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0"/>
            <a:ext cx="121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b="1" strike="noStrike" spc="500" noProof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439400" y="6057900"/>
            <a:ext cx="430213" cy="430213"/>
          </a:xfrm>
          <a:prstGeom prst="ellipse">
            <a:avLst/>
          </a:prstGeom>
          <a:solidFill>
            <a:schemeClr val="accent5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椭圆 7"/>
          <p:cNvSpPr/>
          <p:nvPr/>
        </p:nvSpPr>
        <p:spPr>
          <a:xfrm>
            <a:off x="11087100" y="6057900"/>
            <a:ext cx="430213" cy="4302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14342" name="组合 8"/>
          <p:cNvGrpSpPr/>
          <p:nvPr/>
        </p:nvGrpSpPr>
        <p:grpSpPr>
          <a:xfrm>
            <a:off x="10567988" y="6162675"/>
            <a:ext cx="122237" cy="220663"/>
            <a:chOff x="10668000" y="2600325"/>
            <a:chExt cx="201386" cy="433161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10668000" y="2600325"/>
              <a:ext cx="201386" cy="228600"/>
            </a:xfrm>
            <a:prstGeom prst="line">
              <a:avLst/>
            </a:prstGeom>
            <a:ln>
              <a:solidFill>
                <a:schemeClr val="accent6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677525" y="2832100"/>
              <a:ext cx="182336" cy="201386"/>
            </a:xfrm>
            <a:prstGeom prst="line">
              <a:avLst/>
            </a:prstGeom>
            <a:ln>
              <a:solidFill>
                <a:schemeClr val="accent6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45" name="组合 11"/>
          <p:cNvGrpSpPr/>
          <p:nvPr/>
        </p:nvGrpSpPr>
        <p:grpSpPr>
          <a:xfrm rot="10800000">
            <a:off x="11266488" y="6162675"/>
            <a:ext cx="122237" cy="220663"/>
            <a:chOff x="10668000" y="2600325"/>
            <a:chExt cx="201386" cy="433161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10668000" y="2600325"/>
              <a:ext cx="201386" cy="228600"/>
            </a:xfrm>
            <a:prstGeom prst="line">
              <a:avLst/>
            </a:prstGeom>
            <a:ln>
              <a:solidFill>
                <a:schemeClr val="accent6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677525" y="2832100"/>
              <a:ext cx="182336" cy="201386"/>
            </a:xfrm>
            <a:prstGeom prst="line">
              <a:avLst/>
            </a:prstGeom>
            <a:ln>
              <a:solidFill>
                <a:schemeClr val="accent6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连接符 14"/>
          <p:cNvCxnSpPr/>
          <p:nvPr/>
        </p:nvCxnSpPr>
        <p:spPr>
          <a:xfrm>
            <a:off x="2582863" y="4227513"/>
            <a:ext cx="6154738" cy="0"/>
          </a:xfrm>
          <a:prstGeom prst="line">
            <a:avLst/>
          </a:prstGeom>
          <a:ln>
            <a:solidFill>
              <a:schemeClr val="accent5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564494" y="3128565"/>
            <a:ext cx="6655706" cy="1096936"/>
          </a:xfrm>
        </p:spPr>
        <p:txBody>
          <a:bodyPr anchor="ctr" anchorCtr="0">
            <a:normAutofit/>
          </a:bodyPr>
          <a:lstStyle>
            <a:lvl1pPr algn="l">
              <a:defRPr sz="6000" b="1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64494" y="4364315"/>
            <a:ext cx="6655705" cy="941109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D997B5FA-0921-464F-AAE1-844C04324D75}" type="datetimeFigureOut">
              <a:rPr lang="zh-CN" altLang="en-US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565CE74E-AB26-4998-AD42-012C4C1AD076}" type="slidenum">
              <a:rPr lang="zh-CN" altLang="en-US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0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637" y="2193925"/>
            <a:ext cx="6288087" cy="327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6086475" y="2185988"/>
            <a:ext cx="5260975" cy="3289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766881" y="3062654"/>
            <a:ext cx="3899758" cy="91204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66880" y="4043694"/>
            <a:ext cx="3899759" cy="68796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5530C53F-ED92-4541-903E-B03B38562BBB}" type="datetimeFigureOut">
              <a:rPr lang="zh-CN" altLang="en-US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4DE666F-5BA6-4978-A1FA-3C68AAF284B3}" type="slidenum">
              <a:rPr lang="zh-CN" altLang="en-US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0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任意多边形 18"/>
          <p:cNvSpPr/>
          <p:nvPr/>
        </p:nvSpPr>
        <p:spPr>
          <a:xfrm rot="8100000">
            <a:off x="-785812" y="-382587"/>
            <a:ext cx="6567488" cy="10277475"/>
          </a:xfrm>
          <a:custGeom>
            <a:gdLst>
              <a:gd name="connsiteX0" fmla="*/ 2645 w 10342"/>
              <a:gd name="connsiteY0" fmla="*/ 16186 h 16186"/>
              <a:gd name="connsiteX1" fmla="*/ 0 w 10342"/>
              <a:gd name="connsiteY1" fmla="*/ 13514 h 16186"/>
              <a:gd name="connsiteX2" fmla="*/ 1746 w 10342"/>
              <a:gd name="connsiteY2" fmla="*/ 0 h 16186"/>
              <a:gd name="connsiteX3" fmla="*/ 10342 w 10342"/>
              <a:gd name="connsiteY3" fmla="*/ 8545 h 16186"/>
              <a:gd name="connsiteX4" fmla="*/ 2645 w 10342"/>
              <a:gd name="connsiteY4" fmla="*/ 16186 h 161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42" h="16186">
                <a:moveTo>
                  <a:pt x="2645" y="16186"/>
                </a:moveTo>
                <a:lnTo>
                  <a:pt x="0" y="13514"/>
                </a:lnTo>
                <a:lnTo>
                  <a:pt x="1746" y="0"/>
                </a:lnTo>
                <a:lnTo>
                  <a:pt x="10342" y="8545"/>
                </a:lnTo>
                <a:lnTo>
                  <a:pt x="2645" y="161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z="1800" strike="noStrike" noProof="1"/>
          </a:p>
        </p:txBody>
      </p:sp>
      <p:sp>
        <p:nvSpPr>
          <p:cNvPr id="14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906780" y="5104765"/>
            <a:ext cx="5313680" cy="81343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06780" y="3599815"/>
            <a:ext cx="5313680" cy="1325880"/>
          </a:xfrm>
        </p:spPr>
        <p:txBody>
          <a:bodyPr anchor="b">
            <a:normAutofit/>
          </a:bodyPr>
          <a:lstStyle>
            <a:lvl1pPr algn="l">
              <a:defRPr sz="6600" b="1">
                <a:solidFill>
                  <a:schemeClr val="tx1"/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0</a:t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530820CF-B880-4189-942D-D702A7CBA730}" type="datetimeFigureOut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0C913308-F349-4B6D-A68A-DD1791B4A57B}" type="slidenum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530820CF-B880-4189-942D-D702A7CBA730}" type="datetimeFigureOut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0C913308-F349-4B6D-A68A-DD1791B4A57B}" type="slidenum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530820CF-B880-4189-942D-D702A7CBA730}" type="datetimeFigureOut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0C913308-F349-4B6D-A68A-DD1791B4A57B}" type="slidenum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530820CF-B880-4189-942D-D702A7CBA730}" type="datetimeFigureOut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0C913308-F349-4B6D-A68A-DD1791B4A57B}" type="slidenum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530820CF-B880-4189-942D-D702A7CBA730}" type="datetimeFigureOut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0C913308-F349-4B6D-A68A-DD1791B4A57B}" type="slidenum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530820CF-B880-4189-942D-D702A7CBA730}" type="datetimeFigureOut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0C913308-F349-4B6D-A68A-DD1791B4A57B}" type="slidenum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530820CF-B880-4189-942D-D702A7CBA730}" type="datetimeFigureOut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0C913308-F349-4B6D-A68A-DD1791B4A57B}" type="slidenum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530820CF-B880-4189-942D-D702A7CBA730}" type="datetimeFigureOut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0C913308-F349-4B6D-A68A-DD1791B4A57B}" type="slidenum">
              <a:rPr lang="zh-CN" altLang="en-US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tags" Target="../tags/tag2.xml" /><Relationship Id="rId12" Type="http://schemas.openxmlformats.org/officeDocument/2006/relationships/tags" Target="../tags/tag3.xml" /><Relationship Id="rId13" Type="http://schemas.openxmlformats.org/officeDocument/2006/relationships/tags" Target="../tags/tag4.xml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530820CF-B880-4189-942D-D702A7CBA730}" type="datetimeFigureOut">
              <a:rPr lang="zh-CN" altLang="en-US" strike="noStrike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0C913308-F349-4B6D-A68A-DD1791B4A57B}" type="slidenum">
              <a:rPr lang="zh-CN" altLang="en-US" strike="noStrike" noProof="1" smtClean="0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fontAlgn="base"/>
            <a:fld id="{D997B5FA-0921-464F-AAE1-844C04324D75}" type="datetimeFigureOut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/>
            </a:fld>
            <a:endParaRPr lang="zh-CN" altLang="en-US" strike="noStrike" noProof="1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fontAlgn="base"/>
            <a:fld id="{565CE74E-AB26-4998-AD42-012C4C1AD076}" type="slidenum">
              <a:rPr lang="zh-CN" altLang="en-US" strike="noStrike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0</a:t>
            </a:fld>
            <a:endParaRPr lang="zh-CN" altLang="en-US" strike="noStrike" noProof="1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tags" Target="../tags/tag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2.jpeg" /><Relationship Id="rId3" Type="http://schemas.openxmlformats.org/officeDocument/2006/relationships/tags" Target="../tags/tag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image" Target="../media/image15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Relationship Id="rId4" Type="http://schemas.openxmlformats.org/officeDocument/2006/relationships/image" Target="../media/image18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tags" Target="../tags/tag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Relationship Id="rId5" Type="http://schemas.openxmlformats.org/officeDocument/2006/relationships/image" Target="../media/image10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文本框 3"/>
          <p:cNvSpPr txBox="1"/>
          <p:nvPr/>
        </p:nvSpPr>
        <p:spPr>
          <a:xfrm>
            <a:off x="2484438" y="989013"/>
            <a:ext cx="6278562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err="1">
                <a:latin typeface="黑体" panose="02010609060101010101" pitchFamily="2" charset="-122"/>
                <a:ea typeface="黑体" panose="02010609060101010101" pitchFamily="2" charset="-122"/>
              </a:rPr>
              <a:t>部编人教版八年级语文下册</a:t>
            </a:r>
            <a:endParaRPr lang="zh-CN" altLang="en-US" sz="4000" err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29812" y="2521740"/>
            <a:ext cx="6200775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en-US" altLang="zh-CN" sz="7200" b="1" strike="noStrike" noProof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dist="50800" dir="2700000" algn="bl" rotWithShape="0">
                    <a:srgbClr val="356277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r>
              <a:rPr lang="zh-CN" altLang="zh-CN" sz="7200" b="1" strike="noStrike" noProof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dist="50800" dir="2700000" algn="bl" rotWithShape="0">
                    <a:srgbClr val="356277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、时间</a:t>
            </a:r>
            <a:r>
              <a:rPr lang="zh-CN" altLang="en-US" sz="7200" b="1" strike="noStrike" noProof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dist="50800" dir="2700000" algn="bl" rotWithShape="0">
                    <a:srgbClr val="356277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的脚印</a:t>
            </a:r>
            <a:endParaRPr lang="zh-CN" altLang="en-US" sz="7200" b="1" strike="noStrike" noProof="1">
              <a:ln w="13462">
                <a:solidFill>
                  <a:schemeClr val="bg1"/>
                </a:solidFill>
                <a:prstDash val="solid"/>
              </a:ln>
              <a:solidFill>
                <a:srgbClr val="FF0066"/>
              </a:solidFill>
              <a:effectLst>
                <a:outerShdw dist="50800" dir="2700000" algn="bl" rotWithShape="0">
                  <a:srgbClr val="356277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矩形 4"/>
          <p:cNvSpPr/>
          <p:nvPr/>
        </p:nvSpPr>
        <p:spPr>
          <a:xfrm>
            <a:off x="1820863" y="2798763"/>
            <a:ext cx="9180512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本文的说明对象是什么？说明的内容？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endParaRPr lang="en-US" altLang="zh-CN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给自然段标上序号，理清结构层次。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1833563" y="271463"/>
            <a:ext cx="7821613" cy="2111375"/>
          </a:xfrm>
          <a:prstGeom prst="cloudCallout">
            <a:avLst>
              <a:gd name="adj1" fmla="val -49162"/>
              <a:gd name="adj2" fmla="val 61941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zh-CN" altLang="en-US" sz="5400" b="1" strike="noStrike" noProof="1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自由朗读课文</a:t>
            </a:r>
            <a:endParaRPr lang="zh-CN" altLang="en-US" sz="5400" b="1" strike="noStrike" noProof="1">
              <a:solidFill>
                <a:srgbClr val="FF0066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673" name="Group 21"/>
          <p:cNvGrpSpPr/>
          <p:nvPr/>
        </p:nvGrpSpPr>
        <p:grpSpPr>
          <a:xfrm>
            <a:off x="1738313" y="285750"/>
            <a:ext cx="3200400" cy="990600"/>
            <a:chExt cx="2016" cy="624"/>
          </a:xfrm>
        </p:grpSpPr>
        <p:sp>
          <p:nvSpPr>
            <p:cNvPr id="28674" name="AutoShape 22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lvl="0" indent="0" algn="ctr"/>
              <a:endParaRPr lang="zh-CN" altLang="zh-CN" sz="1800" b="1">
                <a:solidFill>
                  <a:srgbClr val="CC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5" name="Text Box 23"/>
            <p:cNvSpPr txBox="1"/>
            <p:nvPr/>
          </p:nvSpPr>
          <p:spPr>
            <a:xfrm>
              <a:off x="0" y="48"/>
              <a:ext cx="2016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朗读感知</a:t>
              </a:r>
              <a:endPara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  <p:sp>
        <p:nvSpPr>
          <p:cNvPr id="28676" name="矩形 4"/>
          <p:cNvSpPr/>
          <p:nvPr/>
        </p:nvSpPr>
        <p:spPr>
          <a:xfrm>
            <a:off x="2309813" y="1779588"/>
            <a:ext cx="7500937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本文的说明对象是什么？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9813" y="2874963"/>
            <a:ext cx="1866900" cy="11064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6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岩石</a:t>
            </a:r>
            <a:endParaRPr lang="zh-CN" altLang="en-US" sz="660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15362" name="Picture 2" descr="c:\DOCUME~1\ADMINI~1\APPLIC~1\360se6\USERDA~1\Temp\2Q__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2888" y="4089400"/>
            <a:ext cx="3576637" cy="257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" descr="c:\DOCUME~1\ADMINI~1\APPLIC~1\360se6\USERDA~1\Temp\U_1615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038" y="4089400"/>
            <a:ext cx="3713162" cy="25717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 Box 3"/>
          <p:cNvSpPr txBox="1"/>
          <p:nvPr/>
        </p:nvSpPr>
        <p:spPr>
          <a:xfrm>
            <a:off x="1841500" y="2763838"/>
            <a:ext cx="82867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Aft>
                <a:spcPts val="600"/>
              </a:spcAft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第二部分       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岩石是怎样记录时间的。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1841500" y="1500188"/>
            <a:ext cx="81438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defTabSz="0">
              <a:tabLst>
                <a:tab pos="7045325"/>
              </a:tabLst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第一部分       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引出话题：岩石是大自然记录时间的重要方式之一。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4838" y="5130800"/>
            <a:ext cx="807243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第三部分        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读懂岩石记录的意义。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841500" y="180975"/>
            <a:ext cx="3498850" cy="1138238"/>
          </a:xfrm>
          <a:prstGeom prst="cloudCallout">
            <a:avLst>
              <a:gd name="adj1" fmla="val 30548"/>
              <a:gd name="adj2" fmla="val 81496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4000" b="1" strike="noStrike" noProof="1">
                <a:solidFill>
                  <a:srgbClr val="7030A0"/>
                </a:solidFill>
                <a:latin typeface="华文行楷" pitchFamily="2" charset="-122"/>
                <a:ea typeface="华文行楷" pitchFamily="2" charset="-122"/>
              </a:rPr>
              <a:t>结构层次</a:t>
            </a:r>
            <a:endParaRPr lang="zh-CN" altLang="en-US" sz="4000" b="1" strike="noStrike" noProof="1">
              <a:solidFill>
                <a:srgbClr val="7030A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9475" y="1597025"/>
            <a:ext cx="181768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200" b="1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17875" y="2841625"/>
            <a:ext cx="20224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29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200" b="1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17875" y="5130800"/>
            <a:ext cx="22288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31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200" b="1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36763" y="3348038"/>
            <a:ext cx="7948612" cy="1644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Aft>
                <a:spcPts val="600"/>
              </a:spcAft>
            </a:pPr>
            <a:r>
              <a:rPr lang="zh-CN" altLang="en-US" sz="3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第一层</a:t>
            </a:r>
            <a:r>
              <a:rPr lang="zh-CN" altLang="en-US" sz="320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 ）：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岩石的厚度和顺序可以记录时间。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Aft>
                <a:spcPts val="600"/>
              </a:spcAft>
            </a:pPr>
            <a:r>
              <a:rPr lang="zh-CN" altLang="en-US" sz="3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第二层（      ）：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岩石保存了历史的痕迹。</a:t>
            </a:r>
            <a:endParaRPr lang="zh-CN" altLang="en-US" sz="3200" b="1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9038" y="3425825"/>
            <a:ext cx="11985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200">
                <a:solidFill>
                  <a:srgbClr val="FF33CC"/>
                </a:solidFill>
                <a:latin typeface="Tahoma" panose="020b060403050404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～</a:t>
            </a:r>
            <a:r>
              <a:rPr lang="en-US" altLang="zh-CN" sz="320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21</a:t>
            </a:r>
            <a:endParaRPr lang="zh-CN" altLang="en-US" sz="32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5863" y="4408488"/>
            <a:ext cx="14017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22</a:t>
            </a:r>
            <a:r>
              <a:rPr lang="zh-CN" altLang="en-US" sz="3200">
                <a:solidFill>
                  <a:srgbClr val="FF33CC"/>
                </a:solidFill>
                <a:latin typeface="Tahoma" panose="020b060403050404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～</a:t>
            </a:r>
            <a:r>
              <a:rPr lang="en-US" altLang="zh-CN" sz="3200">
                <a:solidFill>
                  <a:srgbClr val="FF33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29</a:t>
            </a:r>
            <a:endParaRPr lang="zh-CN" altLang="en-US" sz="32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  <p:bldP spid="10" grpId="0"/>
      <p:bldP spid="8" grpId="0"/>
      <p:bldP spid="11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21" name="Group 21"/>
          <p:cNvGrpSpPr/>
          <p:nvPr/>
        </p:nvGrpSpPr>
        <p:grpSpPr>
          <a:xfrm>
            <a:off x="1738313" y="285750"/>
            <a:ext cx="3200400" cy="990600"/>
            <a:chExt cx="2016" cy="624"/>
          </a:xfrm>
        </p:grpSpPr>
        <p:sp>
          <p:nvSpPr>
            <p:cNvPr id="30722" name="AutoShape 22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lvl="0" indent="0" algn="ctr"/>
              <a:endParaRPr lang="zh-CN" altLang="zh-CN" sz="1800" b="1">
                <a:solidFill>
                  <a:srgbClr val="CC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3" name="Text Box 23"/>
            <p:cNvSpPr txBox="1"/>
            <p:nvPr/>
          </p:nvSpPr>
          <p:spPr>
            <a:xfrm>
              <a:off x="0" y="48"/>
              <a:ext cx="2016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朗读探究</a:t>
              </a:r>
              <a:endPara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  <p:sp>
        <p:nvSpPr>
          <p:cNvPr id="30724" name="矩形 5"/>
          <p:cNvSpPr/>
          <p:nvPr/>
        </p:nvSpPr>
        <p:spPr>
          <a:xfrm>
            <a:off x="1846263" y="1582738"/>
            <a:ext cx="8497887" cy="1938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 朗读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自然段，思考：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人类记录时间的方式有哪些？写这些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有何目的？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46263" y="3640138"/>
            <a:ext cx="8497887" cy="2552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4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lvl="0" indent="0"/>
            <a:r>
              <a:rPr lang="zh-CN" altLang="en-US" sz="4000" b="1">
                <a:solidFill>
                  <a:srgbClr val="003366"/>
                </a:solidFill>
                <a:latin typeface="隶书" pitchFamily="49" charset="-122"/>
                <a:ea typeface="隶书" pitchFamily="49" charset="-122"/>
              </a:rPr>
              <a:t>目的：</a:t>
            </a:r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引出大自然记录时间的方式，进而引出</a:t>
            </a:r>
            <a:r>
              <a:rPr lang="en-US" altLang="zh-CN" sz="4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岩石是怎样记下时间</a:t>
            </a:r>
            <a:r>
              <a:rPr lang="en-US" altLang="zh-CN" sz="4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的疑问。</a:t>
            </a:r>
            <a:endParaRPr lang="zh-CN" altLang="en-US" sz="4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19438" y="3640138"/>
            <a:ext cx="5951537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钟表、日历、铜壶滴漏。</a:t>
            </a:r>
            <a:endParaRPr lang="zh-CN" altLang="en-US" sz="4000" b="1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矩形 3"/>
          <p:cNvSpPr/>
          <p:nvPr/>
        </p:nvSpPr>
        <p:spPr>
          <a:xfrm>
            <a:off x="2309813" y="1500188"/>
            <a:ext cx="7500937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</a:rPr>
              <a:t>岩石的运动规律是什么呢？</a:t>
            </a: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09813" y="2605088"/>
            <a:ext cx="7500937" cy="1322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被破坏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被搬运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被堆积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重新生成岩石。</a:t>
            </a:r>
            <a:endParaRPr lang="zh-CN" altLang="en-US" sz="1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038350" y="684213"/>
            <a:ext cx="7818438" cy="1938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研读第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自然段，岩石从被破坏到重新生成岩石，经历了怎样的变化？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2166938" y="2997200"/>
            <a:ext cx="7786688" cy="2143125"/>
          </a:xfrm>
          <a:prstGeom prst="cloudCallout">
            <a:avLst>
              <a:gd name="adj1" fmla="val 31951"/>
              <a:gd name="adj2" fmla="val 73740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3600" b="1" strike="noStrike" noProof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边读边讨论，并用笔勾画出其中的重要环节</a:t>
            </a:r>
            <a:endParaRPr lang="zh-CN" altLang="en-US" sz="3600" b="1" strike="noStrike" noProof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992313" y="2220913"/>
            <a:ext cx="1203325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岩石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00388" y="2060575"/>
            <a:ext cx="574675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endParaRPr lang="zh-CN" altLang="en-US" sz="5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23075" y="2198688"/>
            <a:ext cx="2735263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沙砾、泥土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66988" y="3933825"/>
            <a:ext cx="1203325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沉积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51325" y="3933825"/>
            <a:ext cx="2735263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重压、胶结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43838" y="3897313"/>
            <a:ext cx="1714500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新岩石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33813" y="2220913"/>
            <a:ext cx="180022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小石子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74825" y="3789363"/>
            <a:ext cx="574675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endParaRPr lang="zh-CN" altLang="en-US" sz="5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34038" y="2112963"/>
            <a:ext cx="1076325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endParaRPr lang="zh-CN" altLang="en-US" sz="5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8225" y="3802063"/>
            <a:ext cx="573088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endParaRPr lang="zh-CN" altLang="en-US" sz="5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86588" y="3825875"/>
            <a:ext cx="736600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5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endParaRPr lang="zh-CN" altLang="en-US" sz="5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6" grpId="0"/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7" name="Picture 2" descr="c:\DOCUME~1\ADMINI~1\APPLIC~1\360se6\USERDA~1\Temp\U_1707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3" y="285750"/>
            <a:ext cx="4762500" cy="357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881188" y="4000500"/>
            <a:ext cx="8429625" cy="1322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>
                <a:latin typeface="隶书" pitchFamily="49" charset="-122"/>
                <a:ea typeface="隶书" pitchFamily="49" charset="-122"/>
              </a:rPr>
              <a:t>    根据层与层的顺序，我们就可以知道过去的年月。</a:t>
            </a:r>
            <a:endParaRPr lang="en-US" altLang="zh-CN" sz="40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4819" name="矩形 3"/>
          <p:cNvSpPr/>
          <p:nvPr/>
        </p:nvSpPr>
        <p:spPr>
          <a:xfrm>
            <a:off x="6596063" y="357188"/>
            <a:ext cx="4071937" cy="3414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    这是一幅沉积岩的图片，岩石像书页一样平卧着，一层一层地叠在一起，最早形成的“躺”在最下面。</a:t>
            </a:r>
            <a:endParaRPr lang="zh-CN" altLang="en-US" sz="36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81188" y="5286375"/>
            <a:ext cx="8429625" cy="1322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思考：我们研究岩石的形成过程是为了说明什么？</a:t>
            </a:r>
            <a:endParaRPr lang="zh-CN" altLang="en-US" sz="4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992313" y="981075"/>
            <a:ext cx="7858125" cy="1938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岩石的厚度及生成顺序记下了时间的痕迹。这是岩石记录时间的一种方式。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5842" name="Picture 2" descr="c:\DOCUME~1\ADMINI~1\APPLIC~1\360se6\USERDA~1\Temp\2Q__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3" y="3214688"/>
            <a:ext cx="6357937" cy="3221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273300" y="565150"/>
            <a:ext cx="7643813" cy="2424113"/>
          </a:xfrm>
          <a:prstGeom prst="cloudCallout">
            <a:avLst>
              <a:gd name="adj1" fmla="val -50409"/>
              <a:gd name="adj2" fmla="val 80781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4400" b="1" strike="noStrike" noProof="1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分组讨论并阅读第</a:t>
            </a:r>
            <a:r>
              <a:rPr lang="en-US" altLang="zh-CN" sz="4400" b="1" strike="noStrike" noProof="1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22</a:t>
            </a:r>
            <a:r>
              <a:rPr lang="en-US" altLang="zh-CN" sz="4400" b="1" strike="noStrike" noProof="1">
                <a:solidFill>
                  <a:srgbClr val="7030A0"/>
                </a:solidFill>
                <a:latin typeface="Calibri"/>
                <a:ea typeface="隶书" pitchFamily="49" charset="-122"/>
              </a:rPr>
              <a:t> </a:t>
            </a:r>
            <a:r>
              <a:rPr lang="zh-CN" altLang="en-US" sz="4400" b="1" strike="noStrike" noProof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zh-CN" altLang="en-US" sz="4400" b="1" strike="noStrike" noProof="1">
                <a:solidFill>
                  <a:srgbClr val="7030A0"/>
                </a:solidFill>
                <a:latin typeface="Calibri"/>
                <a:ea typeface="隶书" pitchFamily="49" charset="-122"/>
              </a:rPr>
              <a:t> </a:t>
            </a:r>
            <a:r>
              <a:rPr lang="en-US" altLang="zh-CN" sz="4400" b="1" strike="noStrike" noProof="1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29</a:t>
            </a:r>
            <a:r>
              <a:rPr lang="zh-CN" altLang="en-US" sz="4400" b="1" strike="noStrike" noProof="1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自然段，回答：</a:t>
            </a:r>
            <a:endParaRPr lang="zh-CN" altLang="en-US" sz="4400" b="1" strike="noStrike" noProof="1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6866" name="矩形 5"/>
          <p:cNvSpPr/>
          <p:nvPr/>
        </p:nvSpPr>
        <p:spPr>
          <a:xfrm>
            <a:off x="2401888" y="3835400"/>
            <a:ext cx="7786687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岩石保存了哪些历史的痕迹？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324100" y="5070475"/>
            <a:ext cx="8286750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6000" b="1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时间会留下脚印吗？</a:t>
            </a:r>
            <a:endParaRPr lang="zh-CN" altLang="en-US" sz="6000" b="1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9458" name="Picture 2" descr="c:\DOCUME~1\ADMINI~1\APPLIC~1\360se6\USERDA~1\Temp\U_2753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3" y="565150"/>
            <a:ext cx="6429375" cy="42148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952625" y="1428750"/>
            <a:ext cx="8358188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Aft>
                <a:spcPts val="1200"/>
              </a:spcAft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①岩石记录了地壳的活动；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spcAft>
                <a:spcPts val="1200"/>
              </a:spcAft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②岩石记录了气候的变化；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spcAft>
                <a:spcPts val="1200"/>
              </a:spcAft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③岩石记录了古代生物状况；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spcAft>
                <a:spcPts val="1200"/>
              </a:spcAft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④岩石记录了地球历史的发展过程；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spcAft>
                <a:spcPts val="1200"/>
              </a:spcAft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⑤岩石记录了自然界转瞬即逝的活动。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096125" y="1071563"/>
            <a:ext cx="3429000" cy="4830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普普通通的岩石上，竟有着如此丰富的历史记录。可以说，岩石是一部无字的史书。</a:t>
            </a:r>
            <a:endParaRPr lang="zh-CN" altLang="en-US" sz="440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38914" name="Picture 2" descr="c:\DOCUME~1\ADMINI~1\APPLIC~1\360se6\USERDA~1\Temp\2Q__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3" y="214313"/>
            <a:ext cx="4929187" cy="3135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Picture 2" descr="c:\DOCUME~1\ADMINI~1\APPLIC~1\360se6\USERDA~1\Temp\U_2584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313" y="3500438"/>
            <a:ext cx="4929187" cy="305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云形标注 4"/>
          <p:cNvSpPr/>
          <p:nvPr/>
        </p:nvSpPr>
        <p:spPr>
          <a:xfrm>
            <a:off x="2024063" y="214313"/>
            <a:ext cx="8143875" cy="1643063"/>
          </a:xfrm>
          <a:prstGeom prst="cloudCallout">
            <a:avLst>
              <a:gd name="adj1" fmla="val -50409"/>
              <a:gd name="adj2" fmla="val 80781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4400" b="1" strike="noStrike" noProof="1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学习第</a:t>
            </a:r>
            <a:r>
              <a:rPr lang="en-US" altLang="zh-CN" sz="4400" b="1" strike="noStrike" noProof="1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30</a:t>
            </a:r>
            <a:r>
              <a:rPr lang="zh-CN" altLang="en-US" sz="4400" b="1" strike="noStrike" noProof="1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4400" b="1" strike="noStrike" noProof="1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31</a:t>
            </a:r>
            <a:r>
              <a:rPr lang="zh-CN" altLang="en-US" sz="4400" b="1" strike="noStrike" noProof="1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自然段，回答：</a:t>
            </a:r>
            <a:endParaRPr lang="zh-CN" altLang="en-US" sz="4400" b="1" strike="noStrike" noProof="1">
              <a:solidFill>
                <a:srgbClr val="7030A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9938" name="矩形 5"/>
          <p:cNvSpPr/>
          <p:nvPr/>
        </p:nvSpPr>
        <p:spPr>
          <a:xfrm>
            <a:off x="2351088" y="2492375"/>
            <a:ext cx="7572375" cy="304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800" b="1">
                <a:latin typeface="隶书" pitchFamily="49" charset="-122"/>
                <a:ea typeface="隶书" pitchFamily="49" charset="-122"/>
              </a:rPr>
              <a:t>    通过学习课文，我们对岩石有了新的认识，那么，了解这些内容对现实生活有什么意义呢？</a:t>
            </a:r>
            <a:endParaRPr lang="zh-CN" altLang="en-US" sz="4800" b="1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矩形 1"/>
          <p:cNvSpPr/>
          <p:nvPr/>
        </p:nvSpPr>
        <p:spPr>
          <a:xfrm>
            <a:off x="2309813" y="571500"/>
            <a:ext cx="3929062" cy="2860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6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增加知识，</a:t>
            </a:r>
            <a:endParaRPr lang="en-US" altLang="zh-CN" sz="6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lvl="0" indent="0"/>
            <a:r>
              <a:rPr lang="zh-CN" altLang="en-US" sz="6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寻找宝藏，</a:t>
            </a:r>
            <a:endParaRPr lang="en-US" altLang="zh-CN" sz="6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lvl="0" indent="0"/>
            <a:r>
              <a:rPr lang="zh-CN" altLang="en-US" sz="6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造福人类。</a:t>
            </a:r>
            <a:endParaRPr lang="en-US" altLang="zh-CN" sz="6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0962" name="Picture 2" descr="c:\DOCUME~1\ADMINI~1\APPLIC~1\360se6\USERDA~1\Temp\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313" y="214313"/>
            <a:ext cx="2838450" cy="3786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Picture 4" descr="c:\DOCUME~1\ADMINI~1\APPLIC~1\360se6\USERDA~1\Temp\U_2021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0" y="4357688"/>
            <a:ext cx="414337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Picture 6" descr="c:\DOCUME~1\ADMINI~1\APPLIC~1\360se6\USERDA~1\Temp\U_1710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357688"/>
            <a:ext cx="429895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1985" name="Group 21"/>
          <p:cNvGrpSpPr/>
          <p:nvPr/>
        </p:nvGrpSpPr>
        <p:grpSpPr>
          <a:xfrm>
            <a:off x="1157288" y="514350"/>
            <a:ext cx="3017837" cy="990600"/>
            <a:chOff x="-250" y="-922"/>
            <a:chExt cx="1901" cy="624"/>
          </a:xfrm>
        </p:grpSpPr>
        <p:sp>
          <p:nvSpPr>
            <p:cNvPr id="41986" name="AutoShape 22"/>
            <p:cNvSpPr/>
            <p:nvPr/>
          </p:nvSpPr>
          <p:spPr>
            <a:xfrm>
              <a:off x="-173" y="-922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lvl="0" indent="0" algn="ctr"/>
              <a:endParaRPr lang="zh-CN" altLang="zh-CN" sz="1800" b="1">
                <a:solidFill>
                  <a:srgbClr val="CC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87" name="Text Box 23"/>
            <p:cNvSpPr txBox="1"/>
            <p:nvPr/>
          </p:nvSpPr>
          <p:spPr>
            <a:xfrm>
              <a:off x="-250" y="-852"/>
              <a:ext cx="1901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zh-CN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说明顺序</a:t>
              </a:r>
              <a:endPara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475038" y="3424238"/>
            <a:ext cx="4267200" cy="706437"/>
          </a:xfrm>
          <a:prstGeom prst="rect">
            <a:avLst/>
          </a:prstGeom>
          <a:solidFill>
            <a:srgbClr val="C6D9F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岩石怎样记录时间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5038" y="4868863"/>
            <a:ext cx="4778375" cy="706437"/>
          </a:xfrm>
          <a:prstGeom prst="rect">
            <a:avLst/>
          </a:prstGeom>
          <a:solidFill>
            <a:srgbClr val="C6D9F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读懂岩石记录的意义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6742" name="下箭头 116741"/>
          <p:cNvSpPr/>
          <p:nvPr/>
        </p:nvSpPr>
        <p:spPr>
          <a:xfrm>
            <a:off x="5494338" y="2670175"/>
            <a:ext cx="685800" cy="692150"/>
          </a:xfrm>
          <a:prstGeom prst="downArrow">
            <a:avLst>
              <a:gd name="adj1" fmla="val 50000"/>
              <a:gd name="adj2" fmla="val 33137"/>
            </a:avLst>
          </a:prstGeom>
          <a:solidFill>
            <a:srgbClr val="FF7C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lvl="0" indent="0" algn="ctr"/>
            <a:endParaRPr lang="zh-CN" altLang="en-US" sz="280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5494338" y="4130675"/>
            <a:ext cx="685800" cy="738188"/>
          </a:xfrm>
          <a:prstGeom prst="downArrow">
            <a:avLst>
              <a:gd name="adj1" fmla="val 50000"/>
              <a:gd name="adj2" fmla="val 33178"/>
            </a:avLst>
          </a:prstGeom>
          <a:solidFill>
            <a:srgbClr val="FF7C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lvl="0" indent="0" algn="ctr"/>
            <a:endParaRPr lang="zh-CN" altLang="en-US" sz="280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0" name="Cloud"/>
          <p:cNvSpPr>
            <a:spLocks noChangeAspect="1" noEditPoints="1" noChangeArrowheads="1"/>
          </p:cNvSpPr>
          <p:nvPr/>
        </p:nvSpPr>
        <p:spPr bwMode="auto">
          <a:xfrm rot="16727443">
            <a:off x="8262938" y="2736850"/>
            <a:ext cx="2743200" cy="1838325"/>
          </a:xfrm>
          <a:custGeom>
            <a:cxnLst>
              <a:cxn ang="0">
                <a:pos x="1950" y="7185"/>
              </a:cxn>
              <a:cxn ang="0">
                <a:pos x="-1" y="10142"/>
              </a:cxn>
              <a:cxn ang="0">
                <a:pos x="1074" y="12708"/>
              </a:cxn>
              <a:cxn ang="0">
                <a:pos x="486" y="14730"/>
              </a:cxn>
              <a:cxn ang="0">
                <a:pos x="2666" y="17689"/>
              </a:cxn>
              <a:cxn ang="0">
                <a:pos x="2921" y="17669"/>
              </a:cxn>
              <a:cxn ang="0">
                <a:pos x="6270" y="20320"/>
              </a:cxn>
              <a:cxn ang="0">
                <a:pos x="8259" y="19567"/>
              </a:cxn>
              <a:cxn ang="0">
                <a:pos x="11066" y="21614"/>
              </a:cxn>
              <a:cxn ang="0">
                <a:pos x="14298" y="18343"/>
              </a:cxn>
              <a:cxn ang="0">
                <a:pos x="15829" y="18939"/>
              </a:cxn>
              <a:cxn ang="0">
                <a:pos x="18722" y="15037"/>
              </a:cxn>
              <a:cxn ang="0">
                <a:pos x="21630" y="10474"/>
              </a:cxn>
              <a:cxn ang="0">
                <a:pos x="20929" y="7666"/>
              </a:cxn>
              <a:cxn ang="0">
                <a:pos x="21145" y="6232"/>
              </a:cxn>
              <a:cxn ang="0">
                <a:pos x="19180" y="2722"/>
              </a:cxn>
              <a:cxn ang="0">
                <a:pos x="16789" y="8"/>
              </a:cxn>
              <a:cxn ang="0">
                <a:pos x="14936" y="1173"/>
              </a:cxn>
              <a:cxn ang="0">
                <a:pos x="13200" y="2"/>
              </a:cxn>
              <a:cxn ang="0">
                <a:pos x="11246" y="1647"/>
              </a:cxn>
              <a:cxn ang="0">
                <a:pos x="9375" y="602"/>
              </a:cxn>
              <a:cxn ang="0">
                <a:pos x="7019" y="2531"/>
              </a:cxn>
              <a:cxn ang="0">
                <a:pos x="5312" y="1900"/>
              </a:cxn>
              <a:cxn ang="0">
                <a:pos x="1935" y="6495"/>
              </a:cxn>
              <a:cxn ang="0">
                <a:pos x="1966" y="7117"/>
              </a:cxn>
              <a:cxn ang="0">
                <a:pos x="1080" y="12690"/>
              </a:cxn>
              <a:cxn ang="0">
                <a:pos x="2178" y="13097"/>
              </a:cxn>
              <a:cxn ang="0">
                <a:pos x="2348" y="13088"/>
              </a:cxn>
              <a:cxn ang="0">
                <a:pos x="2910" y="17640"/>
              </a:cxn>
              <a:cxn ang="0">
                <a:pos x="3465" y="17450"/>
              </a:cxn>
              <a:cxn ang="0">
                <a:pos x="7905" y="18675"/>
              </a:cxn>
              <a:cxn ang="0">
                <a:pos x="8238" y="19546"/>
              </a:cxn>
              <a:cxn ang="0">
                <a:pos x="14280" y="18330"/>
              </a:cxn>
              <a:cxn ang="0">
                <a:pos x="14414" y="17375"/>
              </a:cxn>
              <a:cxn ang="0">
                <a:pos x="18690" y="15045"/>
              </a:cxn>
              <a:cxn ang="0">
                <a:pos x="18690" y="15013"/>
              </a:cxn>
              <a:cxn ang="0">
                <a:pos x="17065" y="11476"/>
              </a:cxn>
              <a:cxn ang="0">
                <a:pos x="20175" y="9015"/>
              </a:cxn>
              <a:cxn ang="0">
                <a:pos x="20900" y="7678"/>
              </a:cxn>
              <a:cxn ang="0">
                <a:pos x="19200" y="3345"/>
              </a:cxn>
              <a:cxn ang="0">
                <a:pos x="19200" y="3297"/>
              </a:cxn>
              <a:cxn ang="0">
                <a:pos x="19162" y="2711"/>
              </a:cxn>
              <a:cxn ang="0">
                <a:pos x="14910" y="1170"/>
              </a:cxn>
              <a:cxn ang="0">
                <a:pos x="14539" y="1976"/>
              </a:cxn>
              <a:cxn ang="0">
                <a:pos x="11250" y="1665"/>
              </a:cxn>
              <a:cxn ang="0">
                <a:pos x="11069" y="2360"/>
              </a:cxn>
              <a:cxn ang="0">
                <a:pos x="7650" y="3270"/>
              </a:cxn>
              <a:cxn ang="0">
                <a:pos x="7001" y="2595"/>
              </a:cxn>
              <a:cxn ang="0">
                <a:pos x="1950" y="7185"/>
              </a:cxn>
              <a:cxn ang="0">
                <a:pos x="2063" y="7896"/>
              </a:cxn>
            </a:cxnLst>
            <a:rect l="0" t="0" r="r" b="b"/>
            <a:pathLst>
              <a:path w="21600" h="21600">
                <a:moveTo>
                  <a:pt x="1950" y="7185"/>
                </a:moveTo>
                <a:cubicBezTo>
                  <a:pt x="854" y="7337"/>
                  <a:pt x="-1" y="8603"/>
                  <a:pt x="-1" y="10142"/>
                </a:cubicBezTo>
                <a:cubicBezTo>
                  <a:pt x="-1" y="11236"/>
                  <a:pt x="431" y="12192"/>
                  <a:pt x="1074" y="12708"/>
                </a:cubicBezTo>
                <a:cubicBezTo>
                  <a:pt x="709" y="13237"/>
                  <a:pt x="486" y="13948"/>
                  <a:pt x="486" y="14730"/>
                </a:cubicBezTo>
                <a:cubicBezTo>
                  <a:pt x="486" y="16364"/>
                  <a:pt x="1462" y="17689"/>
                  <a:pt x="2666" y="17689"/>
                </a:cubicBezTo>
                <a:cubicBezTo>
                  <a:pt x="2752" y="17689"/>
                  <a:pt x="2837" y="17682"/>
                  <a:pt x="2921" y="17669"/>
                </a:cubicBezTo>
                <a:cubicBezTo>
                  <a:pt x="3587" y="19254"/>
                  <a:pt x="4837" y="20320"/>
                  <a:pt x="6270" y="20320"/>
                </a:cubicBezTo>
                <a:cubicBezTo>
                  <a:pt x="6998" y="20320"/>
                  <a:pt x="7678" y="20045"/>
                  <a:pt x="8259" y="19567"/>
                </a:cubicBezTo>
                <a:cubicBezTo>
                  <a:pt x="8865" y="20802"/>
                  <a:pt x="9896" y="21614"/>
                  <a:pt x="11066" y="21614"/>
                </a:cubicBezTo>
                <a:cubicBezTo>
                  <a:pt x="12590" y="21614"/>
                  <a:pt x="13878" y="20236"/>
                  <a:pt x="14298" y="18343"/>
                </a:cubicBezTo>
                <a:cubicBezTo>
                  <a:pt x="14741" y="18721"/>
                  <a:pt x="15266" y="18939"/>
                  <a:pt x="15829" y="18939"/>
                </a:cubicBezTo>
                <a:cubicBezTo>
                  <a:pt x="17419" y="18939"/>
                  <a:pt x="18709" y="17195"/>
                  <a:pt x="18722" y="15037"/>
                </a:cubicBezTo>
                <a:cubicBezTo>
                  <a:pt x="20367" y="14720"/>
                  <a:pt x="21630" y="12798"/>
                  <a:pt x="21630" y="10474"/>
                </a:cubicBezTo>
                <a:cubicBezTo>
                  <a:pt x="21630" y="9417"/>
                  <a:pt x="21369" y="8443"/>
                  <a:pt x="20929" y="7666"/>
                </a:cubicBezTo>
                <a:cubicBezTo>
                  <a:pt x="21068" y="7226"/>
                  <a:pt x="21145" y="6741"/>
                  <a:pt x="21145" y="6232"/>
                </a:cubicBezTo>
                <a:cubicBezTo>
                  <a:pt x="21145" y="4555"/>
                  <a:pt x="20312" y="3142"/>
                  <a:pt x="19180" y="2722"/>
                </a:cubicBezTo>
                <a:cubicBezTo>
                  <a:pt x="18976" y="1178"/>
                  <a:pt x="17983" y="8"/>
                  <a:pt x="16789" y="8"/>
                </a:cubicBezTo>
                <a:cubicBezTo>
                  <a:pt x="16046" y="8"/>
                  <a:pt x="15382" y="460"/>
                  <a:pt x="14936" y="1173"/>
                </a:cubicBezTo>
                <a:cubicBezTo>
                  <a:pt x="14537" y="461"/>
                  <a:pt x="13908" y="2"/>
                  <a:pt x="13200" y="2"/>
                </a:cubicBezTo>
                <a:cubicBezTo>
                  <a:pt x="12345" y="2"/>
                  <a:pt x="11604" y="672"/>
                  <a:pt x="11246" y="1647"/>
                </a:cubicBezTo>
                <a:cubicBezTo>
                  <a:pt x="10765" y="1001"/>
                  <a:pt x="10104" y="602"/>
                  <a:pt x="9375" y="602"/>
                </a:cubicBezTo>
                <a:cubicBezTo>
                  <a:pt x="8354" y="602"/>
                  <a:pt x="7468" y="1383"/>
                  <a:pt x="7019" y="2531"/>
                </a:cubicBezTo>
                <a:cubicBezTo>
                  <a:pt x="6519" y="2130"/>
                  <a:pt x="5935" y="1900"/>
                  <a:pt x="5312" y="1900"/>
                </a:cubicBezTo>
                <a:cubicBezTo>
                  <a:pt x="3447" y="1900"/>
                  <a:pt x="1935" y="3957"/>
                  <a:pt x="1935" y="6495"/>
                </a:cubicBezTo>
                <a:cubicBezTo>
                  <a:pt x="1935" y="6706"/>
                  <a:pt x="1945" y="6913"/>
                  <a:pt x="1966" y="7117"/>
                </a:cubicBezTo>
                <a:close/>
              </a:path>
              <a:path w="21600" h="21600" fill="none">
                <a:moveTo>
                  <a:pt x="1080" y="12690"/>
                </a:moveTo>
                <a:cubicBezTo>
                  <a:pt x="1402" y="12949"/>
                  <a:pt x="1778" y="13097"/>
                  <a:pt x="2178" y="13097"/>
                </a:cubicBezTo>
                <a:cubicBezTo>
                  <a:pt x="2235" y="13097"/>
                  <a:pt x="2292" y="13094"/>
                  <a:pt x="2348" y="13088"/>
                </a:cubicBezTo>
              </a:path>
              <a:path w="21600" h="21600" fill="none">
                <a:moveTo>
                  <a:pt x="2910" y="17640"/>
                </a:moveTo>
                <a:cubicBezTo>
                  <a:pt x="3105" y="17609"/>
                  <a:pt x="3290" y="17544"/>
                  <a:pt x="3465" y="17450"/>
                </a:cubicBezTo>
              </a:path>
              <a:path w="21600" h="21600" fill="none">
                <a:moveTo>
                  <a:pt x="7905" y="18675"/>
                </a:moveTo>
                <a:cubicBezTo>
                  <a:pt x="7993" y="18984"/>
                  <a:pt x="8105" y="19275"/>
                  <a:pt x="8238" y="19546"/>
                </a:cubicBezTo>
              </a:path>
              <a:path w="21600" h="21600" fill="none">
                <a:moveTo>
                  <a:pt x="14280" y="18330"/>
                </a:moveTo>
                <a:cubicBezTo>
                  <a:pt x="14349" y="18025"/>
                  <a:pt x="14394" y="17705"/>
                  <a:pt x="14414" y="17375"/>
                </a:cubicBezTo>
              </a:path>
              <a:path w="21600" h="21600" fill="none">
                <a:moveTo>
                  <a:pt x="18690" y="15045"/>
                </a:moveTo>
                <a:cubicBezTo>
                  <a:pt x="18690" y="15034"/>
                  <a:pt x="18690" y="15024"/>
                  <a:pt x="18690" y="15013"/>
                </a:cubicBezTo>
                <a:cubicBezTo>
                  <a:pt x="18690" y="13459"/>
                  <a:pt x="18027" y="12115"/>
                  <a:pt x="17065" y="11476"/>
                </a:cubicBezTo>
              </a:path>
              <a:path w="21600" h="21600" fill="none">
                <a:moveTo>
                  <a:pt x="20175" y="9015"/>
                </a:moveTo>
                <a:cubicBezTo>
                  <a:pt x="20486" y="8654"/>
                  <a:pt x="20736" y="8197"/>
                  <a:pt x="20900" y="7678"/>
                </a:cubicBezTo>
              </a:path>
              <a:path w="21600" h="21600" fill="none">
                <a:moveTo>
                  <a:pt x="19200" y="3345"/>
                </a:moveTo>
                <a:cubicBezTo>
                  <a:pt x="19200" y="3329"/>
                  <a:pt x="19200" y="3313"/>
                  <a:pt x="19200" y="3297"/>
                </a:cubicBezTo>
                <a:cubicBezTo>
                  <a:pt x="19200" y="3097"/>
                  <a:pt x="19187" y="2901"/>
                  <a:pt x="19162" y="2711"/>
                </a:cubicBezTo>
              </a:path>
              <a:path w="21600" h="21600" fill="none">
                <a:moveTo>
                  <a:pt x="14910" y="1170"/>
                </a:moveTo>
                <a:cubicBezTo>
                  <a:pt x="14759" y="1412"/>
                  <a:pt x="14634" y="1683"/>
                  <a:pt x="14539" y="1976"/>
                </a:cubicBezTo>
              </a:path>
              <a:path w="21600" h="21600" fill="none">
                <a:moveTo>
                  <a:pt x="11250" y="1665"/>
                </a:moveTo>
                <a:cubicBezTo>
                  <a:pt x="11169" y="1882"/>
                  <a:pt x="11108" y="2115"/>
                  <a:pt x="11069" y="2360"/>
                </a:cubicBezTo>
              </a:path>
              <a:path w="21600" h="21600" fill="none">
                <a:moveTo>
                  <a:pt x="7650" y="3270"/>
                </a:moveTo>
                <a:cubicBezTo>
                  <a:pt x="7455" y="3011"/>
                  <a:pt x="7237" y="2784"/>
                  <a:pt x="7001" y="2595"/>
                </a:cubicBezTo>
              </a:path>
              <a:path w="21600" h="21600" fill="none">
                <a:moveTo>
                  <a:pt x="1950" y="7185"/>
                </a:moveTo>
                <a:cubicBezTo>
                  <a:pt x="1974" y="7430"/>
                  <a:pt x="2012" y="7667"/>
                  <a:pt x="2063" y="7896"/>
                </a:cubicBezTo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66238" y="2670175"/>
            <a:ext cx="736600" cy="23526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逻 辑 顺 序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75038" y="1963738"/>
            <a:ext cx="4267200" cy="706437"/>
          </a:xfrm>
          <a:prstGeom prst="rect">
            <a:avLst/>
          </a:prstGeom>
          <a:solidFill>
            <a:srgbClr val="C6D9F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岩石可以记录时间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/>
      <p:bldP spid="9" grpId="0"/>
      <p:bldP spid="14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919288" y="2200275"/>
            <a:ext cx="75723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800" b="1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800" b="1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本文主要运用了哪些说明方法？结合课文举例说明。</a:t>
            </a:r>
            <a:endParaRPr lang="zh-CN" altLang="en-US" sz="4800" b="1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919288" y="442913"/>
            <a:ext cx="7321550" cy="1233488"/>
          </a:xfrm>
          <a:prstGeom prst="cloudCallout">
            <a:avLst>
              <a:gd name="adj1" fmla="val -50409"/>
              <a:gd name="adj2" fmla="val 80781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5400" b="1" strike="noStrike" noProof="1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想一想</a:t>
            </a:r>
            <a:endParaRPr lang="zh-CN" altLang="en-US" sz="5400" b="1" strike="noStrike" noProof="1">
              <a:solidFill>
                <a:srgbClr val="FF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2238" y="4503738"/>
            <a:ext cx="9682162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440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举例子、打比方、列数字、分类别等。</a:t>
            </a:r>
            <a:endParaRPr lang="zh-CN" altLang="en-US" sz="4400">
              <a:solidFill>
                <a:srgbClr val="FF0066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4033" name="Group 21"/>
          <p:cNvGrpSpPr/>
          <p:nvPr/>
        </p:nvGrpSpPr>
        <p:grpSpPr>
          <a:xfrm>
            <a:off x="1782763" y="514350"/>
            <a:ext cx="3200400" cy="990600"/>
            <a:chExt cx="2016" cy="624"/>
          </a:xfrm>
        </p:grpSpPr>
        <p:sp>
          <p:nvSpPr>
            <p:cNvPr id="44034" name="AutoShape 22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lvl="0" indent="0" algn="ctr"/>
              <a:endParaRPr lang="zh-CN" altLang="zh-CN" sz="1800" b="1">
                <a:solidFill>
                  <a:srgbClr val="CC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035" name="Text Box 23"/>
            <p:cNvSpPr txBox="1"/>
            <p:nvPr/>
          </p:nvSpPr>
          <p:spPr>
            <a:xfrm>
              <a:off x="0" y="48"/>
              <a:ext cx="2016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品味语言</a:t>
              </a:r>
              <a:endPara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  <p:sp>
        <p:nvSpPr>
          <p:cNvPr id="44036" name="矩形 5"/>
          <p:cNvSpPr/>
          <p:nvPr/>
        </p:nvSpPr>
        <p:spPr>
          <a:xfrm>
            <a:off x="1782763" y="2020888"/>
            <a:ext cx="8151812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根据计算，大约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3000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到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10000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年的时间，可以形成一米厚的岩石。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 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037" name="矩形 5"/>
          <p:cNvSpPr/>
          <p:nvPr/>
        </p:nvSpPr>
        <p:spPr>
          <a:xfrm>
            <a:off x="1782763" y="3841750"/>
            <a:ext cx="7572375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越是笨重的石块越跑不远，越是轻小的沙砾越能旅行到遥远的地方。  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6113" y="3135313"/>
            <a:ext cx="2478087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准确、严密</a:t>
            </a:r>
            <a:endParaRPr lang="zh-CN" altLang="en-US" sz="3600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35838" y="5132388"/>
            <a:ext cx="201930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生动形象</a:t>
            </a:r>
            <a:endParaRPr lang="zh-CN" altLang="en-US" sz="3600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文本框 7"/>
          <p:cNvSpPr txBox="1"/>
          <p:nvPr/>
        </p:nvSpPr>
        <p:spPr>
          <a:xfrm>
            <a:off x="2039938" y="2436813"/>
            <a:ext cx="7978775" cy="2862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266700"/>
            <a:r>
              <a:rPr lang="en-US" altLang="zh-CN" sz="320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3200">
                <a:solidFill>
                  <a:srgbClr val="3333CC"/>
                </a:solidFill>
                <a:latin typeface="隶书" pitchFamily="49" charset="-122"/>
                <a:ea typeface="隶书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本文介绍了岩石能够记录时间的原因、记录的内容和人类读懂大自然这种记录的意义，以丰富的实例和生动有趣的语言，引起人们探索自然奥秘的兴趣。</a:t>
            </a:r>
            <a:endParaRPr lang="zh-CN" altLang="en-US" sz="3600" b="1">
              <a:solidFill>
                <a:srgbClr val="3333CC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5058" name="Group 21"/>
          <p:cNvGrpSpPr/>
          <p:nvPr/>
        </p:nvGrpSpPr>
        <p:grpSpPr>
          <a:xfrm>
            <a:off x="1782763" y="606425"/>
            <a:ext cx="2895600" cy="990600"/>
            <a:chExt cx="1824" cy="624"/>
          </a:xfrm>
        </p:grpSpPr>
        <p:sp>
          <p:nvSpPr>
            <p:cNvPr id="45059" name="AutoShape 22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lvl="0" indent="0" algn="ctr"/>
              <a:endParaRPr lang="zh-CN" altLang="zh-CN" sz="1800" b="1">
                <a:solidFill>
                  <a:srgbClr val="CC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060" name="Text Box 23"/>
            <p:cNvSpPr txBox="1"/>
            <p:nvPr/>
          </p:nvSpPr>
          <p:spPr>
            <a:xfrm>
              <a:off x="0" y="48"/>
              <a:ext cx="1824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zh-CN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归纳总结</a:t>
              </a:r>
              <a:endPara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7963" y="1736725"/>
            <a:ext cx="9783763" cy="4527550"/>
          </a:xfrm>
        </p:spPr>
        <p:txBody>
          <a:bodyPr/>
          <a:lstStyle/>
          <a:p>
            <a:pPr fontAlgn="auto"/>
            <a:r>
              <a:rPr lang="zh-CN" altLang="en-US" b="1" strike="noStrike" noProof="1"/>
              <a:t>少年易老学难成，一寸光阴不可轻。       </a:t>
            </a:r>
            <a:endParaRPr lang="zh-CN" altLang="en-US" b="1" strike="noStrike" noProof="1"/>
          </a:p>
          <a:p>
            <a:pPr marL="0" indent="0" fontAlgn="auto">
              <a:buNone/>
            </a:pPr>
            <a:r>
              <a:rPr lang="zh-CN" altLang="en-US" b="1" strike="noStrike" noProof="1"/>
              <a:t>                                                         </a:t>
            </a:r>
            <a:r>
              <a:rPr lang="en-US" altLang="zh-CN" b="1" strike="noStrike" noProof="1"/>
              <a:t>———</a:t>
            </a:r>
            <a:r>
              <a:rPr lang="zh-CN" altLang="en-US" b="1" strike="noStrike" noProof="1"/>
              <a:t>朱熹《劝学》</a:t>
            </a:r>
            <a:endParaRPr lang="zh-CN" altLang="en-US" b="1" strike="noStrike" noProof="1"/>
          </a:p>
          <a:p>
            <a:pPr fontAlgn="auto"/>
            <a:r>
              <a:rPr lang="zh-CN" altLang="en-US" b="1" strike="noStrike" noProof="1">
                <a:sym typeface="+mn-ea"/>
              </a:rPr>
              <a:t>莫等闲，白了少年头，空悲切。</a:t>
            </a:r>
            <a:endParaRPr lang="zh-CN" altLang="en-US" b="1" strike="noStrike" noProof="1">
              <a:sym typeface="+mn-ea"/>
            </a:endParaRPr>
          </a:p>
          <a:p>
            <a:pPr marL="0" indent="0" fontAlgn="auto">
              <a:buNone/>
            </a:pPr>
            <a:r>
              <a:rPr lang="en-US" altLang="zh-CN" b="1" strike="noStrike" noProof="1">
                <a:sym typeface="+mn-ea"/>
              </a:rPr>
              <a:t>                                                 ———</a:t>
            </a:r>
            <a:r>
              <a:rPr lang="zh-CN" altLang="en-US" b="1" strike="noStrike" noProof="1">
                <a:sym typeface="+mn-ea"/>
              </a:rPr>
              <a:t>岳飞《满江红》</a:t>
            </a:r>
            <a:endParaRPr lang="zh-CN" altLang="en-US" b="1" strike="noStrike" noProof="1">
              <a:sym typeface="+mn-ea"/>
            </a:endParaRPr>
          </a:p>
          <a:p>
            <a:pPr fontAlgn="auto"/>
            <a:r>
              <a:rPr lang="zh-CN" altLang="en-US" b="1" strike="noStrike" noProof="1">
                <a:sym typeface="+mn-ea"/>
              </a:rPr>
              <a:t>盛年不再来，一日难再晨。</a:t>
            </a:r>
            <a:endParaRPr lang="zh-CN" altLang="en-US" b="1" strike="noStrike" noProof="1">
              <a:sym typeface="+mn-ea"/>
            </a:endParaRPr>
          </a:p>
          <a:p>
            <a:pPr marL="0" indent="0" fontAlgn="auto">
              <a:buNone/>
            </a:pPr>
            <a:r>
              <a:rPr lang="en-US" altLang="zh-CN" b="1" strike="noStrike" noProof="1">
                <a:sym typeface="+mn-ea"/>
              </a:rPr>
              <a:t>                                                 ———</a:t>
            </a:r>
            <a:r>
              <a:rPr lang="zh-CN" altLang="en-US" b="1" strike="noStrike" noProof="1">
                <a:sym typeface="+mn-ea"/>
              </a:rPr>
              <a:t>陶渊明《杂记》</a:t>
            </a:r>
            <a:endParaRPr lang="zh-CN" altLang="en-US" b="1" strike="noStrike" noProof="1">
              <a:sym typeface="+mn-ea"/>
            </a:endParaRPr>
          </a:p>
          <a:p>
            <a:pPr fontAlgn="auto"/>
            <a:r>
              <a:rPr lang="zh-CN" altLang="en-US" b="1" strike="noStrike" noProof="1">
                <a:sym typeface="+mn-ea"/>
              </a:rPr>
              <a:t>黑发不知勤学早，白首方悔读书迟。</a:t>
            </a:r>
            <a:endParaRPr lang="zh-CN" altLang="en-US" b="1" strike="noStrike" noProof="1">
              <a:sym typeface="+mn-ea"/>
            </a:endParaRPr>
          </a:p>
          <a:p>
            <a:pPr marL="0" indent="0" fontAlgn="auto">
              <a:buNone/>
            </a:pPr>
            <a:r>
              <a:rPr lang="en-US" altLang="zh-CN" b="1" strike="noStrike" noProof="1">
                <a:sym typeface="+mn-ea"/>
              </a:rPr>
              <a:t>                                                  ———</a:t>
            </a:r>
            <a:r>
              <a:rPr lang="zh-CN" altLang="en-US" b="1" strike="noStrike" noProof="1">
                <a:sym typeface="+mn-ea"/>
              </a:rPr>
              <a:t>颜真卿《劝学》</a:t>
            </a:r>
            <a:endParaRPr lang="zh-CN" altLang="en-US" b="1" strike="noStrike" noProof="1">
              <a:sym typeface="+mn-ea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1865313" y="260350"/>
            <a:ext cx="8462963" cy="1231900"/>
          </a:xfrm>
          <a:prstGeom prst="cloudCallout">
            <a:avLst>
              <a:gd name="adj1" fmla="val -49332"/>
              <a:gd name="adj2" fmla="val 65962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</a:lstStyle>
          <a:p>
            <a:pPr lvl="0" indent="0" algn="ctr" fontAlgn="base"/>
            <a:r>
              <a:rPr lang="zh-CN" altLang="en-US" sz="4000" b="1" strike="noStrike" noProof="1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珍惜时间，你做到了吗</a:t>
            </a:r>
            <a:endParaRPr lang="zh-CN" altLang="en-US" sz="4000" b="1" strike="noStrike" noProof="1">
              <a:solidFill>
                <a:srgbClr val="FF0066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内容占位符 2"/>
          <p:cNvSpPr>
            <a:spLocks noGrp="1"/>
          </p:cNvSpPr>
          <p:nvPr>
            <p:ph idx="1"/>
          </p:nvPr>
        </p:nvSpPr>
        <p:spPr>
          <a:xfrm>
            <a:off x="1985963" y="2403475"/>
            <a:ext cx="8047037" cy="3703638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4000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600" b="1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时光飞逝，岁月如流，在你的生活中，时间又留下了哪些脚印呢？仔细观察身边的人和物，写一篇短文。</a:t>
            </a:r>
            <a:endParaRPr lang="zh-CN" altLang="en-US" sz="3600" b="1">
              <a:solidFill>
                <a:srgbClr val="3333CC"/>
              </a:solidFill>
              <a:latin typeface="宋体" panose="02010600030101010101" pitchFamily="2" charset="-122"/>
            </a:endParaRPr>
          </a:p>
        </p:txBody>
      </p:sp>
      <p:grpSp>
        <p:nvGrpSpPr>
          <p:cNvPr id="47106" name="Group 21"/>
          <p:cNvGrpSpPr/>
          <p:nvPr/>
        </p:nvGrpSpPr>
        <p:grpSpPr>
          <a:xfrm>
            <a:off x="1843088" y="717550"/>
            <a:ext cx="3000375" cy="965200"/>
            <a:chOff x="-96" y="0"/>
            <a:chExt cx="2016" cy="624"/>
          </a:xfrm>
        </p:grpSpPr>
        <p:sp>
          <p:nvSpPr>
            <p:cNvPr id="47107" name="AutoShape 22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lvl="0" indent="0" algn="ctr"/>
              <a:endParaRPr lang="zh-CN" altLang="zh-CN" sz="1800" b="1">
                <a:solidFill>
                  <a:srgbClr val="CC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108" name="Text Box 23"/>
            <p:cNvSpPr txBox="1"/>
            <p:nvPr/>
          </p:nvSpPr>
          <p:spPr>
            <a:xfrm>
              <a:off x="-96" y="70"/>
              <a:ext cx="2016" cy="4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课后作业</a:t>
              </a:r>
              <a:endPara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  <p:pic>
        <p:nvPicPr>
          <p:cNvPr id="47109" name="Picture 3" descr="WW_0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363" y="4948238"/>
            <a:ext cx="2497137" cy="1312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Picture 2" descr="c:\DOCUME~1\ADMINI~1\APPLIC~1\360se6\USERDA~1\Temp\U_3401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42875"/>
            <a:ext cx="5664200" cy="350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" descr="c:\DOCUME~1\ADMINI~1\APPLIC~1\360se6\USERDA~1\Temp\U_1453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8525" y="3071813"/>
            <a:ext cx="5792788" cy="36147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TextBox 3"/>
          <p:cNvSpPr txBox="1"/>
          <p:nvPr/>
        </p:nvSpPr>
        <p:spPr>
          <a:xfrm>
            <a:off x="3167063" y="1428750"/>
            <a:ext cx="628650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220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谢谢</a:t>
            </a:r>
            <a:endParaRPr lang="zh-CN" altLang="en-US" sz="220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813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28500" y="123317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8" name="Picture 4" descr="c:\DOCUME~1\ADMINI~1\APPLIC~1\360se6\USERDA~1\Temp\U_1143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666875" y="142875"/>
            <a:ext cx="4754563" cy="4027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 descr="c:\DOCUME~1\ADMINI~1\APPLIC~1\360se6\USERDA~1\Temp\U_1787~1.JPG"/>
          <p:cNvPicPr>
            <a:picLocks noChangeAspect="1"/>
          </p:cNvPicPr>
          <p:nvPr/>
        </p:nvPicPr>
        <p:blipFill>
          <a:blip r:embed="rId3"/>
          <a:srcRect b="4660"/>
          <a:stretch>
            <a:fillRect/>
          </a:stretch>
        </p:blipFill>
        <p:spPr>
          <a:xfrm>
            <a:off x="5562600" y="2701925"/>
            <a:ext cx="4924425" cy="3895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9938" name="Picture 2" descr="c:\DOCUME~1\ADMINI~1\APPLIC~1\360se6\USERDA~1\Temp\U_3394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3" y="214313"/>
            <a:ext cx="4214812" cy="2928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Picture 6" descr="c:\DOCUME~1\ADMINI~1\APPLIC~1\360se6\USERDA~1\Temp\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313" y="3429000"/>
            <a:ext cx="4286250" cy="3157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4" name="Picture 8" descr="c:\DOCUME~1\ADMINI~1\APPLIC~1\360se6\USERDA~1\Temp\Z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50" y="3429000"/>
            <a:ext cx="4391025" cy="3157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2" descr="C:\Users\Administrator\Desktop\33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8563" y="214313"/>
            <a:ext cx="4392612" cy="2928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166900" y="1214414"/>
            <a:ext cx="7715304" cy="470789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 fontAlgn="base"/>
            <a:r>
              <a:rPr lang="zh-CN" altLang="en-US" sz="15000" strike="noStrike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时间的</a:t>
            </a:r>
            <a:endParaRPr lang="en-US" altLang="zh-CN" sz="15000" strike="noStrike" noProof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33C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ctr" fontAlgn="base"/>
            <a:r>
              <a:rPr lang="zh-CN" altLang="en-US" sz="15000" strike="noStrike" noProof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cs typeface="+mn-cs"/>
              </a:rPr>
              <a:t>脚印</a:t>
            </a:r>
            <a:endParaRPr lang="zh-CN" altLang="en-US" sz="15000" strike="noStrike" noProof="1">
              <a:ln w="18415" cmpd="sng">
                <a:solidFill>
                  <a:srgbClr val="FFFFFF"/>
                </a:solidFill>
                <a:prstDash val="solid"/>
              </a:ln>
              <a:solidFill>
                <a:srgbClr val="FF33C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内容占位符 7"/>
          <p:cNvSpPr>
            <a:spLocks noGrp="1"/>
          </p:cNvSpPr>
          <p:nvPr>
            <p:ph idx="1"/>
          </p:nvPr>
        </p:nvSpPr>
        <p:spPr>
          <a:xfrm>
            <a:off x="2052638" y="1962150"/>
            <a:ext cx="8229600" cy="4525963"/>
          </a:xfrm>
        </p:spPr>
        <p:txBody>
          <a:bodyPr lIns="91440" tIns="45720" rIns="91440" bIns="45720" anchor="t"/>
          <a:lstStyle/>
          <a:p>
            <a:pPr marL="0" indent="0" defTabSz="914400">
              <a:buFont typeface="Arial" panose="020b0604020202020204" pitchFamily="34" charset="0"/>
              <a:buNone/>
            </a:pPr>
            <a:r>
              <a:rPr lang="en-US" altLang="zh-CN" sz="3600" kern="120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</a:t>
            </a:r>
            <a:r>
              <a:rPr lang="zh-CN" altLang="en-US" sz="3600" kern="120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把握说明对象，理清文章思路。</a:t>
            </a:r>
            <a:endParaRPr lang="zh-CN" altLang="en-US" sz="3600" kern="120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indent="0" defTabSz="914400">
              <a:buFont typeface="Arial" panose="020b0604020202020204" pitchFamily="34" charset="0"/>
              <a:buNone/>
            </a:pPr>
            <a:r>
              <a:rPr lang="en-US" altLang="zh-CN" sz="3600" kern="120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lang="zh-CN" altLang="en-US" sz="3600" kern="120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掌握说明顺序中的逻辑顺序，体会生动的语言。</a:t>
            </a:r>
            <a:endParaRPr lang="zh-CN" altLang="en-US" sz="3600" kern="120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indent="0" defTabSz="914400">
              <a:buFont typeface="Arial" panose="020b0604020202020204" pitchFamily="34" charset="0"/>
              <a:buNone/>
            </a:pPr>
            <a:r>
              <a:rPr lang="en-US" altLang="zh-CN" sz="3600" kern="120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3.</a:t>
            </a:r>
            <a:r>
              <a:rPr lang="zh-CN" altLang="en-US" sz="3600" kern="120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认识岩石记录时间的功能，培养学生的探索意识和科学精神。</a:t>
            </a:r>
            <a:endParaRPr lang="zh-CN" altLang="en-US" sz="3600" kern="120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24578" name="Group 21"/>
          <p:cNvGrpSpPr/>
          <p:nvPr/>
        </p:nvGrpSpPr>
        <p:grpSpPr>
          <a:xfrm>
            <a:off x="1747838" y="404813"/>
            <a:ext cx="3200400" cy="990600"/>
            <a:chOff x="-192" y="0"/>
            <a:chExt cx="2016" cy="624"/>
          </a:xfrm>
        </p:grpSpPr>
        <p:sp>
          <p:nvSpPr>
            <p:cNvPr id="24579" name="AutoShape 22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lvl="0" indent="0" algn="ctr"/>
              <a:endParaRPr lang="zh-CN" altLang="zh-CN" sz="1800" b="1">
                <a:solidFill>
                  <a:srgbClr val="CC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0" name="Text Box 23"/>
            <p:cNvSpPr txBox="1"/>
            <p:nvPr/>
          </p:nvSpPr>
          <p:spPr>
            <a:xfrm>
              <a:off x="-192" y="0"/>
              <a:ext cx="2016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学习目标</a:t>
              </a:r>
              <a:endPara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491538" y="1962150"/>
            <a:ext cx="179070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（重点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22725" y="3252788"/>
            <a:ext cx="201930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（难点）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图片 24577" descr="C:\WINDOWS\Desktop\文件夹\教育\陶世龙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425" y="928688"/>
            <a:ext cx="3552825" cy="4713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24579"/>
          <p:cNvSpPr/>
          <p:nvPr/>
        </p:nvSpPr>
        <p:spPr>
          <a:xfrm>
            <a:off x="5638800" y="1244600"/>
            <a:ext cx="4268788" cy="436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defTabSz="0">
              <a:spcBef>
                <a:spcPct val="50000"/>
              </a:spcBef>
              <a:tabLst>
                <a:tab pos="287655"/>
                <a:tab pos="485775"/>
                <a:tab pos="574675"/>
                <a:tab pos="665480"/>
                <a:tab pos="754380"/>
                <a:tab pos="862330"/>
                <a:tab pos="952500"/>
                <a:tab pos="1043305"/>
                <a:tab pos="1151255"/>
                <a:tab pos="1527175"/>
                <a:tab pos="3056255"/>
              </a:tabLst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陶世龙</a:t>
            </a:r>
            <a:r>
              <a:rPr lang="zh-CN" altLang="en-US" sz="40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我国著名的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科普作家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 defTabSz="0">
              <a:spcBef>
                <a:spcPct val="50000"/>
              </a:spcBef>
              <a:tabLst>
                <a:tab pos="287655"/>
                <a:tab pos="485775"/>
                <a:tab pos="574675"/>
                <a:tab pos="665480"/>
                <a:tab pos="754380"/>
                <a:tab pos="862330"/>
                <a:tab pos="952500"/>
                <a:tab pos="1043305"/>
                <a:tab pos="1151255"/>
                <a:tab pos="1527175"/>
                <a:tab pos="3056255"/>
              </a:tabLst>
            </a:pPr>
            <a:r>
              <a:rPr lang="zh-CN" altLang="en-US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出版有</a:t>
            </a:r>
            <a:r>
              <a:rPr lang="en-US" altLang="zh-CN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打开地下宝库的钥匙</a:t>
            </a:r>
            <a:r>
              <a:rPr lang="en-US" altLang="zh-CN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揭开大地的秘密</a:t>
            </a:r>
            <a:r>
              <a:rPr lang="en-US" altLang="zh-CN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地球的画像</a:t>
            </a:r>
            <a:r>
              <a:rPr lang="en-US" altLang="zh-CN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等科普读物。</a:t>
            </a:r>
            <a:endParaRPr lang="zh-CN" altLang="en-US" sz="3600" b="1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副标题 30723"/>
          <p:cNvSpPr>
            <a:spLocks noGrp="1"/>
          </p:cNvSpPr>
          <p:nvPr>
            <p:ph type="subTitle" idx="1"/>
          </p:nvPr>
        </p:nvSpPr>
        <p:spPr>
          <a:xfrm>
            <a:off x="1943100" y="1000125"/>
            <a:ext cx="8094663" cy="4219575"/>
          </a:xfrm>
        </p:spPr>
        <p:txBody>
          <a:bodyPr lIns="91440" tIns="45720" rIns="91440" bIns="45720" anchor="t"/>
          <a:lstStyle/>
          <a:p>
            <a:pPr algn="l" defTabSz="914400" fontAlgn="auto">
              <a:lnSpc>
                <a:spcPct val="80000"/>
              </a:lnSpc>
            </a:pPr>
            <a:endParaRPr lang="en-US" altLang="zh-CN" sz="4400" b="1" strike="noStrike" kern="120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algn="l" defTabSz="914400" fontAlgn="auto">
              <a:lnSpc>
                <a:spcPct val="80000"/>
              </a:lnSpc>
            </a:pPr>
            <a:endParaRPr lang="en-US" altLang="zh-CN" sz="4400" b="1" strike="noStrike" kern="1200" noProof="1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algn="l" defTabSz="914400" fontAlgn="auto">
              <a:lnSpc>
                <a:spcPct val="80000"/>
              </a:lnSpc>
              <a:spcAft>
                <a:spcPts val="540"/>
              </a:spcAft>
            </a:pPr>
            <a:r>
              <a:rPr lang="zh-CN" altLang="en-US" sz="4400" b="1" strike="noStrike" kern="1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腐</a:t>
            </a:r>
            <a:r>
              <a:rPr lang="zh-CN" altLang="en-US" sz="4400" b="1" strike="noStrike" kern="12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蚀</a:t>
            </a:r>
            <a:r>
              <a:rPr lang="zh-CN" altLang="en-US" sz="4400" b="1" strike="noStrike" kern="1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山</a:t>
            </a:r>
            <a:r>
              <a:rPr lang="zh-CN" altLang="en-US" sz="4400" b="1" strike="noStrike" kern="12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麓</a:t>
            </a:r>
            <a:r>
              <a:rPr lang="zh-CN" altLang="en-US" sz="4400" b="1" strike="noStrike" kern="1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沙</a:t>
            </a:r>
            <a:r>
              <a:rPr lang="zh-CN" altLang="en-US" sz="4400" b="1" strike="noStrike" kern="12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砾</a:t>
            </a:r>
            <a:r>
              <a:rPr lang="zh-CN" altLang="en-US" sz="4400" b="1" strike="noStrike" kern="1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</a:t>
            </a:r>
            <a:endParaRPr lang="zh-CN" altLang="en-US" sz="4400" b="1" strike="noStrike" kern="1200" noProof="1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algn="l" defTabSz="914400" fontAlgn="auto">
              <a:lnSpc>
                <a:spcPct val="80000"/>
              </a:lnSpc>
            </a:pPr>
            <a:endParaRPr lang="zh-CN" altLang="en-US" sz="4400" b="1" u="sng" strike="noStrike" kern="1200" noProof="1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algn="l" defTabSz="914400" fontAlgn="auto">
              <a:lnSpc>
                <a:spcPct val="80000"/>
              </a:lnSpc>
            </a:pPr>
            <a:r>
              <a:rPr lang="zh-CN" altLang="en-US" sz="4400" b="1" strike="noStrike" kern="12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龟</a:t>
            </a:r>
            <a:r>
              <a:rPr lang="zh-CN" altLang="en-US" sz="4400" b="1" strike="noStrike" kern="1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裂       沟</a:t>
            </a:r>
            <a:r>
              <a:rPr lang="zh-CN" altLang="en-US" sz="4400" b="1" strike="noStrike" kern="12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壑  </a:t>
            </a:r>
            <a:r>
              <a:rPr lang="zh-CN" altLang="en-US" sz="4400" b="1" strike="noStrike" kern="1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lang="zh-CN" altLang="en-US" sz="4400" b="1" strike="noStrike" kern="12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刨</a:t>
            </a:r>
            <a:r>
              <a:rPr lang="zh-CN" altLang="en-US" sz="4400" strike="noStrike" kern="1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刮</a:t>
            </a:r>
            <a:endParaRPr lang="zh-CN" altLang="en-US" sz="4400" strike="noStrike" kern="1200" noProof="1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algn="l" defTabSz="914400" fontAlgn="auto">
              <a:lnSpc>
                <a:spcPct val="80000"/>
              </a:lnSpc>
            </a:pPr>
            <a:endParaRPr lang="zh-CN" altLang="en-US" sz="4400" b="1" strike="noStrike" kern="1200" noProof="1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algn="l" defTabSz="914400" fontAlgn="auto">
              <a:lnSpc>
                <a:spcPct val="80000"/>
              </a:lnSpc>
            </a:pPr>
            <a:r>
              <a:rPr lang="zh-CN" altLang="en-US" sz="4400" b="1" strike="noStrike" kern="1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海</a:t>
            </a:r>
            <a:r>
              <a:rPr lang="zh-CN" altLang="en-US" sz="4400" b="1" strike="noStrike" kern="12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枯</a:t>
            </a:r>
            <a:r>
              <a:rPr lang="zh-CN" altLang="en-US" sz="4400" b="1" strike="noStrike" kern="1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石烂       </a:t>
            </a:r>
            <a:endParaRPr lang="zh-CN" altLang="en-US" sz="4400" b="1" strike="noStrike" kern="1200" noProof="1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algn="l" defTabSz="914400" fontAlgn="auto">
              <a:lnSpc>
                <a:spcPct val="80000"/>
              </a:lnSpc>
            </a:pPr>
            <a:endParaRPr lang="zh-CN" altLang="en-US" sz="4000" strike="noStrike" kern="1200" noProof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3235325" y="2184400"/>
            <a:ext cx="114776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shí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28" name="文本框 30727"/>
          <p:cNvSpPr txBox="1"/>
          <p:nvPr/>
        </p:nvSpPr>
        <p:spPr>
          <a:xfrm>
            <a:off x="6399213" y="2184400"/>
            <a:ext cx="10922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lù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29" name="文本框 30728"/>
          <p:cNvSpPr txBox="1"/>
          <p:nvPr/>
        </p:nvSpPr>
        <p:spPr>
          <a:xfrm>
            <a:off x="3143250" y="3592513"/>
            <a:ext cx="171767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jūn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6" name="文本框 30735"/>
          <p:cNvSpPr txBox="1"/>
          <p:nvPr/>
        </p:nvSpPr>
        <p:spPr>
          <a:xfrm>
            <a:off x="9080500" y="2184400"/>
            <a:ext cx="210661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lì</a:t>
            </a:r>
            <a:endParaRPr lang="en-US" altLang="zh-CN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41" name="文本框 30740"/>
          <p:cNvSpPr txBox="1"/>
          <p:nvPr/>
        </p:nvSpPr>
        <p:spPr>
          <a:xfrm>
            <a:off x="6267450" y="3592513"/>
            <a:ext cx="1354138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hè</a:t>
            </a:r>
            <a:endParaRPr lang="en-US" altLang="zh-CN" sz="4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631" name="Group 21"/>
          <p:cNvGrpSpPr/>
          <p:nvPr/>
        </p:nvGrpSpPr>
        <p:grpSpPr>
          <a:xfrm>
            <a:off x="1585913" y="285750"/>
            <a:ext cx="3200400" cy="990600"/>
            <a:chOff x="-96" y="0"/>
            <a:chExt cx="2016" cy="624"/>
          </a:xfrm>
        </p:grpSpPr>
        <p:sp>
          <p:nvSpPr>
            <p:cNvPr id="26632" name="AutoShape 22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lvl="0" indent="0" algn="ctr"/>
              <a:endParaRPr lang="zh-CN" altLang="zh-CN" sz="1800" b="1">
                <a:solidFill>
                  <a:srgbClr val="CC0000"/>
                </a:solidFill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3" name="Text Box 23"/>
            <p:cNvSpPr txBox="1"/>
            <p:nvPr/>
          </p:nvSpPr>
          <p:spPr>
            <a:xfrm>
              <a:off x="-96" y="70"/>
              <a:ext cx="2016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字词检测</a:t>
              </a:r>
              <a:endParaRPr lang="zh-CN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080500" y="3683000"/>
            <a:ext cx="1414463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à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o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3088" y="5083175"/>
            <a:ext cx="1138237" cy="631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defTabSz="914400">
              <a:lnSpc>
                <a:spcPct val="80000"/>
              </a:lnSpc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kū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28" grpId="0"/>
      <p:bldP spid="30729" grpId="0"/>
      <p:bldP spid="30736" grpId="0"/>
      <p:bldP spid="30741" grpId="0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46"/>
  <p:tag name="KSO_WM_UNIT_ID" val="custom20185046_1*i*0"/>
  <p:tag name="KSO_WM_UNIT_INDEX" val="0"/>
  <p:tag name="KSO_WM_UNIT_TYPE" val="i"/>
</p:tagLst>
</file>

<file path=ppt/tags/tag10.xml><?xml version="1.0" encoding="utf-8"?>
<p:tagLst xmlns:p="http://schemas.openxmlformats.org/presentationml/2006/main">
  <p:tag name="KSO_WM_TEMPLATE_CATEGORY" val="custom"/>
  <p:tag name="KSO_WM_TEMPLATE_INDEX" val="20185046"/>
</p:tagLst>
</file>

<file path=ppt/tags/tag11.xml><?xml version="1.0" encoding="utf-8"?>
<p:tagLst xmlns:p="http://schemas.openxmlformats.org/presentationml/2006/main">
  <p:tag name="KSO_WM_TEMPLATE_CATEGORY" val="custom"/>
  <p:tag name="KSO_WM_TEMPLATE_INDEX" val="20185046"/>
</p:tagLst>
</file>

<file path=ppt/tags/tag12.xml><?xml version="1.0" encoding="utf-8"?>
<p:tagLst xmlns:p="http://schemas.openxmlformats.org/presentationml/2006/main">
  <p:tag name="KSO_WM_TEMPLATE_CATEGORY" val="custom"/>
  <p:tag name="KSO_WM_TEMPLATE_INDEX" val="20185046"/>
</p:tagLst>
</file>

<file path=ppt/tags/tag1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5046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20185046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46"/>
  <p:tag name="KSO_WM_TEMPLATE_JOB_ID" val="2"/>
  <p:tag name="KSO_WM_TEMPLATE_OUTLINE_ID" val="15"/>
  <p:tag name="KSO_WM_TEMPLATE_SCENE_ID" val="1"/>
  <p:tag name="KSO_WM_TEMPLATE_THUMBS_INDEX" val="1、6、12、16、19、20、23"/>
  <p:tag name="KSO_WM_TEMPLATE_TOPIC_DEFAULT" val="1"/>
  <p:tag name="KSO_WM_TEMPLATE_TOPIC_ID" val="2869567"/>
</p:tagLst>
</file>

<file path=ppt/tags/tag5.xml><?xml version="1.0" encoding="utf-8"?>
<p:tagLst xmlns:p="http://schemas.openxmlformats.org/presentationml/2006/main">
  <p:tag name="KSO_WM_TEMPLATE_CATEGORY" val="custom"/>
  <p:tag name="KSO_WM_TEMPLATE_INDEX" val="20185046"/>
</p:tagLst>
</file>

<file path=ppt/tags/tag6.xml><?xml version="1.0" encoding="utf-8"?>
<p:tagLst xmlns:p="http://schemas.openxmlformats.org/presentationml/2006/main">
  <p:tag name="KSO_WM_TEMPLATE_CATEGORY" val="custom"/>
  <p:tag name="KSO_WM_TEMPLATE_INDEX" val="20185046"/>
</p:tagLst>
</file>

<file path=ppt/tags/tag7.xml><?xml version="1.0" encoding="utf-8"?>
<p:tagLst xmlns:p="http://schemas.openxmlformats.org/presentationml/2006/main">
  <p:tag name="KSO_WM_TEMPLATE_CATEGORY" val="custom"/>
  <p:tag name="KSO_WM_TEMPLATE_INDEX" val="20185046"/>
</p:tagLst>
</file>

<file path=ppt/tags/tag8.xml><?xml version="1.0" encoding="utf-8"?>
<p:tagLst xmlns:p="http://schemas.openxmlformats.org/presentationml/2006/main">
  <p:tag name="KSO_WM_TEMPLATE_CATEGORY" val="custom"/>
  <p:tag name="KSO_WM_TEMPLATE_INDEX" val="20185046"/>
</p:tagLst>
</file>

<file path=ppt/tags/tag9.xml><?xml version="1.0" encoding="utf-8"?>
<p:tagLst xmlns:p="http://schemas.openxmlformats.org/presentationml/2006/main">
  <p:tag name="KSO_WM_TEMPLATE_CATEGORY" val="custom"/>
  <p:tag name="KSO_WM_TEMPLATE_INDEX" val="20185046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自定义 119">
      <a:dk1>
        <a:srgbClr val="262626"/>
      </a:dk1>
      <a:lt1>
        <a:srgbClr val="FFFFFF"/>
      </a:lt1>
      <a:dk2>
        <a:srgbClr val="FFE574"/>
      </a:dk2>
      <a:lt2>
        <a:srgbClr val="FFFFFF"/>
      </a:lt2>
      <a:accent1>
        <a:srgbClr val="FFE574"/>
      </a:accent1>
      <a:accent2>
        <a:srgbClr val="FFE574"/>
      </a:accent2>
      <a:accent3>
        <a:srgbClr val="FFE574"/>
      </a:accent3>
      <a:accent4>
        <a:srgbClr val="FFE574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107</Paragraphs>
  <Slides>30</Slides>
  <Notes>0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4">
      <vt:lpstr>Arial</vt:lpstr>
      <vt:lpstr>Calibri</vt:lpstr>
      <vt:lpstr>Tahoma</vt:lpstr>
      <vt:lpstr>宋体</vt:lpstr>
      <vt:lpstr>黑体</vt:lpstr>
      <vt:lpstr>微软雅黑</vt:lpstr>
      <vt:lpstr>Times New Roman</vt:lpstr>
      <vt:lpstr>Cambria</vt:lpstr>
      <vt:lpstr>隶书</vt:lpstr>
      <vt:lpstr>华文隶书</vt:lpstr>
      <vt:lpstr>方正姚体</vt:lpstr>
      <vt:lpstr>楷体</vt:lpstr>
      <vt:lpstr>华文行楷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2021-03-04T22:30:29.920</cp:lastPrinted>
  <dcterms:created xsi:type="dcterms:W3CDTF">2021-03-04T22:30:29Z</dcterms:created>
  <dcterms:modified xsi:type="dcterms:W3CDTF">2021-03-04T14:30:30Z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