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s/slide56.xml" ContentType="application/vnd.openxmlformats-officedocument.presentationml.slide+xml"/>
  <Override PartName="/ppt/slides/slide58.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slides/slide70.xml" ContentType="application/vnd.openxmlformats-officedocument.presentationml.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2"/>
    <p:sldId id="257" r:id="rId3"/>
    <p:sldId id="258" r:id="rId4"/>
    <p:sldId id="259" r:id="rId5"/>
    <p:sldId id="260" r:id="rId6"/>
    <p:sldId id="276" r:id="rId7"/>
    <p:sldId id="261" r:id="rId8"/>
    <p:sldId id="262" r:id="rId9"/>
    <p:sldId id="263" r:id="rId10"/>
    <p:sldId id="264" r:id="rId11"/>
    <p:sldId id="265" r:id="rId12"/>
    <p:sldId id="277" r:id="rId13"/>
    <p:sldId id="320" r:id="rId14"/>
    <p:sldId id="287" r:id="rId15"/>
    <p:sldId id="266" r:id="rId16"/>
    <p:sldId id="267" r:id="rId17"/>
    <p:sldId id="268" r:id="rId18"/>
    <p:sldId id="269" r:id="rId19"/>
    <p:sldId id="270" r:id="rId20"/>
    <p:sldId id="271" r:id="rId21"/>
    <p:sldId id="272" r:id="rId22"/>
    <p:sldId id="274" r:id="rId23"/>
    <p:sldId id="278" r:id="rId24"/>
    <p:sldId id="399" r:id="rId25"/>
    <p:sldId id="365" r:id="rId26"/>
    <p:sldId id="321" r:id="rId27"/>
    <p:sldId id="302" r:id="rId28"/>
    <p:sldId id="303" r:id="rId29"/>
    <p:sldId id="304" r:id="rId30"/>
    <p:sldId id="288" r:id="rId31"/>
    <p:sldId id="289" r:id="rId32"/>
    <p:sldId id="290" r:id="rId33"/>
    <p:sldId id="291" r:id="rId34"/>
    <p:sldId id="292" r:id="rId35"/>
    <p:sldId id="293" r:id="rId36"/>
    <p:sldId id="294" r:id="rId37"/>
    <p:sldId id="295" r:id="rId38"/>
    <p:sldId id="296" r:id="rId39"/>
    <p:sldId id="297" r:id="rId40"/>
    <p:sldId id="298" r:id="rId41"/>
    <p:sldId id="299" r:id="rId42"/>
    <p:sldId id="300" r:id="rId43"/>
    <p:sldId id="435" r:id="rId44"/>
    <p:sldId id="434" r:id="rId45"/>
    <p:sldId id="305" r:id="rId46"/>
    <p:sldId id="306" r:id="rId47"/>
    <p:sldId id="307" r:id="rId48"/>
    <p:sldId id="308" r:id="rId49"/>
    <p:sldId id="311" r:id="rId50"/>
    <p:sldId id="312" r:id="rId51"/>
    <p:sldId id="313" r:id="rId52"/>
    <p:sldId id="314" r:id="rId53"/>
    <p:sldId id="318" r:id="rId54"/>
    <p:sldId id="315" r:id="rId55"/>
    <p:sldId id="316" r:id="rId56"/>
    <p:sldId id="317" r:id="rId57"/>
    <p:sldId id="309" r:id="rId58"/>
    <p:sldId id="310" r:id="rId59"/>
    <p:sldId id="319" r:id="rId60"/>
    <p:sldId id="322" r:id="rId61"/>
    <p:sldId id="446" r:id="rId62"/>
    <p:sldId id="436" r:id="rId63"/>
    <p:sldId id="437" r:id="rId64"/>
    <p:sldId id="438" r:id="rId65"/>
    <p:sldId id="439" r:id="rId66"/>
    <p:sldId id="440" r:id="rId67"/>
    <p:sldId id="441" r:id="rId68"/>
    <p:sldId id="442" r:id="rId69"/>
    <p:sldId id="443" r:id="rId70"/>
    <p:sldId id="444" r:id="rId71"/>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009999"/>
    <a:srgbClr val="660066"/>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70" d="100"/>
          <a:sy n="70" d="100"/>
        </p:scale>
        <p:origin x="-606"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2016/12/26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2016/12/26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2016/12/26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2016/12/26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2016/12/26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2016/12/26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pPr/>
              <a:t>2016/12/26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pPr/>
              <a:t>2016/12/26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2016/12/26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2016/12/26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2016/12/26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pPr/>
              <a:t>2016/12/26</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714348" y="1857364"/>
            <a:ext cx="7772400" cy="1470025"/>
          </a:xfrm>
        </p:spPr>
        <p:txBody>
          <a:bodyPr>
            <a:noAutofit/>
          </a:bodyPr>
          <a:lstStyle/>
          <a:p>
            <a:r>
              <a:rPr lang="zh-CN" altLang="en-US" sz="6600" b="1" dirty="0" smtClean="0"/>
              <a:t>我的写作见解</a:t>
            </a:r>
            <a:br>
              <a:rPr lang="zh-CN" altLang="en-US" sz="6600" b="1" dirty="0" smtClean="0"/>
            </a:br>
            <a:r>
              <a:rPr lang="zh-CN" altLang="en-US" sz="6600" b="1" dirty="0" smtClean="0"/>
              <a:t>（一）</a:t>
            </a:r>
            <a:endParaRPr lang="zh-CN" altLang="en-US" sz="6600" b="1" dirty="0"/>
          </a:p>
        </p:txBody>
      </p:sp>
      <p:sp>
        <p:nvSpPr>
          <p:cNvPr id="3" name="副标题 2"/>
          <p:cNvSpPr>
            <a:spLocks noGrp="1"/>
          </p:cNvSpPr>
          <p:nvPr>
            <p:ph type="subTitle" idx="1"/>
          </p:nvPr>
        </p:nvSpPr>
        <p:spPr>
          <a:xfrm>
            <a:off x="1000100" y="3929066"/>
            <a:ext cx="7215238" cy="1357322"/>
          </a:xfrm>
          <a:solidFill>
            <a:srgbClr val="00B050"/>
          </a:solidFill>
        </p:spPr>
        <p:txBody>
          <a:bodyPr>
            <a:normAutofit fontScale="85000" lnSpcReduction="20000"/>
          </a:bodyPr>
          <a:lstStyle/>
          <a:p>
            <a:r>
              <a:rPr lang="en-US" altLang="zh-CN" b="1" dirty="0" smtClean="0">
                <a:solidFill>
                  <a:schemeClr val="tx1"/>
                </a:solidFill>
              </a:rPr>
              <a:t>——《</a:t>
            </a:r>
            <a:r>
              <a:rPr lang="zh-CN" altLang="en-US" b="1" dirty="0" smtClean="0">
                <a:solidFill>
                  <a:schemeClr val="tx1"/>
                </a:solidFill>
              </a:rPr>
              <a:t>蚕韵</a:t>
            </a:r>
            <a:r>
              <a:rPr lang="en-US" altLang="zh-CN" b="1" dirty="0" smtClean="0">
                <a:solidFill>
                  <a:schemeClr val="tx1"/>
                </a:solidFill>
              </a:rPr>
              <a:t>》</a:t>
            </a:r>
            <a:r>
              <a:rPr lang="zh-CN" altLang="en-US" b="1" dirty="0" smtClean="0">
                <a:solidFill>
                  <a:schemeClr val="tx1"/>
                </a:solidFill>
              </a:rPr>
              <a:t>初中生写作报主编 </a:t>
            </a:r>
            <a:endParaRPr lang="en-US" altLang="zh-CN" b="1" dirty="0" smtClean="0">
              <a:solidFill>
                <a:schemeClr val="tx1"/>
              </a:solidFill>
            </a:endParaRPr>
          </a:p>
          <a:p>
            <a:r>
              <a:rPr lang="en-US" altLang="zh-CN" b="1" dirty="0" smtClean="0">
                <a:solidFill>
                  <a:schemeClr val="tx1"/>
                </a:solidFill>
              </a:rPr>
              <a:t>    《</a:t>
            </a:r>
            <a:r>
              <a:rPr lang="zh-CN" altLang="en-US" b="1" dirty="0" smtClean="0">
                <a:solidFill>
                  <a:schemeClr val="tx1"/>
                </a:solidFill>
              </a:rPr>
              <a:t>蚕之韵</a:t>
            </a:r>
            <a:r>
              <a:rPr lang="en-US" altLang="zh-CN" b="1" dirty="0" smtClean="0">
                <a:solidFill>
                  <a:schemeClr val="tx1"/>
                </a:solidFill>
              </a:rPr>
              <a:t>》</a:t>
            </a:r>
            <a:r>
              <a:rPr lang="zh-CN" altLang="en-US" b="1" dirty="0" smtClean="0">
                <a:solidFill>
                  <a:schemeClr val="tx1"/>
                </a:solidFill>
              </a:rPr>
              <a:t>学生习作主编</a:t>
            </a:r>
            <a:endParaRPr lang="en-US" altLang="zh-CN" b="1" dirty="0" smtClean="0">
              <a:solidFill>
                <a:schemeClr val="tx1"/>
              </a:solidFill>
            </a:endParaRPr>
          </a:p>
          <a:p>
            <a:r>
              <a:rPr lang="zh-CN" altLang="en-US" b="1" dirty="0" smtClean="0">
                <a:solidFill>
                  <a:schemeClr val="tx1"/>
                </a:solidFill>
              </a:rPr>
              <a:t>严金山</a:t>
            </a:r>
            <a:endParaRPr lang="en-US" altLang="zh-CN" b="1" dirty="0" smtClean="0">
              <a:solidFill>
                <a:schemeClr val="tx1"/>
              </a:solidFi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357158" y="642918"/>
            <a:ext cx="7772400" cy="727071"/>
          </a:xfrm>
        </p:spPr>
        <p:txBody>
          <a:bodyPr>
            <a:normAutofit fontScale="90000"/>
          </a:bodyPr>
          <a:lstStyle/>
          <a:p>
            <a:pPr lvl="0" algn="l"/>
            <a:r>
              <a:rPr lang="en-US" altLang="zh-CN" dirty="0" smtClean="0"/>
              <a:t>3</a:t>
            </a:r>
            <a:r>
              <a:rPr lang="zh-CN" altLang="en-US" dirty="0" smtClean="0"/>
              <a:t>、描绘下雨</a:t>
            </a:r>
            <a:br>
              <a:rPr lang="zh-CN" altLang="en-US" dirty="0" smtClean="0"/>
            </a:br>
            <a:endParaRPr lang="zh-CN" altLang="en-US" dirty="0"/>
          </a:p>
        </p:txBody>
      </p:sp>
      <p:sp>
        <p:nvSpPr>
          <p:cNvPr id="3" name="副标题 2"/>
          <p:cNvSpPr>
            <a:spLocks noGrp="1"/>
          </p:cNvSpPr>
          <p:nvPr>
            <p:ph type="subTitle" idx="1"/>
          </p:nvPr>
        </p:nvSpPr>
        <p:spPr>
          <a:xfrm>
            <a:off x="785786" y="1428736"/>
            <a:ext cx="7715304" cy="4286280"/>
          </a:xfrm>
          <a:solidFill>
            <a:srgbClr val="00B050"/>
          </a:solidFill>
        </p:spPr>
        <p:txBody>
          <a:bodyPr>
            <a:normAutofit/>
          </a:bodyPr>
          <a:lstStyle/>
          <a:p>
            <a:pPr algn="l"/>
            <a:r>
              <a:rPr lang="zh-CN" altLang="en-US" b="1" dirty="0" smtClean="0">
                <a:solidFill>
                  <a:srgbClr val="002060"/>
                </a:solidFill>
              </a:rPr>
              <a:t>         他刚出门，天就微雨。时而一点两点，像不是头顶这方天下的，到定睛细看，又没有了。一会儿，雨点密起来，可是还不像下雨，只仿佛许多小水珠在半空里顽皮，滚着跳着，顽皮得够了，然后趁势落地。</a:t>
            </a:r>
          </a:p>
          <a:p>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blinds(horizontal)">
                                      <p:cBhvr>
                                        <p:cTn id="7" dur="500"/>
                                        <p:tgtEl>
                                          <p:spTgt spid="3">
                                            <p:bg/>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357158" y="642918"/>
            <a:ext cx="7772400" cy="1470025"/>
          </a:xfrm>
        </p:spPr>
        <p:txBody>
          <a:bodyPr/>
          <a:lstStyle/>
          <a:p>
            <a:pPr lvl="0"/>
            <a:r>
              <a:rPr lang="en-US" altLang="zh-CN" dirty="0" smtClean="0"/>
              <a:t>4</a:t>
            </a:r>
            <a:r>
              <a:rPr lang="zh-CN" altLang="en-US" dirty="0" smtClean="0"/>
              <a:t>、黑暗中的亮光</a:t>
            </a:r>
            <a:br>
              <a:rPr lang="zh-CN" altLang="en-US" dirty="0" smtClean="0"/>
            </a:br>
            <a:endParaRPr lang="zh-CN" altLang="en-US" dirty="0"/>
          </a:p>
        </p:txBody>
      </p:sp>
      <p:sp>
        <p:nvSpPr>
          <p:cNvPr id="3" name="副标题 2"/>
          <p:cNvSpPr>
            <a:spLocks noGrp="1"/>
          </p:cNvSpPr>
          <p:nvPr>
            <p:ph type="subTitle" idx="1"/>
          </p:nvPr>
        </p:nvSpPr>
        <p:spPr>
          <a:xfrm>
            <a:off x="785786" y="2143116"/>
            <a:ext cx="7572428" cy="3429024"/>
          </a:xfrm>
          <a:solidFill>
            <a:srgbClr val="00B050"/>
          </a:solidFill>
        </p:spPr>
        <p:txBody>
          <a:bodyPr>
            <a:noAutofit/>
          </a:bodyPr>
          <a:lstStyle/>
          <a:p>
            <a:pPr algn="l"/>
            <a:r>
              <a:rPr lang="zh-CN" altLang="en-US" sz="3600" dirty="0" smtClean="0">
                <a:solidFill>
                  <a:srgbClr val="002060"/>
                </a:solidFill>
              </a:rPr>
              <a:t>         </a:t>
            </a:r>
            <a:r>
              <a:rPr lang="zh-CN" altLang="en-US" sz="3600" b="1" dirty="0" smtClean="0">
                <a:solidFill>
                  <a:srgbClr val="002060"/>
                </a:solidFill>
              </a:rPr>
              <a:t>打开身上的小手电，向地面一射，手掌那么大的一圈黄光，无数的雨线蛾见火似的匆忙扑向这圈里来。孙小姐的大手电雪亮地光射丈余，从黑暗的心脏里挖出一条隧道</a:t>
            </a:r>
            <a:r>
              <a:rPr lang="en-US" sz="3600" b="1" dirty="0" smtClean="0">
                <a:solidFill>
                  <a:srgbClr val="002060"/>
                </a:solidFill>
              </a:rPr>
              <a:t>……</a:t>
            </a:r>
            <a:endParaRPr lang="zh-CN" altLang="en-US" sz="3600" b="1" dirty="0">
              <a:solidFill>
                <a:srgbClr val="00206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diamond(in)">
                                      <p:cBhvr>
                                        <p:cTn id="7" dur="2000"/>
                                        <p:tgtEl>
                                          <p:spTgt spid="3">
                                            <p:bg/>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diamond(in)">
                                      <p:cBhvr>
                                        <p:cTn id="12"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428596" y="571480"/>
            <a:ext cx="7772400" cy="1470025"/>
          </a:xfrm>
        </p:spPr>
        <p:txBody>
          <a:bodyPr/>
          <a:lstStyle/>
          <a:p>
            <a:r>
              <a:rPr lang="en-US" altLang="zh-CN" dirty="0" smtClean="0"/>
              <a:t>5</a:t>
            </a:r>
            <a:r>
              <a:rPr lang="zh-CN" altLang="en-US" dirty="0" smtClean="0"/>
              <a:t>、描绘对砍树情景的愤怒</a:t>
            </a:r>
            <a:endParaRPr lang="zh-CN" altLang="en-US" dirty="0"/>
          </a:p>
        </p:txBody>
      </p:sp>
      <p:sp>
        <p:nvSpPr>
          <p:cNvPr id="3" name="副标题 2"/>
          <p:cNvSpPr>
            <a:spLocks noGrp="1"/>
          </p:cNvSpPr>
          <p:nvPr>
            <p:ph type="subTitle" idx="1"/>
          </p:nvPr>
        </p:nvSpPr>
        <p:spPr>
          <a:xfrm>
            <a:off x="642910" y="2071678"/>
            <a:ext cx="7643866" cy="4429156"/>
          </a:xfrm>
          <a:solidFill>
            <a:srgbClr val="00B050"/>
          </a:solidFill>
        </p:spPr>
        <p:txBody>
          <a:bodyPr>
            <a:noAutofit/>
          </a:bodyPr>
          <a:lstStyle/>
          <a:p>
            <a:pPr algn="l"/>
            <a:r>
              <a:rPr lang="zh-CN" altLang="en-US" sz="3600" b="1" dirty="0" smtClean="0">
                <a:solidFill>
                  <a:schemeClr val="tx1"/>
                </a:solidFill>
              </a:rPr>
              <a:t>        电锯从树的踝骨咬下去，嚼碎，撒了一圈白森森的骨粉。那树仅仅在倒地时呻吟了一声。这次屠杀安排在深夜进行</a:t>
            </a:r>
            <a:r>
              <a:rPr lang="en-US" altLang="zh-CN" sz="3600" b="1" dirty="0" smtClean="0">
                <a:solidFill>
                  <a:schemeClr val="tx1"/>
                </a:solidFill>
              </a:rPr>
              <a:t>……</a:t>
            </a:r>
            <a:r>
              <a:rPr lang="zh-CN" altLang="en-US" sz="3600" b="1" dirty="0" smtClean="0">
                <a:solidFill>
                  <a:schemeClr val="tx1"/>
                </a:solidFill>
              </a:rPr>
              <a:t>两星期后，根也被挖走了，为了割下这颗生满虬须的大头颅，刽子手贴近它做了个陷阱，切断所有的动脉静脉，时间仍然是在夜间。</a:t>
            </a:r>
            <a:endParaRPr lang="zh-CN" altLang="en-US" sz="3600" b="1" dirty="0">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heel(4)">
                                      <p:cBhvr>
                                        <p:cTn id="7" dur="2000"/>
                                        <p:tgtEl>
                                          <p:spTgt spid="3">
                                            <p:bg/>
                                          </p:spTgt>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4"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wheel(4)">
                                      <p:cBhvr>
                                        <p:cTn id="12"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smtClean="0">
                <a:solidFill>
                  <a:srgbClr val="00B050"/>
                </a:solidFill>
              </a:rPr>
              <a:t>作文选择</a:t>
            </a:r>
            <a:endParaRPr lang="zh-CN" altLang="en-US" b="1" dirty="0">
              <a:solidFill>
                <a:srgbClr val="00B050"/>
              </a:solidFill>
            </a:endParaRPr>
          </a:p>
        </p:txBody>
      </p:sp>
      <p:sp>
        <p:nvSpPr>
          <p:cNvPr id="3" name="内容占位符 2"/>
          <p:cNvSpPr>
            <a:spLocks noGrp="1"/>
          </p:cNvSpPr>
          <p:nvPr>
            <p:ph idx="1"/>
          </p:nvPr>
        </p:nvSpPr>
        <p:spPr/>
        <p:txBody>
          <a:bodyPr/>
          <a:lstStyle/>
          <a:p>
            <a:r>
              <a:rPr lang="en-US" altLang="zh-CN" b="1" dirty="0" smtClean="0"/>
              <a:t>1</a:t>
            </a:r>
            <a:r>
              <a:rPr lang="zh-CN" altLang="en-US" b="1" dirty="0" smtClean="0"/>
              <a:t>、生活中最开心的一件事或一个场景</a:t>
            </a:r>
            <a:endParaRPr lang="en-US" altLang="zh-CN" b="1" dirty="0" smtClean="0"/>
          </a:p>
          <a:p>
            <a:r>
              <a:rPr lang="en-US" altLang="zh-CN" b="1" dirty="0" smtClean="0"/>
              <a:t>2</a:t>
            </a:r>
            <a:r>
              <a:rPr lang="zh-CN" altLang="en-US" b="1" dirty="0" smtClean="0"/>
              <a:t>、生活中最倒霉或讨厌的事</a:t>
            </a:r>
            <a:endParaRPr lang="en-US" altLang="zh-CN" b="1" dirty="0" smtClean="0"/>
          </a:p>
          <a:p>
            <a:r>
              <a:rPr lang="en-US" altLang="zh-CN" b="1" dirty="0" smtClean="0"/>
              <a:t>3</a:t>
            </a:r>
            <a:r>
              <a:rPr lang="zh-CN" altLang="en-US" b="1" dirty="0" smtClean="0"/>
              <a:t>、我最不喜欢的人</a:t>
            </a:r>
            <a:endParaRPr lang="en-US" altLang="zh-CN" b="1" dirty="0" smtClean="0"/>
          </a:p>
          <a:p>
            <a:r>
              <a:rPr lang="en-US" altLang="zh-CN" b="1" dirty="0" smtClean="0"/>
              <a:t>4</a:t>
            </a:r>
            <a:r>
              <a:rPr lang="zh-CN" altLang="en-US" b="1" dirty="0" smtClean="0"/>
              <a:t>、这个景象让我深受启发</a:t>
            </a:r>
            <a:endParaRPr lang="en-US" altLang="zh-CN" b="1" dirty="0" smtClean="0"/>
          </a:p>
          <a:p>
            <a:r>
              <a:rPr lang="en-US" altLang="zh-CN" b="1" dirty="0" smtClean="0"/>
              <a:t>5</a:t>
            </a:r>
            <a:r>
              <a:rPr lang="zh-CN" altLang="en-US" b="1" dirty="0" smtClean="0"/>
              <a:t>、我最喜欢做</a:t>
            </a:r>
            <a:endParaRPr lang="en-US" altLang="zh-CN" b="1" dirty="0" smtClean="0"/>
          </a:p>
          <a:p>
            <a:r>
              <a:rPr lang="en-US" altLang="zh-CN" sz="3600" b="1" dirty="0" smtClean="0">
                <a:solidFill>
                  <a:srgbClr val="0070C0"/>
                </a:solidFill>
              </a:rPr>
              <a:t>     </a:t>
            </a:r>
            <a:r>
              <a:rPr lang="zh-CN" altLang="en-US" sz="3600" b="1" dirty="0" smtClean="0">
                <a:solidFill>
                  <a:srgbClr val="0070C0"/>
                </a:solidFill>
              </a:rPr>
              <a:t>写自己最有想法和最有感受的</a:t>
            </a:r>
            <a:endParaRPr lang="en-US" altLang="zh-CN" sz="3600" b="1" dirty="0" smtClean="0">
              <a:solidFill>
                <a:srgbClr val="0070C0"/>
              </a:solidFill>
            </a:endParaRPr>
          </a:p>
          <a:p>
            <a:r>
              <a:rPr lang="en-US" altLang="zh-CN" sz="3600" b="1" dirty="0" smtClean="0">
                <a:solidFill>
                  <a:srgbClr val="C00000"/>
                </a:solidFill>
              </a:rPr>
              <a:t>                                     ——</a:t>
            </a:r>
            <a:r>
              <a:rPr lang="zh-CN" altLang="en-US" sz="3600" b="1" dirty="0" smtClean="0">
                <a:solidFill>
                  <a:srgbClr val="C00000"/>
                </a:solidFill>
              </a:rPr>
              <a:t>题目自拟</a:t>
            </a:r>
            <a:endParaRPr lang="zh-CN" altLang="en-US" sz="3600" b="1" dirty="0">
              <a:solidFill>
                <a:srgbClr val="C00000"/>
              </a:solidFill>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714348" y="2500306"/>
            <a:ext cx="7772400" cy="1470025"/>
          </a:xfrm>
        </p:spPr>
        <p:txBody>
          <a:bodyPr>
            <a:noAutofit/>
          </a:bodyPr>
          <a:lstStyle/>
          <a:p>
            <a:r>
              <a:rPr lang="zh-CN" altLang="en-US" sz="6600" b="1" dirty="0" smtClean="0"/>
              <a:t>我的写作见解（二）</a:t>
            </a:r>
            <a:br>
              <a:rPr lang="zh-CN" altLang="en-US" sz="6600" b="1" dirty="0" smtClean="0"/>
            </a:br>
            <a:endParaRPr lang="zh-CN" altLang="en-US" sz="6600" b="1"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28596" y="428604"/>
            <a:ext cx="8229600" cy="1143000"/>
          </a:xfrm>
          <a:solidFill>
            <a:srgbClr val="FF0000"/>
          </a:solidFill>
        </p:spPr>
        <p:txBody>
          <a:bodyPr>
            <a:normAutofit fontScale="90000"/>
          </a:bodyPr>
          <a:lstStyle/>
          <a:p>
            <a:pPr lvl="0" algn="l"/>
            <a:r>
              <a:rPr lang="zh-CN" altLang="en-US" b="1" dirty="0" smtClean="0">
                <a:solidFill>
                  <a:schemeClr val="bg2"/>
                </a:solidFill>
              </a:rPr>
              <a:t>一、写文章应有感而发：</a:t>
            </a:r>
            <a:br>
              <a:rPr lang="zh-CN" altLang="en-US" b="1" dirty="0" smtClean="0">
                <a:solidFill>
                  <a:schemeClr val="bg2"/>
                </a:solidFill>
              </a:rPr>
            </a:br>
            <a:endParaRPr lang="zh-CN" altLang="en-US" b="1" dirty="0">
              <a:solidFill>
                <a:schemeClr val="bg2"/>
              </a:solidFill>
            </a:endParaRPr>
          </a:p>
        </p:txBody>
      </p:sp>
      <p:sp>
        <p:nvSpPr>
          <p:cNvPr id="3" name="内容占位符 2"/>
          <p:cNvSpPr>
            <a:spLocks noGrp="1"/>
          </p:cNvSpPr>
          <p:nvPr>
            <p:ph idx="1"/>
          </p:nvPr>
        </p:nvSpPr>
        <p:spPr/>
        <p:txBody>
          <a:bodyPr/>
          <a:lstStyle/>
          <a:p>
            <a:pPr>
              <a:buNone/>
            </a:pPr>
            <a:r>
              <a:rPr lang="zh-CN" altLang="en-US" dirty="0" smtClean="0"/>
              <a:t>             </a:t>
            </a:r>
            <a:r>
              <a:rPr lang="zh-CN" altLang="en-US" b="1" dirty="0" smtClean="0">
                <a:solidFill>
                  <a:srgbClr val="002060"/>
                </a:solidFill>
              </a:rPr>
              <a:t>成功的文章读下来后，可以判别出作者大致是个怎样的人。比方他妈妈管得很严，或者他对某某老师有看法，或者成绩很优秀但唯恐被人赶超等等。</a:t>
            </a:r>
            <a:r>
              <a:rPr lang="zh-CN" altLang="en-US" b="1" dirty="0" smtClean="0"/>
              <a:t>一个普通的学生不在于多，如果有</a:t>
            </a:r>
            <a:r>
              <a:rPr lang="zh-CN" altLang="en-US" b="1" dirty="0" smtClean="0">
                <a:solidFill>
                  <a:srgbClr val="C00000"/>
                </a:solidFill>
              </a:rPr>
              <a:t>一两篇</a:t>
            </a:r>
            <a:r>
              <a:rPr lang="zh-CN" altLang="en-US" b="1" dirty="0" smtClean="0"/>
              <a:t>属于自己知识产权的文章也就够，常常可以反复使用，对考试挺管用的。</a:t>
            </a:r>
          </a:p>
          <a:p>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00034" y="428605"/>
            <a:ext cx="8429684" cy="3000396"/>
          </a:xfrm>
          <a:solidFill>
            <a:srgbClr val="0070C0"/>
          </a:solidFill>
        </p:spPr>
        <p:txBody>
          <a:bodyPr>
            <a:normAutofit fontScale="92500"/>
          </a:bodyPr>
          <a:lstStyle/>
          <a:p>
            <a:r>
              <a:rPr lang="zh-CN" altLang="en-US" b="1" dirty="0" smtClean="0">
                <a:solidFill>
                  <a:schemeClr val="bg1"/>
                </a:solidFill>
              </a:rPr>
              <a:t>如：</a:t>
            </a:r>
            <a:r>
              <a:rPr lang="en-US" altLang="zh-CN" b="1" dirty="0" smtClean="0">
                <a:solidFill>
                  <a:schemeClr val="bg1"/>
                </a:solidFill>
              </a:rPr>
              <a:t>《</a:t>
            </a:r>
            <a:r>
              <a:rPr lang="zh-CN" altLang="en-US" b="1" dirty="0" smtClean="0">
                <a:solidFill>
                  <a:schemeClr val="bg1"/>
                </a:solidFill>
              </a:rPr>
              <a:t>岔路了</a:t>
            </a:r>
            <a:r>
              <a:rPr lang="en-US" altLang="zh-CN" b="1" dirty="0" smtClean="0">
                <a:solidFill>
                  <a:schemeClr val="bg1"/>
                </a:solidFill>
              </a:rPr>
              <a:t>》</a:t>
            </a:r>
            <a:r>
              <a:rPr lang="zh-CN" altLang="en-US" b="1" dirty="0" smtClean="0">
                <a:solidFill>
                  <a:schemeClr val="bg1"/>
                </a:solidFill>
              </a:rPr>
              <a:t>、</a:t>
            </a:r>
            <a:r>
              <a:rPr lang="en-US" altLang="zh-CN" b="1" dirty="0" smtClean="0">
                <a:solidFill>
                  <a:schemeClr val="bg1"/>
                </a:solidFill>
              </a:rPr>
              <a:t>《</a:t>
            </a:r>
            <a:r>
              <a:rPr lang="zh-CN" altLang="en-US" b="1" dirty="0" smtClean="0">
                <a:solidFill>
                  <a:schemeClr val="bg1"/>
                </a:solidFill>
              </a:rPr>
              <a:t>面馆里的经历</a:t>
            </a:r>
            <a:r>
              <a:rPr lang="en-US" altLang="zh-CN" b="1" dirty="0" smtClean="0">
                <a:solidFill>
                  <a:schemeClr val="bg1"/>
                </a:solidFill>
              </a:rPr>
              <a:t>》</a:t>
            </a:r>
            <a:r>
              <a:rPr lang="zh-CN" altLang="en-US" b="1" dirty="0" smtClean="0">
                <a:solidFill>
                  <a:schemeClr val="bg1"/>
                </a:solidFill>
              </a:rPr>
              <a:t>、</a:t>
            </a:r>
            <a:r>
              <a:rPr lang="en-US" altLang="zh-CN" b="1" dirty="0" smtClean="0">
                <a:solidFill>
                  <a:schemeClr val="bg1"/>
                </a:solidFill>
              </a:rPr>
              <a:t>《</a:t>
            </a:r>
            <a:r>
              <a:rPr lang="zh-CN" altLang="en-US" b="1" dirty="0" smtClean="0">
                <a:solidFill>
                  <a:schemeClr val="bg1"/>
                </a:solidFill>
              </a:rPr>
              <a:t>买煨番薯</a:t>
            </a:r>
            <a:r>
              <a:rPr lang="en-US" altLang="zh-CN" b="1" dirty="0" smtClean="0">
                <a:solidFill>
                  <a:schemeClr val="bg1"/>
                </a:solidFill>
              </a:rPr>
              <a:t>》</a:t>
            </a:r>
            <a:r>
              <a:rPr lang="zh-CN" altLang="en-US" b="1" dirty="0" smtClean="0">
                <a:solidFill>
                  <a:schemeClr val="bg1"/>
                </a:solidFill>
              </a:rPr>
              <a:t>、</a:t>
            </a:r>
            <a:r>
              <a:rPr lang="en-US" altLang="zh-CN" b="1" dirty="0" smtClean="0">
                <a:solidFill>
                  <a:schemeClr val="bg1"/>
                </a:solidFill>
              </a:rPr>
              <a:t>《</a:t>
            </a:r>
            <a:r>
              <a:rPr lang="zh-CN" altLang="en-US" b="1" dirty="0" smtClean="0">
                <a:solidFill>
                  <a:schemeClr val="bg1"/>
                </a:solidFill>
              </a:rPr>
              <a:t>留下的伤疤</a:t>
            </a:r>
            <a:r>
              <a:rPr lang="en-US" altLang="zh-CN" b="1" dirty="0" smtClean="0">
                <a:solidFill>
                  <a:schemeClr val="bg1"/>
                </a:solidFill>
              </a:rPr>
              <a:t>》</a:t>
            </a:r>
            <a:r>
              <a:rPr lang="zh-CN" altLang="en-US" b="1" dirty="0" smtClean="0">
                <a:solidFill>
                  <a:schemeClr val="bg1"/>
                </a:solidFill>
              </a:rPr>
              <a:t>、</a:t>
            </a:r>
            <a:r>
              <a:rPr lang="en-US" altLang="zh-CN" b="1" dirty="0" smtClean="0">
                <a:solidFill>
                  <a:schemeClr val="bg1"/>
                </a:solidFill>
              </a:rPr>
              <a:t>《</a:t>
            </a:r>
            <a:r>
              <a:rPr lang="zh-CN" altLang="en-US" b="1" dirty="0" smtClean="0">
                <a:solidFill>
                  <a:schemeClr val="bg1"/>
                </a:solidFill>
              </a:rPr>
              <a:t>那天我睡着了</a:t>
            </a:r>
            <a:r>
              <a:rPr lang="en-US" altLang="zh-CN" b="1" dirty="0" smtClean="0">
                <a:solidFill>
                  <a:schemeClr val="bg1"/>
                </a:solidFill>
              </a:rPr>
              <a:t>》</a:t>
            </a:r>
            <a:r>
              <a:rPr lang="zh-CN" altLang="en-US" b="1" dirty="0" smtClean="0">
                <a:solidFill>
                  <a:schemeClr val="bg1"/>
                </a:solidFill>
              </a:rPr>
              <a:t>、</a:t>
            </a:r>
            <a:r>
              <a:rPr lang="en-US" altLang="zh-CN" b="1" dirty="0" smtClean="0">
                <a:solidFill>
                  <a:schemeClr val="bg1"/>
                </a:solidFill>
              </a:rPr>
              <a:t>《</a:t>
            </a:r>
            <a:r>
              <a:rPr lang="zh-CN" altLang="en-US" b="1" dirty="0" smtClean="0">
                <a:solidFill>
                  <a:schemeClr val="bg1"/>
                </a:solidFill>
              </a:rPr>
              <a:t>枯萎了还活着</a:t>
            </a:r>
            <a:r>
              <a:rPr lang="en-US" altLang="zh-CN" b="1" dirty="0" smtClean="0">
                <a:solidFill>
                  <a:schemeClr val="bg1"/>
                </a:solidFill>
              </a:rPr>
              <a:t>》</a:t>
            </a:r>
            <a:r>
              <a:rPr lang="zh-CN" altLang="en-US" b="1" dirty="0" smtClean="0">
                <a:solidFill>
                  <a:schemeClr val="bg1"/>
                </a:solidFill>
              </a:rPr>
              <a:t>、</a:t>
            </a:r>
            <a:r>
              <a:rPr lang="en-US" altLang="zh-CN" b="1" dirty="0" smtClean="0">
                <a:solidFill>
                  <a:schemeClr val="bg1"/>
                </a:solidFill>
              </a:rPr>
              <a:t>《</a:t>
            </a:r>
            <a:r>
              <a:rPr lang="zh-CN" altLang="en-US" b="1" dirty="0" smtClean="0">
                <a:solidFill>
                  <a:schemeClr val="bg1"/>
                </a:solidFill>
              </a:rPr>
              <a:t>我的妈妈</a:t>
            </a:r>
            <a:r>
              <a:rPr lang="en-US" altLang="zh-CN" b="1" dirty="0" smtClean="0">
                <a:solidFill>
                  <a:schemeClr val="bg1"/>
                </a:solidFill>
              </a:rPr>
              <a:t>》《</a:t>
            </a:r>
            <a:r>
              <a:rPr lang="zh-CN" altLang="en-US" b="1" dirty="0" smtClean="0">
                <a:solidFill>
                  <a:schemeClr val="bg1"/>
                </a:solidFill>
              </a:rPr>
              <a:t>委屈的扣分</a:t>
            </a:r>
            <a:r>
              <a:rPr lang="en-US" altLang="zh-CN" b="1" dirty="0" smtClean="0">
                <a:solidFill>
                  <a:schemeClr val="bg1"/>
                </a:solidFill>
              </a:rPr>
              <a:t>》</a:t>
            </a:r>
            <a:r>
              <a:rPr lang="zh-CN" altLang="en-US" b="1" dirty="0" smtClean="0">
                <a:solidFill>
                  <a:schemeClr val="bg1"/>
                </a:solidFill>
              </a:rPr>
              <a:t>、</a:t>
            </a:r>
            <a:r>
              <a:rPr lang="en-US" altLang="zh-CN" b="1" dirty="0" smtClean="0">
                <a:solidFill>
                  <a:schemeClr val="bg1"/>
                </a:solidFill>
              </a:rPr>
              <a:t>《</a:t>
            </a:r>
            <a:r>
              <a:rPr lang="zh-CN" altLang="en-US" b="1" dirty="0" smtClean="0">
                <a:solidFill>
                  <a:schemeClr val="bg1"/>
                </a:solidFill>
              </a:rPr>
              <a:t>春梅花开的旁边</a:t>
            </a:r>
            <a:r>
              <a:rPr lang="en-US" altLang="zh-CN" b="1" dirty="0" smtClean="0">
                <a:solidFill>
                  <a:schemeClr val="bg1"/>
                </a:solidFill>
              </a:rPr>
              <a:t>》</a:t>
            </a:r>
            <a:r>
              <a:rPr lang="zh-CN" altLang="en-US" b="1" dirty="0" smtClean="0">
                <a:solidFill>
                  <a:schemeClr val="bg1"/>
                </a:solidFill>
              </a:rPr>
              <a:t>、</a:t>
            </a:r>
            <a:r>
              <a:rPr lang="en-US" altLang="zh-CN" b="1" dirty="0" smtClean="0">
                <a:solidFill>
                  <a:schemeClr val="bg1"/>
                </a:solidFill>
              </a:rPr>
              <a:t>《</a:t>
            </a:r>
            <a:r>
              <a:rPr lang="zh-CN" altLang="en-US" b="1" dirty="0" smtClean="0">
                <a:solidFill>
                  <a:schemeClr val="bg1"/>
                </a:solidFill>
              </a:rPr>
              <a:t>那棵核桃树</a:t>
            </a:r>
            <a:r>
              <a:rPr lang="en-US" altLang="zh-CN" b="1" dirty="0" smtClean="0">
                <a:solidFill>
                  <a:schemeClr val="bg1"/>
                </a:solidFill>
              </a:rPr>
              <a:t>》</a:t>
            </a:r>
            <a:r>
              <a:rPr lang="zh-CN" altLang="en-US" b="1" dirty="0" smtClean="0">
                <a:solidFill>
                  <a:schemeClr val="bg1"/>
                </a:solidFill>
              </a:rPr>
              <a:t>、</a:t>
            </a:r>
            <a:r>
              <a:rPr lang="en-US" altLang="zh-CN" b="1" dirty="0" smtClean="0">
                <a:solidFill>
                  <a:schemeClr val="bg1"/>
                </a:solidFill>
              </a:rPr>
              <a:t>《</a:t>
            </a:r>
            <a:r>
              <a:rPr lang="zh-CN" altLang="en-US" b="1" dirty="0" smtClean="0">
                <a:solidFill>
                  <a:schemeClr val="bg1"/>
                </a:solidFill>
              </a:rPr>
              <a:t>外公的扁担</a:t>
            </a:r>
            <a:r>
              <a:rPr lang="en-US" altLang="zh-CN" b="1" dirty="0" smtClean="0">
                <a:solidFill>
                  <a:schemeClr val="bg1"/>
                </a:solidFill>
              </a:rPr>
              <a:t>》</a:t>
            </a:r>
            <a:r>
              <a:rPr lang="zh-CN" altLang="zh-CN" b="1" dirty="0" smtClean="0">
                <a:solidFill>
                  <a:schemeClr val="bg1"/>
                </a:solidFill>
              </a:rPr>
              <a:t>《手机、精神的鸦片》《赶在太阳前的人》</a:t>
            </a:r>
            <a:r>
              <a:rPr lang="zh-CN" altLang="en-US" b="1" dirty="0" smtClean="0">
                <a:solidFill>
                  <a:schemeClr val="bg1"/>
                </a:solidFill>
              </a:rPr>
              <a:t>等等。</a:t>
            </a:r>
          </a:p>
          <a:p>
            <a:r>
              <a:rPr lang="en-US" b="1" dirty="0" smtClean="0">
                <a:solidFill>
                  <a:schemeClr val="bg1"/>
                </a:solidFill>
              </a:rPr>
              <a:t>  </a:t>
            </a:r>
            <a:endParaRPr lang="zh-CN" altLang="en-US" b="1" dirty="0">
              <a:solidFill>
                <a:schemeClr val="bg1"/>
              </a:solidFill>
            </a:endParaRPr>
          </a:p>
        </p:txBody>
      </p:sp>
      <p:sp>
        <p:nvSpPr>
          <p:cNvPr id="4" name="TextBox 3"/>
          <p:cNvSpPr txBox="1"/>
          <p:nvPr/>
        </p:nvSpPr>
        <p:spPr>
          <a:xfrm>
            <a:off x="2285984" y="5357826"/>
            <a:ext cx="6109365" cy="646331"/>
          </a:xfrm>
          <a:prstGeom prst="rect">
            <a:avLst/>
          </a:prstGeom>
          <a:solidFill>
            <a:srgbClr val="00B050"/>
          </a:solidFill>
        </p:spPr>
        <p:txBody>
          <a:bodyPr wrap="none" rtlCol="0">
            <a:spAutoFit/>
          </a:bodyPr>
          <a:lstStyle/>
          <a:p>
            <a:r>
              <a:rPr lang="zh-CN" altLang="en-US" dirty="0" smtClean="0"/>
              <a:t> </a:t>
            </a:r>
            <a:r>
              <a:rPr lang="en-US" altLang="zh-CN" sz="3600" b="1" dirty="0" smtClean="0">
                <a:solidFill>
                  <a:srgbClr val="002060"/>
                </a:solidFill>
              </a:rPr>
              <a:t>———</a:t>
            </a:r>
            <a:r>
              <a:rPr lang="zh-CN" altLang="en-US" sz="3600" b="1" dirty="0" smtClean="0">
                <a:solidFill>
                  <a:srgbClr val="002060"/>
                </a:solidFill>
              </a:rPr>
              <a:t>体会母爱（第七期①）</a:t>
            </a:r>
            <a:endParaRPr lang="zh-CN" altLang="en-US" sz="3600" b="1" dirty="0">
              <a:solidFill>
                <a:srgbClr val="002060"/>
              </a:solidFill>
            </a:endParaRPr>
          </a:p>
        </p:txBody>
      </p:sp>
      <p:sp>
        <p:nvSpPr>
          <p:cNvPr id="5" name="TextBox 4"/>
          <p:cNvSpPr txBox="1"/>
          <p:nvPr/>
        </p:nvSpPr>
        <p:spPr>
          <a:xfrm>
            <a:off x="428596" y="3500438"/>
            <a:ext cx="8429684" cy="1569660"/>
          </a:xfrm>
          <a:prstGeom prst="rect">
            <a:avLst/>
          </a:prstGeom>
          <a:noFill/>
        </p:spPr>
        <p:txBody>
          <a:bodyPr wrap="square" rtlCol="0">
            <a:spAutoFit/>
          </a:bodyPr>
          <a:lstStyle/>
          <a:p>
            <a:r>
              <a:rPr lang="zh-CN" altLang="en-US" sz="3200" b="1" dirty="0" smtClean="0"/>
              <a:t>（一）江南难得下了场大雪，我迫不及待而妈妈不让，我偷偷从后门溜出去，进过柴房时发现母狗护崽而叫</a:t>
            </a:r>
            <a:r>
              <a:rPr lang="en-US" sz="3200" b="1" dirty="0" smtClean="0"/>
              <a:t>……</a:t>
            </a:r>
            <a:endParaRPr lang="zh-CN" altLang="en-US" sz="32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diamond(in)">
                                      <p:cBhvr>
                                        <p:cTn id="7" dur="20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strips(downLeft)">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57158" y="785795"/>
            <a:ext cx="8358246" cy="2786081"/>
          </a:xfrm>
        </p:spPr>
        <p:txBody>
          <a:bodyPr>
            <a:noAutofit/>
          </a:bodyPr>
          <a:lstStyle/>
          <a:p>
            <a:r>
              <a:rPr lang="zh-CN" altLang="en-US" sz="3600" b="1" dirty="0" smtClean="0"/>
              <a:t>（二）公园深处的小路，虽是人工铺就，但与自然草树木相映成趣，不乏自然美景，却很少有人光顾，而生命依然灿烂。这一场景与自己才华不缺却评不上“三好学生”，不能被老师重视，不能被同学认同有所相似。</a:t>
            </a:r>
            <a:endParaRPr lang="zh-CN" altLang="en-US" sz="3600" b="1" dirty="0"/>
          </a:p>
        </p:txBody>
      </p:sp>
      <p:sp>
        <p:nvSpPr>
          <p:cNvPr id="1026" name="Rectangle 2"/>
          <p:cNvSpPr>
            <a:spLocks noChangeArrowheads="1"/>
          </p:cNvSpPr>
          <p:nvPr/>
        </p:nvSpPr>
        <p:spPr bwMode="auto">
          <a:xfrm>
            <a:off x="2071670" y="4857760"/>
            <a:ext cx="6664004" cy="584775"/>
          </a:xfrm>
          <a:prstGeom prst="rect">
            <a:avLst/>
          </a:prstGeom>
          <a:solidFill>
            <a:srgbClr val="00B050"/>
          </a:solid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dirty="0" smtClean="0">
                <a:ln>
                  <a:noFill/>
                </a:ln>
                <a:solidFill>
                  <a:schemeClr val="tx1"/>
                </a:solidFill>
                <a:effectLst/>
                <a:latin typeface="Calibri" panose="020F0502020204030204" pitchFamily="34" charset="0"/>
                <a:ea typeface="宋体" panose="02010600030101010101" pitchFamily="2" charset="-122"/>
                <a:cs typeface="Times New Roman" panose="02020603050405020304" pitchFamily="18" charset="0"/>
              </a:rPr>
              <a:t> </a:t>
            </a:r>
            <a:r>
              <a:rPr kumimoji="0" lang="zh-CN" altLang="zh-CN" sz="3200" b="1" i="0" u="none" strike="noStrike" cap="none" normalizeH="0" baseline="0" dirty="0" smtClean="0">
                <a:ln>
                  <a:noFill/>
                </a:ln>
                <a:solidFill>
                  <a:schemeClr val="tx1"/>
                </a:solidFill>
                <a:effectLst/>
                <a:latin typeface="Calibri" panose="020F0502020204030204" pitchFamily="34" charset="0"/>
                <a:ea typeface="宋体" panose="02010600030101010101" pitchFamily="2" charset="-122"/>
                <a:cs typeface="Times New Roman" panose="02020603050405020304" pitchFamily="18" charset="0"/>
              </a:rPr>
              <a:t>———</a:t>
            </a:r>
            <a:r>
              <a:rPr kumimoji="0" lang="zh-CN" sz="3200" b="1" i="0" u="none" strike="noStrike" cap="none" normalizeH="0" baseline="0" dirty="0" smtClean="0">
                <a:ln>
                  <a:noFill/>
                </a:ln>
                <a:solidFill>
                  <a:schemeClr val="tx1"/>
                </a:solidFill>
                <a:effectLst/>
                <a:latin typeface="Calibri" panose="020F0502020204030204" pitchFamily="34" charset="0"/>
                <a:ea typeface="宋体" panose="02010600030101010101" pitchFamily="2" charset="-122"/>
                <a:cs typeface="Times New Roman" panose="02020603050405020304" pitchFamily="18" charset="0"/>
              </a:rPr>
              <a:t>失落而不失自信（第七期③）</a:t>
            </a:r>
            <a:endParaRPr kumimoji="0" lang="zh-CN" sz="3200" b="1"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26"/>
                                        </p:tgtEl>
                                        <p:attrNameLst>
                                          <p:attrName>style.visibility</p:attrName>
                                        </p:attrNameLst>
                                      </p:cBhvr>
                                      <p:to>
                                        <p:strVal val="visible"/>
                                      </p:to>
                                    </p:set>
                                    <p:anim calcmode="lin" valueType="num">
                                      <p:cBhvr additive="base">
                                        <p:cTn id="7" dur="500" fill="hold"/>
                                        <p:tgtEl>
                                          <p:spTgt spid="1026"/>
                                        </p:tgtEl>
                                        <p:attrNameLst>
                                          <p:attrName>ppt_x</p:attrName>
                                        </p:attrNameLst>
                                      </p:cBhvr>
                                      <p:tavLst>
                                        <p:tav tm="0">
                                          <p:val>
                                            <p:strVal val="#ppt_x"/>
                                          </p:val>
                                        </p:tav>
                                        <p:tav tm="100000">
                                          <p:val>
                                            <p:strVal val="#ppt_x"/>
                                          </p:val>
                                        </p:tav>
                                      </p:tavLst>
                                    </p:anim>
                                    <p:anim calcmode="lin" valueType="num">
                                      <p:cBhvr additive="base">
                                        <p:cTn id="8" dur="500" fill="hold"/>
                                        <p:tgtEl>
                                          <p:spTgt spid="10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6"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642910" y="1071546"/>
            <a:ext cx="8001056" cy="4567254"/>
          </a:xfrm>
        </p:spPr>
        <p:txBody>
          <a:bodyPr>
            <a:normAutofit fontScale="55000" lnSpcReduction="20000"/>
          </a:bodyPr>
          <a:lstStyle/>
          <a:p>
            <a:pPr algn="l"/>
            <a:r>
              <a:rPr lang="zh-CN" altLang="en-US" sz="6500" b="1" dirty="0" smtClean="0">
                <a:solidFill>
                  <a:srgbClr val="002060"/>
                </a:solidFill>
              </a:rPr>
              <a:t>（三）一场气势汹汹，企图摧毁整个儿世界的暴风雨后，树叶还在滴翠，地沟还在淌水。太阳却义无反顾地微笑着出来了，小鸟抖掉了身上的残水“叽</a:t>
            </a:r>
            <a:r>
              <a:rPr lang="en-US" altLang="zh-CN" sz="6500" b="1" dirty="0" smtClean="0">
                <a:solidFill>
                  <a:srgbClr val="002060"/>
                </a:solidFill>
              </a:rPr>
              <a:t>——”</a:t>
            </a:r>
            <a:r>
              <a:rPr lang="zh-CN" altLang="en-US" sz="6500" b="1" dirty="0" smtClean="0">
                <a:solidFill>
                  <a:srgbClr val="002060"/>
                </a:solidFill>
              </a:rPr>
              <a:t>的一声去继续它的快乐。看到此情此景，联系自己因家庭地震，父母离异，自己成了这个世界的弃儿，绝望着，颓废着。有什么理由继续消极？应该把它看成是上苍对自己的一次考试，经历磨难是一次成长。</a:t>
            </a:r>
          </a:p>
          <a:p>
            <a:endParaRPr lang="zh-CN" altLang="en-US" b="1" dirty="0"/>
          </a:p>
        </p:txBody>
      </p:sp>
      <p:sp>
        <p:nvSpPr>
          <p:cNvPr id="4" name="TextBox 3"/>
          <p:cNvSpPr txBox="1"/>
          <p:nvPr/>
        </p:nvSpPr>
        <p:spPr>
          <a:xfrm>
            <a:off x="4000496" y="5429264"/>
            <a:ext cx="4621778" cy="584775"/>
          </a:xfrm>
          <a:prstGeom prst="rect">
            <a:avLst/>
          </a:prstGeom>
          <a:solidFill>
            <a:srgbClr val="00B050"/>
          </a:solidFill>
        </p:spPr>
        <p:txBody>
          <a:bodyPr wrap="none" rtlCol="0">
            <a:spAutoFit/>
          </a:bodyPr>
          <a:lstStyle/>
          <a:p>
            <a:r>
              <a:rPr lang="en-US" altLang="zh-CN" sz="3200" b="1" dirty="0" smtClean="0"/>
              <a:t>——</a:t>
            </a:r>
            <a:r>
              <a:rPr lang="zh-CN" altLang="en-US" sz="3200" b="1" dirty="0" smtClean="0"/>
              <a:t>坦然面对眼前的困境</a:t>
            </a:r>
            <a:endParaRPr lang="zh-CN" altLang="en-US" sz="32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357158" y="428604"/>
            <a:ext cx="7772400" cy="1143008"/>
          </a:xfrm>
          <a:solidFill>
            <a:srgbClr val="C00000"/>
          </a:solidFill>
        </p:spPr>
        <p:txBody>
          <a:bodyPr>
            <a:normAutofit fontScale="90000"/>
          </a:bodyPr>
          <a:lstStyle/>
          <a:p>
            <a:pPr algn="l"/>
            <a:r>
              <a:rPr lang="zh-CN" altLang="en-US" b="1" dirty="0" smtClean="0">
                <a:solidFill>
                  <a:schemeClr val="bg1"/>
                </a:solidFill>
              </a:rPr>
              <a:t>二、写文章须过好审题关：</a:t>
            </a:r>
            <a:r>
              <a:rPr lang="zh-CN" altLang="en-US" dirty="0" smtClean="0">
                <a:solidFill>
                  <a:schemeClr val="bg1"/>
                </a:solidFill>
              </a:rPr>
              <a:t/>
            </a:r>
            <a:br>
              <a:rPr lang="zh-CN" altLang="en-US" dirty="0" smtClean="0">
                <a:solidFill>
                  <a:schemeClr val="bg1"/>
                </a:solidFill>
              </a:rPr>
            </a:br>
            <a:endParaRPr lang="zh-CN" altLang="en-US" dirty="0">
              <a:solidFill>
                <a:schemeClr val="bg1"/>
              </a:solidFill>
            </a:endParaRPr>
          </a:p>
        </p:txBody>
      </p:sp>
      <p:sp>
        <p:nvSpPr>
          <p:cNvPr id="3" name="副标题 2"/>
          <p:cNvSpPr>
            <a:spLocks noGrp="1"/>
          </p:cNvSpPr>
          <p:nvPr>
            <p:ph type="subTitle" idx="1"/>
          </p:nvPr>
        </p:nvSpPr>
        <p:spPr>
          <a:xfrm>
            <a:off x="285720" y="1571612"/>
            <a:ext cx="8572560" cy="5286388"/>
          </a:xfrm>
        </p:spPr>
        <p:txBody>
          <a:bodyPr>
            <a:normAutofit fontScale="62500" lnSpcReduction="20000"/>
          </a:bodyPr>
          <a:lstStyle/>
          <a:p>
            <a:pPr algn="l"/>
            <a:r>
              <a:rPr lang="en-US" sz="4600" b="1" dirty="0" smtClean="0">
                <a:solidFill>
                  <a:srgbClr val="002060"/>
                </a:solidFill>
              </a:rPr>
              <a:t>1</a:t>
            </a:r>
            <a:r>
              <a:rPr lang="zh-CN" altLang="en-US" sz="4600" b="1" dirty="0" smtClean="0">
                <a:solidFill>
                  <a:srgbClr val="002060"/>
                </a:solidFill>
              </a:rPr>
              <a:t>、</a:t>
            </a:r>
            <a:r>
              <a:rPr lang="en-US" sz="4600" b="1" dirty="0" smtClean="0">
                <a:solidFill>
                  <a:srgbClr val="002060"/>
                </a:solidFill>
              </a:rPr>
              <a:t>2011</a:t>
            </a:r>
            <a:r>
              <a:rPr lang="zh-CN" altLang="en-US" sz="4600" b="1" dirty="0" smtClean="0">
                <a:solidFill>
                  <a:srgbClr val="002060"/>
                </a:solidFill>
              </a:rPr>
              <a:t>年嘉兴市中考作文题</a:t>
            </a:r>
          </a:p>
          <a:p>
            <a:pPr algn="l"/>
            <a:r>
              <a:rPr lang="zh-CN" altLang="en-US" sz="4600" b="1" dirty="0" smtClean="0">
                <a:solidFill>
                  <a:srgbClr val="002060"/>
                </a:solidFill>
              </a:rPr>
              <a:t>成长路上，有彩虹，也有风雨。成功时，留一点</a:t>
            </a:r>
            <a:r>
              <a:rPr lang="zh-CN" altLang="en-US" sz="4600" b="1" dirty="0" smtClean="0">
                <a:solidFill>
                  <a:srgbClr val="C00000"/>
                </a:solidFill>
              </a:rPr>
              <a:t>清醒</a:t>
            </a:r>
            <a:r>
              <a:rPr lang="zh-CN" altLang="en-US" sz="4600" b="1" dirty="0" smtClean="0">
                <a:solidFill>
                  <a:srgbClr val="002060"/>
                </a:solidFill>
              </a:rPr>
              <a:t>给自己，你会发现，更多的理想需要追求；失败时，留一点</a:t>
            </a:r>
            <a:r>
              <a:rPr lang="zh-CN" altLang="en-US" sz="4600" b="1" dirty="0" smtClean="0">
                <a:solidFill>
                  <a:srgbClr val="C00000"/>
                </a:solidFill>
              </a:rPr>
              <a:t>梦想</a:t>
            </a:r>
            <a:r>
              <a:rPr lang="zh-CN" altLang="en-US" sz="4600" b="1" dirty="0" smtClean="0">
                <a:solidFill>
                  <a:srgbClr val="002060"/>
                </a:solidFill>
              </a:rPr>
              <a:t>给自己，你会 发现，前方的道路何其宽广；幸福时，留一点</a:t>
            </a:r>
            <a:r>
              <a:rPr lang="zh-CN" altLang="en-US" sz="4600" b="1" dirty="0" smtClean="0">
                <a:solidFill>
                  <a:srgbClr val="C00000"/>
                </a:solidFill>
              </a:rPr>
              <a:t>责任</a:t>
            </a:r>
            <a:r>
              <a:rPr lang="zh-CN" altLang="en-US" sz="4600" b="1" dirty="0" smtClean="0">
                <a:solidFill>
                  <a:srgbClr val="002060"/>
                </a:solidFill>
              </a:rPr>
              <a:t>给自己，你会发现，帮助别人多么快乐；忧伤时，留一点</a:t>
            </a:r>
            <a:r>
              <a:rPr lang="zh-CN" altLang="en-US" sz="4600" b="1" dirty="0" smtClean="0">
                <a:solidFill>
                  <a:srgbClr val="C00000"/>
                </a:solidFill>
              </a:rPr>
              <a:t>微笑</a:t>
            </a:r>
            <a:r>
              <a:rPr lang="zh-CN" altLang="en-US" sz="4600" b="1" dirty="0" smtClean="0">
                <a:solidFill>
                  <a:srgbClr val="002060"/>
                </a:solidFill>
              </a:rPr>
              <a:t>给自己，你会发现 ，平凡的生活充满阳光</a:t>
            </a:r>
            <a:r>
              <a:rPr lang="en-US" sz="4600" b="1" dirty="0" smtClean="0">
                <a:solidFill>
                  <a:srgbClr val="002060"/>
                </a:solidFill>
              </a:rPr>
              <a:t>……</a:t>
            </a:r>
            <a:endParaRPr lang="zh-CN" altLang="en-US" sz="4600" b="1" dirty="0" smtClean="0">
              <a:solidFill>
                <a:srgbClr val="002060"/>
              </a:solidFill>
            </a:endParaRPr>
          </a:p>
          <a:p>
            <a:pPr algn="l"/>
            <a:r>
              <a:rPr lang="zh-CN" altLang="en-US" sz="4600" b="1" dirty="0" smtClean="0">
                <a:solidFill>
                  <a:srgbClr val="002060"/>
                </a:solidFill>
              </a:rPr>
              <a:t>请以</a:t>
            </a:r>
            <a:r>
              <a:rPr lang="en-US" sz="4600" b="1" dirty="0" smtClean="0">
                <a:solidFill>
                  <a:srgbClr val="002060"/>
                </a:solidFill>
              </a:rPr>
              <a:t>“</a:t>
            </a:r>
            <a:r>
              <a:rPr lang="zh-CN" altLang="en-US" sz="4600" b="1" dirty="0" smtClean="0">
                <a:solidFill>
                  <a:srgbClr val="002060"/>
                </a:solidFill>
              </a:rPr>
              <a:t>留一点</a:t>
            </a:r>
            <a:r>
              <a:rPr lang="en-US" sz="4600" b="1" dirty="0" smtClean="0">
                <a:solidFill>
                  <a:srgbClr val="002060"/>
                </a:solidFill>
              </a:rPr>
              <a:t>____  </a:t>
            </a:r>
            <a:r>
              <a:rPr lang="zh-CN" altLang="en-US" sz="4600" b="1" dirty="0" smtClean="0">
                <a:solidFill>
                  <a:srgbClr val="002060"/>
                </a:solidFill>
              </a:rPr>
              <a:t>给自己</a:t>
            </a:r>
            <a:r>
              <a:rPr lang="en-US" sz="4600" b="1" dirty="0" smtClean="0">
                <a:solidFill>
                  <a:srgbClr val="002060"/>
                </a:solidFill>
              </a:rPr>
              <a:t>”</a:t>
            </a:r>
            <a:r>
              <a:rPr lang="zh-CN" altLang="en-US" sz="4600" b="1" dirty="0" smtClean="0">
                <a:solidFill>
                  <a:srgbClr val="002060"/>
                </a:solidFill>
              </a:rPr>
              <a:t>为题，写一篇文章。</a:t>
            </a:r>
          </a:p>
          <a:p>
            <a:pPr algn="l"/>
            <a:r>
              <a:rPr lang="zh-CN" altLang="en-US" sz="4600" b="1" dirty="0" smtClean="0">
                <a:solidFill>
                  <a:srgbClr val="002060"/>
                </a:solidFill>
              </a:rPr>
              <a:t>要求：</a:t>
            </a:r>
          </a:p>
          <a:p>
            <a:pPr algn="l"/>
            <a:r>
              <a:rPr lang="zh-CN" altLang="en-US" sz="4600" b="1" dirty="0" smtClean="0">
                <a:solidFill>
                  <a:srgbClr val="002060"/>
                </a:solidFill>
              </a:rPr>
              <a:t>（</a:t>
            </a:r>
            <a:r>
              <a:rPr lang="en-US" sz="4600" b="1" dirty="0" smtClean="0">
                <a:solidFill>
                  <a:srgbClr val="002060"/>
                </a:solidFill>
              </a:rPr>
              <a:t>1</a:t>
            </a:r>
            <a:r>
              <a:rPr lang="zh-CN" altLang="en-US" sz="4600" b="1" dirty="0" smtClean="0">
                <a:solidFill>
                  <a:srgbClr val="002060"/>
                </a:solidFill>
              </a:rPr>
              <a:t>）将标题补充完整；</a:t>
            </a:r>
          </a:p>
          <a:p>
            <a:pPr algn="l"/>
            <a:r>
              <a:rPr lang="zh-CN" altLang="en-US" sz="4600" b="1" dirty="0" smtClean="0">
                <a:solidFill>
                  <a:srgbClr val="002060"/>
                </a:solidFill>
              </a:rPr>
              <a:t>（</a:t>
            </a:r>
            <a:r>
              <a:rPr lang="en-US" sz="4600" b="1" dirty="0" smtClean="0">
                <a:solidFill>
                  <a:srgbClr val="002060"/>
                </a:solidFill>
              </a:rPr>
              <a:t>2</a:t>
            </a:r>
            <a:r>
              <a:rPr lang="zh-CN" altLang="en-US" sz="4600" b="1" dirty="0" smtClean="0">
                <a:solidFill>
                  <a:srgbClr val="002060"/>
                </a:solidFill>
              </a:rPr>
              <a:t>）文体不限，字数不少于</a:t>
            </a:r>
            <a:r>
              <a:rPr lang="en-US" sz="4600" b="1" dirty="0" smtClean="0">
                <a:solidFill>
                  <a:srgbClr val="002060"/>
                </a:solidFill>
              </a:rPr>
              <a:t>600</a:t>
            </a:r>
            <a:r>
              <a:rPr lang="zh-CN" altLang="en-US" sz="4600" b="1" dirty="0" smtClean="0">
                <a:solidFill>
                  <a:srgbClr val="002060"/>
                </a:solidFill>
              </a:rPr>
              <a:t>；</a:t>
            </a:r>
          </a:p>
          <a:p>
            <a:pPr algn="l"/>
            <a:r>
              <a:rPr lang="zh-CN" altLang="en-US" sz="4600" b="1" dirty="0" smtClean="0">
                <a:solidFill>
                  <a:srgbClr val="002060"/>
                </a:solidFill>
              </a:rPr>
              <a:t>（</a:t>
            </a:r>
            <a:r>
              <a:rPr lang="en-US" sz="4600" b="1" dirty="0" smtClean="0">
                <a:solidFill>
                  <a:srgbClr val="002060"/>
                </a:solidFill>
              </a:rPr>
              <a:t>3</a:t>
            </a:r>
            <a:r>
              <a:rPr lang="zh-CN" altLang="en-US" sz="4600" b="1" dirty="0" smtClean="0">
                <a:solidFill>
                  <a:srgbClr val="002060"/>
                </a:solidFill>
              </a:rPr>
              <a:t>）文中不得出现真实的人名、地名、校名。</a:t>
            </a:r>
          </a:p>
          <a:p>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linds(horizontal)">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blinds(horizontal)">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blinds(horizontal)">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blinds(horizontal)">
                                      <p:cBhvr>
                                        <p:cTn id="37"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0" y="857232"/>
            <a:ext cx="8729634" cy="3114684"/>
          </a:xfrm>
        </p:spPr>
        <p:txBody>
          <a:bodyPr/>
          <a:lstStyle/>
          <a:p>
            <a:pPr>
              <a:buNone/>
            </a:pPr>
            <a:r>
              <a:rPr lang="zh-CN" altLang="en-US" sz="3600" b="1" dirty="0" smtClean="0"/>
              <a:t>            钱钟书先生说：写作的材料是火，想象就是光，没有火哪有光，而光至所及将远远超过火的大小。</a:t>
            </a:r>
          </a:p>
          <a:p>
            <a:pPr>
              <a:buNone/>
            </a:pPr>
            <a:endParaRPr lang="zh-CN" altLang="en-US" dirty="0" smtClean="0"/>
          </a:p>
          <a:p>
            <a:endParaRPr lang="zh-CN" altLang="en-US" dirty="0"/>
          </a:p>
        </p:txBody>
      </p:sp>
      <p:sp>
        <p:nvSpPr>
          <p:cNvPr id="5" name="TextBox 4"/>
          <p:cNvSpPr txBox="1"/>
          <p:nvPr/>
        </p:nvSpPr>
        <p:spPr>
          <a:xfrm>
            <a:off x="642910" y="4500570"/>
            <a:ext cx="7429584" cy="1077218"/>
          </a:xfrm>
          <a:prstGeom prst="rect">
            <a:avLst/>
          </a:prstGeom>
          <a:solidFill>
            <a:srgbClr val="00B050"/>
          </a:solidFill>
        </p:spPr>
        <p:txBody>
          <a:bodyPr wrap="square" rtlCol="0">
            <a:spAutoFit/>
          </a:bodyPr>
          <a:lstStyle/>
          <a:p>
            <a:r>
              <a:rPr lang="zh-CN" altLang="en-US" sz="3200" b="1" dirty="0" smtClean="0"/>
              <a:t>环境开头，议论（抒情）结尾；</a:t>
            </a:r>
            <a:endParaRPr lang="en-US" altLang="zh-CN" sz="3200" b="1" dirty="0" smtClean="0"/>
          </a:p>
          <a:p>
            <a:r>
              <a:rPr lang="zh-CN" altLang="en-US" sz="3200" b="1" dirty="0" smtClean="0"/>
              <a:t>开好头，保好底，中间过程写具体</a:t>
            </a:r>
            <a:endParaRPr lang="zh-CN" altLang="en-US" sz="3200" b="1" dirty="0"/>
          </a:p>
        </p:txBody>
      </p:sp>
      <p:sp>
        <p:nvSpPr>
          <p:cNvPr id="4" name="TextBox 3"/>
          <p:cNvSpPr txBox="1"/>
          <p:nvPr/>
        </p:nvSpPr>
        <p:spPr>
          <a:xfrm>
            <a:off x="714348" y="3286124"/>
            <a:ext cx="3057247" cy="584775"/>
          </a:xfrm>
          <a:prstGeom prst="rect">
            <a:avLst/>
          </a:prstGeom>
          <a:solidFill>
            <a:schemeClr val="accent2"/>
          </a:solidFill>
        </p:spPr>
        <p:txBody>
          <a:bodyPr wrap="none" rtlCol="0">
            <a:spAutoFit/>
          </a:bodyPr>
          <a:lstStyle/>
          <a:p>
            <a:r>
              <a:rPr lang="zh-CN" altLang="en-US" sz="3200" b="1" dirty="0" smtClean="0">
                <a:solidFill>
                  <a:schemeClr val="bg1"/>
                </a:solidFill>
              </a:rPr>
              <a:t>写作的基本套路</a:t>
            </a:r>
            <a:endParaRPr lang="zh-CN" altLang="en-US" sz="3200" b="1"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 presetClass="entr" presetSubtype="16"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ox(in)">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4"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00034" y="928670"/>
            <a:ext cx="8229600" cy="1143000"/>
          </a:xfrm>
        </p:spPr>
        <p:txBody>
          <a:bodyPr>
            <a:normAutofit fontScale="90000"/>
          </a:bodyPr>
          <a:lstStyle/>
          <a:p>
            <a:pPr algn="l"/>
            <a:r>
              <a:rPr lang="en-US" altLang="zh-CN" sz="3600" b="1" dirty="0" smtClean="0"/>
              <a:t>【</a:t>
            </a:r>
            <a:r>
              <a:rPr lang="zh-CN" altLang="en-US" sz="3600" b="1" dirty="0" smtClean="0"/>
              <a:t>时间、快乐、自信、什么、记忆、希望、惬意、空间、爱、信心、</a:t>
            </a:r>
            <a:r>
              <a:rPr lang="zh-CN" altLang="en-US" sz="3600" b="1" dirty="0" smtClean="0">
                <a:solidFill>
                  <a:srgbClr val="00B050"/>
                </a:solidFill>
              </a:rPr>
              <a:t>执着</a:t>
            </a:r>
            <a:r>
              <a:rPr lang="zh-CN" altLang="en-US" sz="3600" b="1" dirty="0" smtClean="0"/>
              <a:t>、感动、阳光、</a:t>
            </a:r>
            <a:r>
              <a:rPr lang="zh-CN" altLang="en-US" sz="3600" b="1" dirty="0" smtClean="0">
                <a:solidFill>
                  <a:srgbClr val="00B050"/>
                </a:solidFill>
              </a:rPr>
              <a:t>反省、遗憾、</a:t>
            </a:r>
            <a:r>
              <a:rPr lang="zh-CN" altLang="en-US" sz="3600" b="1" dirty="0" smtClean="0"/>
              <a:t>自尊</a:t>
            </a:r>
            <a:r>
              <a:rPr lang="en-US" altLang="zh-CN" sz="3600" b="1" dirty="0" smtClean="0"/>
              <a:t>】</a:t>
            </a:r>
            <a:r>
              <a:rPr lang="en-US" altLang="zh-CN" dirty="0" smtClean="0"/>
              <a:t/>
            </a:r>
            <a:br>
              <a:rPr lang="en-US" altLang="zh-CN" dirty="0" smtClean="0"/>
            </a:br>
            <a:endParaRPr lang="zh-CN" altLang="en-US" dirty="0"/>
          </a:p>
        </p:txBody>
      </p:sp>
      <p:sp>
        <p:nvSpPr>
          <p:cNvPr id="3" name="内容占位符 2"/>
          <p:cNvSpPr>
            <a:spLocks noGrp="1"/>
          </p:cNvSpPr>
          <p:nvPr>
            <p:ph idx="1"/>
          </p:nvPr>
        </p:nvSpPr>
        <p:spPr>
          <a:xfrm>
            <a:off x="0" y="1928802"/>
            <a:ext cx="9144000" cy="3768733"/>
          </a:xfrm>
        </p:spPr>
        <p:txBody>
          <a:bodyPr>
            <a:noAutofit/>
          </a:bodyPr>
          <a:lstStyle/>
          <a:p>
            <a:pPr>
              <a:buNone/>
            </a:pPr>
            <a:r>
              <a:rPr lang="en-US" sz="2800" b="1" dirty="0" smtClean="0">
                <a:solidFill>
                  <a:srgbClr val="002060"/>
                </a:solidFill>
              </a:rPr>
              <a:t>2</a:t>
            </a:r>
            <a:r>
              <a:rPr lang="zh-CN" altLang="en-US" sz="2800" b="1" dirty="0" smtClean="0">
                <a:solidFill>
                  <a:srgbClr val="002060"/>
                </a:solidFill>
              </a:rPr>
              <a:t>、</a:t>
            </a:r>
            <a:r>
              <a:rPr lang="en-US" sz="2800" b="1" dirty="0" smtClean="0">
                <a:solidFill>
                  <a:srgbClr val="002060"/>
                </a:solidFill>
              </a:rPr>
              <a:t>2012</a:t>
            </a:r>
            <a:r>
              <a:rPr lang="zh-CN" altLang="en-US" sz="2800" b="1" dirty="0" smtClean="0">
                <a:solidFill>
                  <a:srgbClr val="002060"/>
                </a:solidFill>
              </a:rPr>
              <a:t>年嘉兴中考作文题目：那时，那</a:t>
            </a:r>
            <a:r>
              <a:rPr lang="en-US" altLang="zh-CN" sz="2800" b="1" dirty="0" smtClean="0">
                <a:solidFill>
                  <a:srgbClr val="002060"/>
                </a:solidFill>
              </a:rPr>
              <a:t>……</a:t>
            </a:r>
          </a:p>
          <a:p>
            <a:pPr>
              <a:buNone/>
            </a:pPr>
            <a:r>
              <a:rPr lang="zh-CN" altLang="en-US" sz="2800" b="1" dirty="0" smtClean="0">
                <a:solidFill>
                  <a:srgbClr val="002060"/>
                </a:solidFill>
              </a:rPr>
              <a:t>据考生反应：“蛮好写的，我写的是</a:t>
            </a:r>
            <a:r>
              <a:rPr lang="en-US" altLang="zh-CN" sz="2800" b="1" dirty="0" smtClean="0">
                <a:solidFill>
                  <a:srgbClr val="002060"/>
                </a:solidFill>
              </a:rPr>
              <a:t>《</a:t>
            </a:r>
            <a:r>
              <a:rPr lang="zh-CN" altLang="en-US" sz="2800" b="1" dirty="0" smtClean="0">
                <a:solidFill>
                  <a:srgbClr val="002060"/>
                </a:solidFill>
              </a:rPr>
              <a:t>那时，那份情</a:t>
            </a:r>
            <a:r>
              <a:rPr lang="en-US" altLang="zh-CN" sz="2800" b="1" dirty="0" smtClean="0">
                <a:solidFill>
                  <a:srgbClr val="002060"/>
                </a:solidFill>
              </a:rPr>
              <a:t>》</a:t>
            </a:r>
            <a:r>
              <a:rPr lang="zh-CN" altLang="en-US" sz="2800" b="1" dirty="0" smtClean="0">
                <a:solidFill>
                  <a:srgbClr val="002060"/>
                </a:solidFill>
              </a:rPr>
              <a:t>，写自己对故乡的怀念之情。”市实验初中教育集团初三学生马同学告诉记者，自己来自遥远的北国黑龙江省，童年在哪儿度过，忘不了那里的风土人情，那里有她最难忘的美好记忆。“我写的是</a:t>
            </a:r>
            <a:r>
              <a:rPr lang="en-US" altLang="zh-CN" sz="2800" b="1" dirty="0" smtClean="0">
                <a:solidFill>
                  <a:srgbClr val="002060"/>
                </a:solidFill>
              </a:rPr>
              <a:t>《</a:t>
            </a:r>
            <a:r>
              <a:rPr lang="zh-CN" altLang="en-US" sz="2800" b="1" dirty="0" smtClean="0">
                <a:solidFill>
                  <a:srgbClr val="002060"/>
                </a:solidFill>
              </a:rPr>
              <a:t>那时，那背影</a:t>
            </a:r>
            <a:r>
              <a:rPr lang="en-US" altLang="zh-CN" sz="2800" b="1" dirty="0" smtClean="0">
                <a:solidFill>
                  <a:srgbClr val="002060"/>
                </a:solidFill>
              </a:rPr>
              <a:t>》</a:t>
            </a:r>
            <a:r>
              <a:rPr lang="zh-CN" altLang="en-US" sz="2800" b="1" dirty="0" smtClean="0">
                <a:solidFill>
                  <a:srgbClr val="002060"/>
                </a:solidFill>
              </a:rPr>
              <a:t>，写父亲每次送我上学离去时的背影，之所以选写这个内容，是觉得自己长大了，应该感恩父亲对自己的付出。”嘉兴外国语学校的黄同学说；“我写的是</a:t>
            </a:r>
            <a:r>
              <a:rPr lang="en-US" altLang="zh-CN" sz="2800" b="1" dirty="0" smtClean="0">
                <a:solidFill>
                  <a:srgbClr val="002060"/>
                </a:solidFill>
              </a:rPr>
              <a:t>《</a:t>
            </a:r>
            <a:r>
              <a:rPr lang="zh-CN" altLang="en-US" sz="2800" b="1" dirty="0" smtClean="0">
                <a:solidFill>
                  <a:srgbClr val="002060"/>
                </a:solidFill>
              </a:rPr>
              <a:t>那时，那件事</a:t>
            </a:r>
            <a:r>
              <a:rPr lang="en-US" altLang="zh-CN" sz="2800" b="1" dirty="0" smtClean="0">
                <a:solidFill>
                  <a:srgbClr val="002060"/>
                </a:solidFill>
              </a:rPr>
              <a:t>》</a:t>
            </a:r>
            <a:r>
              <a:rPr lang="zh-CN" altLang="en-US" sz="2800" b="1" dirty="0" smtClean="0">
                <a:solidFill>
                  <a:srgbClr val="002060"/>
                </a:solidFill>
              </a:rPr>
              <a:t>，写</a:t>
            </a:r>
            <a:r>
              <a:rPr lang="en-US" altLang="zh-CN" sz="2800" b="1" dirty="0" smtClean="0">
                <a:solidFill>
                  <a:srgbClr val="002060"/>
                </a:solidFill>
              </a:rPr>
              <a:t>……”</a:t>
            </a:r>
            <a:r>
              <a:rPr lang="zh-CN" altLang="en-US" sz="2800" b="1" dirty="0" smtClean="0">
                <a:solidFill>
                  <a:srgbClr val="002060"/>
                </a:solidFill>
              </a:rPr>
              <a:t>不少考生表示，自己感到有说不完的话，写得很投入，把自己经历的难忘的人与事都写了出来。</a:t>
            </a:r>
          </a:p>
          <a:p>
            <a:endParaRPr lang="zh-CN" altLang="en-US" sz="28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cBhvr>
                                    </p:anim>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circle(in)">
                                      <p:cBhvr>
                                        <p:cTn id="12" dur="20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circle(in)">
                                      <p:cBhvr>
                                        <p:cTn id="17" dur="2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57158" y="571480"/>
            <a:ext cx="8229600" cy="5929354"/>
          </a:xfrm>
        </p:spPr>
        <p:txBody>
          <a:bodyPr>
            <a:normAutofit/>
          </a:bodyPr>
          <a:lstStyle/>
          <a:p>
            <a:pPr>
              <a:buNone/>
            </a:pPr>
            <a:r>
              <a:rPr lang="zh-CN" altLang="en-US" b="1" dirty="0" smtClean="0"/>
              <a:t>那时，那人哭了</a:t>
            </a:r>
            <a:r>
              <a:rPr lang="en-US" b="1" dirty="0" smtClean="0"/>
              <a:t> </a:t>
            </a:r>
          </a:p>
          <a:p>
            <a:pPr>
              <a:buNone/>
            </a:pPr>
            <a:r>
              <a:rPr lang="zh-CN" altLang="en-US" b="1" dirty="0" smtClean="0">
                <a:solidFill>
                  <a:srgbClr val="00B050"/>
                </a:solidFill>
              </a:rPr>
              <a:t>那时，那花开了</a:t>
            </a:r>
            <a:endParaRPr lang="en-US" altLang="zh-CN" b="1" dirty="0" smtClean="0">
              <a:solidFill>
                <a:srgbClr val="00B050"/>
              </a:solidFill>
            </a:endParaRPr>
          </a:p>
          <a:p>
            <a:pPr>
              <a:buNone/>
            </a:pPr>
            <a:r>
              <a:rPr lang="zh-CN" altLang="en-US" b="1" dirty="0" smtClean="0"/>
              <a:t>那时，那人那事</a:t>
            </a:r>
            <a:r>
              <a:rPr lang="en-US" b="1" dirty="0" smtClean="0"/>
              <a:t> </a:t>
            </a:r>
            <a:endParaRPr lang="en-US" b="1" dirty="0" smtClean="0">
              <a:solidFill>
                <a:srgbClr val="00B050"/>
              </a:solidFill>
            </a:endParaRPr>
          </a:p>
          <a:p>
            <a:pPr>
              <a:buNone/>
            </a:pPr>
            <a:r>
              <a:rPr lang="zh-CN" altLang="en-US" b="1" dirty="0" smtClean="0">
                <a:solidFill>
                  <a:srgbClr val="00B050"/>
                </a:solidFill>
              </a:rPr>
              <a:t>那时，那微笑</a:t>
            </a:r>
            <a:r>
              <a:rPr lang="en-US" b="1" dirty="0" smtClean="0">
                <a:solidFill>
                  <a:srgbClr val="00B050"/>
                </a:solidFill>
              </a:rPr>
              <a:t>  </a:t>
            </a:r>
          </a:p>
          <a:p>
            <a:pPr>
              <a:buNone/>
            </a:pPr>
            <a:r>
              <a:rPr lang="zh-CN" altLang="en-US" b="1" dirty="0" smtClean="0"/>
              <a:t>那时，那鼓励</a:t>
            </a:r>
            <a:endParaRPr lang="zh-CN" altLang="en-US" dirty="0" smtClean="0"/>
          </a:p>
          <a:p>
            <a:pPr>
              <a:buNone/>
            </a:pPr>
            <a:r>
              <a:rPr lang="zh-CN" altLang="en-US" b="1" dirty="0" smtClean="0">
                <a:solidFill>
                  <a:srgbClr val="00B050"/>
                </a:solidFill>
              </a:rPr>
              <a:t>那时，那陪伴</a:t>
            </a:r>
            <a:r>
              <a:rPr lang="en-US" b="1" dirty="0" smtClean="0">
                <a:solidFill>
                  <a:srgbClr val="00B050"/>
                </a:solidFill>
              </a:rPr>
              <a:t>   </a:t>
            </a:r>
          </a:p>
          <a:p>
            <a:pPr>
              <a:buNone/>
            </a:pPr>
            <a:r>
              <a:rPr lang="zh-CN" altLang="en-US" b="1" dirty="0" smtClean="0"/>
              <a:t>那时，那人</a:t>
            </a:r>
            <a:r>
              <a:rPr lang="en-US" b="1" dirty="0" smtClean="0"/>
              <a:t>       </a:t>
            </a:r>
          </a:p>
          <a:p>
            <a:pPr>
              <a:buNone/>
            </a:pPr>
            <a:r>
              <a:rPr lang="zh-CN" altLang="en-US" b="1" dirty="0" smtClean="0">
                <a:solidFill>
                  <a:srgbClr val="00B050"/>
                </a:solidFill>
              </a:rPr>
              <a:t>那时，那眼神</a:t>
            </a:r>
            <a:r>
              <a:rPr lang="en-US" b="1" dirty="0" smtClean="0">
                <a:solidFill>
                  <a:srgbClr val="00B050"/>
                </a:solidFill>
              </a:rPr>
              <a:t>     </a:t>
            </a:r>
          </a:p>
          <a:p>
            <a:pPr>
              <a:buNone/>
            </a:pPr>
            <a:r>
              <a:rPr lang="zh-CN" altLang="en-US" b="1" dirty="0" smtClean="0"/>
              <a:t>那时，那青春</a:t>
            </a:r>
            <a:r>
              <a:rPr lang="en-US" b="1" dirty="0" smtClean="0"/>
              <a:t>  </a:t>
            </a:r>
          </a:p>
          <a:p>
            <a:pPr>
              <a:buNone/>
            </a:pPr>
            <a:r>
              <a:rPr lang="zh-CN" altLang="en-US" b="1" dirty="0" smtClean="0">
                <a:solidFill>
                  <a:srgbClr val="00B050"/>
                </a:solidFill>
              </a:rPr>
              <a:t>那时，那惭愧</a:t>
            </a:r>
            <a:endParaRPr lang="zh-CN" altLang="en-US" dirty="0" smtClean="0">
              <a:solidFill>
                <a:srgbClr val="00B050"/>
              </a:solidFill>
            </a:endParaRPr>
          </a:p>
          <a:p>
            <a:endParaRPr lang="zh-CN" altLang="en-US"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214282" y="0"/>
            <a:ext cx="8929718" cy="1684315"/>
          </a:xfrm>
          <a:solidFill>
            <a:srgbClr val="00B050"/>
          </a:solidFill>
        </p:spPr>
        <p:txBody>
          <a:bodyPr>
            <a:normAutofit fontScale="90000"/>
          </a:bodyPr>
          <a:lstStyle/>
          <a:p>
            <a:pPr algn="l"/>
            <a:r>
              <a:rPr lang="en-US" b="1" dirty="0" smtClean="0"/>
              <a:t>3</a:t>
            </a:r>
            <a:r>
              <a:rPr lang="zh-CN" altLang="en-US" b="1" dirty="0" smtClean="0"/>
              <a:t>、</a:t>
            </a:r>
            <a:r>
              <a:rPr lang="en-US" b="1" dirty="0" smtClean="0"/>
              <a:t>2013</a:t>
            </a:r>
            <a:r>
              <a:rPr lang="zh-CN" altLang="en-US" b="1" dirty="0" smtClean="0"/>
              <a:t>嘉兴中考作文题：歌声嘹亮</a:t>
            </a:r>
            <a:r>
              <a:rPr lang="en-US" altLang="zh-CN" b="1" dirty="0" smtClean="0"/>
              <a:t/>
            </a:r>
            <a:br>
              <a:rPr lang="en-US" altLang="zh-CN" b="1" dirty="0" smtClean="0"/>
            </a:br>
            <a:r>
              <a:rPr lang="zh-CN" altLang="en-US" sz="3600" b="1" dirty="0" smtClean="0">
                <a:solidFill>
                  <a:srgbClr val="FFC000"/>
                </a:solidFill>
              </a:rPr>
              <a:t>主谓短语，“歌声”指正能量、积极的东西。“嘹亮”是得到大家的响应，具有号召力的意思。</a:t>
            </a:r>
            <a:endParaRPr lang="zh-CN" altLang="en-US" sz="3600" b="1" dirty="0">
              <a:solidFill>
                <a:srgbClr val="FFC000"/>
              </a:solidFill>
            </a:endParaRPr>
          </a:p>
        </p:txBody>
      </p:sp>
      <p:sp>
        <p:nvSpPr>
          <p:cNvPr id="3" name="副标题 2"/>
          <p:cNvSpPr>
            <a:spLocks noGrp="1"/>
          </p:cNvSpPr>
          <p:nvPr>
            <p:ph type="subTitle" idx="1"/>
          </p:nvPr>
        </p:nvSpPr>
        <p:spPr>
          <a:xfrm>
            <a:off x="142844" y="1785902"/>
            <a:ext cx="8786874" cy="5072098"/>
          </a:xfrm>
        </p:spPr>
        <p:txBody>
          <a:bodyPr>
            <a:normAutofit fontScale="92500" lnSpcReduction="20000"/>
          </a:bodyPr>
          <a:lstStyle/>
          <a:p>
            <a:pPr algn="l"/>
            <a:r>
              <a:rPr lang="en-US" b="1" dirty="0" smtClean="0">
                <a:solidFill>
                  <a:srgbClr val="FF0000"/>
                </a:solidFill>
              </a:rPr>
              <a:t>4</a:t>
            </a:r>
            <a:r>
              <a:rPr lang="zh-CN" altLang="en-US" b="1" dirty="0" smtClean="0">
                <a:solidFill>
                  <a:srgbClr val="FF0000"/>
                </a:solidFill>
              </a:rPr>
              <a:t>、</a:t>
            </a:r>
            <a:r>
              <a:rPr lang="en-US" b="1" dirty="0" smtClean="0">
                <a:solidFill>
                  <a:srgbClr val="FF0000"/>
                </a:solidFill>
              </a:rPr>
              <a:t>2014</a:t>
            </a:r>
            <a:r>
              <a:rPr lang="zh-CN" altLang="en-US" b="1" dirty="0" smtClean="0">
                <a:solidFill>
                  <a:srgbClr val="FF0000"/>
                </a:solidFill>
              </a:rPr>
              <a:t>年嘉兴市中考作文：</a:t>
            </a:r>
          </a:p>
          <a:p>
            <a:pPr algn="l"/>
            <a:r>
              <a:rPr lang="en-US" b="1" dirty="0" smtClean="0">
                <a:solidFill>
                  <a:schemeClr val="tx1"/>
                </a:solidFill>
              </a:rPr>
              <a:t>22.</a:t>
            </a:r>
            <a:r>
              <a:rPr lang="zh-CN" altLang="en-US" b="1" dirty="0" smtClean="0">
                <a:solidFill>
                  <a:schemeClr val="tx1"/>
                </a:solidFill>
              </a:rPr>
              <a:t>阅读下面文字，按要求作文。</a:t>
            </a:r>
            <a:r>
              <a:rPr lang="en-US" b="1" dirty="0" smtClean="0">
                <a:solidFill>
                  <a:schemeClr val="tx1"/>
                </a:solidFill>
              </a:rPr>
              <a:t>(60</a:t>
            </a:r>
            <a:r>
              <a:rPr lang="zh-CN" altLang="en-US" b="1" dirty="0" smtClean="0">
                <a:solidFill>
                  <a:schemeClr val="tx1"/>
                </a:solidFill>
              </a:rPr>
              <a:t>分</a:t>
            </a:r>
            <a:r>
              <a:rPr lang="en-US" b="1" dirty="0" smtClean="0">
                <a:solidFill>
                  <a:schemeClr val="tx1"/>
                </a:solidFill>
              </a:rPr>
              <a:t>)</a:t>
            </a:r>
            <a:endParaRPr lang="zh-CN" altLang="en-US" b="1" dirty="0" smtClean="0">
              <a:solidFill>
                <a:schemeClr val="tx1"/>
              </a:solidFill>
            </a:endParaRPr>
          </a:p>
          <a:p>
            <a:pPr algn="l"/>
            <a:r>
              <a:rPr lang="en-US" b="1" dirty="0" smtClean="0">
                <a:solidFill>
                  <a:schemeClr val="tx1"/>
                </a:solidFill>
              </a:rPr>
              <a:t> </a:t>
            </a:r>
            <a:r>
              <a:rPr lang="zh-CN" altLang="en-US" b="1" dirty="0" smtClean="0">
                <a:solidFill>
                  <a:schemeClr val="tx1"/>
                </a:solidFill>
              </a:rPr>
              <a:t>台湾作家龙应台说：以前相信的很多东西，后来一件一件变成不相信；以前相信的很多东西，有些其实到今天也还相信</a:t>
            </a:r>
            <a:r>
              <a:rPr lang="en-US" altLang="zh-CN" b="1" dirty="0" smtClean="0">
                <a:solidFill>
                  <a:schemeClr val="tx1"/>
                </a:solidFill>
              </a:rPr>
              <a:t>……</a:t>
            </a:r>
            <a:r>
              <a:rPr lang="zh-CN" altLang="en-US" b="1" dirty="0" smtClean="0">
                <a:solidFill>
                  <a:schemeClr val="tx1"/>
                </a:solidFill>
              </a:rPr>
              <a:t>我们总是在相信与不相信之间挣扎。</a:t>
            </a:r>
          </a:p>
          <a:p>
            <a:pPr algn="l"/>
            <a:r>
              <a:rPr lang="en-US" b="1" dirty="0" smtClean="0">
                <a:solidFill>
                  <a:schemeClr val="tx1"/>
                </a:solidFill>
              </a:rPr>
              <a:t> </a:t>
            </a:r>
            <a:r>
              <a:rPr lang="zh-CN" altLang="en-US" b="1" dirty="0" smtClean="0">
                <a:solidFill>
                  <a:schemeClr val="tx1"/>
                </a:solidFill>
              </a:rPr>
              <a:t>上述文字引发了你怎样的思考和感悟？请根据材料，自拟题目，写一篇文章。</a:t>
            </a:r>
          </a:p>
          <a:p>
            <a:pPr algn="l"/>
            <a:r>
              <a:rPr lang="en-US" b="1" dirty="0" smtClean="0">
                <a:solidFill>
                  <a:schemeClr val="tx1"/>
                </a:solidFill>
              </a:rPr>
              <a:t>  </a:t>
            </a:r>
            <a:r>
              <a:rPr lang="zh-CN" altLang="en-US" b="1" dirty="0" smtClean="0">
                <a:solidFill>
                  <a:schemeClr val="tx1"/>
                </a:solidFill>
              </a:rPr>
              <a:t>要求：</a:t>
            </a:r>
            <a:r>
              <a:rPr lang="en-US" b="1" dirty="0" smtClean="0">
                <a:solidFill>
                  <a:schemeClr val="tx1"/>
                </a:solidFill>
              </a:rPr>
              <a:t>(1)</a:t>
            </a:r>
            <a:r>
              <a:rPr lang="zh-CN" altLang="en-US" b="1" dirty="0" smtClean="0">
                <a:solidFill>
                  <a:schemeClr val="tx1"/>
                </a:solidFill>
              </a:rPr>
              <a:t>可以写自己的经历、感受，可以讲述身边的故事，也可以发表议论；</a:t>
            </a:r>
          </a:p>
          <a:p>
            <a:pPr algn="l"/>
            <a:r>
              <a:rPr lang="en-US" b="1" dirty="0" smtClean="0">
                <a:solidFill>
                  <a:schemeClr val="tx1"/>
                </a:solidFill>
              </a:rPr>
              <a:t> (2)</a:t>
            </a:r>
            <a:r>
              <a:rPr lang="zh-CN" altLang="en-US" b="1" dirty="0" smtClean="0">
                <a:solidFill>
                  <a:schemeClr val="tx1"/>
                </a:solidFill>
              </a:rPr>
              <a:t>除诗歌外，文体不限，不少于</a:t>
            </a:r>
            <a:r>
              <a:rPr lang="en-US" b="1" dirty="0" smtClean="0">
                <a:solidFill>
                  <a:schemeClr val="tx1"/>
                </a:solidFill>
              </a:rPr>
              <a:t>600</a:t>
            </a:r>
            <a:r>
              <a:rPr lang="zh-CN" altLang="en-US" b="1" dirty="0" smtClean="0">
                <a:solidFill>
                  <a:schemeClr val="tx1"/>
                </a:solidFill>
              </a:rPr>
              <a:t>字；</a:t>
            </a:r>
          </a:p>
          <a:p>
            <a:pPr algn="l"/>
            <a:r>
              <a:rPr lang="en-US" b="1" dirty="0" smtClean="0">
                <a:solidFill>
                  <a:schemeClr val="tx1"/>
                </a:solidFill>
              </a:rPr>
              <a:t>(3)</a:t>
            </a:r>
            <a:r>
              <a:rPr lang="zh-CN" altLang="en-US" b="1" dirty="0" smtClean="0">
                <a:solidFill>
                  <a:schemeClr val="tx1"/>
                </a:solidFill>
              </a:rPr>
              <a:t>文中不得出现真实的人名、地名、校名。</a:t>
            </a:r>
          </a:p>
          <a:p>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8" presetClass="entr" presetSubtype="16"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diamond(in)">
                                      <p:cBhvr>
                                        <p:cTn id="13" dur="2000"/>
                                        <p:tgtEl>
                                          <p:spTgt spid="3">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8" presetClass="entr" presetSubtype="16" fill="hold" grpId="0" nodeType="click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Effect transition="in" filter="diamond(in)">
                                      <p:cBhvr>
                                        <p:cTn id="18" dur="2000"/>
                                        <p:tgtEl>
                                          <p:spTgt spid="3">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8" presetClass="entr" presetSubtype="16" fill="hold" grpId="0" nodeType="click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animEffect transition="in" filter="diamond(in)">
                                      <p:cBhvr>
                                        <p:cTn id="23" dur="2000"/>
                                        <p:tgtEl>
                                          <p:spTgt spid="3">
                                            <p:txEl>
                                              <p:pRg st="2" end="2"/>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8" presetClass="entr" presetSubtype="16"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diamond(in)">
                                      <p:cBhvr>
                                        <p:cTn id="28" dur="2000"/>
                                        <p:tgtEl>
                                          <p:spTgt spid="3">
                                            <p:txEl>
                                              <p:pRg st="3" end="3"/>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8" presetClass="entr" presetSubtype="16" fill="hold" grpId="0" nodeType="clickEffect">
                                  <p:stCondLst>
                                    <p:cond delay="0"/>
                                  </p:stCondLst>
                                  <p:childTnLst>
                                    <p:set>
                                      <p:cBhvr>
                                        <p:cTn id="32" dur="1" fill="hold">
                                          <p:stCondLst>
                                            <p:cond delay="0"/>
                                          </p:stCondLst>
                                        </p:cTn>
                                        <p:tgtEl>
                                          <p:spTgt spid="3">
                                            <p:txEl>
                                              <p:pRg st="4" end="4"/>
                                            </p:txEl>
                                          </p:spTgt>
                                        </p:tgtEl>
                                        <p:attrNameLst>
                                          <p:attrName>style.visibility</p:attrName>
                                        </p:attrNameLst>
                                      </p:cBhvr>
                                      <p:to>
                                        <p:strVal val="visible"/>
                                      </p:to>
                                    </p:set>
                                    <p:animEffect transition="in" filter="diamond(in)">
                                      <p:cBhvr>
                                        <p:cTn id="33" dur="2000"/>
                                        <p:tgtEl>
                                          <p:spTgt spid="3">
                                            <p:txEl>
                                              <p:pRg st="4" end="4"/>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8" presetClass="entr" presetSubtype="16" fill="hold" grpId="0" nodeType="clickEffect">
                                  <p:stCondLst>
                                    <p:cond delay="0"/>
                                  </p:stCondLst>
                                  <p:childTnLst>
                                    <p:set>
                                      <p:cBhvr>
                                        <p:cTn id="37" dur="1" fill="hold">
                                          <p:stCondLst>
                                            <p:cond delay="0"/>
                                          </p:stCondLst>
                                        </p:cTn>
                                        <p:tgtEl>
                                          <p:spTgt spid="3">
                                            <p:txEl>
                                              <p:pRg st="5" end="5"/>
                                            </p:txEl>
                                          </p:spTgt>
                                        </p:tgtEl>
                                        <p:attrNameLst>
                                          <p:attrName>style.visibility</p:attrName>
                                        </p:attrNameLst>
                                      </p:cBhvr>
                                      <p:to>
                                        <p:strVal val="visible"/>
                                      </p:to>
                                    </p:set>
                                    <p:animEffect transition="in" filter="diamond(in)">
                                      <p:cBhvr>
                                        <p:cTn id="38" dur="2000"/>
                                        <p:tgtEl>
                                          <p:spTgt spid="3">
                                            <p:txEl>
                                              <p:pRg st="5" end="5"/>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8" presetClass="entr" presetSubtype="16" fill="hold" grpId="0" nodeType="click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animEffect transition="in" filter="diamond(in)">
                                      <p:cBhvr>
                                        <p:cTn id="43" dur="20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28596" y="2214554"/>
            <a:ext cx="8229600" cy="614354"/>
          </a:xfrm>
        </p:spPr>
        <p:txBody>
          <a:bodyPr/>
          <a:lstStyle/>
          <a:p>
            <a:pPr>
              <a:buNone/>
            </a:pPr>
            <a:r>
              <a:rPr lang="zh-CN" altLang="en-US" b="1" dirty="0" smtClean="0"/>
              <a:t>分析：本身是享受，但有另外的含义。</a:t>
            </a:r>
            <a:endParaRPr lang="zh-CN" altLang="en-US" b="1" dirty="0"/>
          </a:p>
        </p:txBody>
      </p:sp>
      <p:sp>
        <p:nvSpPr>
          <p:cNvPr id="4" name="TextBox 3"/>
          <p:cNvSpPr txBox="1"/>
          <p:nvPr/>
        </p:nvSpPr>
        <p:spPr>
          <a:xfrm>
            <a:off x="500034" y="3000372"/>
            <a:ext cx="8001056" cy="2062103"/>
          </a:xfrm>
          <a:prstGeom prst="rect">
            <a:avLst/>
          </a:prstGeom>
          <a:solidFill>
            <a:srgbClr val="00B050"/>
          </a:solidFill>
        </p:spPr>
        <p:txBody>
          <a:bodyPr wrap="square" rtlCol="0">
            <a:spAutoFit/>
          </a:bodyPr>
          <a:lstStyle/>
          <a:p>
            <a:r>
              <a:rPr lang="zh-CN" altLang="en-US" sz="3200" b="1" dirty="0" smtClean="0"/>
              <a:t>如：读书不仅仅是享受，更是一种责任，是文化的传承与发展。</a:t>
            </a:r>
            <a:endParaRPr lang="en-US" altLang="zh-CN" sz="3200" b="1" dirty="0" smtClean="0"/>
          </a:p>
          <a:p>
            <a:r>
              <a:rPr lang="zh-CN" altLang="en-US" sz="3200" b="1" dirty="0" smtClean="0"/>
              <a:t>如：</a:t>
            </a:r>
            <a:r>
              <a:rPr lang="en-US" altLang="zh-CN" sz="3200" b="1" dirty="0" smtClean="0"/>
              <a:t> </a:t>
            </a:r>
            <a:r>
              <a:rPr lang="zh-CN" altLang="en-US" sz="3200" b="1" dirty="0" smtClean="0"/>
              <a:t>旅游不仅仅是享受，更是爱自然，爱家园的行动，是倡导文化的一种体验。</a:t>
            </a:r>
            <a:endParaRPr lang="zh-CN" altLang="en-US" sz="3200" b="1" dirty="0"/>
          </a:p>
        </p:txBody>
      </p:sp>
      <p:sp>
        <p:nvSpPr>
          <p:cNvPr id="6" name="TextBox 5"/>
          <p:cNvSpPr txBox="1"/>
          <p:nvPr/>
        </p:nvSpPr>
        <p:spPr>
          <a:xfrm>
            <a:off x="0" y="1000108"/>
            <a:ext cx="8933856" cy="584775"/>
          </a:xfrm>
          <a:prstGeom prst="rect">
            <a:avLst/>
          </a:prstGeom>
          <a:noFill/>
        </p:spPr>
        <p:txBody>
          <a:bodyPr wrap="none" rtlCol="0">
            <a:spAutoFit/>
          </a:bodyPr>
          <a:lstStyle/>
          <a:p>
            <a:r>
              <a:rPr lang="en-US" sz="3200" b="1" dirty="0" smtClean="0"/>
              <a:t>5</a:t>
            </a:r>
            <a:r>
              <a:rPr lang="zh-CN" altLang="en-US" sz="3200" b="1" dirty="0" smtClean="0"/>
              <a:t>、</a:t>
            </a:r>
            <a:r>
              <a:rPr lang="en-US" sz="3200" b="1" dirty="0" smtClean="0"/>
              <a:t>2015</a:t>
            </a:r>
            <a:r>
              <a:rPr lang="zh-CN" altLang="en-US" sz="3200" b="1" dirty="0" smtClean="0"/>
              <a:t>年嘉兴市中考作文： </a:t>
            </a:r>
            <a:r>
              <a:rPr lang="en-US" sz="3200" b="1" u="sng" dirty="0" smtClean="0"/>
              <a:t>           </a:t>
            </a:r>
            <a:r>
              <a:rPr lang="zh-CN" altLang="en-US" sz="3200" b="1" dirty="0" smtClean="0"/>
              <a:t>不仅仅是享乐</a:t>
            </a:r>
            <a:endParaRPr lang="zh-CN" altLang="en-US" sz="32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4)">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p>
            <a:r>
              <a:rPr lang="en-US" altLang="zh-CN" b="1"/>
              <a:t>2016</a:t>
            </a:r>
            <a:r>
              <a:rPr lang="zh-CN" altLang="en-US" b="1"/>
              <a:t>年嘉兴市语文中考作文题</a:t>
            </a:r>
          </a:p>
        </p:txBody>
      </p:sp>
      <p:sp>
        <p:nvSpPr>
          <p:cNvPr id="3" name="内容占位符 2"/>
          <p:cNvSpPr>
            <a:spLocks noGrp="1"/>
          </p:cNvSpPr>
          <p:nvPr>
            <p:ph idx="1"/>
          </p:nvPr>
        </p:nvSpPr>
        <p:spPr>
          <a:xfrm>
            <a:off x="370205" y="1600200"/>
            <a:ext cx="8316595" cy="3770630"/>
          </a:xfrm>
        </p:spPr>
        <p:txBody>
          <a:bodyPr>
            <a:normAutofit fontScale="92500"/>
          </a:bodyPr>
          <a:lstStyle/>
          <a:p>
            <a:pPr marL="0" indent="0">
              <a:buNone/>
            </a:pPr>
            <a:r>
              <a:rPr lang="zh-CN" altLang="en-US" sz="3600" b="1">
                <a:solidFill>
                  <a:srgbClr val="FF0000"/>
                </a:solidFill>
              </a:rPr>
              <a:t>读下面文字，按要求作文。</a:t>
            </a:r>
          </a:p>
          <a:p>
            <a:pPr marL="0" indent="0">
              <a:buNone/>
            </a:pPr>
            <a:r>
              <a:rPr lang="zh-CN" altLang="en-US"/>
              <a:t>        </a:t>
            </a:r>
            <a:r>
              <a:rPr lang="zh-CN" altLang="en-US" b="1"/>
              <a:t>父亲丢了块表，他埋怨着翻腾着，心急火燎地四处寻找，可半天也找不到。父亲离开后，儿子进屋，一会儿就找到了表。父亲问怎么找到的，儿子说我就安静得坐着一会儿就听到了嘀嗒嘀嗒的声音，表就找到了。</a:t>
            </a:r>
          </a:p>
          <a:p>
            <a:pPr marL="0" indent="0">
              <a:buNone/>
            </a:pPr>
            <a:r>
              <a:rPr lang="zh-CN" altLang="en-US" b="1"/>
              <a:t>        上述文字引发了你怎么样的体验、感悟和思考？请跟进材料，自拟题目，写一篇文章。</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71472" y="928670"/>
            <a:ext cx="8229600" cy="1143000"/>
          </a:xfrm>
        </p:spPr>
        <p:txBody>
          <a:bodyPr>
            <a:normAutofit fontScale="90000"/>
          </a:bodyPr>
          <a:lstStyle/>
          <a:p>
            <a:pPr algn="l"/>
            <a:r>
              <a:rPr lang="zh-CN" altLang="en-US" b="1" dirty="0" smtClean="0"/>
              <a:t/>
            </a:r>
            <a:br>
              <a:rPr lang="zh-CN" altLang="en-US" b="1" dirty="0" smtClean="0"/>
            </a:br>
            <a:endParaRPr lang="zh-CN" altLang="en-US" b="1" dirty="0"/>
          </a:p>
        </p:txBody>
      </p:sp>
      <p:sp>
        <p:nvSpPr>
          <p:cNvPr id="4" name="TextBox 3"/>
          <p:cNvSpPr txBox="1"/>
          <p:nvPr/>
        </p:nvSpPr>
        <p:spPr>
          <a:xfrm>
            <a:off x="500034" y="1071546"/>
            <a:ext cx="8001056" cy="1569660"/>
          </a:xfrm>
          <a:prstGeom prst="rect">
            <a:avLst/>
          </a:prstGeom>
          <a:noFill/>
        </p:spPr>
        <p:txBody>
          <a:bodyPr wrap="square" rtlCol="0">
            <a:spAutoFit/>
          </a:bodyPr>
          <a:lstStyle/>
          <a:p>
            <a:r>
              <a:rPr lang="zh-CN" altLang="en-US" sz="3200" b="1" dirty="0" smtClean="0"/>
              <a:t>如：书包里的状元糕  </a:t>
            </a:r>
            <a:r>
              <a:rPr lang="zh-CN" altLang="en-US" sz="3200" b="1" dirty="0" smtClean="0">
                <a:solidFill>
                  <a:srgbClr val="00B050"/>
                </a:solidFill>
              </a:rPr>
              <a:t>       小学时在状元糕的激励下勤奋学习，成绩应愿；初中时勤奋状元糕不应愿。                                    </a:t>
            </a:r>
            <a:r>
              <a:rPr lang="en-US" altLang="zh-CN" sz="3200" b="1" dirty="0" smtClean="0"/>
              <a:t>——</a:t>
            </a:r>
            <a:r>
              <a:rPr lang="zh-CN" altLang="en-US" sz="3200" b="1" dirty="0" smtClean="0"/>
              <a:t>记叙文</a:t>
            </a:r>
            <a:endParaRPr lang="zh-CN" altLang="en-US" sz="3200" b="1" dirty="0"/>
          </a:p>
        </p:txBody>
      </p:sp>
      <p:sp>
        <p:nvSpPr>
          <p:cNvPr id="5" name="TextBox 4"/>
          <p:cNvSpPr txBox="1"/>
          <p:nvPr/>
        </p:nvSpPr>
        <p:spPr>
          <a:xfrm>
            <a:off x="500034" y="3286124"/>
            <a:ext cx="8215402" cy="2554545"/>
          </a:xfrm>
          <a:prstGeom prst="rect">
            <a:avLst/>
          </a:prstGeom>
          <a:noFill/>
        </p:spPr>
        <p:txBody>
          <a:bodyPr wrap="square" rtlCol="0">
            <a:spAutoFit/>
          </a:bodyPr>
          <a:lstStyle/>
          <a:p>
            <a:r>
              <a:rPr lang="zh-CN" altLang="en-US" sz="3200" b="1" dirty="0" smtClean="0"/>
              <a:t>如：不愿退却的腊梅       </a:t>
            </a:r>
            <a:r>
              <a:rPr lang="zh-CN" altLang="en-US" sz="3200" b="1" dirty="0" smtClean="0">
                <a:solidFill>
                  <a:srgbClr val="00B050"/>
                </a:solidFill>
              </a:rPr>
              <a:t>年初三晨练时看到同一块地里，腊梅花还在蓬勃开放，而春梅已经迫不及待地来了。不同物候的花朵竟能同时绽放，能相互容纳。而相依为命的夫妻为何不能相互体谅，却斤斤计较？   </a:t>
            </a:r>
            <a:r>
              <a:rPr lang="en-US" altLang="zh-CN" sz="3200" b="1" dirty="0" smtClean="0"/>
              <a:t>——</a:t>
            </a:r>
            <a:r>
              <a:rPr lang="zh-CN" altLang="en-US" sz="3200" b="1" dirty="0" smtClean="0"/>
              <a:t>议论文</a:t>
            </a:r>
            <a:endParaRPr lang="zh-CN" altLang="en-US" sz="32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8" presetClass="entr" presetSubtype="16"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diamond(in)">
                                      <p:cBhvr>
                                        <p:cTn id="13"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smtClean="0">
                <a:solidFill>
                  <a:srgbClr val="0070C0"/>
                </a:solidFill>
              </a:rPr>
              <a:t>作文布置</a:t>
            </a:r>
            <a:r>
              <a:rPr lang="zh-CN" altLang="en-US" b="1" dirty="0" smtClean="0">
                <a:solidFill>
                  <a:srgbClr val="7030A0"/>
                </a:solidFill>
              </a:rPr>
              <a:t>：</a:t>
            </a:r>
            <a:endParaRPr lang="zh-CN" altLang="en-US" dirty="0"/>
          </a:p>
        </p:txBody>
      </p:sp>
      <p:sp>
        <p:nvSpPr>
          <p:cNvPr id="3" name="内容占位符 2"/>
          <p:cNvSpPr>
            <a:spLocks noGrp="1"/>
          </p:cNvSpPr>
          <p:nvPr>
            <p:ph idx="1"/>
          </p:nvPr>
        </p:nvSpPr>
        <p:spPr/>
        <p:txBody>
          <a:bodyPr/>
          <a:lstStyle/>
          <a:p>
            <a:r>
              <a:rPr lang="zh-CN" altLang="en-US" b="1" dirty="0" smtClean="0">
                <a:solidFill>
                  <a:srgbClr val="7030A0"/>
                </a:solidFill>
              </a:rPr>
              <a:t>           写一篇自己最有感悟，最有想法，最能体现我们生活的或者影响最深的文章。</a:t>
            </a:r>
            <a:endParaRPr lang="en-US" altLang="zh-CN" b="1" dirty="0" smtClean="0">
              <a:solidFill>
                <a:srgbClr val="7030A0"/>
              </a:solidFill>
            </a:endParaRPr>
          </a:p>
          <a:p>
            <a:r>
              <a:rPr lang="en-US" altLang="zh-CN" b="1" dirty="0" smtClean="0"/>
              <a:t>           </a:t>
            </a:r>
            <a:r>
              <a:rPr lang="zh-CN" altLang="en-US" b="1" dirty="0" smtClean="0"/>
              <a:t>题目自拟</a:t>
            </a:r>
          </a:p>
          <a:p>
            <a:endParaRPr lang="zh-CN" altLang="en-US" dirty="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714348" y="2428868"/>
            <a:ext cx="7772400" cy="1470025"/>
          </a:xfrm>
        </p:spPr>
        <p:txBody>
          <a:bodyPr>
            <a:noAutofit/>
          </a:bodyPr>
          <a:lstStyle/>
          <a:p>
            <a:r>
              <a:rPr lang="zh-CN" altLang="en-US" sz="6600" b="1" dirty="0" smtClean="0"/>
              <a:t>我的写作见解（三）</a:t>
            </a:r>
            <a:br>
              <a:rPr lang="zh-CN" altLang="en-US" sz="6600" b="1" dirty="0" smtClean="0"/>
            </a:br>
            <a:endParaRPr lang="zh-CN" altLang="en-US" sz="6600" b="1" dirty="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solidFill>
            <a:srgbClr val="92D050"/>
          </a:solidFill>
        </p:spPr>
        <p:txBody>
          <a:bodyPr/>
          <a:lstStyle/>
          <a:p>
            <a:pPr eaLnBrk="1" hangingPunct="1">
              <a:defRPr/>
            </a:pPr>
            <a:r>
              <a:rPr lang="zh-CN" altLang="en-US" dirty="0" smtClean="0">
                <a:solidFill>
                  <a:srgbClr val="FF0000"/>
                </a:solidFill>
              </a:rPr>
              <a:t>一、解决有话可说的问题</a:t>
            </a:r>
          </a:p>
        </p:txBody>
      </p:sp>
      <p:sp>
        <p:nvSpPr>
          <p:cNvPr id="6147" name="Rectangle 3"/>
          <p:cNvSpPr>
            <a:spLocks noGrp="1" noChangeArrowheads="1"/>
          </p:cNvSpPr>
          <p:nvPr>
            <p:ph type="body" idx="1"/>
          </p:nvPr>
        </p:nvSpPr>
        <p:spPr>
          <a:solidFill>
            <a:srgbClr val="00B050"/>
          </a:solidFill>
          <a:ln>
            <a:solidFill>
              <a:srgbClr val="FFC000"/>
            </a:solidFill>
          </a:ln>
        </p:spPr>
        <p:txBody>
          <a:bodyPr/>
          <a:lstStyle/>
          <a:p>
            <a:pPr eaLnBrk="1" hangingPunct="1">
              <a:lnSpc>
                <a:spcPct val="90000"/>
              </a:lnSpc>
              <a:buFontTx/>
              <a:buNone/>
            </a:pPr>
            <a:r>
              <a:rPr lang="en-US" altLang="zh-CN" b="1" dirty="0" smtClean="0"/>
              <a:t>1.</a:t>
            </a:r>
            <a:r>
              <a:rPr lang="zh-CN" altLang="en-US" b="1" dirty="0" smtClean="0"/>
              <a:t>材料积累：要有自主知识产权，否则被认                                       为是“抄袭”。 </a:t>
            </a:r>
          </a:p>
          <a:p>
            <a:pPr eaLnBrk="1" hangingPunct="1">
              <a:lnSpc>
                <a:spcPct val="90000"/>
              </a:lnSpc>
              <a:buFontTx/>
              <a:buNone/>
            </a:pPr>
            <a:r>
              <a:rPr lang="en-US" altLang="zh-CN" b="1" dirty="0" smtClean="0"/>
              <a:t>2.</a:t>
            </a:r>
            <a:r>
              <a:rPr lang="zh-CN" altLang="en-US" b="1" dirty="0" smtClean="0"/>
              <a:t>材料内容   </a:t>
            </a:r>
            <a:r>
              <a:rPr lang="en-US" altLang="zh-CN" b="1" dirty="0" smtClean="0">
                <a:sym typeface="Wingdings" panose="05000000000000000000" pitchFamily="2" charset="2"/>
              </a:rPr>
              <a:t>(1) </a:t>
            </a:r>
            <a:r>
              <a:rPr lang="zh-CN" altLang="en-US" b="1" dirty="0" smtClean="0"/>
              <a:t>自    我</a:t>
            </a:r>
          </a:p>
          <a:p>
            <a:pPr eaLnBrk="1" hangingPunct="1">
              <a:lnSpc>
                <a:spcPct val="90000"/>
              </a:lnSpc>
              <a:buFontTx/>
              <a:buNone/>
            </a:pPr>
            <a:r>
              <a:rPr lang="zh-CN" altLang="en-US" b="1" dirty="0" smtClean="0"/>
              <a:t>                         </a:t>
            </a:r>
            <a:r>
              <a:rPr lang="en-US" altLang="zh-CN" b="1" dirty="0" smtClean="0"/>
              <a:t>(2)</a:t>
            </a:r>
            <a:r>
              <a:rPr lang="zh-CN" altLang="en-US" b="1" dirty="0" smtClean="0"/>
              <a:t> 父    母</a:t>
            </a:r>
          </a:p>
          <a:p>
            <a:pPr eaLnBrk="1" hangingPunct="1">
              <a:lnSpc>
                <a:spcPct val="90000"/>
              </a:lnSpc>
              <a:buFontTx/>
              <a:buNone/>
            </a:pPr>
            <a:r>
              <a:rPr lang="zh-CN" altLang="en-US" b="1" dirty="0" smtClean="0"/>
              <a:t>                         </a:t>
            </a:r>
            <a:r>
              <a:rPr lang="en-US" altLang="zh-CN" b="1" dirty="0" smtClean="0"/>
              <a:t>(3)</a:t>
            </a:r>
            <a:r>
              <a:rPr lang="zh-CN" altLang="en-US" b="1" dirty="0" smtClean="0"/>
              <a:t> 老    师</a:t>
            </a:r>
          </a:p>
          <a:p>
            <a:pPr eaLnBrk="1" hangingPunct="1">
              <a:lnSpc>
                <a:spcPct val="90000"/>
              </a:lnSpc>
              <a:buFontTx/>
              <a:buNone/>
            </a:pPr>
            <a:r>
              <a:rPr lang="zh-CN" altLang="en-US" b="1" dirty="0" smtClean="0"/>
              <a:t>                         </a:t>
            </a:r>
            <a:r>
              <a:rPr lang="en-US" altLang="zh-CN" b="1" dirty="0" smtClean="0"/>
              <a:t>(4) </a:t>
            </a:r>
            <a:r>
              <a:rPr lang="zh-CN" altLang="en-US" b="1" dirty="0" smtClean="0"/>
              <a:t>同    伴</a:t>
            </a:r>
          </a:p>
          <a:p>
            <a:pPr eaLnBrk="1" hangingPunct="1">
              <a:lnSpc>
                <a:spcPct val="90000"/>
              </a:lnSpc>
              <a:buFontTx/>
              <a:buNone/>
            </a:pPr>
            <a:r>
              <a:rPr lang="zh-CN" altLang="en-US" b="1" dirty="0" smtClean="0"/>
              <a:t>                         </a:t>
            </a:r>
            <a:r>
              <a:rPr lang="en-US" altLang="zh-CN" b="1" dirty="0" smtClean="0"/>
              <a:t>(5)</a:t>
            </a:r>
            <a:r>
              <a:rPr lang="zh-CN" altLang="en-US" b="1" dirty="0" smtClean="0"/>
              <a:t> 陌生人</a:t>
            </a:r>
          </a:p>
          <a:p>
            <a:pPr eaLnBrk="1" hangingPunct="1">
              <a:lnSpc>
                <a:spcPct val="90000"/>
              </a:lnSpc>
              <a:buFontTx/>
              <a:buNone/>
            </a:pPr>
            <a:r>
              <a:rPr lang="zh-CN" altLang="en-US" b="1" dirty="0" smtClean="0"/>
              <a:t>                         </a:t>
            </a:r>
            <a:r>
              <a:rPr lang="en-US" altLang="zh-CN" b="1" dirty="0" smtClean="0"/>
              <a:t>(6)</a:t>
            </a:r>
            <a:r>
              <a:rPr lang="zh-CN" altLang="en-US" b="1" dirty="0" smtClean="0"/>
              <a:t> 自    然</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147">
                                            <p:bg/>
                                          </p:spTgt>
                                        </p:tgtEl>
                                        <p:attrNameLst>
                                          <p:attrName>style.visibility</p:attrName>
                                        </p:attrNameLst>
                                      </p:cBhvr>
                                      <p:to>
                                        <p:strVal val="visible"/>
                                      </p:to>
                                    </p:set>
                                    <p:animEffect transition="in" filter="fade">
                                      <p:cBhvr>
                                        <p:cTn id="7" dur="1000"/>
                                        <p:tgtEl>
                                          <p:spTgt spid="6147">
                                            <p:bg/>
                                          </p:spTgt>
                                        </p:tgtEl>
                                      </p:cBhvr>
                                    </p:animEffect>
                                    <p:anim calcmode="lin" valueType="num">
                                      <p:cBhvr>
                                        <p:cTn id="8" dur="1000" fill="hold"/>
                                        <p:tgtEl>
                                          <p:spTgt spid="6147">
                                            <p:bg/>
                                          </p:spTgt>
                                        </p:tgtEl>
                                        <p:attrNameLst>
                                          <p:attrName>ppt_x</p:attrName>
                                        </p:attrNameLst>
                                      </p:cBhvr>
                                      <p:tavLst>
                                        <p:tav tm="0">
                                          <p:val>
                                            <p:strVal val="#ppt_x"/>
                                          </p:val>
                                        </p:tav>
                                        <p:tav tm="100000">
                                          <p:val>
                                            <p:strVal val="#ppt_x"/>
                                          </p:val>
                                        </p:tav>
                                      </p:tavLst>
                                    </p:anim>
                                    <p:anim calcmode="lin" valueType="num">
                                      <p:cBhvr>
                                        <p:cTn id="9" dur="1000" fill="hold"/>
                                        <p:tgtEl>
                                          <p:spTgt spid="6147">
                                            <p:bg/>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6147">
                                            <p:txEl>
                                              <p:pRg st="0" end="0"/>
                                            </p:txEl>
                                          </p:spTgt>
                                        </p:tgtEl>
                                        <p:attrNameLst>
                                          <p:attrName>style.visibility</p:attrName>
                                        </p:attrNameLst>
                                      </p:cBhvr>
                                      <p:to>
                                        <p:strVal val="visible"/>
                                      </p:to>
                                    </p:set>
                                    <p:animEffect transition="in" filter="fade">
                                      <p:cBhvr>
                                        <p:cTn id="14" dur="1000"/>
                                        <p:tgtEl>
                                          <p:spTgt spid="6147">
                                            <p:txEl>
                                              <p:pRg st="0" end="0"/>
                                            </p:txEl>
                                          </p:spTgt>
                                        </p:tgtEl>
                                      </p:cBhvr>
                                    </p:animEffect>
                                    <p:anim calcmode="lin" valueType="num">
                                      <p:cBhvr>
                                        <p:cTn id="15" dur="1000" fill="hold"/>
                                        <p:tgtEl>
                                          <p:spTgt spid="6147">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6147">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6147">
                                            <p:txEl>
                                              <p:pRg st="1" end="1"/>
                                            </p:txEl>
                                          </p:spTgt>
                                        </p:tgtEl>
                                        <p:attrNameLst>
                                          <p:attrName>style.visibility</p:attrName>
                                        </p:attrNameLst>
                                      </p:cBhvr>
                                      <p:to>
                                        <p:strVal val="visible"/>
                                      </p:to>
                                    </p:set>
                                    <p:animEffect transition="in" filter="fade">
                                      <p:cBhvr>
                                        <p:cTn id="21" dur="1000"/>
                                        <p:tgtEl>
                                          <p:spTgt spid="6147">
                                            <p:txEl>
                                              <p:pRg st="1" end="1"/>
                                            </p:txEl>
                                          </p:spTgt>
                                        </p:tgtEl>
                                      </p:cBhvr>
                                    </p:animEffect>
                                    <p:anim calcmode="lin" valueType="num">
                                      <p:cBhvr>
                                        <p:cTn id="22" dur="1000" fill="hold"/>
                                        <p:tgtEl>
                                          <p:spTgt spid="6147">
                                            <p:txEl>
                                              <p:pRg st="1" end="1"/>
                                            </p:txEl>
                                          </p:spTgt>
                                        </p:tgtEl>
                                        <p:attrNameLst>
                                          <p:attrName>ppt_x</p:attrName>
                                        </p:attrNameLst>
                                      </p:cBhvr>
                                      <p:tavLst>
                                        <p:tav tm="0">
                                          <p:val>
                                            <p:strVal val="#ppt_x"/>
                                          </p:val>
                                        </p:tav>
                                        <p:tav tm="100000">
                                          <p:val>
                                            <p:strVal val="#ppt_x"/>
                                          </p:val>
                                        </p:tav>
                                      </p:tavLst>
                                    </p:anim>
                                    <p:anim calcmode="lin" valueType="num">
                                      <p:cBhvr>
                                        <p:cTn id="23" dur="1000" fill="hold"/>
                                        <p:tgtEl>
                                          <p:spTgt spid="6147">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6147">
                                            <p:txEl>
                                              <p:pRg st="2" end="2"/>
                                            </p:txEl>
                                          </p:spTgt>
                                        </p:tgtEl>
                                        <p:attrNameLst>
                                          <p:attrName>style.visibility</p:attrName>
                                        </p:attrNameLst>
                                      </p:cBhvr>
                                      <p:to>
                                        <p:strVal val="visible"/>
                                      </p:to>
                                    </p:set>
                                    <p:animEffect transition="in" filter="fade">
                                      <p:cBhvr>
                                        <p:cTn id="28" dur="1000"/>
                                        <p:tgtEl>
                                          <p:spTgt spid="6147">
                                            <p:txEl>
                                              <p:pRg st="2" end="2"/>
                                            </p:txEl>
                                          </p:spTgt>
                                        </p:tgtEl>
                                      </p:cBhvr>
                                    </p:animEffect>
                                    <p:anim calcmode="lin" valueType="num">
                                      <p:cBhvr>
                                        <p:cTn id="29" dur="1000" fill="hold"/>
                                        <p:tgtEl>
                                          <p:spTgt spid="6147">
                                            <p:txEl>
                                              <p:pRg st="2" end="2"/>
                                            </p:txEl>
                                          </p:spTgt>
                                        </p:tgtEl>
                                        <p:attrNameLst>
                                          <p:attrName>ppt_x</p:attrName>
                                        </p:attrNameLst>
                                      </p:cBhvr>
                                      <p:tavLst>
                                        <p:tav tm="0">
                                          <p:val>
                                            <p:strVal val="#ppt_x"/>
                                          </p:val>
                                        </p:tav>
                                        <p:tav tm="100000">
                                          <p:val>
                                            <p:strVal val="#ppt_x"/>
                                          </p:val>
                                        </p:tav>
                                      </p:tavLst>
                                    </p:anim>
                                    <p:anim calcmode="lin" valueType="num">
                                      <p:cBhvr>
                                        <p:cTn id="30" dur="1000" fill="hold"/>
                                        <p:tgtEl>
                                          <p:spTgt spid="6147">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6147">
                                            <p:txEl>
                                              <p:pRg st="3" end="3"/>
                                            </p:txEl>
                                          </p:spTgt>
                                        </p:tgtEl>
                                        <p:attrNameLst>
                                          <p:attrName>style.visibility</p:attrName>
                                        </p:attrNameLst>
                                      </p:cBhvr>
                                      <p:to>
                                        <p:strVal val="visible"/>
                                      </p:to>
                                    </p:set>
                                    <p:animEffect transition="in" filter="fade">
                                      <p:cBhvr>
                                        <p:cTn id="35" dur="1000"/>
                                        <p:tgtEl>
                                          <p:spTgt spid="6147">
                                            <p:txEl>
                                              <p:pRg st="3" end="3"/>
                                            </p:txEl>
                                          </p:spTgt>
                                        </p:tgtEl>
                                      </p:cBhvr>
                                    </p:animEffect>
                                    <p:anim calcmode="lin" valueType="num">
                                      <p:cBhvr>
                                        <p:cTn id="36" dur="1000" fill="hold"/>
                                        <p:tgtEl>
                                          <p:spTgt spid="6147">
                                            <p:txEl>
                                              <p:pRg st="3" end="3"/>
                                            </p:txEl>
                                          </p:spTgt>
                                        </p:tgtEl>
                                        <p:attrNameLst>
                                          <p:attrName>ppt_x</p:attrName>
                                        </p:attrNameLst>
                                      </p:cBhvr>
                                      <p:tavLst>
                                        <p:tav tm="0">
                                          <p:val>
                                            <p:strVal val="#ppt_x"/>
                                          </p:val>
                                        </p:tav>
                                        <p:tav tm="100000">
                                          <p:val>
                                            <p:strVal val="#ppt_x"/>
                                          </p:val>
                                        </p:tav>
                                      </p:tavLst>
                                    </p:anim>
                                    <p:anim calcmode="lin" valueType="num">
                                      <p:cBhvr>
                                        <p:cTn id="37" dur="1000" fill="hold"/>
                                        <p:tgtEl>
                                          <p:spTgt spid="6147">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6147">
                                            <p:txEl>
                                              <p:pRg st="4" end="4"/>
                                            </p:txEl>
                                          </p:spTgt>
                                        </p:tgtEl>
                                        <p:attrNameLst>
                                          <p:attrName>style.visibility</p:attrName>
                                        </p:attrNameLst>
                                      </p:cBhvr>
                                      <p:to>
                                        <p:strVal val="visible"/>
                                      </p:to>
                                    </p:set>
                                    <p:animEffect transition="in" filter="fade">
                                      <p:cBhvr>
                                        <p:cTn id="42" dur="1000"/>
                                        <p:tgtEl>
                                          <p:spTgt spid="6147">
                                            <p:txEl>
                                              <p:pRg st="4" end="4"/>
                                            </p:txEl>
                                          </p:spTgt>
                                        </p:tgtEl>
                                      </p:cBhvr>
                                    </p:animEffect>
                                    <p:anim calcmode="lin" valueType="num">
                                      <p:cBhvr>
                                        <p:cTn id="43" dur="1000" fill="hold"/>
                                        <p:tgtEl>
                                          <p:spTgt spid="6147">
                                            <p:txEl>
                                              <p:pRg st="4" end="4"/>
                                            </p:txEl>
                                          </p:spTgt>
                                        </p:tgtEl>
                                        <p:attrNameLst>
                                          <p:attrName>ppt_x</p:attrName>
                                        </p:attrNameLst>
                                      </p:cBhvr>
                                      <p:tavLst>
                                        <p:tav tm="0">
                                          <p:val>
                                            <p:strVal val="#ppt_x"/>
                                          </p:val>
                                        </p:tav>
                                        <p:tav tm="100000">
                                          <p:val>
                                            <p:strVal val="#ppt_x"/>
                                          </p:val>
                                        </p:tav>
                                      </p:tavLst>
                                    </p:anim>
                                    <p:anim calcmode="lin" valueType="num">
                                      <p:cBhvr>
                                        <p:cTn id="44" dur="1000" fill="hold"/>
                                        <p:tgtEl>
                                          <p:spTgt spid="6147">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6147">
                                            <p:txEl>
                                              <p:pRg st="5" end="5"/>
                                            </p:txEl>
                                          </p:spTgt>
                                        </p:tgtEl>
                                        <p:attrNameLst>
                                          <p:attrName>style.visibility</p:attrName>
                                        </p:attrNameLst>
                                      </p:cBhvr>
                                      <p:to>
                                        <p:strVal val="visible"/>
                                      </p:to>
                                    </p:set>
                                    <p:animEffect transition="in" filter="fade">
                                      <p:cBhvr>
                                        <p:cTn id="49" dur="1000"/>
                                        <p:tgtEl>
                                          <p:spTgt spid="6147">
                                            <p:txEl>
                                              <p:pRg st="5" end="5"/>
                                            </p:txEl>
                                          </p:spTgt>
                                        </p:tgtEl>
                                      </p:cBhvr>
                                    </p:animEffect>
                                    <p:anim calcmode="lin" valueType="num">
                                      <p:cBhvr>
                                        <p:cTn id="50" dur="1000" fill="hold"/>
                                        <p:tgtEl>
                                          <p:spTgt spid="6147">
                                            <p:txEl>
                                              <p:pRg st="5" end="5"/>
                                            </p:txEl>
                                          </p:spTgt>
                                        </p:tgtEl>
                                        <p:attrNameLst>
                                          <p:attrName>ppt_x</p:attrName>
                                        </p:attrNameLst>
                                      </p:cBhvr>
                                      <p:tavLst>
                                        <p:tav tm="0">
                                          <p:val>
                                            <p:strVal val="#ppt_x"/>
                                          </p:val>
                                        </p:tav>
                                        <p:tav tm="100000">
                                          <p:val>
                                            <p:strVal val="#ppt_x"/>
                                          </p:val>
                                        </p:tav>
                                      </p:tavLst>
                                    </p:anim>
                                    <p:anim calcmode="lin" valueType="num">
                                      <p:cBhvr>
                                        <p:cTn id="51" dur="1000" fill="hold"/>
                                        <p:tgtEl>
                                          <p:spTgt spid="6147">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6147">
                                            <p:txEl>
                                              <p:pRg st="6" end="6"/>
                                            </p:txEl>
                                          </p:spTgt>
                                        </p:tgtEl>
                                        <p:attrNameLst>
                                          <p:attrName>style.visibility</p:attrName>
                                        </p:attrNameLst>
                                      </p:cBhvr>
                                      <p:to>
                                        <p:strVal val="visible"/>
                                      </p:to>
                                    </p:set>
                                    <p:animEffect transition="in" filter="fade">
                                      <p:cBhvr>
                                        <p:cTn id="56" dur="1000"/>
                                        <p:tgtEl>
                                          <p:spTgt spid="6147">
                                            <p:txEl>
                                              <p:pRg st="6" end="6"/>
                                            </p:txEl>
                                          </p:spTgt>
                                        </p:tgtEl>
                                      </p:cBhvr>
                                    </p:animEffect>
                                    <p:anim calcmode="lin" valueType="num">
                                      <p:cBhvr>
                                        <p:cTn id="57" dur="1000" fill="hold"/>
                                        <p:tgtEl>
                                          <p:spTgt spid="6147">
                                            <p:txEl>
                                              <p:pRg st="6" end="6"/>
                                            </p:txEl>
                                          </p:spTgt>
                                        </p:tgtEl>
                                        <p:attrNameLst>
                                          <p:attrName>ppt_x</p:attrName>
                                        </p:attrNameLst>
                                      </p:cBhvr>
                                      <p:tavLst>
                                        <p:tav tm="0">
                                          <p:val>
                                            <p:strVal val="#ppt_x"/>
                                          </p:val>
                                        </p:tav>
                                        <p:tav tm="100000">
                                          <p:val>
                                            <p:strVal val="#ppt_x"/>
                                          </p:val>
                                        </p:tav>
                                      </p:tavLst>
                                    </p:anim>
                                    <p:anim calcmode="lin" valueType="num">
                                      <p:cBhvr>
                                        <p:cTn id="58" dur="1000" fill="hold"/>
                                        <p:tgtEl>
                                          <p:spTgt spid="6147">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7" grpId="0" build="p"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0" y="357166"/>
            <a:ext cx="3400452" cy="1143000"/>
          </a:xfrm>
          <a:solidFill>
            <a:srgbClr val="00B0F0"/>
          </a:solidFill>
        </p:spPr>
        <p:txBody>
          <a:bodyPr/>
          <a:lstStyle/>
          <a:p>
            <a:pPr eaLnBrk="1" hangingPunct="1">
              <a:defRPr/>
            </a:pPr>
            <a:r>
              <a:rPr lang="en-US" altLang="zh-CN" dirty="0" smtClean="0">
                <a:solidFill>
                  <a:schemeClr val="bg2"/>
                </a:solidFill>
              </a:rPr>
              <a:t>3.</a:t>
            </a:r>
            <a:r>
              <a:rPr lang="zh-CN" altLang="en-US" dirty="0" smtClean="0">
                <a:solidFill>
                  <a:schemeClr val="bg2"/>
                </a:solidFill>
              </a:rPr>
              <a:t>材料途径</a:t>
            </a:r>
          </a:p>
        </p:txBody>
      </p:sp>
      <p:sp>
        <p:nvSpPr>
          <p:cNvPr id="7171" name="Rectangle 3"/>
          <p:cNvSpPr>
            <a:spLocks noGrp="1" noChangeArrowheads="1"/>
          </p:cNvSpPr>
          <p:nvPr>
            <p:ph type="body" idx="1"/>
          </p:nvPr>
        </p:nvSpPr>
        <p:spPr/>
        <p:txBody>
          <a:bodyPr>
            <a:normAutofit fontScale="90000" lnSpcReduction="10000"/>
          </a:bodyPr>
          <a:lstStyle/>
          <a:p>
            <a:pPr eaLnBrk="1" hangingPunct="1">
              <a:buFontTx/>
              <a:buNone/>
            </a:pPr>
            <a:r>
              <a:rPr lang="zh-CN" altLang="en-US" dirty="0" smtClean="0"/>
              <a:t>自己</a:t>
            </a:r>
            <a:r>
              <a:rPr lang="en-US" altLang="zh-CN" dirty="0" smtClean="0"/>
              <a:t>——</a:t>
            </a:r>
            <a:r>
              <a:rPr lang="zh-CN" altLang="en-US" sz="3600" b="1" dirty="0" smtClean="0">
                <a:latin typeface="华文新魏" panose="02010800040101010101" pitchFamily="2" charset="-122"/>
                <a:ea typeface="华文新魏" panose="02010800040101010101" pitchFamily="2" charset="-122"/>
              </a:rPr>
              <a:t>留意生活  </a:t>
            </a:r>
            <a:r>
              <a:rPr lang="zh-CN" altLang="en-US" b="1" dirty="0" smtClean="0"/>
              <a:t>  </a:t>
            </a:r>
            <a:r>
              <a:rPr lang="zh-CN" altLang="en-US" dirty="0" smtClean="0"/>
              <a:t>开火车、 煨番薯 、钓鱼</a:t>
            </a:r>
          </a:p>
          <a:p>
            <a:pPr eaLnBrk="1" hangingPunct="1">
              <a:buFontTx/>
              <a:buNone/>
            </a:pPr>
            <a:r>
              <a:rPr lang="zh-CN" altLang="en-US" dirty="0" smtClean="0"/>
              <a:t>父母</a:t>
            </a:r>
            <a:r>
              <a:rPr lang="en-US" altLang="zh-CN" dirty="0" smtClean="0"/>
              <a:t>——</a:t>
            </a:r>
            <a:r>
              <a:rPr lang="zh-CN" altLang="en-US" sz="3600" b="1" dirty="0" smtClean="0">
                <a:latin typeface="华文新魏" panose="02010800040101010101" pitchFamily="2" charset="-122"/>
                <a:ea typeface="华文新魏" panose="02010800040101010101" pitchFamily="2" charset="-122"/>
              </a:rPr>
              <a:t>体验亲情    </a:t>
            </a:r>
            <a:r>
              <a:rPr lang="zh-CN" altLang="en-US" dirty="0" smtClean="0"/>
              <a:t>西瓜中的爱 、 担惊受    怕的星期天  、奖杯  </a:t>
            </a:r>
            <a:r>
              <a:rPr lang="zh-CN" altLang="en-US" dirty="0" smtClean="0"/>
              <a:t>、雨夜上医院、心</a:t>
            </a:r>
            <a:r>
              <a:rPr lang="zh-CN" altLang="en-US" dirty="0" smtClean="0"/>
              <a:t>的</a:t>
            </a:r>
            <a:r>
              <a:rPr lang="zh-CN" altLang="en-US" dirty="0" smtClean="0"/>
              <a:t>故事、买鞋</a:t>
            </a:r>
            <a:endParaRPr lang="zh-CN" altLang="en-US" dirty="0" smtClean="0"/>
          </a:p>
          <a:p>
            <a:pPr eaLnBrk="1" hangingPunct="1">
              <a:buFontTx/>
              <a:buNone/>
            </a:pPr>
            <a:r>
              <a:rPr lang="zh-CN" altLang="en-US" dirty="0" smtClean="0"/>
              <a:t>老师</a:t>
            </a:r>
            <a:r>
              <a:rPr lang="en-US" altLang="zh-CN" dirty="0" smtClean="0"/>
              <a:t>——</a:t>
            </a:r>
            <a:r>
              <a:rPr lang="zh-CN" altLang="en-US" sz="3600" b="1" dirty="0" smtClean="0">
                <a:latin typeface="华文新魏" panose="02010800040101010101" pitchFamily="2" charset="-122"/>
                <a:ea typeface="华文新魏" panose="02010800040101010101" pitchFamily="2" charset="-122"/>
              </a:rPr>
              <a:t>理解责任    </a:t>
            </a:r>
            <a:r>
              <a:rPr lang="zh-CN" altLang="en-US" dirty="0" smtClean="0"/>
              <a:t>教师节的礼物、抄作业、包干区扣分、代课老师</a:t>
            </a:r>
          </a:p>
          <a:p>
            <a:pPr eaLnBrk="1" hangingPunct="1">
              <a:buFontTx/>
              <a:buNone/>
            </a:pPr>
            <a:r>
              <a:rPr lang="zh-CN" altLang="en-US" dirty="0" smtClean="0"/>
              <a:t>同伴</a:t>
            </a:r>
            <a:r>
              <a:rPr lang="en-US" altLang="zh-CN" dirty="0" smtClean="0"/>
              <a:t>——</a:t>
            </a:r>
            <a:r>
              <a:rPr lang="zh-CN" altLang="en-US" sz="3600" b="1" dirty="0" smtClean="0">
                <a:latin typeface="华文新魏" panose="02010800040101010101" pitchFamily="2" charset="-122"/>
                <a:ea typeface="华文新魏" panose="02010800040101010101" pitchFamily="2" charset="-122"/>
              </a:rPr>
              <a:t>欣赏崇高     </a:t>
            </a:r>
            <a:r>
              <a:rPr lang="zh-CN" altLang="en-US" dirty="0" smtClean="0"/>
              <a:t>一杯水点燃一把火</a:t>
            </a:r>
          </a:p>
          <a:p>
            <a:pPr eaLnBrk="1" hangingPunct="1">
              <a:buFontTx/>
              <a:buNone/>
            </a:pPr>
            <a:r>
              <a:rPr lang="zh-CN" altLang="en-US" dirty="0" smtClean="0"/>
              <a:t>陌人</a:t>
            </a:r>
            <a:r>
              <a:rPr lang="en-US" altLang="zh-CN" dirty="0" smtClean="0"/>
              <a:t>——</a:t>
            </a:r>
            <a:r>
              <a:rPr lang="zh-CN" altLang="en-US" sz="3600" b="1" dirty="0" smtClean="0">
                <a:latin typeface="华文新魏" panose="02010800040101010101" pitchFamily="2" charset="-122"/>
                <a:ea typeface="华文新魏" panose="02010800040101010101" pitchFamily="2" charset="-122"/>
              </a:rPr>
              <a:t>发现亮点    </a:t>
            </a:r>
            <a:r>
              <a:rPr lang="zh-CN" altLang="en-US" dirty="0" smtClean="0"/>
              <a:t>一元钱</a:t>
            </a:r>
          </a:p>
          <a:p>
            <a:pPr eaLnBrk="1" hangingPunct="1">
              <a:buFontTx/>
              <a:buNone/>
            </a:pPr>
            <a:r>
              <a:rPr lang="zh-CN" altLang="en-US" dirty="0" smtClean="0"/>
              <a:t>自然</a:t>
            </a:r>
            <a:r>
              <a:rPr lang="en-US" altLang="zh-CN" dirty="0" smtClean="0"/>
              <a:t>——</a:t>
            </a:r>
            <a:r>
              <a:rPr lang="zh-CN" altLang="en-US" sz="3600" b="1" dirty="0" smtClean="0">
                <a:latin typeface="华文新魏" panose="02010800040101010101" pitchFamily="2" charset="-122"/>
                <a:ea typeface="华文新魏" panose="02010800040101010101" pitchFamily="2" charset="-122"/>
              </a:rPr>
              <a:t>热爱自然  </a:t>
            </a:r>
            <a:r>
              <a:rPr lang="zh-CN" altLang="en-US" dirty="0" smtClean="0"/>
              <a:t>小草 、蜜蜂 、蚂蚁 、 蚯蚓 、 梅花</a:t>
            </a:r>
          </a:p>
          <a:p>
            <a:pPr eaLnBrk="1" hangingPunct="1">
              <a:buFontTx/>
              <a:buNone/>
            </a:pPr>
            <a:endParaRPr lang="en-US" altLang="zh-CN"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171">
                                            <p:txEl>
                                              <p:pRg st="0" end="0"/>
                                            </p:txEl>
                                          </p:spTgt>
                                        </p:tgtEl>
                                        <p:attrNameLst>
                                          <p:attrName>style.visibility</p:attrName>
                                        </p:attrNameLst>
                                      </p:cBhvr>
                                      <p:to>
                                        <p:strVal val="visible"/>
                                      </p:to>
                                    </p:set>
                                    <p:anim calcmode="lin" valueType="num">
                                      <p:cBhvr additive="base">
                                        <p:cTn id="7" dur="500" fill="hold"/>
                                        <p:tgtEl>
                                          <p:spTgt spid="7171">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17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7171">
                                            <p:txEl>
                                              <p:pRg st="1" end="1"/>
                                            </p:txEl>
                                          </p:spTgt>
                                        </p:tgtEl>
                                        <p:attrNameLst>
                                          <p:attrName>style.visibility</p:attrName>
                                        </p:attrNameLst>
                                      </p:cBhvr>
                                      <p:to>
                                        <p:strVal val="visible"/>
                                      </p:to>
                                    </p:set>
                                    <p:anim calcmode="lin" valueType="num">
                                      <p:cBhvr additive="base">
                                        <p:cTn id="13" dur="500" fill="hold"/>
                                        <p:tgtEl>
                                          <p:spTgt spid="7171">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7171">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7171">
                                            <p:txEl>
                                              <p:pRg st="2" end="2"/>
                                            </p:txEl>
                                          </p:spTgt>
                                        </p:tgtEl>
                                        <p:attrNameLst>
                                          <p:attrName>style.visibility</p:attrName>
                                        </p:attrNameLst>
                                      </p:cBhvr>
                                      <p:to>
                                        <p:strVal val="visible"/>
                                      </p:to>
                                    </p:set>
                                    <p:anim calcmode="lin" valueType="num">
                                      <p:cBhvr additive="base">
                                        <p:cTn id="19" dur="500" fill="hold"/>
                                        <p:tgtEl>
                                          <p:spTgt spid="7171">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7171">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7171">
                                            <p:txEl>
                                              <p:pRg st="3" end="3"/>
                                            </p:txEl>
                                          </p:spTgt>
                                        </p:tgtEl>
                                        <p:attrNameLst>
                                          <p:attrName>style.visibility</p:attrName>
                                        </p:attrNameLst>
                                      </p:cBhvr>
                                      <p:to>
                                        <p:strVal val="visible"/>
                                      </p:to>
                                    </p:set>
                                    <p:anim calcmode="lin" valueType="num">
                                      <p:cBhvr additive="base">
                                        <p:cTn id="25" dur="500" fill="hold"/>
                                        <p:tgtEl>
                                          <p:spTgt spid="7171">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7171">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7171">
                                            <p:txEl>
                                              <p:pRg st="4" end="4"/>
                                            </p:txEl>
                                          </p:spTgt>
                                        </p:tgtEl>
                                        <p:attrNameLst>
                                          <p:attrName>style.visibility</p:attrName>
                                        </p:attrNameLst>
                                      </p:cBhvr>
                                      <p:to>
                                        <p:strVal val="visible"/>
                                      </p:to>
                                    </p:set>
                                    <p:anim calcmode="lin" valueType="num">
                                      <p:cBhvr additive="base">
                                        <p:cTn id="31" dur="500" fill="hold"/>
                                        <p:tgtEl>
                                          <p:spTgt spid="7171">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7171">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7171">
                                            <p:txEl>
                                              <p:pRg st="5" end="5"/>
                                            </p:txEl>
                                          </p:spTgt>
                                        </p:tgtEl>
                                        <p:attrNameLst>
                                          <p:attrName>style.visibility</p:attrName>
                                        </p:attrNameLst>
                                      </p:cBhvr>
                                      <p:to>
                                        <p:strVal val="visible"/>
                                      </p:to>
                                    </p:set>
                                    <p:anim calcmode="lin" valueType="num">
                                      <p:cBhvr additive="base">
                                        <p:cTn id="37" dur="500" fill="hold"/>
                                        <p:tgtEl>
                                          <p:spTgt spid="7171">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7171">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274638"/>
            <a:ext cx="6500826" cy="1143000"/>
          </a:xfrm>
        </p:spPr>
        <p:txBody>
          <a:bodyPr>
            <a:normAutofit fontScale="90000"/>
          </a:bodyPr>
          <a:lstStyle/>
          <a:p>
            <a:pPr lvl="0"/>
            <a:r>
              <a:rPr lang="zh-CN" altLang="en-US" b="1" dirty="0" smtClean="0"/>
              <a:t>一、写文章的基本途（三）：</a:t>
            </a:r>
            <a:r>
              <a:rPr lang="zh-CN" altLang="en-US" dirty="0" smtClean="0"/>
              <a:t/>
            </a:r>
            <a:br>
              <a:rPr lang="zh-CN" altLang="en-US" dirty="0" smtClean="0"/>
            </a:br>
            <a:endParaRPr lang="zh-CN" altLang="en-US" dirty="0"/>
          </a:p>
        </p:txBody>
      </p:sp>
      <p:sp>
        <p:nvSpPr>
          <p:cNvPr id="3" name="内容占位符 2"/>
          <p:cNvSpPr>
            <a:spLocks noGrp="1"/>
          </p:cNvSpPr>
          <p:nvPr>
            <p:ph idx="1"/>
          </p:nvPr>
        </p:nvSpPr>
        <p:spPr>
          <a:xfrm>
            <a:off x="214282" y="857232"/>
            <a:ext cx="8643998" cy="900106"/>
          </a:xfrm>
          <a:solidFill>
            <a:srgbClr val="00B050"/>
          </a:solidFill>
        </p:spPr>
        <p:txBody>
          <a:bodyPr>
            <a:normAutofit fontScale="25000" lnSpcReduction="20000"/>
          </a:bodyPr>
          <a:lstStyle/>
          <a:p>
            <a:pPr>
              <a:buNone/>
            </a:pPr>
            <a:r>
              <a:rPr lang="zh-CN" altLang="en-US" sz="9800" b="1" dirty="0" smtClean="0">
                <a:solidFill>
                  <a:schemeClr val="bg1"/>
                </a:solidFill>
              </a:rPr>
              <a:t>（一）留意生活，发挥想象</a:t>
            </a:r>
            <a:r>
              <a:rPr lang="zh-CN" altLang="en-US" sz="9800" dirty="0" smtClean="0">
                <a:solidFill>
                  <a:schemeClr val="bg1"/>
                </a:solidFill>
              </a:rPr>
              <a:t>（</a:t>
            </a:r>
            <a:r>
              <a:rPr lang="zh-CN" altLang="en-US" sz="9800" b="1" dirty="0" smtClean="0">
                <a:solidFill>
                  <a:schemeClr val="bg1"/>
                </a:solidFill>
              </a:rPr>
              <a:t>二）体验生活，形象描绘</a:t>
            </a:r>
            <a:endParaRPr lang="en-US" altLang="zh-CN" sz="9800" b="1" dirty="0" smtClean="0">
              <a:solidFill>
                <a:schemeClr val="bg1"/>
              </a:solidFill>
            </a:endParaRPr>
          </a:p>
          <a:p>
            <a:pPr>
              <a:buNone/>
            </a:pPr>
            <a:r>
              <a:rPr lang="zh-CN" altLang="en-US" sz="9800" b="1" dirty="0" smtClean="0">
                <a:solidFill>
                  <a:schemeClr val="bg1"/>
                </a:solidFill>
              </a:rPr>
              <a:t>（三）阅读名著，储存能量</a:t>
            </a:r>
            <a:r>
              <a:rPr lang="zh-CN" altLang="en-US" sz="3600" dirty="0" smtClean="0"/>
              <a:t/>
            </a:r>
            <a:br>
              <a:rPr lang="zh-CN" altLang="en-US" sz="3600" dirty="0" smtClean="0"/>
            </a:br>
            <a:endParaRPr lang="zh-CN" altLang="en-US" sz="3600" b="1" dirty="0" smtClean="0"/>
          </a:p>
          <a:p>
            <a:endParaRPr lang="zh-CN" altLang="en-US" dirty="0"/>
          </a:p>
        </p:txBody>
      </p:sp>
      <p:sp>
        <p:nvSpPr>
          <p:cNvPr id="4" name="TextBox 3"/>
          <p:cNvSpPr txBox="1"/>
          <p:nvPr/>
        </p:nvSpPr>
        <p:spPr>
          <a:xfrm>
            <a:off x="285720" y="1714488"/>
            <a:ext cx="5715040" cy="584775"/>
          </a:xfrm>
          <a:prstGeom prst="rect">
            <a:avLst/>
          </a:prstGeom>
          <a:solidFill>
            <a:srgbClr val="C00000"/>
          </a:solidFill>
        </p:spPr>
        <p:txBody>
          <a:bodyPr wrap="square" rtlCol="0">
            <a:spAutoFit/>
          </a:bodyPr>
          <a:lstStyle/>
          <a:p>
            <a:r>
              <a:rPr lang="zh-CN" altLang="en-US" sz="3200" b="1" dirty="0" smtClean="0">
                <a:solidFill>
                  <a:schemeClr val="bg1"/>
                </a:solidFill>
              </a:rPr>
              <a:t>（一）留意生活，发挥想象</a:t>
            </a:r>
            <a:endParaRPr lang="zh-CN" altLang="en-US" sz="3200" b="1" dirty="0">
              <a:solidFill>
                <a:schemeClr val="bg1"/>
              </a:solidFill>
            </a:endParaRPr>
          </a:p>
        </p:txBody>
      </p:sp>
      <p:sp>
        <p:nvSpPr>
          <p:cNvPr id="5" name="TextBox 4"/>
          <p:cNvSpPr txBox="1"/>
          <p:nvPr/>
        </p:nvSpPr>
        <p:spPr>
          <a:xfrm>
            <a:off x="285720" y="2357430"/>
            <a:ext cx="8715436" cy="584775"/>
          </a:xfrm>
          <a:prstGeom prst="rect">
            <a:avLst/>
          </a:prstGeom>
          <a:solidFill>
            <a:srgbClr val="00B0F0"/>
          </a:solidFill>
        </p:spPr>
        <p:txBody>
          <a:bodyPr wrap="square" rtlCol="0">
            <a:spAutoFit/>
          </a:bodyPr>
          <a:lstStyle/>
          <a:p>
            <a:r>
              <a:rPr lang="en-US" sz="3200" b="1" dirty="0" smtClean="0">
                <a:solidFill>
                  <a:srgbClr val="002060"/>
                </a:solidFill>
              </a:rPr>
              <a:t>1</a:t>
            </a:r>
            <a:r>
              <a:rPr lang="zh-CN" altLang="en-US" sz="3200" b="1" dirty="0" smtClean="0">
                <a:solidFill>
                  <a:srgbClr val="002060"/>
                </a:solidFill>
              </a:rPr>
              <a:t>、比如：秋天看到树叶落下。</a:t>
            </a:r>
          </a:p>
        </p:txBody>
      </p:sp>
      <p:sp>
        <p:nvSpPr>
          <p:cNvPr id="6" name="TextBox 5"/>
          <p:cNvSpPr txBox="1"/>
          <p:nvPr/>
        </p:nvSpPr>
        <p:spPr>
          <a:xfrm>
            <a:off x="2285984" y="6215082"/>
            <a:ext cx="4878259" cy="584775"/>
          </a:xfrm>
          <a:prstGeom prst="rect">
            <a:avLst/>
          </a:prstGeom>
          <a:noFill/>
        </p:spPr>
        <p:txBody>
          <a:bodyPr wrap="none" rtlCol="0">
            <a:spAutoFit/>
          </a:bodyPr>
          <a:lstStyle/>
          <a:p>
            <a:r>
              <a:rPr lang="en-US" altLang="zh-CN" sz="3200" b="1" dirty="0" smtClean="0">
                <a:solidFill>
                  <a:srgbClr val="C00000"/>
                </a:solidFill>
              </a:rPr>
              <a:t>——————</a:t>
            </a:r>
            <a:r>
              <a:rPr lang="zh-CN" altLang="en-US" sz="3200" b="1" dirty="0" smtClean="0">
                <a:solidFill>
                  <a:srgbClr val="C00000"/>
                </a:solidFill>
              </a:rPr>
              <a:t>孩子报答妈妈</a:t>
            </a:r>
            <a:endParaRPr lang="zh-CN" altLang="en-US" sz="3200" b="1" dirty="0">
              <a:solidFill>
                <a:srgbClr val="C00000"/>
              </a:solidFill>
            </a:endParaRPr>
          </a:p>
        </p:txBody>
      </p:sp>
      <p:sp>
        <p:nvSpPr>
          <p:cNvPr id="7" name="TextBox 6"/>
          <p:cNvSpPr txBox="1"/>
          <p:nvPr/>
        </p:nvSpPr>
        <p:spPr>
          <a:xfrm>
            <a:off x="285720" y="2857496"/>
            <a:ext cx="8572560" cy="3816429"/>
          </a:xfrm>
          <a:prstGeom prst="rect">
            <a:avLst/>
          </a:prstGeom>
          <a:noFill/>
        </p:spPr>
        <p:txBody>
          <a:bodyPr wrap="square" rtlCol="0">
            <a:spAutoFit/>
          </a:bodyPr>
          <a:lstStyle/>
          <a:p>
            <a:r>
              <a:rPr lang="zh-CN" altLang="en-US" sz="3200" b="1" dirty="0" smtClean="0"/>
              <a:t>“大树妈妈张开无数个臂膀，拥抱着自己的孩子，孩子们欢笑着，然而无情的秋风来了，以狰狞的面孔宣布了玉皇大帝的圣旨，大树妈妈再也无力挽留心爱的孩子们。于是可怜的孩子们像断了线的风筝，带着无奈与不舍，离开的时候还绕着妈妈作最后的告别，找到自己归宿时，他们都是面朝大地背朝天。</a:t>
            </a:r>
            <a:r>
              <a:rPr lang="zh-CN" altLang="en-US" sz="3200" b="1" dirty="0" smtClean="0">
                <a:solidFill>
                  <a:srgbClr val="002060"/>
                </a:solidFill>
              </a:rPr>
              <a:t>”</a:t>
            </a:r>
          </a:p>
          <a:p>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8" presetClass="entr" presetSubtype="16"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diamond(in)">
                                      <p:cBhvr>
                                        <p:cTn id="31" dur="2000"/>
                                        <p:tgtEl>
                                          <p:spTgt spid="7"/>
                                        </p:tgtEl>
                                      </p:cBhvr>
                                    </p:animEffect>
                                  </p:childTnLst>
                                </p:cTn>
                              </p:par>
                            </p:childTnLst>
                          </p:cTn>
                        </p:par>
                      </p:childTnLst>
                    </p:cTn>
                  </p:par>
                  <p:par>
                    <p:cTn id="32" fill="hold">
                      <p:stCondLst>
                        <p:cond delay="indefinite"/>
                      </p:stCondLst>
                      <p:childTnLst>
                        <p:par>
                          <p:cTn id="33" fill="hold">
                            <p:stCondLst>
                              <p:cond delay="0"/>
                            </p:stCondLst>
                            <p:childTnLst>
                              <p:par>
                                <p:cTn id="34" presetID="4" presetClass="entr" presetSubtype="16" fill="hold" grpId="0" nodeType="clickEffect">
                                  <p:stCondLst>
                                    <p:cond delay="0"/>
                                  </p:stCondLst>
                                  <p:childTnLst>
                                    <p:set>
                                      <p:cBhvr>
                                        <p:cTn id="35" dur="1" fill="hold">
                                          <p:stCondLst>
                                            <p:cond delay="0"/>
                                          </p:stCondLst>
                                        </p:cTn>
                                        <p:tgtEl>
                                          <p:spTgt spid="6"/>
                                        </p:tgtEl>
                                        <p:attrNameLst>
                                          <p:attrName>style.visibility</p:attrName>
                                        </p:attrNameLst>
                                      </p:cBhvr>
                                      <p:to>
                                        <p:strVal val="visible"/>
                                      </p:to>
                                    </p:set>
                                    <p:animEffect transition="in" filter="box(in)">
                                      <p:cBhvr>
                                        <p:cTn id="36"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p:bldP spid="7"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solidFill>
            <a:srgbClr val="00B050"/>
          </a:solidFill>
          <a:ln>
            <a:solidFill>
              <a:schemeClr val="bg2"/>
            </a:solidFill>
          </a:ln>
        </p:spPr>
        <p:txBody>
          <a:bodyPr/>
          <a:lstStyle/>
          <a:p>
            <a:pPr eaLnBrk="1" hangingPunct="1">
              <a:defRPr/>
            </a:pPr>
            <a:r>
              <a:rPr lang="zh-CN" altLang="en-US" b="1" dirty="0" smtClean="0"/>
              <a:t>二、解决结构安排的问题</a:t>
            </a:r>
          </a:p>
        </p:txBody>
      </p:sp>
      <p:sp>
        <p:nvSpPr>
          <p:cNvPr id="8195" name="Rectangle 3"/>
          <p:cNvSpPr>
            <a:spLocks noGrp="1" noChangeArrowheads="1"/>
          </p:cNvSpPr>
          <p:nvPr>
            <p:ph type="body" idx="1"/>
          </p:nvPr>
        </p:nvSpPr>
        <p:spPr>
          <a:xfrm>
            <a:off x="428596" y="1785926"/>
            <a:ext cx="8229600" cy="4525963"/>
          </a:xfrm>
        </p:spPr>
        <p:txBody>
          <a:bodyPr>
            <a:normAutofit fontScale="92500" lnSpcReduction="20000"/>
          </a:bodyPr>
          <a:lstStyle/>
          <a:p>
            <a:pPr eaLnBrk="1" hangingPunct="1">
              <a:buFontTx/>
              <a:buNone/>
            </a:pPr>
            <a:r>
              <a:rPr lang="zh-CN" altLang="en-US" sz="3600" b="1" dirty="0" smtClean="0"/>
              <a:t>（一）总括：开好头，保好底，中间过程写具体；环境开头，议论（抒情）结尾。</a:t>
            </a:r>
          </a:p>
          <a:p>
            <a:pPr eaLnBrk="1" hangingPunct="1">
              <a:buFontTx/>
              <a:buNone/>
            </a:pPr>
            <a:r>
              <a:rPr lang="zh-CN" altLang="en-US" sz="3600" b="1" dirty="0" smtClean="0"/>
              <a:t>（二）具体：</a:t>
            </a:r>
            <a:r>
              <a:rPr lang="en-US" altLang="zh-CN" sz="3600" b="1" dirty="0" smtClean="0"/>
              <a:t>1.</a:t>
            </a:r>
            <a:r>
              <a:rPr lang="zh-CN" altLang="en-US" sz="3600" b="1" dirty="0" smtClean="0"/>
              <a:t>开头</a:t>
            </a:r>
          </a:p>
          <a:p>
            <a:pPr eaLnBrk="1" hangingPunct="1">
              <a:buFontTx/>
              <a:buNone/>
            </a:pPr>
            <a:r>
              <a:rPr lang="zh-CN" altLang="en-US" sz="3600" b="1" dirty="0" smtClean="0"/>
              <a:t>                 （</a:t>
            </a:r>
            <a:r>
              <a:rPr lang="en-US" altLang="zh-CN" sz="3600" b="1" dirty="0" smtClean="0"/>
              <a:t>1</a:t>
            </a:r>
            <a:r>
              <a:rPr lang="zh-CN" altLang="en-US" sz="3600" b="1" dirty="0" smtClean="0"/>
              <a:t>）开头的目的</a:t>
            </a:r>
            <a:r>
              <a:rPr lang="en-US" altLang="zh-CN" sz="3600" b="1" dirty="0" smtClean="0"/>
              <a:t>——</a:t>
            </a:r>
            <a:r>
              <a:rPr lang="zh-CN" altLang="en-US" sz="3600" b="1" dirty="0" smtClean="0"/>
              <a:t>为下文作铺          垫，即为文章的中心事件营造氛围。</a:t>
            </a:r>
          </a:p>
          <a:p>
            <a:pPr eaLnBrk="1" hangingPunct="1">
              <a:buFontTx/>
              <a:buNone/>
            </a:pPr>
            <a:r>
              <a:rPr lang="zh-CN" altLang="en-US" sz="3600" b="1" dirty="0" smtClean="0"/>
              <a:t>                 （</a:t>
            </a:r>
            <a:r>
              <a:rPr lang="en-US" altLang="zh-CN" sz="3600" b="1" dirty="0" smtClean="0"/>
              <a:t>2</a:t>
            </a:r>
            <a:r>
              <a:rPr lang="zh-CN" altLang="en-US" sz="3600" b="1" dirty="0" smtClean="0"/>
              <a:t>）</a:t>
            </a:r>
            <a:r>
              <a:rPr lang="en-US" altLang="zh-CN" sz="3600" b="1" dirty="0" smtClean="0"/>
              <a:t>.</a:t>
            </a:r>
            <a:r>
              <a:rPr lang="zh-CN" altLang="en-US" sz="3600" b="1" dirty="0" smtClean="0"/>
              <a:t>开头的形式    环境开头</a:t>
            </a:r>
            <a:r>
              <a:rPr lang="en-US" altLang="zh-CN" sz="3600" b="1" dirty="0" smtClean="0"/>
              <a:t>(</a:t>
            </a:r>
            <a:r>
              <a:rPr lang="zh-CN" altLang="en-US" sz="3600" b="1" dirty="0" smtClean="0"/>
              <a:t>心情）</a:t>
            </a:r>
          </a:p>
          <a:p>
            <a:pPr eaLnBrk="1" hangingPunct="1">
              <a:buFontTx/>
              <a:buNone/>
            </a:pPr>
            <a:r>
              <a:rPr lang="zh-CN" altLang="en-US" sz="3600" b="1" dirty="0" smtClean="0"/>
              <a:t>                                                       声音开头</a:t>
            </a:r>
            <a:endParaRPr lang="en-US" altLang="zh-CN" sz="3600" b="1" dirty="0" smtClean="0"/>
          </a:p>
          <a:p>
            <a:pPr eaLnBrk="1" hangingPunct="1">
              <a:buFontTx/>
              <a:buNone/>
            </a:pPr>
            <a:r>
              <a:rPr lang="zh-CN" altLang="en-US" sz="3600" b="1" dirty="0" smtClean="0"/>
              <a:t>                                                        直入中心</a:t>
            </a:r>
          </a:p>
          <a:p>
            <a:pPr eaLnBrk="1" hangingPunct="1">
              <a:buFontTx/>
              <a:buNone/>
            </a:pPr>
            <a:r>
              <a:rPr lang="zh-CN" altLang="en-US" sz="3600" b="1" dirty="0" smtClean="0"/>
              <a:t>              </a:t>
            </a:r>
          </a:p>
        </p:txBody>
      </p:sp>
      <p:sp>
        <p:nvSpPr>
          <p:cNvPr id="6148" name="Text Box 5"/>
          <p:cNvSpPr txBox="1">
            <a:spLocks noChangeArrowheads="1"/>
          </p:cNvSpPr>
          <p:nvPr/>
        </p:nvSpPr>
        <p:spPr bwMode="auto">
          <a:xfrm>
            <a:off x="8042275" y="719138"/>
            <a:ext cx="458788" cy="92075"/>
          </a:xfrm>
          <a:prstGeom prst="rect">
            <a:avLst/>
          </a:prstGeom>
          <a:noFill/>
          <a:ln w="9525">
            <a:noFill/>
            <a:miter lim="800000"/>
          </a:ln>
        </p:spPr>
        <p:txBody>
          <a:bodyPr vert="eaVert" wrap="none">
            <a:spAutoFit/>
          </a:bodyPr>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194"/>
                                        </p:tgtEl>
                                        <p:attrNameLst>
                                          <p:attrName>style.visibility</p:attrName>
                                        </p:attrNameLst>
                                      </p:cBhvr>
                                      <p:to>
                                        <p:strVal val="visible"/>
                                      </p:to>
                                    </p:set>
                                    <p:animEffect transition="in" filter="blinds(horizontal)">
                                      <p:cBhvr>
                                        <p:cTn id="7" dur="500"/>
                                        <p:tgtEl>
                                          <p:spTgt spid="819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8195">
                                            <p:txEl>
                                              <p:pRg st="0" end="0"/>
                                            </p:txEl>
                                          </p:spTgt>
                                        </p:tgtEl>
                                        <p:attrNameLst>
                                          <p:attrName>style.visibility</p:attrName>
                                        </p:attrNameLst>
                                      </p:cBhvr>
                                      <p:to>
                                        <p:strVal val="visible"/>
                                      </p:to>
                                    </p:set>
                                    <p:anim calcmode="lin" valueType="num">
                                      <p:cBhvr additive="base">
                                        <p:cTn id="12" dur="500" fill="hold"/>
                                        <p:tgtEl>
                                          <p:spTgt spid="8195">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819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8195">
                                            <p:txEl>
                                              <p:pRg st="1" end="1"/>
                                            </p:txEl>
                                          </p:spTgt>
                                        </p:tgtEl>
                                        <p:attrNameLst>
                                          <p:attrName>style.visibility</p:attrName>
                                        </p:attrNameLst>
                                      </p:cBhvr>
                                      <p:to>
                                        <p:strVal val="visible"/>
                                      </p:to>
                                    </p:set>
                                    <p:anim calcmode="lin" valueType="num">
                                      <p:cBhvr additive="base">
                                        <p:cTn id="18" dur="500" fill="hold"/>
                                        <p:tgtEl>
                                          <p:spTgt spid="8195">
                                            <p:txEl>
                                              <p:pRg st="1" end="1"/>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819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nodeType="clickEffect">
                                  <p:stCondLst>
                                    <p:cond delay="0"/>
                                  </p:stCondLst>
                                  <p:childTnLst>
                                    <p:set>
                                      <p:cBhvr>
                                        <p:cTn id="23" dur="1" fill="hold">
                                          <p:stCondLst>
                                            <p:cond delay="0"/>
                                          </p:stCondLst>
                                        </p:cTn>
                                        <p:tgtEl>
                                          <p:spTgt spid="8195">
                                            <p:txEl>
                                              <p:pRg st="2" end="2"/>
                                            </p:txEl>
                                          </p:spTgt>
                                        </p:tgtEl>
                                        <p:attrNameLst>
                                          <p:attrName>style.visibility</p:attrName>
                                        </p:attrNameLst>
                                      </p:cBhvr>
                                      <p:to>
                                        <p:strVal val="visible"/>
                                      </p:to>
                                    </p:set>
                                    <p:anim calcmode="lin" valueType="num">
                                      <p:cBhvr additive="base">
                                        <p:cTn id="24" dur="500" fill="hold"/>
                                        <p:tgtEl>
                                          <p:spTgt spid="8195">
                                            <p:txEl>
                                              <p:pRg st="2" end="2"/>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819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nodeType="clickEffect">
                                  <p:stCondLst>
                                    <p:cond delay="0"/>
                                  </p:stCondLst>
                                  <p:childTnLst>
                                    <p:set>
                                      <p:cBhvr>
                                        <p:cTn id="29" dur="1" fill="hold">
                                          <p:stCondLst>
                                            <p:cond delay="0"/>
                                          </p:stCondLst>
                                        </p:cTn>
                                        <p:tgtEl>
                                          <p:spTgt spid="8195">
                                            <p:txEl>
                                              <p:pRg st="3" end="3"/>
                                            </p:txEl>
                                          </p:spTgt>
                                        </p:tgtEl>
                                        <p:attrNameLst>
                                          <p:attrName>style.visibility</p:attrName>
                                        </p:attrNameLst>
                                      </p:cBhvr>
                                      <p:to>
                                        <p:strVal val="visible"/>
                                      </p:to>
                                    </p:set>
                                    <p:anim calcmode="lin" valueType="num">
                                      <p:cBhvr additive="base">
                                        <p:cTn id="30" dur="500" fill="hold"/>
                                        <p:tgtEl>
                                          <p:spTgt spid="8195">
                                            <p:txEl>
                                              <p:pRg st="3" end="3"/>
                                            </p:txEl>
                                          </p:spTgt>
                                        </p:tgtEl>
                                        <p:attrNameLst>
                                          <p:attrName>ppt_x</p:attrName>
                                        </p:attrNameLst>
                                      </p:cBhvr>
                                      <p:tavLst>
                                        <p:tav tm="0">
                                          <p:val>
                                            <p:strVal val="#ppt_x"/>
                                          </p:val>
                                        </p:tav>
                                        <p:tav tm="100000">
                                          <p:val>
                                            <p:strVal val="#ppt_x"/>
                                          </p:val>
                                        </p:tav>
                                      </p:tavLst>
                                    </p:anim>
                                    <p:anim calcmode="lin" valueType="num">
                                      <p:cBhvr additive="base">
                                        <p:cTn id="31" dur="500" fill="hold"/>
                                        <p:tgtEl>
                                          <p:spTgt spid="8195">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nodeType="clickEffect">
                                  <p:stCondLst>
                                    <p:cond delay="0"/>
                                  </p:stCondLst>
                                  <p:childTnLst>
                                    <p:set>
                                      <p:cBhvr>
                                        <p:cTn id="35" dur="1" fill="hold">
                                          <p:stCondLst>
                                            <p:cond delay="0"/>
                                          </p:stCondLst>
                                        </p:cTn>
                                        <p:tgtEl>
                                          <p:spTgt spid="8195">
                                            <p:txEl>
                                              <p:pRg st="4" end="4"/>
                                            </p:txEl>
                                          </p:spTgt>
                                        </p:tgtEl>
                                        <p:attrNameLst>
                                          <p:attrName>style.visibility</p:attrName>
                                        </p:attrNameLst>
                                      </p:cBhvr>
                                      <p:to>
                                        <p:strVal val="visible"/>
                                      </p:to>
                                    </p:set>
                                    <p:anim calcmode="lin" valueType="num">
                                      <p:cBhvr additive="base">
                                        <p:cTn id="36" dur="500" fill="hold"/>
                                        <p:tgtEl>
                                          <p:spTgt spid="8195">
                                            <p:txEl>
                                              <p:pRg st="4" end="4"/>
                                            </p:txEl>
                                          </p:spTgt>
                                        </p:tgtEl>
                                        <p:attrNameLst>
                                          <p:attrName>ppt_x</p:attrName>
                                        </p:attrNameLst>
                                      </p:cBhvr>
                                      <p:tavLst>
                                        <p:tav tm="0">
                                          <p:val>
                                            <p:strVal val="#ppt_x"/>
                                          </p:val>
                                        </p:tav>
                                        <p:tav tm="100000">
                                          <p:val>
                                            <p:strVal val="#ppt_x"/>
                                          </p:val>
                                        </p:tav>
                                      </p:tavLst>
                                    </p:anim>
                                    <p:anim calcmode="lin" valueType="num">
                                      <p:cBhvr additive="base">
                                        <p:cTn id="37" dur="500" fill="hold"/>
                                        <p:tgtEl>
                                          <p:spTgt spid="8195">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nodeType="clickEffect">
                                  <p:stCondLst>
                                    <p:cond delay="0"/>
                                  </p:stCondLst>
                                  <p:childTnLst>
                                    <p:set>
                                      <p:cBhvr>
                                        <p:cTn id="41" dur="1" fill="hold">
                                          <p:stCondLst>
                                            <p:cond delay="0"/>
                                          </p:stCondLst>
                                        </p:cTn>
                                        <p:tgtEl>
                                          <p:spTgt spid="8195">
                                            <p:txEl>
                                              <p:pRg st="5" end="5"/>
                                            </p:txEl>
                                          </p:spTgt>
                                        </p:tgtEl>
                                        <p:attrNameLst>
                                          <p:attrName>style.visibility</p:attrName>
                                        </p:attrNameLst>
                                      </p:cBhvr>
                                      <p:to>
                                        <p:strVal val="visible"/>
                                      </p:to>
                                    </p:set>
                                    <p:anim calcmode="lin" valueType="num">
                                      <p:cBhvr additive="base">
                                        <p:cTn id="42" dur="500" fill="hold"/>
                                        <p:tgtEl>
                                          <p:spTgt spid="8195">
                                            <p:txEl>
                                              <p:pRg st="5" end="5"/>
                                            </p:txEl>
                                          </p:spTgt>
                                        </p:tgtEl>
                                        <p:attrNameLst>
                                          <p:attrName>ppt_x</p:attrName>
                                        </p:attrNameLst>
                                      </p:cBhvr>
                                      <p:tavLst>
                                        <p:tav tm="0">
                                          <p:val>
                                            <p:strVal val="#ppt_x"/>
                                          </p:val>
                                        </p:tav>
                                        <p:tav tm="100000">
                                          <p:val>
                                            <p:strVal val="#ppt_x"/>
                                          </p:val>
                                        </p:tav>
                                      </p:tavLst>
                                    </p:anim>
                                    <p:anim calcmode="lin" valueType="num">
                                      <p:cBhvr additive="base">
                                        <p:cTn id="43" dur="500" fill="hold"/>
                                        <p:tgtEl>
                                          <p:spTgt spid="8195">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4"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a:xfrm>
            <a:off x="357158" y="285728"/>
            <a:ext cx="2900354" cy="1143000"/>
          </a:xfrm>
          <a:solidFill>
            <a:srgbClr val="00B050"/>
          </a:solidFill>
        </p:spPr>
        <p:txBody>
          <a:bodyPr/>
          <a:lstStyle/>
          <a:p>
            <a:pPr eaLnBrk="1" hangingPunct="1">
              <a:defRPr/>
            </a:pPr>
            <a:r>
              <a:rPr lang="en-US" altLang="zh-CN" b="1" dirty="0" smtClean="0"/>
              <a:t>2.</a:t>
            </a:r>
            <a:r>
              <a:rPr lang="zh-CN" altLang="en-US" b="1" dirty="0" smtClean="0"/>
              <a:t>主体</a:t>
            </a:r>
          </a:p>
        </p:txBody>
      </p:sp>
      <p:sp>
        <p:nvSpPr>
          <p:cNvPr id="9219" name="Rectangle 3"/>
          <p:cNvSpPr>
            <a:spLocks noGrp="1" noChangeArrowheads="1"/>
          </p:cNvSpPr>
          <p:nvPr>
            <p:ph type="body" idx="1"/>
          </p:nvPr>
        </p:nvSpPr>
        <p:spPr/>
        <p:txBody>
          <a:bodyPr/>
          <a:lstStyle/>
          <a:p>
            <a:pPr eaLnBrk="1" hangingPunct="1">
              <a:lnSpc>
                <a:spcPct val="90000"/>
              </a:lnSpc>
              <a:buFontTx/>
              <a:buNone/>
            </a:pPr>
            <a:endParaRPr lang="en-US" altLang="zh-CN" dirty="0" smtClean="0"/>
          </a:p>
          <a:p>
            <a:pPr eaLnBrk="1" hangingPunct="1">
              <a:lnSpc>
                <a:spcPct val="90000"/>
              </a:lnSpc>
              <a:buFontTx/>
              <a:buNone/>
            </a:pPr>
            <a:r>
              <a:rPr lang="en-US" altLang="zh-CN" dirty="0" smtClean="0"/>
              <a:t>           </a:t>
            </a:r>
            <a:r>
              <a:rPr lang="zh-CN" altLang="en-US" dirty="0" smtClean="0"/>
              <a:t>人物：外貌、语言、动作、心理、神态</a:t>
            </a:r>
          </a:p>
          <a:p>
            <a:pPr eaLnBrk="1" hangingPunct="1">
              <a:lnSpc>
                <a:spcPct val="90000"/>
              </a:lnSpc>
              <a:buFontTx/>
              <a:buNone/>
            </a:pPr>
            <a:r>
              <a:rPr lang="zh-CN" altLang="en-US" dirty="0" smtClean="0"/>
              <a:t>         </a:t>
            </a:r>
            <a:r>
              <a:rPr lang="en-US" altLang="zh-CN" dirty="0" smtClean="0"/>
              <a:t>{</a:t>
            </a:r>
          </a:p>
          <a:p>
            <a:pPr eaLnBrk="1" hangingPunct="1">
              <a:lnSpc>
                <a:spcPct val="90000"/>
              </a:lnSpc>
              <a:buFontTx/>
              <a:buNone/>
            </a:pPr>
            <a:r>
              <a:rPr lang="en-US" altLang="zh-CN" dirty="0" smtClean="0"/>
              <a:t>          </a:t>
            </a:r>
            <a:r>
              <a:rPr lang="zh-CN" altLang="en-US" dirty="0" smtClean="0"/>
              <a:t>环境：自然、社会</a:t>
            </a:r>
          </a:p>
          <a:p>
            <a:pPr eaLnBrk="1" hangingPunct="1">
              <a:lnSpc>
                <a:spcPct val="90000"/>
              </a:lnSpc>
              <a:buFontTx/>
              <a:buNone/>
            </a:pPr>
            <a:r>
              <a:rPr lang="zh-CN" altLang="en-US" dirty="0" smtClean="0"/>
              <a:t>                          </a:t>
            </a:r>
          </a:p>
          <a:p>
            <a:pPr eaLnBrk="1" hangingPunct="1">
              <a:lnSpc>
                <a:spcPct val="90000"/>
              </a:lnSpc>
              <a:buFontTx/>
              <a:buNone/>
            </a:pPr>
            <a:r>
              <a:rPr lang="zh-CN" altLang="en-US" dirty="0" smtClean="0"/>
              <a:t>            周边人的反应</a:t>
            </a:r>
          </a:p>
          <a:p>
            <a:pPr eaLnBrk="1" hangingPunct="1">
              <a:lnSpc>
                <a:spcPct val="90000"/>
              </a:lnSpc>
              <a:buFontTx/>
              <a:buNone/>
            </a:pPr>
            <a:r>
              <a:rPr lang="zh-CN" altLang="en-US" dirty="0" smtClean="0"/>
              <a:t>          </a:t>
            </a:r>
            <a:r>
              <a:rPr lang="en-US" altLang="zh-CN" dirty="0" smtClean="0"/>
              <a:t>{</a:t>
            </a:r>
          </a:p>
          <a:p>
            <a:pPr eaLnBrk="1" hangingPunct="1">
              <a:lnSpc>
                <a:spcPct val="90000"/>
              </a:lnSpc>
              <a:buFontTx/>
              <a:buNone/>
            </a:pPr>
            <a:r>
              <a:rPr lang="en-US" altLang="zh-CN" dirty="0" smtClean="0"/>
              <a:t>            </a:t>
            </a:r>
            <a:r>
              <a:rPr lang="zh-CN" altLang="en-US" dirty="0" smtClean="0"/>
              <a:t>周边事物的变化</a:t>
            </a:r>
          </a:p>
        </p:txBody>
      </p:sp>
      <p:sp>
        <p:nvSpPr>
          <p:cNvPr id="7172" name="Text Box 4"/>
          <p:cNvSpPr txBox="1">
            <a:spLocks noChangeArrowheads="1"/>
          </p:cNvSpPr>
          <p:nvPr/>
        </p:nvSpPr>
        <p:spPr bwMode="auto">
          <a:xfrm>
            <a:off x="586872" y="2285992"/>
            <a:ext cx="738664" cy="2376487"/>
          </a:xfrm>
          <a:prstGeom prst="rect">
            <a:avLst/>
          </a:prstGeom>
          <a:solidFill>
            <a:srgbClr val="00B050"/>
          </a:solidFill>
          <a:ln w="9525">
            <a:noFill/>
            <a:miter lim="800000"/>
          </a:ln>
        </p:spPr>
        <p:txBody>
          <a:bodyPr vert="eaVert">
            <a:spAutoFit/>
          </a:bodyPr>
          <a:lstStyle/>
          <a:p>
            <a:pPr>
              <a:spcBef>
                <a:spcPct val="50000"/>
              </a:spcBef>
            </a:pPr>
            <a:r>
              <a:rPr lang="zh-CN" altLang="en-US" sz="3600" b="1" dirty="0"/>
              <a:t>正面描写</a:t>
            </a:r>
          </a:p>
        </p:txBody>
      </p:sp>
      <p:sp>
        <p:nvSpPr>
          <p:cNvPr id="7173" name="Text Box 5"/>
          <p:cNvSpPr txBox="1">
            <a:spLocks noChangeArrowheads="1"/>
          </p:cNvSpPr>
          <p:nvPr/>
        </p:nvSpPr>
        <p:spPr bwMode="auto">
          <a:xfrm>
            <a:off x="586873" y="4643446"/>
            <a:ext cx="738664" cy="2121735"/>
          </a:xfrm>
          <a:prstGeom prst="rect">
            <a:avLst/>
          </a:prstGeom>
          <a:solidFill>
            <a:srgbClr val="00B050"/>
          </a:solidFill>
          <a:ln w="9525">
            <a:noFill/>
            <a:miter lim="800000"/>
          </a:ln>
        </p:spPr>
        <p:txBody>
          <a:bodyPr vert="eaVert" wrap="none">
            <a:spAutoFit/>
          </a:bodyPr>
          <a:lstStyle/>
          <a:p>
            <a:r>
              <a:rPr lang="zh-CN" altLang="en-US" sz="3600" b="1" dirty="0"/>
              <a:t>侧面描写  </a:t>
            </a:r>
          </a:p>
        </p:txBody>
      </p:sp>
      <p:sp>
        <p:nvSpPr>
          <p:cNvPr id="6" name="TextBox 5"/>
          <p:cNvSpPr txBox="1"/>
          <p:nvPr/>
        </p:nvSpPr>
        <p:spPr>
          <a:xfrm>
            <a:off x="3000364" y="428604"/>
            <a:ext cx="6143636" cy="535531"/>
          </a:xfrm>
          <a:prstGeom prst="rect">
            <a:avLst/>
          </a:prstGeom>
          <a:noFill/>
        </p:spPr>
        <p:txBody>
          <a:bodyPr wrap="square" rtlCol="0">
            <a:spAutoFit/>
          </a:bodyPr>
          <a:lstStyle/>
          <a:p>
            <a:pPr>
              <a:lnSpc>
                <a:spcPct val="90000"/>
              </a:lnSpc>
            </a:pPr>
            <a:r>
              <a:rPr lang="zh-CN" altLang="en-US" sz="3200" dirty="0" smtClean="0">
                <a:latin typeface="隶书" panose="02010509060101010101" pitchFamily="49" charset="-122"/>
                <a:ea typeface="隶书" panose="02010509060101010101" pitchFamily="49" charset="-122"/>
              </a:rPr>
              <a:t>（</a:t>
            </a:r>
            <a:r>
              <a:rPr lang="en-US" altLang="zh-CN" sz="3200" dirty="0" smtClean="0">
                <a:latin typeface="隶书" panose="02010509060101010101" pitchFamily="49" charset="-122"/>
                <a:ea typeface="隶书" panose="02010509060101010101" pitchFamily="49" charset="-122"/>
              </a:rPr>
              <a:t>1</a:t>
            </a:r>
            <a:r>
              <a:rPr lang="zh-CN" altLang="en-US" sz="3200" dirty="0" smtClean="0">
                <a:latin typeface="隶书" panose="02010509060101010101" pitchFamily="49" charset="-122"/>
                <a:ea typeface="隶书" panose="02010509060101010101" pitchFamily="49" charset="-122"/>
              </a:rPr>
              <a:t>）故事情节</a:t>
            </a:r>
            <a:r>
              <a:rPr lang="en-US" altLang="zh-CN" sz="3200" dirty="0" smtClean="0"/>
              <a:t>——</a:t>
            </a:r>
            <a:r>
              <a:rPr lang="zh-CN" altLang="en-US" sz="3200" dirty="0" smtClean="0"/>
              <a:t>运用各种描写</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218"/>
                                        </p:tgtEl>
                                        <p:attrNameLst>
                                          <p:attrName>style.visibility</p:attrName>
                                        </p:attrNameLst>
                                      </p:cBhvr>
                                      <p:to>
                                        <p:strVal val="visible"/>
                                      </p:to>
                                    </p:set>
                                    <p:anim calcmode="lin" valueType="num">
                                      <p:cBhvr additive="base">
                                        <p:cTn id="7" dur="500" fill="hold"/>
                                        <p:tgtEl>
                                          <p:spTgt spid="9218"/>
                                        </p:tgtEl>
                                        <p:attrNameLst>
                                          <p:attrName>ppt_x</p:attrName>
                                        </p:attrNameLst>
                                      </p:cBhvr>
                                      <p:tavLst>
                                        <p:tav tm="0">
                                          <p:val>
                                            <p:strVal val="#ppt_x"/>
                                          </p:val>
                                        </p:tav>
                                        <p:tav tm="100000">
                                          <p:val>
                                            <p:strVal val="#ppt_x"/>
                                          </p:val>
                                        </p:tav>
                                      </p:tavLst>
                                    </p:anim>
                                    <p:anim calcmode="lin" valueType="num">
                                      <p:cBhvr additive="base">
                                        <p:cTn id="8" dur="500" fill="hold"/>
                                        <p:tgtEl>
                                          <p:spTgt spid="921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172"/>
                                        </p:tgtEl>
                                        <p:attrNameLst>
                                          <p:attrName>style.visibility</p:attrName>
                                        </p:attrNameLst>
                                      </p:cBhvr>
                                      <p:to>
                                        <p:strVal val="visible"/>
                                      </p:to>
                                    </p:set>
                                    <p:anim calcmode="lin" valueType="num">
                                      <p:cBhvr additive="base">
                                        <p:cTn id="19" dur="500" fill="hold"/>
                                        <p:tgtEl>
                                          <p:spTgt spid="7172"/>
                                        </p:tgtEl>
                                        <p:attrNameLst>
                                          <p:attrName>ppt_x</p:attrName>
                                        </p:attrNameLst>
                                      </p:cBhvr>
                                      <p:tavLst>
                                        <p:tav tm="0">
                                          <p:val>
                                            <p:strVal val="#ppt_x"/>
                                          </p:val>
                                        </p:tav>
                                        <p:tav tm="100000">
                                          <p:val>
                                            <p:strVal val="#ppt_x"/>
                                          </p:val>
                                        </p:tav>
                                      </p:tavLst>
                                    </p:anim>
                                    <p:anim calcmode="lin" valueType="num">
                                      <p:cBhvr additive="base">
                                        <p:cTn id="20" dur="500" fill="hold"/>
                                        <p:tgtEl>
                                          <p:spTgt spid="7172"/>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173"/>
                                        </p:tgtEl>
                                        <p:attrNameLst>
                                          <p:attrName>style.visibility</p:attrName>
                                        </p:attrNameLst>
                                      </p:cBhvr>
                                      <p:to>
                                        <p:strVal val="visible"/>
                                      </p:to>
                                    </p:set>
                                    <p:anim calcmode="lin" valueType="num">
                                      <p:cBhvr additive="base">
                                        <p:cTn id="25" dur="500" fill="hold"/>
                                        <p:tgtEl>
                                          <p:spTgt spid="7173"/>
                                        </p:tgtEl>
                                        <p:attrNameLst>
                                          <p:attrName>ppt_x</p:attrName>
                                        </p:attrNameLst>
                                      </p:cBhvr>
                                      <p:tavLst>
                                        <p:tav tm="0">
                                          <p:val>
                                            <p:strVal val="#ppt_x"/>
                                          </p:val>
                                        </p:tav>
                                        <p:tav tm="100000">
                                          <p:val>
                                            <p:strVal val="#ppt_x"/>
                                          </p:val>
                                        </p:tav>
                                      </p:tavLst>
                                    </p:anim>
                                    <p:anim calcmode="lin" valueType="num">
                                      <p:cBhvr additive="base">
                                        <p:cTn id="26" dur="500" fill="hold"/>
                                        <p:tgtEl>
                                          <p:spTgt spid="7173"/>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9219">
                                            <p:txEl>
                                              <p:pRg st="1" end="1"/>
                                            </p:txEl>
                                          </p:spTgt>
                                        </p:tgtEl>
                                        <p:attrNameLst>
                                          <p:attrName>style.visibility</p:attrName>
                                        </p:attrNameLst>
                                      </p:cBhvr>
                                      <p:to>
                                        <p:strVal val="visible"/>
                                      </p:to>
                                    </p:set>
                                    <p:anim calcmode="lin" valueType="num">
                                      <p:cBhvr additive="base">
                                        <p:cTn id="31" dur="500" fill="hold"/>
                                        <p:tgtEl>
                                          <p:spTgt spid="9219">
                                            <p:txEl>
                                              <p:pRg st="1" end="1"/>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9219">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9219">
                                            <p:txEl>
                                              <p:pRg st="2" end="2"/>
                                            </p:txEl>
                                          </p:spTgt>
                                        </p:tgtEl>
                                        <p:attrNameLst>
                                          <p:attrName>style.visibility</p:attrName>
                                        </p:attrNameLst>
                                      </p:cBhvr>
                                      <p:to>
                                        <p:strVal val="visible"/>
                                      </p:to>
                                    </p:set>
                                    <p:anim calcmode="lin" valueType="num">
                                      <p:cBhvr additive="base">
                                        <p:cTn id="37" dur="500" fill="hold"/>
                                        <p:tgtEl>
                                          <p:spTgt spid="9219">
                                            <p:txEl>
                                              <p:pRg st="2" end="2"/>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9219">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9219">
                                            <p:txEl>
                                              <p:pRg st="3" end="3"/>
                                            </p:txEl>
                                          </p:spTgt>
                                        </p:tgtEl>
                                        <p:attrNameLst>
                                          <p:attrName>style.visibility</p:attrName>
                                        </p:attrNameLst>
                                      </p:cBhvr>
                                      <p:to>
                                        <p:strVal val="visible"/>
                                      </p:to>
                                    </p:set>
                                    <p:anim calcmode="lin" valueType="num">
                                      <p:cBhvr additive="base">
                                        <p:cTn id="43" dur="500" fill="hold"/>
                                        <p:tgtEl>
                                          <p:spTgt spid="9219">
                                            <p:txEl>
                                              <p:pRg st="3" end="3"/>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9219">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9219">
                                            <p:txEl>
                                              <p:pRg st="4" end="4"/>
                                            </p:txEl>
                                          </p:spTgt>
                                        </p:tgtEl>
                                        <p:attrNameLst>
                                          <p:attrName>style.visibility</p:attrName>
                                        </p:attrNameLst>
                                      </p:cBhvr>
                                      <p:to>
                                        <p:strVal val="visible"/>
                                      </p:to>
                                    </p:set>
                                    <p:anim calcmode="lin" valueType="num">
                                      <p:cBhvr additive="base">
                                        <p:cTn id="49" dur="500" fill="hold"/>
                                        <p:tgtEl>
                                          <p:spTgt spid="9219">
                                            <p:txEl>
                                              <p:pRg st="4" end="4"/>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9219">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9219">
                                            <p:txEl>
                                              <p:pRg st="5" end="5"/>
                                            </p:txEl>
                                          </p:spTgt>
                                        </p:tgtEl>
                                        <p:attrNameLst>
                                          <p:attrName>style.visibility</p:attrName>
                                        </p:attrNameLst>
                                      </p:cBhvr>
                                      <p:to>
                                        <p:strVal val="visible"/>
                                      </p:to>
                                    </p:set>
                                    <p:anim calcmode="lin" valueType="num">
                                      <p:cBhvr additive="base">
                                        <p:cTn id="55" dur="500" fill="hold"/>
                                        <p:tgtEl>
                                          <p:spTgt spid="9219">
                                            <p:txEl>
                                              <p:pRg st="5" end="5"/>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9219">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9219">
                                            <p:txEl>
                                              <p:pRg st="6" end="6"/>
                                            </p:txEl>
                                          </p:spTgt>
                                        </p:tgtEl>
                                        <p:attrNameLst>
                                          <p:attrName>style.visibility</p:attrName>
                                        </p:attrNameLst>
                                      </p:cBhvr>
                                      <p:to>
                                        <p:strVal val="visible"/>
                                      </p:to>
                                    </p:set>
                                    <p:anim calcmode="lin" valueType="num">
                                      <p:cBhvr additive="base">
                                        <p:cTn id="61" dur="500" fill="hold"/>
                                        <p:tgtEl>
                                          <p:spTgt spid="9219">
                                            <p:txEl>
                                              <p:pRg st="6" end="6"/>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9219">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9219">
                                            <p:txEl>
                                              <p:pRg st="7" end="7"/>
                                            </p:txEl>
                                          </p:spTgt>
                                        </p:tgtEl>
                                        <p:attrNameLst>
                                          <p:attrName>style.visibility</p:attrName>
                                        </p:attrNameLst>
                                      </p:cBhvr>
                                      <p:to>
                                        <p:strVal val="visible"/>
                                      </p:to>
                                    </p:set>
                                    <p:anim calcmode="lin" valueType="num">
                                      <p:cBhvr additive="base">
                                        <p:cTn id="67" dur="500" fill="hold"/>
                                        <p:tgtEl>
                                          <p:spTgt spid="9219">
                                            <p:txEl>
                                              <p:pRg st="7" end="7"/>
                                            </p:txEl>
                                          </p:spTgt>
                                        </p:tgtEl>
                                        <p:attrNameLst>
                                          <p:attrName>ppt_x</p:attrName>
                                        </p:attrNameLst>
                                      </p:cBhvr>
                                      <p:tavLst>
                                        <p:tav tm="0">
                                          <p:val>
                                            <p:strVal val="#ppt_x"/>
                                          </p:val>
                                        </p:tav>
                                        <p:tav tm="100000">
                                          <p:val>
                                            <p:strVal val="#ppt_x"/>
                                          </p:val>
                                        </p:tav>
                                      </p:tavLst>
                                    </p:anim>
                                    <p:anim calcmode="lin" valueType="num">
                                      <p:cBhvr additive="base">
                                        <p:cTn id="68" dur="500" fill="hold"/>
                                        <p:tgtEl>
                                          <p:spTgt spid="9219">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8" grpId="0" animBg="1"/>
      <p:bldP spid="9219" grpId="0" build="p"/>
      <p:bldP spid="7172" grpId="0" animBg="1"/>
      <p:bldP spid="7173" grpId="0" animBg="1"/>
      <p:bldP spid="6"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3" name="Rectangle 3"/>
          <p:cNvSpPr>
            <a:spLocks noGrp="1" noChangeArrowheads="1"/>
          </p:cNvSpPr>
          <p:nvPr>
            <p:ph type="body" idx="1"/>
          </p:nvPr>
        </p:nvSpPr>
        <p:spPr>
          <a:xfrm>
            <a:off x="0" y="0"/>
            <a:ext cx="9144000" cy="6858000"/>
          </a:xfrm>
        </p:spPr>
        <p:txBody>
          <a:bodyPr/>
          <a:lstStyle/>
          <a:p>
            <a:pPr>
              <a:buFontTx/>
              <a:buNone/>
            </a:pPr>
            <a:r>
              <a:rPr lang="zh-CN" altLang="en-US" dirty="0" smtClean="0"/>
              <a:t>（</a:t>
            </a:r>
            <a:r>
              <a:rPr lang="en-US" altLang="zh-CN" dirty="0" smtClean="0"/>
              <a:t>2</a:t>
            </a:r>
            <a:r>
              <a:rPr lang="zh-CN" altLang="en-US" dirty="0" smtClean="0"/>
              <a:t>）</a:t>
            </a:r>
            <a:r>
              <a:rPr lang="zh-CN" altLang="en-US" b="1" dirty="0" smtClean="0"/>
              <a:t>侧面描写：</a:t>
            </a:r>
            <a:r>
              <a:rPr lang="zh-CN" altLang="en-US" dirty="0" smtClean="0"/>
              <a:t>通过其他人物的言行间接描写人物，通过对环境的描写，侧面反映人物的心理。</a:t>
            </a:r>
          </a:p>
          <a:p>
            <a:pPr>
              <a:buFontTx/>
              <a:buNone/>
            </a:pPr>
            <a:r>
              <a:rPr lang="zh-CN" altLang="en-US" dirty="0" smtClean="0"/>
              <a:t>如</a:t>
            </a:r>
            <a:r>
              <a:rPr lang="en-US" altLang="zh-CN" b="1" dirty="0" smtClean="0"/>
              <a:t>《</a:t>
            </a:r>
            <a:r>
              <a:rPr lang="zh-CN" altLang="en-US" b="1" dirty="0" smtClean="0">
                <a:solidFill>
                  <a:srgbClr val="FF0000"/>
                </a:solidFill>
              </a:rPr>
              <a:t>我的语文老师</a:t>
            </a:r>
            <a:r>
              <a:rPr lang="en-US" altLang="zh-CN" b="1" dirty="0" smtClean="0"/>
              <a:t>》</a:t>
            </a:r>
            <a:r>
              <a:rPr lang="zh-CN" altLang="en-US" dirty="0" smtClean="0"/>
              <a:t>片段：</a:t>
            </a:r>
            <a:r>
              <a:rPr lang="zh-CN" altLang="en-US" dirty="0" smtClean="0">
                <a:latin typeface="华文行楷" panose="02010800040101010101" pitchFamily="2" charset="-122"/>
                <a:ea typeface="华文行楷" panose="02010800040101010101" pitchFamily="2" charset="-122"/>
              </a:rPr>
              <a:t>平时多动的庄应同学眼睛都不敢眨一下，生怕老师在他眨眼时溜走似的，由于长时间张着嘴，口水从嘴角边流出来了竟然还没有发觉。</a:t>
            </a:r>
          </a:p>
          <a:p>
            <a:pPr>
              <a:buFontTx/>
              <a:buNone/>
            </a:pPr>
            <a:r>
              <a:rPr lang="en-US" altLang="zh-CN" b="1" dirty="0" smtClean="0">
                <a:solidFill>
                  <a:srgbClr val="0070C0"/>
                </a:solidFill>
              </a:rPr>
              <a:t>——</a:t>
            </a:r>
            <a:r>
              <a:rPr lang="zh-CN" altLang="en-US" b="1" dirty="0" smtClean="0">
                <a:solidFill>
                  <a:srgbClr val="0070C0"/>
                </a:solidFill>
              </a:rPr>
              <a:t>老师有着惊人的吸引力。</a:t>
            </a:r>
          </a:p>
          <a:p>
            <a:pPr>
              <a:buFontTx/>
              <a:buNone/>
            </a:pPr>
            <a:r>
              <a:rPr lang="zh-CN" altLang="en-US" dirty="0" smtClean="0"/>
              <a:t>又如</a:t>
            </a:r>
            <a:r>
              <a:rPr lang="en-US" altLang="zh-CN" dirty="0" smtClean="0"/>
              <a:t>《</a:t>
            </a:r>
            <a:r>
              <a:rPr lang="zh-CN" altLang="en-US" b="1" dirty="0" smtClean="0">
                <a:solidFill>
                  <a:srgbClr val="FF0000"/>
                </a:solidFill>
              </a:rPr>
              <a:t>钟点工</a:t>
            </a:r>
            <a:r>
              <a:rPr lang="en-US" altLang="zh-CN" dirty="0" smtClean="0"/>
              <a:t>》</a:t>
            </a:r>
            <a:r>
              <a:rPr lang="zh-CN" altLang="en-US" dirty="0" smtClean="0"/>
              <a:t>片段：</a:t>
            </a:r>
            <a:r>
              <a:rPr lang="zh-CN" altLang="en-US" dirty="0" smtClean="0">
                <a:latin typeface="华文行楷" panose="02010800040101010101" pitchFamily="2" charset="-122"/>
                <a:ea typeface="华文行楷" panose="02010800040101010101" pitchFamily="2" charset="-122"/>
              </a:rPr>
              <a:t>她性格中有点儿马大哈的，有一次倒垃圾，竟然被反锁在门外了！当时我在机场，狂奔回来，两个人笑得不行</a:t>
            </a:r>
            <a:r>
              <a:rPr lang="zh-CN" altLang="en-US" dirty="0" smtClean="0"/>
              <a:t>！</a:t>
            </a:r>
          </a:p>
          <a:p>
            <a:pPr>
              <a:buFontTx/>
              <a:buNone/>
            </a:pPr>
            <a:r>
              <a:rPr lang="en-US" altLang="zh-CN" b="1" dirty="0" smtClean="0">
                <a:solidFill>
                  <a:srgbClr val="0070C0"/>
                </a:solidFill>
              </a:rPr>
              <a:t>——</a:t>
            </a:r>
            <a:r>
              <a:rPr lang="zh-CN" altLang="en-US" b="1" dirty="0" smtClean="0">
                <a:solidFill>
                  <a:srgbClr val="0070C0"/>
                </a:solidFill>
              </a:rPr>
              <a:t>我是一个“宽容”的人。</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30723">
                                            <p:txEl>
                                              <p:pRg st="0" end="0"/>
                                            </p:txEl>
                                          </p:spTgt>
                                        </p:tgtEl>
                                        <p:attrNameLst>
                                          <p:attrName>style.visibility</p:attrName>
                                        </p:attrNameLst>
                                      </p:cBhvr>
                                      <p:to>
                                        <p:strVal val="visible"/>
                                      </p:to>
                                    </p:set>
                                    <p:animEffect transition="in" filter="diamond(in)">
                                      <p:cBhvr>
                                        <p:cTn id="7" dur="2000"/>
                                        <p:tgtEl>
                                          <p:spTgt spid="3072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30723">
                                            <p:txEl>
                                              <p:pRg st="1" end="1"/>
                                            </p:txEl>
                                          </p:spTgt>
                                        </p:tgtEl>
                                        <p:attrNameLst>
                                          <p:attrName>style.visibility</p:attrName>
                                        </p:attrNameLst>
                                      </p:cBhvr>
                                      <p:to>
                                        <p:strVal val="visible"/>
                                      </p:to>
                                    </p:set>
                                    <p:anim calcmode="lin" valueType="num">
                                      <p:cBhvr additive="base">
                                        <p:cTn id="12" dur="500" fill="hold"/>
                                        <p:tgtEl>
                                          <p:spTgt spid="30723">
                                            <p:txEl>
                                              <p:pRg st="1" end="1"/>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072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4" presetClass="entr" presetSubtype="16" fill="hold" nodeType="clickEffect">
                                  <p:stCondLst>
                                    <p:cond delay="0"/>
                                  </p:stCondLst>
                                  <p:childTnLst>
                                    <p:set>
                                      <p:cBhvr>
                                        <p:cTn id="17" dur="1" fill="hold">
                                          <p:stCondLst>
                                            <p:cond delay="0"/>
                                          </p:stCondLst>
                                        </p:cTn>
                                        <p:tgtEl>
                                          <p:spTgt spid="30723">
                                            <p:txEl>
                                              <p:pRg st="2" end="2"/>
                                            </p:txEl>
                                          </p:spTgt>
                                        </p:tgtEl>
                                        <p:attrNameLst>
                                          <p:attrName>style.visibility</p:attrName>
                                        </p:attrNameLst>
                                      </p:cBhvr>
                                      <p:to>
                                        <p:strVal val="visible"/>
                                      </p:to>
                                    </p:set>
                                    <p:animEffect transition="in" filter="box(in)">
                                      <p:cBhvr>
                                        <p:cTn id="18" dur="500"/>
                                        <p:tgtEl>
                                          <p:spTgt spid="30723">
                                            <p:txEl>
                                              <p:pRg st="2" end="2"/>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30723">
                                            <p:txEl>
                                              <p:pRg st="3" end="3"/>
                                            </p:txEl>
                                          </p:spTgt>
                                        </p:tgtEl>
                                        <p:attrNameLst>
                                          <p:attrName>style.visibility</p:attrName>
                                        </p:attrNameLst>
                                      </p:cBhvr>
                                      <p:to>
                                        <p:strVal val="visible"/>
                                      </p:to>
                                    </p:set>
                                    <p:anim calcmode="lin" valueType="num">
                                      <p:cBhvr additive="base">
                                        <p:cTn id="23" dur="500" fill="hold"/>
                                        <p:tgtEl>
                                          <p:spTgt spid="30723">
                                            <p:txEl>
                                              <p:pRg st="3" end="3"/>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072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5" presetClass="entr" presetSubtype="10" fill="hold" nodeType="clickEffect">
                                  <p:stCondLst>
                                    <p:cond delay="0"/>
                                  </p:stCondLst>
                                  <p:childTnLst>
                                    <p:set>
                                      <p:cBhvr>
                                        <p:cTn id="28" dur="1" fill="hold">
                                          <p:stCondLst>
                                            <p:cond delay="0"/>
                                          </p:stCondLst>
                                        </p:cTn>
                                        <p:tgtEl>
                                          <p:spTgt spid="30723">
                                            <p:txEl>
                                              <p:pRg st="4" end="4"/>
                                            </p:txEl>
                                          </p:spTgt>
                                        </p:tgtEl>
                                        <p:attrNameLst>
                                          <p:attrName>style.visibility</p:attrName>
                                        </p:attrNameLst>
                                      </p:cBhvr>
                                      <p:to>
                                        <p:strVal val="visible"/>
                                      </p:to>
                                    </p:set>
                                    <p:animEffect transition="in" filter="checkerboard(across)">
                                      <p:cBhvr>
                                        <p:cTn id="29" dur="500"/>
                                        <p:tgtEl>
                                          <p:spTgt spid="3072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3"/>
          <p:cNvSpPr>
            <a:spLocks noGrp="1" noChangeArrowheads="1"/>
          </p:cNvSpPr>
          <p:nvPr>
            <p:ph type="body" idx="1"/>
          </p:nvPr>
        </p:nvSpPr>
        <p:spPr>
          <a:xfrm>
            <a:off x="395288" y="1484313"/>
            <a:ext cx="8229600" cy="4495800"/>
          </a:xfrm>
        </p:spPr>
        <p:txBody>
          <a:bodyPr/>
          <a:lstStyle/>
          <a:p>
            <a:pPr eaLnBrk="1" hangingPunct="1">
              <a:lnSpc>
                <a:spcPct val="150000"/>
              </a:lnSpc>
              <a:buFontTx/>
              <a:buNone/>
            </a:pPr>
            <a:endParaRPr lang="en-US" altLang="zh-CN" smtClean="0"/>
          </a:p>
          <a:p>
            <a:pPr eaLnBrk="1" hangingPunct="1">
              <a:lnSpc>
                <a:spcPct val="150000"/>
              </a:lnSpc>
              <a:buFontTx/>
              <a:buNone/>
            </a:pPr>
            <a:endParaRPr lang="zh-CN" altLang="en-US" smtClean="0"/>
          </a:p>
        </p:txBody>
      </p:sp>
      <p:sp>
        <p:nvSpPr>
          <p:cNvPr id="8196" name="TextBox 5"/>
          <p:cNvSpPr txBox="1">
            <a:spLocks noChangeArrowheads="1"/>
          </p:cNvSpPr>
          <p:nvPr/>
        </p:nvSpPr>
        <p:spPr bwMode="auto">
          <a:xfrm>
            <a:off x="0" y="260350"/>
            <a:ext cx="8893175" cy="5584825"/>
          </a:xfrm>
          <a:prstGeom prst="rect">
            <a:avLst/>
          </a:prstGeom>
          <a:noFill/>
          <a:ln w="9525">
            <a:noFill/>
            <a:miter lim="800000"/>
          </a:ln>
        </p:spPr>
        <p:txBody>
          <a:bodyPr>
            <a:spAutoFit/>
          </a:bodyPr>
          <a:lstStyle/>
          <a:p>
            <a:r>
              <a:rPr lang="zh-CN" altLang="en-US" sz="3600" dirty="0"/>
              <a:t>（</a:t>
            </a:r>
            <a:r>
              <a:rPr lang="en-US" altLang="zh-CN" sz="3600" dirty="0"/>
              <a:t>3</a:t>
            </a:r>
            <a:r>
              <a:rPr lang="zh-CN" altLang="en-US" sz="3600" dirty="0"/>
              <a:t>）</a:t>
            </a:r>
            <a:r>
              <a:rPr lang="zh-CN" altLang="en-US" sz="3600" b="1" dirty="0"/>
              <a:t>细节描写</a:t>
            </a:r>
            <a:r>
              <a:rPr lang="zh-CN" altLang="en-US" sz="3600" dirty="0"/>
              <a:t>：指对人物的肖像、语言、动作、神情以及事物、环境的细微之处进行的具体、细腻的描写。</a:t>
            </a:r>
          </a:p>
          <a:p>
            <a:r>
              <a:rPr lang="zh-CN" altLang="en-US" sz="3600" dirty="0"/>
              <a:t>如</a:t>
            </a:r>
            <a:r>
              <a:rPr lang="en-US" altLang="zh-CN" sz="3600" b="1" dirty="0"/>
              <a:t>《</a:t>
            </a:r>
            <a:r>
              <a:rPr lang="zh-CN" altLang="en-US" sz="3600" b="1" dirty="0"/>
              <a:t>春酒</a:t>
            </a:r>
            <a:r>
              <a:rPr lang="en-US" altLang="zh-CN" sz="3600" b="1" dirty="0"/>
              <a:t>》</a:t>
            </a:r>
            <a:r>
              <a:rPr lang="zh-CN" altLang="en-US" sz="3600" dirty="0"/>
              <a:t>片段一：</a:t>
            </a:r>
            <a:r>
              <a:rPr lang="zh-CN" altLang="en-US" sz="3600" dirty="0">
                <a:latin typeface="华文行楷" panose="02010800040101010101" pitchFamily="2" charset="-122"/>
                <a:ea typeface="华文行楷" panose="02010800040101010101" pitchFamily="2" charset="-122"/>
              </a:rPr>
              <a:t>“早已偷偷把手指头伸在杯子里好几回，已经不知舔过多少个指甲缝的八宝酒了”。</a:t>
            </a:r>
            <a:endParaRPr lang="en-US" altLang="zh-CN" sz="3600" dirty="0">
              <a:latin typeface="华文行楷" panose="02010800040101010101" pitchFamily="2" charset="-122"/>
              <a:ea typeface="华文行楷" panose="02010800040101010101" pitchFamily="2" charset="-122"/>
            </a:endParaRPr>
          </a:p>
          <a:p>
            <a:r>
              <a:rPr lang="zh-CN" altLang="en-US" sz="3600" dirty="0"/>
              <a:t>        片段二：</a:t>
            </a:r>
            <a:r>
              <a:rPr lang="zh-CN" altLang="en-US" sz="3600" dirty="0">
                <a:latin typeface="华文行楷" panose="02010800040101010101" pitchFamily="2" charset="-122"/>
                <a:ea typeface="华文行楷" panose="02010800040101010101" pitchFamily="2" charset="-122"/>
              </a:rPr>
              <a:t>吃会酒，得了‘两条’印花手帕，于是‘开心的要命’</a:t>
            </a:r>
            <a:r>
              <a:rPr lang="zh-CN" altLang="en-US" sz="3600" dirty="0"/>
              <a:t>。</a:t>
            </a:r>
            <a:endParaRPr lang="en-US" altLang="zh-CN" sz="3600" dirty="0"/>
          </a:p>
          <a:p>
            <a:r>
              <a:rPr lang="zh-CN" altLang="en-US" sz="3600" dirty="0">
                <a:solidFill>
                  <a:srgbClr val="FF0000"/>
                </a:solidFill>
              </a:rPr>
              <a:t>       天真活泼的小女孩立刻在纸上活动起来，还微微歪着脑袋冲读者笑</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8196">
                                            <p:txEl>
                                              <p:pRg st="0" end="0"/>
                                            </p:txEl>
                                          </p:spTgt>
                                        </p:tgtEl>
                                        <p:attrNameLst>
                                          <p:attrName>style.visibility</p:attrName>
                                        </p:attrNameLst>
                                      </p:cBhvr>
                                      <p:to>
                                        <p:strVal val="visible"/>
                                      </p:to>
                                    </p:set>
                                    <p:animEffect transition="in" filter="blinds(horizontal)">
                                      <p:cBhvr>
                                        <p:cTn id="7" dur="500"/>
                                        <p:tgtEl>
                                          <p:spTgt spid="819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8196">
                                            <p:txEl>
                                              <p:pRg st="1" end="1"/>
                                            </p:txEl>
                                          </p:spTgt>
                                        </p:tgtEl>
                                        <p:attrNameLst>
                                          <p:attrName>style.visibility</p:attrName>
                                        </p:attrNameLst>
                                      </p:cBhvr>
                                      <p:to>
                                        <p:strVal val="visible"/>
                                      </p:to>
                                    </p:set>
                                    <p:anim calcmode="lin" valueType="num">
                                      <p:cBhvr additive="base">
                                        <p:cTn id="12" dur="500" fill="hold"/>
                                        <p:tgtEl>
                                          <p:spTgt spid="8196">
                                            <p:txEl>
                                              <p:pRg st="1" end="1"/>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819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8" presetClass="entr" presetSubtype="16" fill="hold" nodeType="clickEffect">
                                  <p:stCondLst>
                                    <p:cond delay="0"/>
                                  </p:stCondLst>
                                  <p:childTnLst>
                                    <p:set>
                                      <p:cBhvr>
                                        <p:cTn id="17" dur="1" fill="hold">
                                          <p:stCondLst>
                                            <p:cond delay="0"/>
                                          </p:stCondLst>
                                        </p:cTn>
                                        <p:tgtEl>
                                          <p:spTgt spid="8196">
                                            <p:txEl>
                                              <p:pRg st="2" end="2"/>
                                            </p:txEl>
                                          </p:spTgt>
                                        </p:tgtEl>
                                        <p:attrNameLst>
                                          <p:attrName>style.visibility</p:attrName>
                                        </p:attrNameLst>
                                      </p:cBhvr>
                                      <p:to>
                                        <p:strVal val="visible"/>
                                      </p:to>
                                    </p:set>
                                    <p:animEffect transition="in" filter="diamond(in)">
                                      <p:cBhvr>
                                        <p:cTn id="18" dur="2000"/>
                                        <p:tgtEl>
                                          <p:spTgt spid="8196">
                                            <p:txEl>
                                              <p:pRg st="2" end="2"/>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nodeType="clickEffect">
                                  <p:stCondLst>
                                    <p:cond delay="0"/>
                                  </p:stCondLst>
                                  <p:childTnLst>
                                    <p:set>
                                      <p:cBhvr>
                                        <p:cTn id="22" dur="1" fill="hold">
                                          <p:stCondLst>
                                            <p:cond delay="0"/>
                                          </p:stCondLst>
                                        </p:cTn>
                                        <p:tgtEl>
                                          <p:spTgt spid="8196">
                                            <p:txEl>
                                              <p:pRg st="3" end="3"/>
                                            </p:txEl>
                                          </p:spTgt>
                                        </p:tgtEl>
                                        <p:attrNameLst>
                                          <p:attrName>style.visibility</p:attrName>
                                        </p:attrNameLst>
                                      </p:cBhvr>
                                      <p:to>
                                        <p:strVal val="visible"/>
                                      </p:to>
                                    </p:set>
                                    <p:animEffect transition="in" filter="blinds(horizontal)">
                                      <p:cBhvr>
                                        <p:cTn id="23" dur="500"/>
                                        <p:tgtEl>
                                          <p:spTgt spid="819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428625" y="571500"/>
            <a:ext cx="8358188" cy="4211638"/>
          </a:xfrm>
          <a:prstGeom prst="rect">
            <a:avLst/>
          </a:prstGeom>
          <a:noFill/>
          <a:ln w="9525">
            <a:noFill/>
            <a:miter lim="800000"/>
          </a:ln>
        </p:spPr>
        <p:txBody>
          <a:bodyPr>
            <a:spAutoFit/>
          </a:bodyPr>
          <a:lstStyle/>
          <a:p>
            <a:pPr>
              <a:lnSpc>
                <a:spcPct val="150000"/>
              </a:lnSpc>
            </a:pPr>
            <a:r>
              <a:rPr lang="en-US" altLang="zh-CN" sz="3600" dirty="0"/>
              <a:t>3.</a:t>
            </a:r>
            <a:r>
              <a:rPr lang="zh-CN" altLang="en-US" sz="3600" b="1" dirty="0"/>
              <a:t>结尾</a:t>
            </a:r>
            <a:r>
              <a:rPr lang="zh-CN" altLang="en-US" sz="3600" b="1" dirty="0">
                <a:sym typeface="Wingdings" panose="05000000000000000000" pitchFamily="2" charset="2"/>
              </a:rPr>
              <a:t>（</a:t>
            </a:r>
            <a:r>
              <a:rPr lang="en-US" altLang="zh-CN" sz="3600" dirty="0">
                <a:sym typeface="Wingdings" panose="05000000000000000000" pitchFamily="2" charset="2"/>
              </a:rPr>
              <a:t>1</a:t>
            </a:r>
            <a:r>
              <a:rPr lang="zh-CN" altLang="en-US" sz="3600" dirty="0">
                <a:sym typeface="Wingdings" panose="05000000000000000000" pitchFamily="2" charset="2"/>
              </a:rPr>
              <a:t>）</a:t>
            </a:r>
            <a:r>
              <a:rPr lang="zh-CN" altLang="en-US" sz="3600" dirty="0">
                <a:latin typeface="黑体" panose="02010609060101010101" pitchFamily="49" charset="-122"/>
                <a:ea typeface="黑体" panose="02010609060101010101" pitchFamily="49" charset="-122"/>
              </a:rPr>
              <a:t>结尾的目的</a:t>
            </a:r>
            <a:r>
              <a:rPr lang="en-US" altLang="zh-CN" sz="3600" dirty="0"/>
              <a:t>——</a:t>
            </a:r>
            <a:r>
              <a:rPr lang="zh-CN" altLang="en-US" sz="3600" dirty="0">
                <a:latin typeface="华文新魏" panose="02010800040101010101" pitchFamily="2" charset="-122"/>
                <a:ea typeface="华文新魏" panose="02010800040101010101" pitchFamily="2" charset="-122"/>
              </a:rPr>
              <a:t>主题升华</a:t>
            </a:r>
            <a:r>
              <a:rPr lang="zh-CN" altLang="en-US" sz="3600" dirty="0"/>
              <a:t>，因为文章的中心事件是一个载体，作者借助这个事件来抒发自己的情感，阐述自己的观点或揭示一个道理。</a:t>
            </a:r>
          </a:p>
          <a:p>
            <a:pPr>
              <a:lnSpc>
                <a:spcPct val="150000"/>
              </a:lnSpc>
            </a:pPr>
            <a:r>
              <a:rPr lang="zh-CN" altLang="en-US" sz="3600" dirty="0"/>
              <a:t>       （</a:t>
            </a:r>
            <a:r>
              <a:rPr lang="en-US" altLang="zh-CN" sz="3600" dirty="0"/>
              <a:t>2</a:t>
            </a:r>
            <a:r>
              <a:rPr lang="zh-CN" altLang="en-US" sz="3600" dirty="0"/>
              <a:t> ）</a:t>
            </a:r>
            <a:r>
              <a:rPr lang="zh-CN" altLang="en-US" sz="3600" dirty="0">
                <a:latin typeface="黑体" panose="02010609060101010101" pitchFamily="49" charset="-122"/>
                <a:ea typeface="黑体" panose="02010609060101010101" pitchFamily="49" charset="-122"/>
              </a:rPr>
              <a:t>结尾的方式</a:t>
            </a:r>
            <a:r>
              <a:rPr lang="en-US" altLang="zh-CN" sz="3600" dirty="0"/>
              <a:t>——</a:t>
            </a:r>
            <a:r>
              <a:rPr lang="zh-CN" altLang="en-US" sz="3600" dirty="0"/>
              <a:t>抒情、议论</a:t>
            </a:r>
          </a:p>
        </p:txBody>
      </p:sp>
      <p:sp>
        <p:nvSpPr>
          <p:cNvPr id="3" name="TextBox 2"/>
          <p:cNvSpPr txBox="1">
            <a:spLocks noChangeArrowheads="1"/>
          </p:cNvSpPr>
          <p:nvPr/>
        </p:nvSpPr>
        <p:spPr bwMode="auto">
          <a:xfrm>
            <a:off x="500063" y="4643438"/>
            <a:ext cx="8429625" cy="1739900"/>
          </a:xfrm>
          <a:prstGeom prst="rect">
            <a:avLst/>
          </a:prstGeom>
          <a:noFill/>
          <a:ln w="9525">
            <a:noFill/>
            <a:miter lim="800000"/>
          </a:ln>
        </p:spPr>
        <p:txBody>
          <a:bodyPr>
            <a:spAutoFit/>
          </a:bodyPr>
          <a:lstStyle/>
          <a:p>
            <a:r>
              <a:rPr lang="zh-CN" altLang="en-US" sz="3600" dirty="0"/>
              <a:t>       （</a:t>
            </a:r>
            <a:r>
              <a:rPr lang="en-US" altLang="zh-CN" sz="3600" dirty="0"/>
              <a:t>3</a:t>
            </a:r>
            <a:r>
              <a:rPr lang="zh-CN" altLang="en-US" sz="3600" dirty="0"/>
              <a:t>）</a:t>
            </a:r>
            <a:r>
              <a:rPr lang="zh-CN" altLang="en-US" sz="3600" dirty="0">
                <a:latin typeface="黑体" panose="02010609060101010101" pitchFamily="49" charset="-122"/>
                <a:ea typeface="黑体" panose="02010609060101010101" pitchFamily="49" charset="-122"/>
              </a:rPr>
              <a:t>结尾的提醒</a:t>
            </a:r>
            <a:r>
              <a:rPr lang="en-US" altLang="zh-CN" sz="3600" dirty="0"/>
              <a:t>——</a:t>
            </a:r>
            <a:r>
              <a:rPr lang="zh-CN" altLang="en-US" sz="3600" dirty="0"/>
              <a:t>要让批卷老师知道我没有忘记题目；要提升事件意义。</a:t>
            </a:r>
            <a:endParaRPr lang="en-US" altLang="zh-CN" sz="3600" dirty="0"/>
          </a:p>
          <a:p>
            <a:r>
              <a:rPr lang="en-US" altLang="zh-CN" sz="3600" dirty="0"/>
              <a:t>         </a:t>
            </a:r>
            <a:r>
              <a:rPr lang="zh-CN" altLang="en-US" sz="3600" dirty="0"/>
              <a:t>结尾点题   </a:t>
            </a:r>
            <a:r>
              <a:rPr lang="en-US" altLang="zh-CN" sz="3600" dirty="0"/>
              <a:t> </a:t>
            </a:r>
            <a:r>
              <a:rPr lang="zh-CN" altLang="en-US" sz="3600" dirty="0"/>
              <a:t>首尾呼应</a:t>
            </a:r>
            <a:endParaRPr lang="en-US" altLang="zh-CN" sz="36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 calcmode="lin" valueType="num">
                                      <p:cBhvr additive="base">
                                        <p:cTn id="13"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0" end="0"/>
                                            </p:txEl>
                                          </p:spTgt>
                                        </p:tgtEl>
                                        <p:attrNameLst>
                                          <p:attrName>style.visibility</p:attrName>
                                        </p:attrNameLst>
                                      </p:cBhvr>
                                      <p:to>
                                        <p:strVal val="visible"/>
                                      </p:to>
                                    </p:set>
                                    <p:anim calcmode="lin" valueType="num">
                                      <p:cBhvr additive="base">
                                        <p:cTn id="19"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1" end="1"/>
                                            </p:txEl>
                                          </p:spTgt>
                                        </p:tgtEl>
                                        <p:attrNameLst>
                                          <p:attrName>style.visibility</p:attrName>
                                        </p:attrNameLst>
                                      </p:cBhvr>
                                      <p:to>
                                        <p:strVal val="visible"/>
                                      </p:to>
                                    </p:set>
                                    <p:anim calcmode="lin" valueType="num">
                                      <p:cBhvr additive="base">
                                        <p:cTn id="25"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1" name="Rectangle 3"/>
          <p:cNvSpPr>
            <a:spLocks noGrp="1" noChangeArrowheads="1"/>
          </p:cNvSpPr>
          <p:nvPr>
            <p:ph type="body" idx="1"/>
          </p:nvPr>
        </p:nvSpPr>
        <p:spPr>
          <a:xfrm>
            <a:off x="0" y="188913"/>
            <a:ext cx="9144000" cy="6335712"/>
          </a:xfrm>
        </p:spPr>
        <p:txBody>
          <a:bodyPr/>
          <a:lstStyle/>
          <a:p>
            <a:pPr>
              <a:buFontTx/>
              <a:buNone/>
            </a:pPr>
            <a:r>
              <a:rPr lang="zh-CN" altLang="en-US" dirty="0" smtClean="0"/>
              <a:t>如：</a:t>
            </a:r>
            <a:r>
              <a:rPr lang="en-US" altLang="zh-CN" b="1" dirty="0" smtClean="0"/>
              <a:t>《</a:t>
            </a:r>
            <a:r>
              <a:rPr lang="zh-CN" altLang="en-US" b="1" dirty="0" smtClean="0">
                <a:solidFill>
                  <a:srgbClr val="FF0000"/>
                </a:solidFill>
              </a:rPr>
              <a:t>今天值日</a:t>
            </a:r>
            <a:r>
              <a:rPr lang="en-US" altLang="zh-CN" b="1" dirty="0" smtClean="0"/>
              <a:t>》</a:t>
            </a:r>
            <a:r>
              <a:rPr lang="zh-CN" altLang="en-US" dirty="0" smtClean="0"/>
              <a:t>的结尾</a:t>
            </a:r>
            <a:r>
              <a:rPr lang="en-US" altLang="zh-CN" dirty="0" smtClean="0"/>
              <a:t>——</a:t>
            </a:r>
            <a:r>
              <a:rPr lang="zh-CN" altLang="en-US" dirty="0" smtClean="0">
                <a:latin typeface="华文行楷" panose="02010800040101010101" pitchFamily="2" charset="-122"/>
                <a:ea typeface="华文行楷" panose="02010800040101010101" pitchFamily="2" charset="-122"/>
              </a:rPr>
              <a:t>高高兴兴回去了。</a:t>
            </a:r>
          </a:p>
          <a:p>
            <a:pPr>
              <a:buFontTx/>
              <a:buNone/>
            </a:pPr>
            <a:r>
              <a:rPr lang="zh-CN" altLang="en-US" dirty="0" smtClean="0"/>
              <a:t>不能体现劳动的价值。</a:t>
            </a:r>
          </a:p>
          <a:p>
            <a:pPr>
              <a:buFontTx/>
              <a:buNone/>
            </a:pPr>
            <a:r>
              <a:rPr lang="zh-CN" altLang="en-US" dirty="0" smtClean="0">
                <a:latin typeface="华文行楷" panose="02010800040101010101" pitchFamily="2" charset="-122"/>
                <a:ea typeface="华文行楷" panose="02010800040101010101" pitchFamily="2" charset="-122"/>
              </a:rPr>
              <a:t>干净的水泥地仿佛是一张刚刚擦过的孩子的脸，露出了甜甜的笑容。</a:t>
            </a:r>
          </a:p>
          <a:p>
            <a:pPr>
              <a:buFontTx/>
              <a:buNone/>
            </a:pPr>
            <a:r>
              <a:rPr lang="zh-CN" altLang="en-US" dirty="0" smtClean="0"/>
              <a:t>如：</a:t>
            </a:r>
            <a:r>
              <a:rPr lang="en-US" altLang="zh-CN" b="1" dirty="0" smtClean="0"/>
              <a:t>《</a:t>
            </a:r>
            <a:r>
              <a:rPr lang="zh-CN" altLang="en-US" b="1" dirty="0" smtClean="0">
                <a:solidFill>
                  <a:srgbClr val="FF0000"/>
                </a:solidFill>
              </a:rPr>
              <a:t>心灵的选择</a:t>
            </a:r>
            <a:r>
              <a:rPr lang="en-US" altLang="zh-CN" b="1" dirty="0" smtClean="0"/>
              <a:t>》</a:t>
            </a:r>
            <a:r>
              <a:rPr lang="zh-CN" altLang="en-US" dirty="0" smtClean="0"/>
              <a:t>的结尾</a:t>
            </a:r>
            <a:r>
              <a:rPr lang="en-US" altLang="zh-CN" dirty="0" smtClean="0"/>
              <a:t>——</a:t>
            </a:r>
            <a:r>
              <a:rPr lang="zh-CN" altLang="en-US" dirty="0" smtClean="0">
                <a:latin typeface="华文行楷" panose="02010800040101010101" pitchFamily="2" charset="-122"/>
                <a:ea typeface="华文行楷" panose="02010800040101010101" pitchFamily="2" charset="-122"/>
              </a:rPr>
              <a:t>从出生到读书到考试我无法选择。</a:t>
            </a:r>
          </a:p>
          <a:p>
            <a:pPr>
              <a:buFontTx/>
              <a:buNone/>
            </a:pPr>
            <a:r>
              <a:rPr lang="zh-CN" altLang="en-US" dirty="0" smtClean="0"/>
              <a:t>这样的结尾立意不高。如果再加上</a:t>
            </a:r>
            <a:r>
              <a:rPr lang="zh-CN" altLang="en-US" dirty="0" smtClean="0">
                <a:latin typeface="华文行楷" panose="02010800040101010101" pitchFamily="2" charset="-122"/>
                <a:ea typeface="华文行楷" panose="02010800040101010101" pitchFamily="2" charset="-122"/>
              </a:rPr>
              <a:t>“但是，人生的态度可以选择，人生的目标可以选择。我将以自己的方式实现人生的价值，成为社会前进和发展的助推器”</a:t>
            </a:r>
          </a:p>
          <a:p>
            <a:pPr>
              <a:buFontTx/>
              <a:buNone/>
            </a:pPr>
            <a:r>
              <a:rPr lang="zh-CN" altLang="en-US" dirty="0" smtClean="0"/>
              <a:t>这样文章的立意比较明确，建构也比较完整。</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2531">
                                            <p:txEl>
                                              <p:pRg st="0" end="0"/>
                                            </p:txEl>
                                          </p:spTgt>
                                        </p:tgtEl>
                                        <p:attrNameLst>
                                          <p:attrName>style.visibility</p:attrName>
                                        </p:attrNameLst>
                                      </p:cBhvr>
                                      <p:to>
                                        <p:strVal val="visible"/>
                                      </p:to>
                                    </p:set>
                                    <p:anim calcmode="lin" valueType="num">
                                      <p:cBhvr additive="base">
                                        <p:cTn id="7" dur="500" fill="hold"/>
                                        <p:tgtEl>
                                          <p:spTgt spid="22531">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253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2531">
                                            <p:txEl>
                                              <p:pRg st="1" end="1"/>
                                            </p:txEl>
                                          </p:spTgt>
                                        </p:tgtEl>
                                        <p:attrNameLst>
                                          <p:attrName>style.visibility</p:attrName>
                                        </p:attrNameLst>
                                      </p:cBhvr>
                                      <p:to>
                                        <p:strVal val="visible"/>
                                      </p:to>
                                    </p:set>
                                    <p:anim calcmode="lin" valueType="num">
                                      <p:cBhvr additive="base">
                                        <p:cTn id="13" dur="500" fill="hold"/>
                                        <p:tgtEl>
                                          <p:spTgt spid="22531">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2531">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 presetClass="entr" presetSubtype="16" fill="hold" nodeType="clickEffect">
                                  <p:stCondLst>
                                    <p:cond delay="0"/>
                                  </p:stCondLst>
                                  <p:childTnLst>
                                    <p:set>
                                      <p:cBhvr>
                                        <p:cTn id="18" dur="1" fill="hold">
                                          <p:stCondLst>
                                            <p:cond delay="0"/>
                                          </p:stCondLst>
                                        </p:cTn>
                                        <p:tgtEl>
                                          <p:spTgt spid="22531">
                                            <p:txEl>
                                              <p:pRg st="2" end="2"/>
                                            </p:txEl>
                                          </p:spTgt>
                                        </p:tgtEl>
                                        <p:attrNameLst>
                                          <p:attrName>style.visibility</p:attrName>
                                        </p:attrNameLst>
                                      </p:cBhvr>
                                      <p:to>
                                        <p:strVal val="visible"/>
                                      </p:to>
                                    </p:set>
                                    <p:animEffect transition="in" filter="box(in)">
                                      <p:cBhvr>
                                        <p:cTn id="19" dur="500"/>
                                        <p:tgtEl>
                                          <p:spTgt spid="22531">
                                            <p:txEl>
                                              <p:pRg st="2" end="2"/>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8" presetClass="entr" presetSubtype="16" fill="hold" nodeType="clickEffect">
                                  <p:stCondLst>
                                    <p:cond delay="0"/>
                                  </p:stCondLst>
                                  <p:childTnLst>
                                    <p:set>
                                      <p:cBhvr>
                                        <p:cTn id="23" dur="1" fill="hold">
                                          <p:stCondLst>
                                            <p:cond delay="0"/>
                                          </p:stCondLst>
                                        </p:cTn>
                                        <p:tgtEl>
                                          <p:spTgt spid="22531">
                                            <p:txEl>
                                              <p:pRg st="3" end="3"/>
                                            </p:txEl>
                                          </p:spTgt>
                                        </p:tgtEl>
                                        <p:attrNameLst>
                                          <p:attrName>style.visibility</p:attrName>
                                        </p:attrNameLst>
                                      </p:cBhvr>
                                      <p:to>
                                        <p:strVal val="visible"/>
                                      </p:to>
                                    </p:set>
                                    <p:animEffect transition="in" filter="diamond(in)">
                                      <p:cBhvr>
                                        <p:cTn id="24" dur="2000"/>
                                        <p:tgtEl>
                                          <p:spTgt spid="22531">
                                            <p:txEl>
                                              <p:pRg st="3" end="3"/>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3" presetClass="entr" presetSubtype="10" fill="hold" nodeType="clickEffect">
                                  <p:stCondLst>
                                    <p:cond delay="0"/>
                                  </p:stCondLst>
                                  <p:childTnLst>
                                    <p:set>
                                      <p:cBhvr>
                                        <p:cTn id="28" dur="1" fill="hold">
                                          <p:stCondLst>
                                            <p:cond delay="0"/>
                                          </p:stCondLst>
                                        </p:cTn>
                                        <p:tgtEl>
                                          <p:spTgt spid="22531">
                                            <p:txEl>
                                              <p:pRg st="4" end="4"/>
                                            </p:txEl>
                                          </p:spTgt>
                                        </p:tgtEl>
                                        <p:attrNameLst>
                                          <p:attrName>style.visibility</p:attrName>
                                        </p:attrNameLst>
                                      </p:cBhvr>
                                      <p:to>
                                        <p:strVal val="visible"/>
                                      </p:to>
                                    </p:set>
                                    <p:animEffect transition="in" filter="blinds(horizontal)">
                                      <p:cBhvr>
                                        <p:cTn id="29" dur="500"/>
                                        <p:tgtEl>
                                          <p:spTgt spid="22531">
                                            <p:txEl>
                                              <p:pRg st="4" end="4"/>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2" presetClass="entr" presetSubtype="4" fill="hold" nodeType="clickEffect">
                                  <p:stCondLst>
                                    <p:cond delay="0"/>
                                  </p:stCondLst>
                                  <p:childTnLst>
                                    <p:set>
                                      <p:cBhvr>
                                        <p:cTn id="33" dur="1" fill="hold">
                                          <p:stCondLst>
                                            <p:cond delay="0"/>
                                          </p:stCondLst>
                                        </p:cTn>
                                        <p:tgtEl>
                                          <p:spTgt spid="22531">
                                            <p:txEl>
                                              <p:pRg st="5" end="5"/>
                                            </p:txEl>
                                          </p:spTgt>
                                        </p:tgtEl>
                                        <p:attrNameLst>
                                          <p:attrName>style.visibility</p:attrName>
                                        </p:attrNameLst>
                                      </p:cBhvr>
                                      <p:to>
                                        <p:strVal val="visible"/>
                                      </p:to>
                                    </p:set>
                                    <p:anim calcmode="lin" valueType="num">
                                      <p:cBhvr additive="base">
                                        <p:cTn id="34" dur="500" fill="hold"/>
                                        <p:tgtEl>
                                          <p:spTgt spid="22531">
                                            <p:txEl>
                                              <p:pRg st="5" end="5"/>
                                            </p:txEl>
                                          </p:spTgt>
                                        </p:tgtEl>
                                        <p:attrNameLst>
                                          <p:attrName>ppt_x</p:attrName>
                                        </p:attrNameLst>
                                      </p:cBhvr>
                                      <p:tavLst>
                                        <p:tav tm="0">
                                          <p:val>
                                            <p:strVal val="#ppt_x"/>
                                          </p:val>
                                        </p:tav>
                                        <p:tav tm="100000">
                                          <p:val>
                                            <p:strVal val="#ppt_x"/>
                                          </p:val>
                                        </p:tav>
                                      </p:tavLst>
                                    </p:anim>
                                    <p:anim calcmode="lin" valueType="num">
                                      <p:cBhvr additive="base">
                                        <p:cTn id="35" dur="500" fill="hold"/>
                                        <p:tgtEl>
                                          <p:spTgt spid="22531">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28596" y="1333500"/>
            <a:ext cx="8229600" cy="5524500"/>
          </a:xfrm>
        </p:spPr>
        <p:txBody>
          <a:bodyPr>
            <a:normAutofit/>
          </a:bodyPr>
          <a:lstStyle/>
          <a:p>
            <a:pPr marL="514350" indent="-514350" eaLnBrk="1" hangingPunct="1">
              <a:buFontTx/>
              <a:buNone/>
            </a:pPr>
            <a:r>
              <a:rPr lang="zh-CN" altLang="en-US" sz="3600" dirty="0" smtClean="0"/>
              <a:t>如何做到具体，历来成为作文的难点。如</a:t>
            </a:r>
            <a:r>
              <a:rPr lang="en-US" altLang="zh-CN" sz="3600" dirty="0" smtClean="0"/>
              <a:t>《</a:t>
            </a:r>
            <a:r>
              <a:rPr lang="zh-CN" altLang="en-US" sz="3600" dirty="0" smtClean="0"/>
              <a:t>脸上的伤疤</a:t>
            </a:r>
            <a:r>
              <a:rPr lang="en-US" altLang="zh-CN" sz="3600" dirty="0" smtClean="0"/>
              <a:t>》</a:t>
            </a:r>
            <a:r>
              <a:rPr lang="zh-CN" altLang="en-US" sz="3600" dirty="0" smtClean="0"/>
              <a:t>片段</a:t>
            </a:r>
            <a:r>
              <a:rPr lang="zh-CN" altLang="en-US" sz="3600" dirty="0" smtClean="0">
                <a:solidFill>
                  <a:srgbClr val="FF0000"/>
                </a:solidFill>
                <a:latin typeface="华文行楷" panose="02010800040101010101" pitchFamily="2" charset="-122"/>
                <a:ea typeface="华文行楷" panose="02010800040101010101" pitchFamily="2" charset="-122"/>
              </a:rPr>
              <a:t>我们在水泥管上跳来跳去，一不小心摔了一跤，脸划破了。</a:t>
            </a:r>
            <a:endParaRPr lang="en-US" altLang="zh-CN" sz="3600" dirty="0" smtClean="0">
              <a:solidFill>
                <a:srgbClr val="FF0000"/>
              </a:solidFill>
              <a:latin typeface="华文行楷" panose="02010800040101010101" pitchFamily="2" charset="-122"/>
              <a:ea typeface="华文行楷" panose="02010800040101010101" pitchFamily="2" charset="-122"/>
            </a:endParaRPr>
          </a:p>
          <a:p>
            <a:pPr marL="514350" indent="-514350" eaLnBrk="1" hangingPunct="1">
              <a:buFontTx/>
              <a:buNone/>
            </a:pPr>
            <a:r>
              <a:rPr lang="en-US" altLang="zh-CN" sz="3600" dirty="0" smtClean="0"/>
              <a:t>     </a:t>
            </a:r>
            <a:r>
              <a:rPr lang="zh-CN" altLang="en-US" sz="3600" dirty="0" smtClean="0"/>
              <a:t>修改：</a:t>
            </a:r>
            <a:r>
              <a:rPr lang="en-US" altLang="zh-CN" sz="3600" dirty="0" smtClean="0"/>
              <a:t> </a:t>
            </a:r>
            <a:r>
              <a:rPr lang="zh-CN" altLang="en-US" sz="3600" b="1" dirty="0" smtClean="0">
                <a:latin typeface="华文行楷" panose="02010800040101010101" pitchFamily="2" charset="-122"/>
                <a:ea typeface="华文行楷" panose="02010800040101010101" pitchFamily="2" charset="-122"/>
              </a:rPr>
              <a:t>建峰一个轻燕单飞点在水泥管上，举起右手招呼大家，俨然是一位正在检阅部队的将军，我们心里痒痒了，几个人一哄而上</a:t>
            </a:r>
            <a:r>
              <a:rPr lang="en-US" altLang="zh-CN" sz="3600" b="1" dirty="0" smtClean="0"/>
              <a:t>……</a:t>
            </a:r>
          </a:p>
          <a:p>
            <a:pPr marL="514350" indent="-514350" eaLnBrk="1" hangingPunct="1">
              <a:buFontTx/>
              <a:buNone/>
            </a:pPr>
            <a:r>
              <a:rPr lang="en-US" altLang="zh-CN" dirty="0" smtClean="0"/>
              <a:t>      </a:t>
            </a:r>
          </a:p>
          <a:p>
            <a:pPr marL="514350" indent="-514350" eaLnBrk="1" hangingPunct="1"/>
            <a:endParaRPr lang="zh-CN" altLang="en-US" dirty="0" smtClean="0"/>
          </a:p>
        </p:txBody>
      </p:sp>
      <p:sp>
        <p:nvSpPr>
          <p:cNvPr id="4" name="TextBox 3"/>
          <p:cNvSpPr txBox="1"/>
          <p:nvPr/>
        </p:nvSpPr>
        <p:spPr>
          <a:xfrm>
            <a:off x="928662" y="571480"/>
            <a:ext cx="5540299" cy="584775"/>
          </a:xfrm>
          <a:prstGeom prst="rect">
            <a:avLst/>
          </a:prstGeom>
          <a:solidFill>
            <a:srgbClr val="00B050"/>
          </a:solidFill>
        </p:spPr>
        <p:txBody>
          <a:bodyPr wrap="none" rtlCol="0">
            <a:spAutoFit/>
          </a:bodyPr>
          <a:lstStyle/>
          <a:p>
            <a:pPr marL="514350" indent="-514350"/>
            <a:r>
              <a:rPr lang="zh-CN" altLang="en-US" sz="3200" b="1" dirty="0" smtClean="0">
                <a:solidFill>
                  <a:srgbClr val="FFFF00"/>
                </a:solidFill>
              </a:rPr>
              <a:t>三、需要解决的“具体”问题</a:t>
            </a:r>
            <a:endParaRPr lang="en-US" altLang="zh-CN" sz="3200" b="1" dirty="0" smtClean="0">
              <a:solidFill>
                <a:srgbClr val="FFFF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3" name="Rectangle 3"/>
          <p:cNvSpPr>
            <a:spLocks noGrp="1" noChangeArrowheads="1"/>
          </p:cNvSpPr>
          <p:nvPr>
            <p:ph type="body" idx="1"/>
          </p:nvPr>
        </p:nvSpPr>
        <p:spPr>
          <a:xfrm>
            <a:off x="0" y="0"/>
            <a:ext cx="9144000" cy="6669088"/>
          </a:xfrm>
        </p:spPr>
        <p:txBody>
          <a:bodyPr/>
          <a:lstStyle/>
          <a:p>
            <a:pPr>
              <a:buFontTx/>
              <a:buNone/>
            </a:pPr>
            <a:r>
              <a:rPr lang="zh-CN" altLang="en-US" dirty="0" smtClean="0"/>
              <a:t>如：</a:t>
            </a:r>
            <a:r>
              <a:rPr lang="en-US" altLang="zh-CN" b="1" dirty="0" smtClean="0"/>
              <a:t>《</a:t>
            </a:r>
            <a:r>
              <a:rPr lang="zh-CN" altLang="en-US" b="1" dirty="0" smtClean="0">
                <a:solidFill>
                  <a:srgbClr val="FF0000"/>
                </a:solidFill>
              </a:rPr>
              <a:t>爸爸和我岔路了</a:t>
            </a:r>
            <a:r>
              <a:rPr lang="en-US" altLang="zh-CN" b="1" dirty="0" smtClean="0"/>
              <a:t>》</a:t>
            </a:r>
            <a:r>
              <a:rPr lang="zh-CN" altLang="en-US" dirty="0" smtClean="0"/>
              <a:t>片段：</a:t>
            </a:r>
            <a:r>
              <a:rPr lang="zh-CN" altLang="en-US" dirty="0" smtClean="0">
                <a:latin typeface="华文行楷" panose="02010800040101010101" pitchFamily="2" charset="-122"/>
                <a:ea typeface="华文行楷" panose="02010800040101010101" pitchFamily="2" charset="-122"/>
              </a:rPr>
              <a:t>放学时</a:t>
            </a:r>
            <a:r>
              <a:rPr lang="en-US" altLang="zh-CN" dirty="0" smtClean="0">
                <a:latin typeface="华文行楷" panose="02010800040101010101" pitchFamily="2" charset="-122"/>
                <a:ea typeface="华文行楷" panose="02010800040101010101" pitchFamily="2" charset="-122"/>
              </a:rPr>
              <a:t>……</a:t>
            </a:r>
            <a:r>
              <a:rPr lang="zh-CN" altLang="en-US" dirty="0" smtClean="0">
                <a:latin typeface="华文行楷" panose="02010800040101010101" pitchFamily="2" charset="-122"/>
                <a:ea typeface="华文行楷" panose="02010800040101010101" pitchFamily="2" charset="-122"/>
              </a:rPr>
              <a:t>回到家妈妈问我爸爸呢？我说我不知道，她打电话了我才知道原来爸爸去学校接我了。我们岔路了。</a:t>
            </a:r>
          </a:p>
          <a:p>
            <a:pPr>
              <a:buFontTx/>
              <a:buNone/>
            </a:pPr>
            <a:r>
              <a:rPr lang="zh-CN" altLang="en-US" dirty="0" smtClean="0"/>
              <a:t>完全是一个陈述的过程，太抽象没有一点生气。</a:t>
            </a:r>
          </a:p>
          <a:p>
            <a:pPr>
              <a:buFontTx/>
              <a:buNone/>
            </a:pPr>
            <a:r>
              <a:rPr lang="zh-CN" altLang="en-US" b="1" dirty="0" smtClean="0">
                <a:solidFill>
                  <a:srgbClr val="C00000"/>
                </a:solidFill>
              </a:rPr>
              <a:t>修改：</a:t>
            </a:r>
            <a:r>
              <a:rPr lang="en-US" altLang="zh-CN" dirty="0" smtClean="0">
                <a:latin typeface="华文行楷" panose="02010800040101010101" pitchFamily="2" charset="-122"/>
                <a:ea typeface="华文行楷" panose="02010800040101010101" pitchFamily="2" charset="-122"/>
              </a:rPr>
              <a:t>……</a:t>
            </a:r>
            <a:r>
              <a:rPr lang="zh-CN" altLang="en-US" dirty="0" smtClean="0">
                <a:latin typeface="华文行楷" panose="02010800040101010101" pitchFamily="2" charset="-122"/>
                <a:ea typeface="华文行楷" panose="02010800040101010101" pitchFamily="2" charset="-122"/>
              </a:rPr>
              <a:t>我刚进家门，自行车还没有停稳。“你爸爸呢”？妈妈迎出来问我。</a:t>
            </a:r>
          </a:p>
          <a:p>
            <a:pPr>
              <a:buFontTx/>
              <a:buNone/>
            </a:pPr>
            <a:r>
              <a:rPr lang="zh-CN" altLang="en-US" dirty="0" smtClean="0">
                <a:latin typeface="华文行楷" panose="02010800040101010101" pitchFamily="2" charset="-122"/>
                <a:ea typeface="华文行楷" panose="02010800040101010101" pitchFamily="2" charset="-122"/>
              </a:rPr>
              <a:t>“爸爸？我不知道”我若无其事地回答。</a:t>
            </a:r>
          </a:p>
          <a:p>
            <a:pPr>
              <a:buFontTx/>
              <a:buNone/>
            </a:pPr>
            <a:r>
              <a:rPr lang="zh-CN" altLang="en-US" dirty="0" smtClean="0">
                <a:latin typeface="华文行楷" panose="02010800040101010101" pitchFamily="2" charset="-122"/>
                <a:ea typeface="华文行楷" panose="02010800040101010101" pitchFamily="2" charset="-122"/>
              </a:rPr>
              <a:t>“他给你拿雨衣来了呀，你们没有碰到？”</a:t>
            </a:r>
          </a:p>
          <a:p>
            <a:pPr>
              <a:buFontTx/>
              <a:buNone/>
            </a:pPr>
            <a:r>
              <a:rPr lang="zh-CN" altLang="en-US" dirty="0" smtClean="0">
                <a:latin typeface="华文行楷" panose="02010800040101010101" pitchFamily="2" charset="-122"/>
                <a:ea typeface="华文行楷" panose="02010800040101010101" pitchFamily="2" charset="-122"/>
              </a:rPr>
              <a:t>“没有碰到，要么在校门口叉路了。”</a:t>
            </a:r>
          </a:p>
          <a:p>
            <a:pPr>
              <a:buFontTx/>
              <a:buNone/>
            </a:pPr>
            <a:r>
              <a:rPr lang="zh-CN" altLang="en-US" dirty="0" smtClean="0">
                <a:latin typeface="华文行楷" panose="02010800040101010101" pitchFamily="2" charset="-122"/>
                <a:ea typeface="华文行楷" panose="02010800040101010101" pitchFamily="2" charset="-122"/>
              </a:rPr>
              <a:t>“那要给他打个电话，不然他会着急的。</a:t>
            </a:r>
            <a:r>
              <a:rPr lang="en-US" altLang="zh-CN" dirty="0" smtClean="0">
                <a:latin typeface="华文行楷" panose="02010800040101010101" pitchFamily="2" charset="-122"/>
                <a:ea typeface="华文行楷" panose="02010800040101010101" pitchFamily="2" charset="-122"/>
              </a:rPr>
              <a:t>”</a:t>
            </a:r>
            <a:r>
              <a:rPr lang="zh-CN" altLang="en-US" dirty="0" smtClean="0">
                <a:latin typeface="华文行楷" panose="02010800040101010101" pitchFamily="2" charset="-122"/>
                <a:ea typeface="华文行楷" panose="02010800040101010101" pitchFamily="2" charset="-122"/>
              </a:rPr>
              <a:t>妈妈边说边掏出手机。</a:t>
            </a:r>
          </a:p>
          <a:p>
            <a:endParaRPr lang="zh-CN" alt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5603">
                                            <p:txEl>
                                              <p:pRg st="0" end="0"/>
                                            </p:txEl>
                                          </p:spTgt>
                                        </p:tgtEl>
                                        <p:attrNameLst>
                                          <p:attrName>style.visibility</p:attrName>
                                        </p:attrNameLst>
                                      </p:cBhvr>
                                      <p:to>
                                        <p:strVal val="visible"/>
                                      </p:to>
                                    </p:set>
                                    <p:anim calcmode="lin" valueType="num">
                                      <p:cBhvr additive="base">
                                        <p:cTn id="7" dur="500" fill="hold"/>
                                        <p:tgtEl>
                                          <p:spTgt spid="2560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560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 presetClass="entr" presetSubtype="10" fill="hold" nodeType="clickEffect">
                                  <p:stCondLst>
                                    <p:cond delay="0"/>
                                  </p:stCondLst>
                                  <p:childTnLst>
                                    <p:set>
                                      <p:cBhvr>
                                        <p:cTn id="12" dur="1" fill="hold">
                                          <p:stCondLst>
                                            <p:cond delay="0"/>
                                          </p:stCondLst>
                                        </p:cTn>
                                        <p:tgtEl>
                                          <p:spTgt spid="25603">
                                            <p:txEl>
                                              <p:pRg st="1" end="1"/>
                                            </p:txEl>
                                          </p:spTgt>
                                        </p:tgtEl>
                                        <p:attrNameLst>
                                          <p:attrName>style.visibility</p:attrName>
                                        </p:attrNameLst>
                                      </p:cBhvr>
                                      <p:to>
                                        <p:strVal val="visible"/>
                                      </p:to>
                                    </p:set>
                                    <p:animEffect transition="in" filter="checkerboard(across)">
                                      <p:cBhvr>
                                        <p:cTn id="13" dur="500"/>
                                        <p:tgtEl>
                                          <p:spTgt spid="25603">
                                            <p:txEl>
                                              <p:pRg st="1" end="1"/>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4" presetClass="entr" presetSubtype="16" fill="hold" nodeType="clickEffect">
                                  <p:stCondLst>
                                    <p:cond delay="0"/>
                                  </p:stCondLst>
                                  <p:childTnLst>
                                    <p:set>
                                      <p:cBhvr>
                                        <p:cTn id="17" dur="1" fill="hold">
                                          <p:stCondLst>
                                            <p:cond delay="0"/>
                                          </p:stCondLst>
                                        </p:cTn>
                                        <p:tgtEl>
                                          <p:spTgt spid="25603">
                                            <p:txEl>
                                              <p:pRg st="2" end="2"/>
                                            </p:txEl>
                                          </p:spTgt>
                                        </p:tgtEl>
                                        <p:attrNameLst>
                                          <p:attrName>style.visibility</p:attrName>
                                        </p:attrNameLst>
                                      </p:cBhvr>
                                      <p:to>
                                        <p:strVal val="visible"/>
                                      </p:to>
                                    </p:set>
                                    <p:animEffect transition="in" filter="box(in)">
                                      <p:cBhvr>
                                        <p:cTn id="18" dur="500"/>
                                        <p:tgtEl>
                                          <p:spTgt spid="25603">
                                            <p:txEl>
                                              <p:pRg st="2" end="2"/>
                                            </p:txEl>
                                          </p:spTgt>
                                        </p:tgtEl>
                                      </p:cBhvr>
                                    </p:animEffect>
                                  </p:childTnLst>
                                </p:cTn>
                              </p:par>
                              <p:par>
                                <p:cTn id="19" presetID="4" presetClass="entr" presetSubtype="16" fill="hold" nodeType="withEffect">
                                  <p:stCondLst>
                                    <p:cond delay="0"/>
                                  </p:stCondLst>
                                  <p:childTnLst>
                                    <p:set>
                                      <p:cBhvr>
                                        <p:cTn id="20" dur="1" fill="hold">
                                          <p:stCondLst>
                                            <p:cond delay="0"/>
                                          </p:stCondLst>
                                        </p:cTn>
                                        <p:tgtEl>
                                          <p:spTgt spid="25603">
                                            <p:txEl>
                                              <p:pRg st="3" end="3"/>
                                            </p:txEl>
                                          </p:spTgt>
                                        </p:tgtEl>
                                        <p:attrNameLst>
                                          <p:attrName>style.visibility</p:attrName>
                                        </p:attrNameLst>
                                      </p:cBhvr>
                                      <p:to>
                                        <p:strVal val="visible"/>
                                      </p:to>
                                    </p:set>
                                    <p:animEffect transition="in" filter="box(in)">
                                      <p:cBhvr>
                                        <p:cTn id="21" dur="500"/>
                                        <p:tgtEl>
                                          <p:spTgt spid="25603">
                                            <p:txEl>
                                              <p:pRg st="3" end="3"/>
                                            </p:txEl>
                                          </p:spTgt>
                                        </p:tgtEl>
                                      </p:cBhvr>
                                    </p:animEffect>
                                  </p:childTnLst>
                                </p:cTn>
                              </p:par>
                              <p:par>
                                <p:cTn id="22" presetID="4" presetClass="entr" presetSubtype="16" fill="hold" nodeType="withEffect">
                                  <p:stCondLst>
                                    <p:cond delay="0"/>
                                  </p:stCondLst>
                                  <p:childTnLst>
                                    <p:set>
                                      <p:cBhvr>
                                        <p:cTn id="23" dur="1" fill="hold">
                                          <p:stCondLst>
                                            <p:cond delay="0"/>
                                          </p:stCondLst>
                                        </p:cTn>
                                        <p:tgtEl>
                                          <p:spTgt spid="25603">
                                            <p:txEl>
                                              <p:pRg st="4" end="4"/>
                                            </p:txEl>
                                          </p:spTgt>
                                        </p:tgtEl>
                                        <p:attrNameLst>
                                          <p:attrName>style.visibility</p:attrName>
                                        </p:attrNameLst>
                                      </p:cBhvr>
                                      <p:to>
                                        <p:strVal val="visible"/>
                                      </p:to>
                                    </p:set>
                                    <p:animEffect transition="in" filter="box(in)">
                                      <p:cBhvr>
                                        <p:cTn id="24" dur="500"/>
                                        <p:tgtEl>
                                          <p:spTgt spid="25603">
                                            <p:txEl>
                                              <p:pRg st="4" end="4"/>
                                            </p:txEl>
                                          </p:spTgt>
                                        </p:tgtEl>
                                      </p:cBhvr>
                                    </p:animEffect>
                                  </p:childTnLst>
                                </p:cTn>
                              </p:par>
                              <p:par>
                                <p:cTn id="25" presetID="4" presetClass="entr" presetSubtype="16" fill="hold" nodeType="withEffect">
                                  <p:stCondLst>
                                    <p:cond delay="0"/>
                                  </p:stCondLst>
                                  <p:childTnLst>
                                    <p:set>
                                      <p:cBhvr>
                                        <p:cTn id="26" dur="1" fill="hold">
                                          <p:stCondLst>
                                            <p:cond delay="0"/>
                                          </p:stCondLst>
                                        </p:cTn>
                                        <p:tgtEl>
                                          <p:spTgt spid="25603">
                                            <p:txEl>
                                              <p:pRg st="5" end="5"/>
                                            </p:txEl>
                                          </p:spTgt>
                                        </p:tgtEl>
                                        <p:attrNameLst>
                                          <p:attrName>style.visibility</p:attrName>
                                        </p:attrNameLst>
                                      </p:cBhvr>
                                      <p:to>
                                        <p:strVal val="visible"/>
                                      </p:to>
                                    </p:set>
                                    <p:animEffect transition="in" filter="box(in)">
                                      <p:cBhvr>
                                        <p:cTn id="27" dur="500"/>
                                        <p:tgtEl>
                                          <p:spTgt spid="25603">
                                            <p:txEl>
                                              <p:pRg st="5" end="5"/>
                                            </p:txEl>
                                          </p:spTgt>
                                        </p:tgtEl>
                                      </p:cBhvr>
                                    </p:animEffect>
                                  </p:childTnLst>
                                </p:cTn>
                              </p:par>
                              <p:par>
                                <p:cTn id="28" presetID="4" presetClass="entr" presetSubtype="16" fill="hold" nodeType="withEffect">
                                  <p:stCondLst>
                                    <p:cond delay="0"/>
                                  </p:stCondLst>
                                  <p:childTnLst>
                                    <p:set>
                                      <p:cBhvr>
                                        <p:cTn id="29" dur="1" fill="hold">
                                          <p:stCondLst>
                                            <p:cond delay="0"/>
                                          </p:stCondLst>
                                        </p:cTn>
                                        <p:tgtEl>
                                          <p:spTgt spid="25603">
                                            <p:txEl>
                                              <p:pRg st="6" end="6"/>
                                            </p:txEl>
                                          </p:spTgt>
                                        </p:tgtEl>
                                        <p:attrNameLst>
                                          <p:attrName>style.visibility</p:attrName>
                                        </p:attrNameLst>
                                      </p:cBhvr>
                                      <p:to>
                                        <p:strVal val="visible"/>
                                      </p:to>
                                    </p:set>
                                    <p:animEffect transition="in" filter="box(in)">
                                      <p:cBhvr>
                                        <p:cTn id="30" dur="500"/>
                                        <p:tgtEl>
                                          <p:spTgt spid="2560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5" name="Rectangle 3"/>
          <p:cNvSpPr>
            <a:spLocks noGrp="1" noChangeArrowheads="1"/>
          </p:cNvSpPr>
          <p:nvPr>
            <p:ph type="body" idx="1"/>
          </p:nvPr>
        </p:nvSpPr>
        <p:spPr>
          <a:xfrm>
            <a:off x="250825" y="188913"/>
            <a:ext cx="8229600" cy="6669087"/>
          </a:xfrm>
        </p:spPr>
        <p:txBody>
          <a:bodyPr/>
          <a:lstStyle/>
          <a:p>
            <a:pPr>
              <a:buFontTx/>
              <a:buNone/>
            </a:pPr>
            <a:r>
              <a:rPr lang="zh-CN" altLang="en-US" sz="3600" dirty="0" smtClean="0"/>
              <a:t>如</a:t>
            </a:r>
            <a:r>
              <a:rPr lang="en-US" altLang="zh-CN" sz="3600" b="1" dirty="0" smtClean="0"/>
              <a:t>《</a:t>
            </a:r>
            <a:r>
              <a:rPr lang="zh-CN" altLang="en-US" sz="3600" b="1" dirty="0" smtClean="0">
                <a:solidFill>
                  <a:srgbClr val="FF0000"/>
                </a:solidFill>
              </a:rPr>
              <a:t>钟点工</a:t>
            </a:r>
            <a:r>
              <a:rPr lang="en-US" altLang="zh-CN" sz="3600" b="1" dirty="0" smtClean="0"/>
              <a:t>》</a:t>
            </a:r>
            <a:r>
              <a:rPr lang="zh-CN" altLang="en-US" sz="3600" dirty="0" smtClean="0"/>
              <a:t>外貌描写片段：</a:t>
            </a:r>
            <a:r>
              <a:rPr lang="zh-CN" altLang="en-US" sz="3600" dirty="0" smtClean="0">
                <a:latin typeface="华文行楷" panose="02010800040101010101" pitchFamily="2" charset="-122"/>
                <a:ea typeface="华文行楷" panose="02010800040101010101" pitchFamily="2" charset="-122"/>
              </a:rPr>
              <a:t>她乌黑的头发，一双炯炯有神的眼睛，见人就报以一个甜甜的微笑。</a:t>
            </a:r>
          </a:p>
          <a:p>
            <a:pPr>
              <a:buFontTx/>
              <a:buNone/>
            </a:pPr>
            <a:r>
              <a:rPr lang="zh-CN" altLang="en-US" sz="3600" dirty="0" smtClean="0">
                <a:solidFill>
                  <a:srgbClr val="FF0000"/>
                </a:solidFill>
              </a:rPr>
              <a:t>缺乏个性，不能表现人物性格特征。</a:t>
            </a:r>
          </a:p>
          <a:p>
            <a:pPr>
              <a:buFontTx/>
              <a:buNone/>
            </a:pPr>
            <a:r>
              <a:rPr lang="zh-CN" altLang="en-US" sz="3600" b="1" dirty="0" smtClean="0"/>
              <a:t>修改后</a:t>
            </a:r>
            <a:r>
              <a:rPr lang="zh-CN" altLang="en-US" sz="3600" dirty="0" smtClean="0"/>
              <a:t>：</a:t>
            </a:r>
            <a:r>
              <a:rPr lang="zh-CN" altLang="en-US" sz="3600" dirty="0" smtClean="0">
                <a:latin typeface="华文行楷" panose="02010800040101010101" pitchFamily="2" charset="-122"/>
                <a:ea typeface="华文行楷" panose="02010800040101010101" pitchFamily="2" charset="-122"/>
              </a:rPr>
              <a:t>她四十多岁的样子，清清爽爽，我朝她点点头，她竟染给了我一个很大的微笑，笑得很暖和啊，眼睛都歪着了，真有点像电视剧</a:t>
            </a:r>
            <a:r>
              <a:rPr lang="en-US" altLang="zh-CN" sz="3600" dirty="0" smtClean="0">
                <a:latin typeface="华文行楷" panose="02010800040101010101" pitchFamily="2" charset="-122"/>
                <a:ea typeface="华文行楷" panose="02010800040101010101" pitchFamily="2" charset="-122"/>
              </a:rPr>
              <a:t>《</a:t>
            </a:r>
            <a:r>
              <a:rPr lang="zh-CN" altLang="en-US" sz="3600" dirty="0" smtClean="0">
                <a:latin typeface="华文行楷" panose="02010800040101010101" pitchFamily="2" charset="-122"/>
                <a:ea typeface="华文行楷" panose="02010800040101010101" pitchFamily="2" charset="-122"/>
              </a:rPr>
              <a:t>保姆</a:t>
            </a:r>
            <a:r>
              <a:rPr lang="en-US" altLang="zh-CN" sz="3600" dirty="0" smtClean="0">
                <a:latin typeface="华文行楷" panose="02010800040101010101" pitchFamily="2" charset="-122"/>
                <a:ea typeface="华文行楷" panose="02010800040101010101" pitchFamily="2" charset="-122"/>
              </a:rPr>
              <a:t>》</a:t>
            </a:r>
            <a:r>
              <a:rPr lang="zh-CN" altLang="en-US" sz="3600" dirty="0" smtClean="0">
                <a:latin typeface="华文行楷" panose="02010800040101010101" pitchFamily="2" charset="-122"/>
                <a:ea typeface="华文行楷" panose="02010800040101010101" pitchFamily="2" charset="-122"/>
              </a:rPr>
              <a:t>里的陶红。</a:t>
            </a:r>
            <a:endParaRPr lang="en-US" altLang="zh-CN" sz="3600" dirty="0" smtClean="0">
              <a:latin typeface="华文行楷" panose="02010800040101010101" pitchFamily="2" charset="-122"/>
              <a:ea typeface="华文行楷" panose="02010800040101010101" pitchFamily="2" charset="-122"/>
            </a:endParaRPr>
          </a:p>
          <a:p>
            <a:pPr>
              <a:buFontTx/>
              <a:buNone/>
            </a:pPr>
            <a:r>
              <a:rPr lang="zh-CN" altLang="en-US" sz="3600" b="1" dirty="0" smtClean="0">
                <a:solidFill>
                  <a:srgbClr val="FF0000"/>
                </a:solidFill>
              </a:rPr>
              <a:t>一个温柔善良、善解人意的中年妇女形象生动地刻画出来。</a:t>
            </a:r>
          </a:p>
          <a:p>
            <a:pPr>
              <a:buFontTx/>
              <a:buNone/>
            </a:pPr>
            <a:endParaRPr lang="zh-CN" altLang="en-US" sz="3600" dirty="0" smtClean="0">
              <a:solidFill>
                <a:srgbClr val="FFC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8675">
                                            <p:txEl>
                                              <p:pRg st="0" end="0"/>
                                            </p:txEl>
                                          </p:spTgt>
                                        </p:tgtEl>
                                        <p:attrNameLst>
                                          <p:attrName>style.visibility</p:attrName>
                                        </p:attrNameLst>
                                      </p:cBhvr>
                                      <p:to>
                                        <p:strVal val="visible"/>
                                      </p:to>
                                    </p:set>
                                    <p:anim calcmode="lin" valueType="num">
                                      <p:cBhvr additive="base">
                                        <p:cTn id="7" dur="500" fill="hold"/>
                                        <p:tgtEl>
                                          <p:spTgt spid="2867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867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nodeType="clickEffect">
                                  <p:stCondLst>
                                    <p:cond delay="0"/>
                                  </p:stCondLst>
                                  <p:childTnLst>
                                    <p:set>
                                      <p:cBhvr>
                                        <p:cTn id="12" dur="1" fill="hold">
                                          <p:stCondLst>
                                            <p:cond delay="0"/>
                                          </p:stCondLst>
                                        </p:cTn>
                                        <p:tgtEl>
                                          <p:spTgt spid="28675">
                                            <p:txEl>
                                              <p:pRg st="1" end="1"/>
                                            </p:txEl>
                                          </p:spTgt>
                                        </p:tgtEl>
                                        <p:attrNameLst>
                                          <p:attrName>style.visibility</p:attrName>
                                        </p:attrNameLst>
                                      </p:cBhvr>
                                      <p:to>
                                        <p:strVal val="visible"/>
                                      </p:to>
                                    </p:set>
                                    <p:animEffect transition="in" filter="blinds(horizontal)">
                                      <p:cBhvr>
                                        <p:cTn id="13" dur="500"/>
                                        <p:tgtEl>
                                          <p:spTgt spid="28675">
                                            <p:txEl>
                                              <p:pRg st="1" end="1"/>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8" presetClass="entr" presetSubtype="16" fill="hold" nodeType="clickEffect">
                                  <p:stCondLst>
                                    <p:cond delay="0"/>
                                  </p:stCondLst>
                                  <p:childTnLst>
                                    <p:set>
                                      <p:cBhvr>
                                        <p:cTn id="17" dur="1" fill="hold">
                                          <p:stCondLst>
                                            <p:cond delay="0"/>
                                          </p:stCondLst>
                                        </p:cTn>
                                        <p:tgtEl>
                                          <p:spTgt spid="28675">
                                            <p:txEl>
                                              <p:pRg st="2" end="2"/>
                                            </p:txEl>
                                          </p:spTgt>
                                        </p:tgtEl>
                                        <p:attrNameLst>
                                          <p:attrName>style.visibility</p:attrName>
                                        </p:attrNameLst>
                                      </p:cBhvr>
                                      <p:to>
                                        <p:strVal val="visible"/>
                                      </p:to>
                                    </p:set>
                                    <p:animEffect transition="in" filter="diamond(in)">
                                      <p:cBhvr>
                                        <p:cTn id="18" dur="2000"/>
                                        <p:tgtEl>
                                          <p:spTgt spid="28675">
                                            <p:txEl>
                                              <p:pRg st="2" end="2"/>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8" presetClass="entr" presetSubtype="16" fill="hold" nodeType="clickEffect">
                                  <p:stCondLst>
                                    <p:cond delay="0"/>
                                  </p:stCondLst>
                                  <p:childTnLst>
                                    <p:set>
                                      <p:cBhvr>
                                        <p:cTn id="22" dur="1" fill="hold">
                                          <p:stCondLst>
                                            <p:cond delay="0"/>
                                          </p:stCondLst>
                                        </p:cTn>
                                        <p:tgtEl>
                                          <p:spTgt spid="28675">
                                            <p:txEl>
                                              <p:pRg st="3" end="3"/>
                                            </p:txEl>
                                          </p:spTgt>
                                        </p:tgtEl>
                                        <p:attrNameLst>
                                          <p:attrName>style.visibility</p:attrName>
                                        </p:attrNameLst>
                                      </p:cBhvr>
                                      <p:to>
                                        <p:strVal val="visible"/>
                                      </p:to>
                                    </p:set>
                                    <p:animEffect transition="in" filter="diamond(in)">
                                      <p:cBhvr>
                                        <p:cTn id="23" dur="2000"/>
                                        <p:tgtEl>
                                          <p:spTgt spid="2867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rrowheads="1"/>
          </p:cNvSpPr>
          <p:nvPr/>
        </p:nvSpPr>
        <p:spPr bwMode="auto">
          <a:xfrm>
            <a:off x="0" y="0"/>
            <a:ext cx="9144000" cy="7294305"/>
          </a:xfrm>
          <a:prstGeom prst="rect">
            <a:avLst/>
          </a:prstGeom>
          <a:noFill/>
          <a:ln w="9525">
            <a:noFill/>
            <a:miter lim="800000"/>
          </a:ln>
        </p:spPr>
        <p:txBody>
          <a:bodyPr>
            <a:spAutoFit/>
          </a:bodyPr>
          <a:lstStyle/>
          <a:p>
            <a:endParaRPr lang="en-US" altLang="zh-CN" dirty="0"/>
          </a:p>
          <a:p>
            <a:endParaRPr lang="en-US" altLang="zh-CN" dirty="0"/>
          </a:p>
          <a:p>
            <a:pPr algn="just"/>
            <a:r>
              <a:rPr lang="en-US" altLang="zh-CN" sz="3600" dirty="0"/>
              <a:t>《</a:t>
            </a:r>
            <a:r>
              <a:rPr lang="zh-CN" altLang="en-US" sz="3600" b="1" dirty="0">
                <a:solidFill>
                  <a:srgbClr val="FF0000"/>
                </a:solidFill>
              </a:rPr>
              <a:t>还给双亲一个吻</a:t>
            </a:r>
            <a:r>
              <a:rPr lang="en-US" altLang="zh-CN" sz="3600" dirty="0"/>
              <a:t>》</a:t>
            </a:r>
            <a:r>
              <a:rPr lang="zh-CN" altLang="en-US" sz="3600" dirty="0"/>
              <a:t>片段：</a:t>
            </a:r>
            <a:r>
              <a:rPr lang="zh-CN" altLang="en-US" sz="3600" dirty="0">
                <a:latin typeface="华文行楷" panose="02010800040101010101" pitchFamily="2" charset="-122"/>
                <a:ea typeface="华文行楷" panose="02010800040101010101" pitchFamily="2" charset="-122"/>
              </a:rPr>
              <a:t>记得有一次，好朋友张华哭着对李佳说：“你真幸福，你爸爸妈妈对你真好，我爸爸妈妈离婚了，起初谁也不要我，后来还是妈妈勉强要了我！</a:t>
            </a:r>
            <a:r>
              <a:rPr lang="zh-CN" altLang="en-US" sz="3600" dirty="0"/>
              <a:t>”</a:t>
            </a:r>
            <a:endParaRPr lang="en-US" altLang="zh-CN" sz="3600" dirty="0"/>
          </a:p>
          <a:p>
            <a:r>
              <a:rPr lang="zh-CN" altLang="en-US" sz="3600" b="1" dirty="0">
                <a:solidFill>
                  <a:srgbClr val="FF0000"/>
                </a:solidFill>
              </a:rPr>
              <a:t>修改</a:t>
            </a:r>
            <a:r>
              <a:rPr lang="zh-CN" altLang="en-US" sz="3600" b="1" dirty="0" smtClean="0">
                <a:solidFill>
                  <a:srgbClr val="FF0000"/>
                </a:solidFill>
              </a:rPr>
              <a:t>：</a:t>
            </a:r>
            <a:endParaRPr lang="en-US" altLang="zh-CN" sz="3600" b="1" dirty="0" smtClean="0">
              <a:solidFill>
                <a:srgbClr val="FF0000"/>
              </a:solidFill>
            </a:endParaRPr>
          </a:p>
          <a:p>
            <a:r>
              <a:rPr lang="en-US" altLang="zh-CN" sz="3600" b="1" dirty="0" smtClean="0">
                <a:solidFill>
                  <a:srgbClr val="FF0000"/>
                </a:solidFill>
                <a:latin typeface="黑体" panose="02010609060101010101" pitchFamily="49" charset="-122"/>
                <a:ea typeface="黑体" panose="02010609060101010101" pitchFamily="49" charset="-122"/>
              </a:rPr>
              <a:t>    </a:t>
            </a:r>
            <a:r>
              <a:rPr lang="zh-CN" altLang="en-US" sz="3600" dirty="0" smtClean="0">
                <a:latin typeface="黑体" panose="02010609060101010101" pitchFamily="49" charset="-122"/>
                <a:ea typeface="黑体" panose="02010609060101010101" pitchFamily="49" charset="-122"/>
              </a:rPr>
              <a:t>记得</a:t>
            </a:r>
            <a:r>
              <a:rPr lang="zh-CN" altLang="en-US" sz="3600" dirty="0">
                <a:latin typeface="黑体" panose="02010609060101010101" pitchFamily="49" charset="-122"/>
                <a:ea typeface="黑体" panose="02010609060101010101" pitchFamily="49" charset="-122"/>
              </a:rPr>
              <a:t>有一次，好朋友张华哭着对李佳说：“你真幸福，你爸爸妈妈对你真好。”“还好吗？整天吵架！”我不服气地说。“我爸爸妈妈离婚了。”</a:t>
            </a:r>
            <a:endParaRPr lang="en-US" altLang="zh-CN" sz="3600" dirty="0">
              <a:latin typeface="黑体" panose="02010609060101010101" pitchFamily="49" charset="-122"/>
              <a:ea typeface="黑体" panose="02010609060101010101" pitchFamily="49" charset="-122"/>
            </a:endParaRPr>
          </a:p>
          <a:p>
            <a:r>
              <a:rPr lang="zh-CN" altLang="en-US" sz="3600" dirty="0">
                <a:latin typeface="黑体" panose="02010609060101010101" pitchFamily="49" charset="-122"/>
                <a:ea typeface="黑体" panose="02010609060101010101" pitchFamily="49" charset="-122"/>
              </a:rPr>
              <a:t>“噢，那你跟谁。</a:t>
            </a:r>
            <a:r>
              <a:rPr lang="en-US" altLang="zh-CN" sz="3600" dirty="0">
                <a:latin typeface="黑体" panose="02010609060101010101" pitchFamily="49" charset="-122"/>
                <a:ea typeface="黑体" panose="02010609060101010101" pitchFamily="49" charset="-122"/>
              </a:rPr>
              <a:t>”</a:t>
            </a:r>
            <a:r>
              <a:rPr lang="zh-CN" altLang="en-US" sz="3600" dirty="0">
                <a:latin typeface="黑体" panose="02010609060101010101" pitchFamily="49" charset="-122"/>
                <a:ea typeface="黑体" panose="02010609060101010101" pitchFamily="49" charset="-122"/>
              </a:rPr>
              <a:t>“起初谁也不要我，后来还是妈妈勉强要了我！”</a:t>
            </a:r>
            <a:r>
              <a:rPr lang="en-US" sz="3600" dirty="0">
                <a:latin typeface="黑体" panose="02010609060101010101" pitchFamily="49" charset="-122"/>
                <a:ea typeface="黑体" panose="02010609060101010101" pitchFamily="49" charset="-122"/>
              </a:rPr>
              <a:t/>
            </a:r>
            <a:br>
              <a:rPr lang="en-US" sz="3600" dirty="0">
                <a:latin typeface="黑体" panose="02010609060101010101" pitchFamily="49" charset="-122"/>
                <a:ea typeface="黑体" panose="02010609060101010101" pitchFamily="49" charset="-122"/>
              </a:rPr>
            </a:br>
            <a:r>
              <a:rPr lang="en-US" dirty="0"/>
              <a:t/>
            </a:r>
            <a:br>
              <a:rPr lang="en-US" dirty="0"/>
            </a:b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 calcmode="lin" valueType="num">
                                      <p:cBhvr additive="base">
                                        <p:cTn id="7"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anim calcmode="lin" valueType="num">
                                      <p:cBhvr additive="base">
                                        <p:cTn id="13"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
                                            <p:txEl>
                                              <p:pRg st="4" end="4"/>
                                            </p:txEl>
                                          </p:spTgt>
                                        </p:tgtEl>
                                        <p:attrNameLst>
                                          <p:attrName>style.visibility</p:attrName>
                                        </p:attrNameLst>
                                      </p:cBhvr>
                                      <p:to>
                                        <p:strVal val="visible"/>
                                      </p:to>
                                    </p:set>
                                    <p:anim calcmode="lin" valueType="num">
                                      <p:cBhvr additive="base">
                                        <p:cTn id="19"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4" end="4"/>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2">
                                            <p:txEl>
                                              <p:pRg st="5" end="5"/>
                                            </p:txEl>
                                          </p:spTgt>
                                        </p:tgtEl>
                                        <p:attrNameLst>
                                          <p:attrName>style.visibility</p:attrName>
                                        </p:attrNameLst>
                                      </p:cBhvr>
                                      <p:to>
                                        <p:strVal val="visible"/>
                                      </p:to>
                                    </p:set>
                                    <p:anim calcmode="lin" valueType="num">
                                      <p:cBhvr additive="base">
                                        <p:cTn id="23" dur="500" fill="hold"/>
                                        <p:tgtEl>
                                          <p:spTgt spid="2">
                                            <p:txEl>
                                              <p:pRg st="5" end="5"/>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2">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214282" y="285728"/>
            <a:ext cx="7772400" cy="1470025"/>
          </a:xfrm>
        </p:spPr>
        <p:txBody>
          <a:bodyPr>
            <a:normAutofit/>
          </a:bodyPr>
          <a:lstStyle/>
          <a:p>
            <a:r>
              <a:rPr lang="en-US" sz="3600" b="1" dirty="0" smtClean="0"/>
              <a:t>2</a:t>
            </a:r>
            <a:r>
              <a:rPr lang="zh-CN" altLang="en-US" sz="3600" b="1" dirty="0" smtClean="0"/>
              <a:t>、比如：看到小鱼在池塘里游动时。</a:t>
            </a:r>
            <a:endParaRPr lang="zh-CN" altLang="en-US" sz="3600" b="1" dirty="0"/>
          </a:p>
        </p:txBody>
      </p:sp>
      <p:sp>
        <p:nvSpPr>
          <p:cNvPr id="3" name="副标题 2"/>
          <p:cNvSpPr>
            <a:spLocks noGrp="1"/>
          </p:cNvSpPr>
          <p:nvPr>
            <p:ph type="subTitle" idx="1"/>
          </p:nvPr>
        </p:nvSpPr>
        <p:spPr>
          <a:xfrm>
            <a:off x="142844" y="1785926"/>
            <a:ext cx="8715436" cy="3857652"/>
          </a:xfrm>
          <a:solidFill>
            <a:srgbClr val="92D050"/>
          </a:solidFill>
        </p:spPr>
        <p:txBody>
          <a:bodyPr>
            <a:normAutofit fontScale="85000" lnSpcReduction="20000"/>
          </a:bodyPr>
          <a:lstStyle/>
          <a:p>
            <a:pPr algn="l"/>
            <a:r>
              <a:rPr lang="zh-CN" altLang="en-US" b="1" dirty="0" smtClean="0"/>
              <a:t>        </a:t>
            </a:r>
            <a:r>
              <a:rPr lang="zh-CN" altLang="en-US" sz="3800" b="1" dirty="0" smtClean="0">
                <a:solidFill>
                  <a:srgbClr val="002060"/>
                </a:solidFill>
              </a:rPr>
              <a:t>“小鱼独自在池塘里练习游泳，一会儿掉头，一会儿直线向前，今天也许是它平生第一次离开妈妈的视线，享受着生命的快乐。说不定它的妈妈还在到处找它呢！看，它躲到一簇青苔下面不动了。这是它预感到有危险的第一反应，这种避险方式看得出并不是妈妈教的，因为它藏头露尾。从它颤动的身子可以看出，心跳得厉害，受到的惊吓一定不小。可是当我将一块面包屑撒下去后，它却毫无顾惧的过来抢食。</a:t>
            </a:r>
          </a:p>
          <a:p>
            <a:endParaRPr lang="zh-CN" altLang="en-US" dirty="0"/>
          </a:p>
        </p:txBody>
      </p:sp>
      <p:sp>
        <p:nvSpPr>
          <p:cNvPr id="4" name="TextBox 3"/>
          <p:cNvSpPr txBox="1"/>
          <p:nvPr/>
        </p:nvSpPr>
        <p:spPr>
          <a:xfrm>
            <a:off x="2143108" y="5643578"/>
            <a:ext cx="4541628" cy="646331"/>
          </a:xfrm>
          <a:prstGeom prst="rect">
            <a:avLst/>
          </a:prstGeom>
          <a:noFill/>
        </p:spPr>
        <p:txBody>
          <a:bodyPr wrap="none" rtlCol="0">
            <a:spAutoFit/>
          </a:bodyPr>
          <a:lstStyle/>
          <a:p>
            <a:r>
              <a:rPr lang="en-US" altLang="zh-CN" sz="3600" dirty="0" smtClean="0">
                <a:solidFill>
                  <a:srgbClr val="C00000"/>
                </a:solidFill>
              </a:rPr>
              <a:t>——————</a:t>
            </a:r>
            <a:r>
              <a:rPr lang="zh-CN" altLang="en-US" sz="3600" dirty="0" smtClean="0">
                <a:solidFill>
                  <a:srgbClr val="C00000"/>
                </a:solidFill>
              </a:rPr>
              <a:t>童真无邪</a:t>
            </a:r>
            <a:endParaRPr lang="zh-CN" altLang="en-US" sz="3600" dirty="0">
              <a:solidFill>
                <a:srgbClr val="C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diamond(in)">
                                      <p:cBhvr>
                                        <p:cTn id="7" dur="2000"/>
                                        <p:tgtEl>
                                          <p:spTgt spid="3">
                                            <p:bg/>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diamond(in)">
                                      <p:cBhvr>
                                        <p:cTn id="12" dur="20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fill="hold"/>
                                        <p:tgtEl>
                                          <p:spTgt spid="4"/>
                                        </p:tgtEl>
                                        <p:attrNameLst>
                                          <p:attrName>ppt_x</p:attrName>
                                        </p:attrNameLst>
                                      </p:cBhvr>
                                      <p:tavLst>
                                        <p:tav tm="0">
                                          <p:val>
                                            <p:strVal val="#ppt_x"/>
                                          </p:val>
                                        </p:tav>
                                        <p:tav tm="100000">
                                          <p:val>
                                            <p:strVal val="#ppt_x"/>
                                          </p:val>
                                        </p:tav>
                                      </p:tavLst>
                                    </p:anim>
                                    <p:anim calcmode="lin" valueType="num">
                                      <p:cBhvr additive="base">
                                        <p:cTn id="1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571472" y="428604"/>
            <a:ext cx="5314960" cy="1081088"/>
          </a:xfrm>
          <a:solidFill>
            <a:srgbClr val="FF0000"/>
          </a:solidFill>
        </p:spPr>
        <p:txBody>
          <a:bodyPr/>
          <a:lstStyle/>
          <a:p>
            <a:pPr>
              <a:defRPr/>
            </a:pPr>
            <a:r>
              <a:rPr lang="zh-CN" altLang="en-US" b="1" dirty="0" smtClean="0">
                <a:solidFill>
                  <a:schemeClr val="bg1"/>
                </a:solidFill>
              </a:rPr>
              <a:t>四、学会修改</a:t>
            </a:r>
            <a:endParaRPr lang="zh-CN" altLang="en-US" b="1" dirty="0">
              <a:solidFill>
                <a:schemeClr val="bg1"/>
              </a:solidFill>
            </a:endParaRPr>
          </a:p>
        </p:txBody>
      </p:sp>
      <p:sp>
        <p:nvSpPr>
          <p:cNvPr id="2051" name="Rectangle 3"/>
          <p:cNvSpPr>
            <a:spLocks noGrp="1" noChangeArrowheads="1"/>
          </p:cNvSpPr>
          <p:nvPr>
            <p:ph type="subTitle" idx="1"/>
          </p:nvPr>
        </p:nvSpPr>
        <p:spPr>
          <a:xfrm>
            <a:off x="357158" y="3357562"/>
            <a:ext cx="8569325" cy="2155828"/>
          </a:xfrm>
          <a:solidFill>
            <a:srgbClr val="00B0F0"/>
          </a:solidFill>
        </p:spPr>
        <p:txBody>
          <a:bodyPr/>
          <a:lstStyle/>
          <a:p>
            <a:pPr algn="l">
              <a:defRPr/>
            </a:pPr>
            <a:r>
              <a:rPr lang="en-US" altLang="zh-CN" b="1" dirty="0">
                <a:solidFill>
                  <a:schemeClr val="tx1"/>
                </a:solidFill>
              </a:rPr>
              <a:t>        </a:t>
            </a:r>
            <a:r>
              <a:rPr lang="zh-CN" altLang="en-US" b="1" dirty="0">
                <a:solidFill>
                  <a:schemeClr val="tx1"/>
                </a:solidFill>
              </a:rPr>
              <a:t>初一刚住校，一切都是那么陌生。</a:t>
            </a:r>
          </a:p>
          <a:p>
            <a:pPr algn="l">
              <a:defRPr/>
            </a:pPr>
            <a:r>
              <a:rPr lang="zh-CN" altLang="en-US" b="1" dirty="0">
                <a:solidFill>
                  <a:schemeClr val="tx1"/>
                </a:solidFill>
              </a:rPr>
              <a:t>我很想家，就打电话回家，接电话的是母亲，我说，妈妈我想你，妈妈说她也想我</a:t>
            </a:r>
            <a:r>
              <a:rPr lang="en-US" altLang="zh-CN" b="1" dirty="0">
                <a:solidFill>
                  <a:schemeClr val="tx1"/>
                </a:solidFill>
              </a:rPr>
              <a:t>……</a:t>
            </a:r>
          </a:p>
        </p:txBody>
      </p:sp>
      <p:sp>
        <p:nvSpPr>
          <p:cNvPr id="4" name="TextBox 3"/>
          <p:cNvSpPr txBox="1"/>
          <p:nvPr/>
        </p:nvSpPr>
        <p:spPr>
          <a:xfrm>
            <a:off x="714348" y="2285992"/>
            <a:ext cx="4588115" cy="646331"/>
          </a:xfrm>
          <a:prstGeom prst="rect">
            <a:avLst/>
          </a:prstGeom>
          <a:solidFill>
            <a:srgbClr val="7030A0"/>
          </a:solidFill>
        </p:spPr>
        <p:txBody>
          <a:bodyPr wrap="none" rtlCol="0">
            <a:spAutoFit/>
          </a:bodyPr>
          <a:lstStyle/>
          <a:p>
            <a:r>
              <a:rPr lang="en-US" altLang="zh-CN" sz="3600" b="1" dirty="0" smtClean="0">
                <a:solidFill>
                  <a:schemeClr val="bg1"/>
                </a:solidFill>
              </a:rPr>
              <a:t>1</a:t>
            </a:r>
            <a:r>
              <a:rPr lang="zh-CN" altLang="en-US" sz="3600" b="1" dirty="0" smtClean="0">
                <a:solidFill>
                  <a:schemeClr val="bg1"/>
                </a:solidFill>
              </a:rPr>
              <a:t>、</a:t>
            </a:r>
            <a:r>
              <a:rPr lang="en-US" altLang="zh-CN" sz="3600" b="1" dirty="0" smtClean="0">
                <a:solidFill>
                  <a:schemeClr val="bg1"/>
                </a:solidFill>
              </a:rPr>
              <a:t>《</a:t>
            </a:r>
            <a:r>
              <a:rPr lang="zh-CN" altLang="en-US" sz="3600" b="1" dirty="0" smtClean="0">
                <a:solidFill>
                  <a:schemeClr val="bg1"/>
                </a:solidFill>
              </a:rPr>
              <a:t>我爱我家</a:t>
            </a:r>
            <a:r>
              <a:rPr lang="en-US" altLang="zh-CN" sz="3600" b="1" dirty="0" smtClean="0">
                <a:solidFill>
                  <a:schemeClr val="bg1"/>
                </a:solidFill>
              </a:rPr>
              <a:t>》</a:t>
            </a:r>
            <a:r>
              <a:rPr lang="zh-CN" altLang="en-US" sz="3600" b="1" dirty="0" smtClean="0">
                <a:solidFill>
                  <a:srgbClr val="FFC000"/>
                </a:solidFill>
              </a:rPr>
              <a:t>原文</a:t>
            </a:r>
            <a:endParaRPr lang="zh-CN" altLang="en-US" sz="3600" b="1" dirty="0">
              <a:solidFill>
                <a:srgbClr val="FFC000"/>
              </a:solidFill>
            </a:endParaRP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3"/>
          <p:cNvSpPr>
            <a:spLocks noGrp="1" noChangeArrowheads="1"/>
          </p:cNvSpPr>
          <p:nvPr>
            <p:ph type="body" idx="1"/>
          </p:nvPr>
        </p:nvSpPr>
        <p:spPr>
          <a:xfrm>
            <a:off x="500034" y="1214422"/>
            <a:ext cx="8229600" cy="5505450"/>
          </a:xfrm>
          <a:solidFill>
            <a:srgbClr val="002060"/>
          </a:solidFill>
        </p:spPr>
        <p:txBody>
          <a:bodyPr>
            <a:normAutofit lnSpcReduction="10000"/>
          </a:bodyPr>
          <a:lstStyle/>
          <a:p>
            <a:pPr>
              <a:defRPr/>
            </a:pPr>
            <a:r>
              <a:rPr lang="en-US" altLang="zh-CN" b="1" dirty="0">
                <a:solidFill>
                  <a:schemeClr val="accent3"/>
                </a:solidFill>
              </a:rPr>
              <a:t>       </a:t>
            </a:r>
            <a:r>
              <a:rPr lang="zh-CN" altLang="en-US" b="1" dirty="0">
                <a:solidFill>
                  <a:schemeClr val="accent3"/>
                </a:solidFill>
              </a:rPr>
              <a:t>初一刚住校，我是那么的不适应，一切的一切都是那么陌生，陌生的同学。陌生的老师，陌生的教室，陌生的教学内容，连自来水里流出来的水都是陌生的。</a:t>
            </a:r>
          </a:p>
          <a:p>
            <a:pPr>
              <a:defRPr/>
            </a:pPr>
            <a:r>
              <a:rPr lang="zh-CN" altLang="en-US" b="1" dirty="0">
                <a:solidFill>
                  <a:schemeClr val="accent3"/>
                </a:solidFill>
              </a:rPr>
              <a:t>       我很想家，就打电话回家，“丁</a:t>
            </a:r>
            <a:r>
              <a:rPr lang="en-US" altLang="zh-CN" b="1" dirty="0">
                <a:solidFill>
                  <a:schemeClr val="accent3"/>
                </a:solidFill>
              </a:rPr>
              <a:t>……</a:t>
            </a:r>
            <a:r>
              <a:rPr lang="zh-CN" altLang="en-US" b="1" dirty="0">
                <a:solidFill>
                  <a:schemeClr val="accent3"/>
                </a:solidFill>
              </a:rPr>
              <a:t>丁</a:t>
            </a:r>
            <a:r>
              <a:rPr lang="en-US" altLang="zh-CN" b="1" dirty="0">
                <a:solidFill>
                  <a:schemeClr val="accent3"/>
                </a:solidFill>
              </a:rPr>
              <a:t>……”</a:t>
            </a:r>
            <a:r>
              <a:rPr lang="zh-CN" altLang="en-US" b="1" dirty="0">
                <a:solidFill>
                  <a:schemeClr val="accent3"/>
                </a:solidFill>
              </a:rPr>
              <a:t>电话通了，我仿佛看到妈妈正在洗衣服，听到铃声，立刻放下衣服，跌跌撞撞的奔向电话，嘴里还不停的说：”别着急，别着急，我来了“她那里知道我根本听不到！”喂？秀，是你吗？“是妈妈的声音！我的眼泪一下子流了出来</a:t>
            </a:r>
            <a:r>
              <a:rPr lang="zh-CN" altLang="en-US" b="1" dirty="0"/>
              <a:t>。</a:t>
            </a:r>
          </a:p>
        </p:txBody>
      </p:sp>
      <p:sp>
        <p:nvSpPr>
          <p:cNvPr id="3" name="TextBox 2"/>
          <p:cNvSpPr txBox="1"/>
          <p:nvPr/>
        </p:nvSpPr>
        <p:spPr>
          <a:xfrm>
            <a:off x="571472" y="428604"/>
            <a:ext cx="1574470" cy="646331"/>
          </a:xfrm>
          <a:prstGeom prst="rect">
            <a:avLst/>
          </a:prstGeom>
          <a:noFill/>
        </p:spPr>
        <p:txBody>
          <a:bodyPr wrap="none" rtlCol="0">
            <a:spAutoFit/>
          </a:bodyPr>
          <a:lstStyle/>
          <a:p>
            <a:r>
              <a:rPr lang="zh-CN" altLang="en-US" sz="3600" b="1" dirty="0" smtClean="0"/>
              <a:t>修改：</a:t>
            </a:r>
            <a:endParaRPr lang="zh-CN" altLang="en-US" sz="36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3075">
                                            <p:bg/>
                                          </p:spTgt>
                                        </p:tgtEl>
                                        <p:attrNameLst>
                                          <p:attrName>style.visibility</p:attrName>
                                        </p:attrNameLst>
                                      </p:cBhvr>
                                      <p:to>
                                        <p:strVal val="visible"/>
                                      </p:to>
                                    </p:set>
                                    <p:animEffect transition="in" filter="wheel(4)">
                                      <p:cBhvr>
                                        <p:cTn id="7" dur="2000"/>
                                        <p:tgtEl>
                                          <p:spTgt spid="3075">
                                            <p:bg/>
                                          </p:spTgt>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4" fill="hold" grpId="0" nodeType="clickEffect">
                                  <p:stCondLst>
                                    <p:cond delay="0"/>
                                  </p:stCondLst>
                                  <p:childTnLst>
                                    <p:set>
                                      <p:cBhvr>
                                        <p:cTn id="11" dur="1" fill="hold">
                                          <p:stCondLst>
                                            <p:cond delay="0"/>
                                          </p:stCondLst>
                                        </p:cTn>
                                        <p:tgtEl>
                                          <p:spTgt spid="3075">
                                            <p:txEl>
                                              <p:pRg st="0" end="0"/>
                                            </p:txEl>
                                          </p:spTgt>
                                        </p:tgtEl>
                                        <p:attrNameLst>
                                          <p:attrName>style.visibility</p:attrName>
                                        </p:attrNameLst>
                                      </p:cBhvr>
                                      <p:to>
                                        <p:strVal val="visible"/>
                                      </p:to>
                                    </p:set>
                                    <p:animEffect transition="in" filter="wheel(4)">
                                      <p:cBhvr>
                                        <p:cTn id="12" dur="2000"/>
                                        <p:tgtEl>
                                          <p:spTgt spid="3075">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4" fill="hold" grpId="0" nodeType="clickEffect">
                                  <p:stCondLst>
                                    <p:cond delay="0"/>
                                  </p:stCondLst>
                                  <p:childTnLst>
                                    <p:set>
                                      <p:cBhvr>
                                        <p:cTn id="16" dur="1" fill="hold">
                                          <p:stCondLst>
                                            <p:cond delay="0"/>
                                          </p:stCondLst>
                                        </p:cTn>
                                        <p:tgtEl>
                                          <p:spTgt spid="3075">
                                            <p:txEl>
                                              <p:pRg st="1" end="1"/>
                                            </p:txEl>
                                          </p:spTgt>
                                        </p:tgtEl>
                                        <p:attrNameLst>
                                          <p:attrName>style.visibility</p:attrName>
                                        </p:attrNameLst>
                                      </p:cBhvr>
                                      <p:to>
                                        <p:strVal val="visible"/>
                                      </p:to>
                                    </p:set>
                                    <p:animEffect transition="in" filter="wheel(4)">
                                      <p:cBhvr>
                                        <p:cTn id="17" dur="2000"/>
                                        <p:tgtEl>
                                          <p:spTgt spid="307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5" grpId="0" build="p"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3"/>
          <p:cNvSpPr>
            <a:spLocks noGrp="1" noChangeArrowheads="1"/>
          </p:cNvSpPr>
          <p:nvPr>
            <p:ph type="body" idx="1"/>
          </p:nvPr>
        </p:nvSpPr>
        <p:spPr>
          <a:xfrm>
            <a:off x="500063" y="1214438"/>
            <a:ext cx="8229600" cy="4495800"/>
          </a:xfrm>
          <a:solidFill>
            <a:srgbClr val="002060"/>
          </a:solidFill>
        </p:spPr>
        <p:txBody>
          <a:bodyPr/>
          <a:lstStyle/>
          <a:p>
            <a:pPr>
              <a:defRPr/>
            </a:pPr>
            <a:r>
              <a:rPr lang="en-US" altLang="zh-CN" b="1" dirty="0" smtClean="0">
                <a:solidFill>
                  <a:schemeClr val="accent3"/>
                </a:solidFill>
              </a:rPr>
              <a:t>“</a:t>
            </a:r>
            <a:r>
              <a:rPr lang="zh-CN" altLang="en-US" b="1" dirty="0" smtClean="0">
                <a:solidFill>
                  <a:schemeClr val="accent3"/>
                </a:solidFill>
              </a:rPr>
              <a:t>妈</a:t>
            </a:r>
            <a:r>
              <a:rPr lang="zh-CN" altLang="en-US" b="1" dirty="0">
                <a:solidFill>
                  <a:schemeClr val="accent3"/>
                </a:solidFill>
              </a:rPr>
              <a:t>，我想你！我</a:t>
            </a:r>
            <a:r>
              <a:rPr lang="en-US" altLang="zh-CN" b="1" dirty="0" smtClean="0">
                <a:solidFill>
                  <a:schemeClr val="accent3"/>
                </a:solidFill>
              </a:rPr>
              <a:t>……”</a:t>
            </a:r>
            <a:r>
              <a:rPr lang="zh-CN" altLang="en-US" b="1" dirty="0" smtClean="0">
                <a:solidFill>
                  <a:schemeClr val="accent3"/>
                </a:solidFill>
              </a:rPr>
              <a:t>我</a:t>
            </a:r>
            <a:r>
              <a:rPr lang="zh-CN" altLang="en-US" b="1" dirty="0">
                <a:solidFill>
                  <a:schemeClr val="accent3"/>
                </a:solidFill>
              </a:rPr>
              <a:t>说不下去了</a:t>
            </a:r>
            <a:r>
              <a:rPr lang="en-US" altLang="zh-CN" b="1" dirty="0">
                <a:solidFill>
                  <a:schemeClr val="accent3"/>
                </a:solidFill>
              </a:rPr>
              <a:t>,</a:t>
            </a:r>
            <a:r>
              <a:rPr lang="zh-CN" altLang="en-US" b="1" dirty="0">
                <a:solidFill>
                  <a:schemeClr val="accent3"/>
                </a:solidFill>
              </a:rPr>
              <a:t>声音一下子哽咽了，”我也想</a:t>
            </a:r>
            <a:r>
              <a:rPr lang="en-US" altLang="zh-CN" b="1" dirty="0">
                <a:solidFill>
                  <a:schemeClr val="accent3"/>
                </a:solidFill>
              </a:rPr>
              <a:t>……“</a:t>
            </a:r>
            <a:r>
              <a:rPr lang="zh-CN" altLang="en-US" b="1" dirty="0">
                <a:solidFill>
                  <a:schemeClr val="accent3"/>
                </a:solidFill>
              </a:rPr>
              <a:t>我感受到了妈妈的颤抖，他一定是一边笑一边流着眼泪</a:t>
            </a:r>
            <a:r>
              <a:rPr lang="en-US" altLang="zh-CN" b="1" dirty="0">
                <a:solidFill>
                  <a:schemeClr val="accent3"/>
                </a:solidFill>
              </a:rPr>
              <a:t>……</a:t>
            </a:r>
          </a:p>
          <a:p>
            <a:pPr>
              <a:defRPr/>
            </a:pPr>
            <a:r>
              <a:rPr lang="en-US" altLang="zh-CN" b="1" dirty="0">
                <a:solidFill>
                  <a:schemeClr val="accent3"/>
                </a:solidFill>
              </a:rPr>
              <a:t>      </a:t>
            </a:r>
            <a:r>
              <a:rPr lang="zh-CN" altLang="en-US" b="1" dirty="0">
                <a:solidFill>
                  <a:schemeClr val="accent3"/>
                </a:solidFill>
              </a:rPr>
              <a:t>晚上醒来，想起妈妈的笑容，爸爸的大手，奶奶的唠叨，爷爷的叮咛，泪水一下子流了出来</a:t>
            </a:r>
            <a:r>
              <a:rPr lang="zh-CN" altLang="en-US" dirty="0">
                <a:solidFill>
                  <a:schemeClr val="accent3"/>
                </a:solidFill>
              </a:rPr>
              <a:t>。</a:t>
            </a: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smtClean="0">
                <a:solidFill>
                  <a:srgbClr val="0070C0"/>
                </a:solidFill>
              </a:rPr>
              <a:t>作文布置</a:t>
            </a:r>
            <a:r>
              <a:rPr lang="zh-CN" altLang="en-US" b="1" dirty="0" smtClean="0">
                <a:solidFill>
                  <a:srgbClr val="7030A0"/>
                </a:solidFill>
              </a:rPr>
              <a:t>：</a:t>
            </a:r>
            <a:endParaRPr lang="zh-CN" altLang="en-US" dirty="0"/>
          </a:p>
        </p:txBody>
      </p:sp>
      <p:sp>
        <p:nvSpPr>
          <p:cNvPr id="3" name="内容占位符 2"/>
          <p:cNvSpPr>
            <a:spLocks noGrp="1"/>
          </p:cNvSpPr>
          <p:nvPr>
            <p:ph idx="1"/>
          </p:nvPr>
        </p:nvSpPr>
        <p:spPr/>
        <p:txBody>
          <a:bodyPr/>
          <a:lstStyle/>
          <a:p>
            <a:r>
              <a:rPr lang="zh-CN" altLang="en-US" b="1" dirty="0" smtClean="0">
                <a:solidFill>
                  <a:srgbClr val="7030A0"/>
                </a:solidFill>
              </a:rPr>
              <a:t>         写一个具体的场景，可以是印象深刻，或有鼓动意义，或有借鉴意义，考虑好开头的作用，具体的过程，含义深刻的结尾。</a:t>
            </a:r>
            <a:endParaRPr lang="en-US" altLang="zh-CN" b="1" dirty="0" smtClean="0">
              <a:solidFill>
                <a:srgbClr val="7030A0"/>
              </a:solidFill>
            </a:endParaRPr>
          </a:p>
          <a:p>
            <a:r>
              <a:rPr lang="en-US" altLang="zh-CN" b="1" dirty="0" smtClean="0"/>
              <a:t>           </a:t>
            </a:r>
            <a:r>
              <a:rPr lang="zh-CN" altLang="en-US" b="1" dirty="0" smtClean="0"/>
              <a:t>题目自拟</a:t>
            </a:r>
          </a:p>
          <a:p>
            <a:endParaRPr lang="zh-CN" altLang="en-US" dirty="0"/>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714348" y="2428868"/>
            <a:ext cx="7772400" cy="1470025"/>
          </a:xfrm>
        </p:spPr>
        <p:txBody>
          <a:bodyPr>
            <a:noAutofit/>
          </a:bodyPr>
          <a:lstStyle/>
          <a:p>
            <a:r>
              <a:rPr lang="zh-CN" altLang="en-US" sz="6600" b="1" dirty="0" smtClean="0"/>
              <a:t>我的写作见解（四）</a:t>
            </a:r>
            <a:br>
              <a:rPr lang="zh-CN" altLang="en-US" sz="6600" b="1" dirty="0" smtClean="0"/>
            </a:br>
            <a:endParaRPr lang="zh-CN" altLang="en-US" sz="6600" b="1" dirty="0"/>
          </a:p>
        </p:txBody>
      </p:sp>
      <p:sp>
        <p:nvSpPr>
          <p:cNvPr id="3" name="文本框 2"/>
          <p:cNvSpPr txBox="1"/>
          <p:nvPr/>
        </p:nvSpPr>
        <p:spPr>
          <a:xfrm>
            <a:off x="3181985" y="4053205"/>
            <a:ext cx="2225040" cy="701040"/>
          </a:xfrm>
          <a:prstGeom prst="rect">
            <a:avLst/>
          </a:prstGeom>
          <a:noFill/>
        </p:spPr>
        <p:txBody>
          <a:bodyPr wrap="none" rtlCol="0">
            <a:spAutoFit/>
          </a:bodyPr>
          <a:lstStyle/>
          <a:p>
            <a:r>
              <a:rPr lang="zh-CN" altLang="en-US" sz="4000" b="1">
                <a:solidFill>
                  <a:srgbClr val="FF0000"/>
                </a:solidFill>
              </a:rPr>
              <a:t>片断比较</a:t>
            </a: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57158" y="357166"/>
            <a:ext cx="6858048" cy="1060472"/>
          </a:xfrm>
          <a:solidFill>
            <a:srgbClr val="7030A0"/>
          </a:solidFill>
        </p:spPr>
        <p:txBody>
          <a:bodyPr/>
          <a:lstStyle/>
          <a:p>
            <a:r>
              <a:rPr lang="en-US" altLang="zh-CN" b="1" dirty="0" smtClean="0">
                <a:solidFill>
                  <a:srgbClr val="FFFF00"/>
                </a:solidFill>
              </a:rPr>
              <a:t>2</a:t>
            </a:r>
            <a:r>
              <a:rPr lang="zh-CN" altLang="en-US" b="1" dirty="0" smtClean="0">
                <a:solidFill>
                  <a:srgbClr val="FFFF00"/>
                </a:solidFill>
              </a:rPr>
              <a:t>、比较</a:t>
            </a:r>
            <a:r>
              <a:rPr lang="en-US" altLang="zh-CN" b="1" dirty="0" smtClean="0">
                <a:solidFill>
                  <a:srgbClr val="FFFF00"/>
                </a:solidFill>
              </a:rPr>
              <a:t>《</a:t>
            </a:r>
            <a:r>
              <a:rPr lang="zh-CN" altLang="en-US" b="1" dirty="0" smtClean="0">
                <a:solidFill>
                  <a:srgbClr val="FFFF00"/>
                </a:solidFill>
              </a:rPr>
              <a:t>我的妈妈</a:t>
            </a:r>
            <a:r>
              <a:rPr lang="en-US" altLang="zh-CN" b="1" dirty="0" smtClean="0">
                <a:solidFill>
                  <a:srgbClr val="FFFF00"/>
                </a:solidFill>
              </a:rPr>
              <a:t>》</a:t>
            </a:r>
            <a:r>
              <a:rPr lang="zh-CN" altLang="en-US" b="1" dirty="0" smtClean="0">
                <a:solidFill>
                  <a:srgbClr val="FFFF00"/>
                </a:solidFill>
              </a:rPr>
              <a:t>开头</a:t>
            </a:r>
            <a:endParaRPr lang="zh-CN" altLang="en-US" b="1" dirty="0">
              <a:solidFill>
                <a:srgbClr val="FFFF00"/>
              </a:solidFill>
            </a:endParaRPr>
          </a:p>
        </p:txBody>
      </p:sp>
      <p:sp>
        <p:nvSpPr>
          <p:cNvPr id="3" name="内容占位符 2"/>
          <p:cNvSpPr>
            <a:spLocks noGrp="1"/>
          </p:cNvSpPr>
          <p:nvPr>
            <p:ph idx="1"/>
          </p:nvPr>
        </p:nvSpPr>
        <p:spPr>
          <a:xfrm>
            <a:off x="285720" y="1600201"/>
            <a:ext cx="8401080" cy="1685924"/>
          </a:xfrm>
        </p:spPr>
        <p:txBody>
          <a:bodyPr/>
          <a:lstStyle/>
          <a:p>
            <a:pPr>
              <a:buNone/>
            </a:pPr>
            <a:r>
              <a:rPr lang="zh-CN" altLang="en-US" dirty="0" smtClean="0"/>
              <a:t> </a:t>
            </a:r>
            <a:r>
              <a:rPr lang="zh-CN" altLang="en-US" sz="3600" b="1" dirty="0" smtClean="0">
                <a:latin typeface="黑体" panose="02010609060101010101" pitchFamily="49" charset="-122"/>
                <a:ea typeface="黑体" panose="02010609060101010101" pitchFamily="49" charset="-122"/>
              </a:rPr>
              <a:t>原文：</a:t>
            </a:r>
            <a:r>
              <a:rPr lang="zh-CN" altLang="en-US" dirty="0" smtClean="0"/>
              <a:t>我每天放学回到家，总是会看到妈妈站在屋门口开心地笑着，迎向那温暖的目光，我一天的疲倦便立即飞散了。</a:t>
            </a:r>
          </a:p>
          <a:p>
            <a:endParaRPr lang="zh-CN" altLang="en-US" dirty="0"/>
          </a:p>
        </p:txBody>
      </p:sp>
      <p:sp>
        <p:nvSpPr>
          <p:cNvPr id="8" name="TextBox 7"/>
          <p:cNvSpPr txBox="1"/>
          <p:nvPr/>
        </p:nvSpPr>
        <p:spPr>
          <a:xfrm>
            <a:off x="500034" y="3429000"/>
            <a:ext cx="8143932" cy="2123658"/>
          </a:xfrm>
          <a:prstGeom prst="rect">
            <a:avLst/>
          </a:prstGeom>
          <a:solidFill>
            <a:srgbClr val="00B050"/>
          </a:solidFill>
        </p:spPr>
        <p:txBody>
          <a:bodyPr wrap="square" rtlCol="0">
            <a:spAutoFit/>
          </a:bodyPr>
          <a:lstStyle/>
          <a:p>
            <a:pPr lvl="0" indent="361950" fontAlgn="base">
              <a:spcBef>
                <a:spcPct val="0"/>
              </a:spcBef>
              <a:spcAft>
                <a:spcPct val="0"/>
              </a:spcAft>
            </a:pPr>
            <a:r>
              <a:rPr lang="zh-CN" altLang="en-US" sz="3600" b="1" dirty="0" smtClean="0">
                <a:latin typeface="黑体" panose="02010609060101010101" pitchFamily="49" charset="-122"/>
                <a:ea typeface="黑体" panose="02010609060101010101" pitchFamily="49" charset="-122"/>
                <a:cs typeface="Times New Roman" panose="02020603050405020304" pitchFamily="18" charset="0"/>
              </a:rPr>
              <a:t>修改：</a:t>
            </a:r>
            <a:r>
              <a:rPr lang="zh-CN" altLang="en-US" sz="3200" dirty="0" smtClean="0">
                <a:latin typeface="华文行楷" panose="02010800040101010101" pitchFamily="2" charset="-122"/>
                <a:ea typeface="华文行楷" panose="02010800040101010101" pitchFamily="2" charset="-122"/>
                <a:cs typeface="Times New Roman" panose="02020603050405020304" pitchFamily="18" charset="0"/>
              </a:rPr>
              <a:t>我每天放学回到家，总是希望会看到妈妈站在屋门口开心地笑着，迎向那温暖的目光，我一天的疲倦便立即飞散了，可是常常是因为她要上</a:t>
            </a:r>
            <a:r>
              <a:rPr lang="en-US" altLang="zh-CN" sz="3200" dirty="0" smtClean="0">
                <a:latin typeface="华文行楷" panose="02010800040101010101" pitchFamily="2" charset="-122"/>
                <a:ea typeface="华文行楷" panose="02010800040101010101" pitchFamily="2" charset="-122"/>
                <a:cs typeface="Times New Roman" panose="02020603050405020304" pitchFamily="18" charset="0"/>
              </a:rPr>
              <a:t>12</a:t>
            </a:r>
            <a:r>
              <a:rPr lang="zh-CN" altLang="en-US" sz="3200" dirty="0" smtClean="0">
                <a:latin typeface="华文行楷" panose="02010800040101010101" pitchFamily="2" charset="-122"/>
                <a:ea typeface="华文行楷" panose="02010800040101010101" pitchFamily="2" charset="-122"/>
                <a:cs typeface="Times New Roman" panose="02020603050405020304" pitchFamily="18" charset="0"/>
              </a:rPr>
              <a:t>个小时的班而让我失望。</a:t>
            </a:r>
            <a:endParaRPr lang="zh-CN" altLang="en-US" sz="3200" dirty="0" smtClean="0">
              <a:latin typeface="华文行楷" panose="02010800040101010101" pitchFamily="2" charset="-122"/>
              <a:ea typeface="华文行楷" panose="02010800040101010101" pitchFamily="2" charset="-122"/>
              <a:cs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heckerboard(across)">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circle(in)">
                                      <p:cBhvr>
                                        <p:cTn id="12"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8"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28596" y="285728"/>
            <a:ext cx="7329510" cy="1143000"/>
          </a:xfrm>
          <a:solidFill>
            <a:srgbClr val="92D050"/>
          </a:solidFill>
        </p:spPr>
        <p:txBody>
          <a:bodyPr/>
          <a:lstStyle/>
          <a:p>
            <a:r>
              <a:rPr lang="en-US" altLang="zh-CN" b="1" dirty="0" smtClean="0"/>
              <a:t>3</a:t>
            </a:r>
            <a:r>
              <a:rPr lang="zh-CN" altLang="en-US" b="1" dirty="0" smtClean="0"/>
              <a:t>、比较</a:t>
            </a:r>
            <a:r>
              <a:rPr lang="en-US" altLang="zh-CN" b="1" dirty="0" smtClean="0"/>
              <a:t>《</a:t>
            </a:r>
            <a:r>
              <a:rPr lang="zh-CN" altLang="en-US" b="1" dirty="0" smtClean="0"/>
              <a:t>我的妈妈</a:t>
            </a:r>
            <a:r>
              <a:rPr lang="en-US" altLang="zh-CN" b="1" dirty="0" smtClean="0"/>
              <a:t>》</a:t>
            </a:r>
            <a:r>
              <a:rPr lang="zh-CN" altLang="en-US" b="1" dirty="0" smtClean="0"/>
              <a:t>片段</a:t>
            </a:r>
            <a:endParaRPr lang="zh-CN" altLang="en-US" b="1" dirty="0"/>
          </a:p>
        </p:txBody>
      </p:sp>
      <p:sp>
        <p:nvSpPr>
          <p:cNvPr id="3" name="内容占位符 2"/>
          <p:cNvSpPr>
            <a:spLocks noGrp="1"/>
          </p:cNvSpPr>
          <p:nvPr>
            <p:ph idx="1"/>
          </p:nvPr>
        </p:nvSpPr>
        <p:spPr>
          <a:xfrm>
            <a:off x="428596" y="1500175"/>
            <a:ext cx="8429684" cy="2071702"/>
          </a:xfrm>
        </p:spPr>
        <p:txBody>
          <a:bodyPr>
            <a:normAutofit lnSpcReduction="10000"/>
          </a:bodyPr>
          <a:lstStyle/>
          <a:p>
            <a:pPr>
              <a:buNone/>
            </a:pPr>
            <a:r>
              <a:rPr lang="zh-CN" altLang="en-US" sz="3600" dirty="0" smtClean="0">
                <a:latin typeface="黑体" panose="02010609060101010101" pitchFamily="49" charset="-122"/>
                <a:ea typeface="黑体" panose="02010609060101010101" pitchFamily="49" charset="-122"/>
              </a:rPr>
              <a:t>原文：</a:t>
            </a:r>
            <a:r>
              <a:rPr lang="zh-CN" altLang="en-US" dirty="0" smtClean="0"/>
              <a:t>妈妈看了看我，轻叹了一声，接着便从钱包里拿出了钱。买下了这双鞋子后，妈妈说她的那双旧鞋子还可以再穿一个季节，先不买了。</a:t>
            </a:r>
          </a:p>
          <a:p>
            <a:endParaRPr lang="zh-CN" altLang="en-US" dirty="0"/>
          </a:p>
        </p:txBody>
      </p:sp>
      <p:sp>
        <p:nvSpPr>
          <p:cNvPr id="63489" name="Rectangle 1"/>
          <p:cNvSpPr>
            <a:spLocks noChangeArrowheads="1"/>
          </p:cNvSpPr>
          <p:nvPr/>
        </p:nvSpPr>
        <p:spPr bwMode="auto">
          <a:xfrm>
            <a:off x="642910" y="3571876"/>
            <a:ext cx="8215370" cy="3108543"/>
          </a:xfrm>
          <a:prstGeom prst="rect">
            <a:avLst/>
          </a:prstGeom>
          <a:solidFill>
            <a:srgbClr val="0070C0"/>
          </a:solidFill>
          <a:ln w="9525">
            <a:noFill/>
            <a:miter lim="800000"/>
          </a:ln>
          <a:effectLst/>
        </p:spPr>
        <p:txBody>
          <a:bodyPr vert="horz" wrap="square" lIns="91440" tIns="45720" rIns="91440" bIns="45720" numCol="1" anchor="ctr" anchorCtr="0" compatLnSpc="1">
            <a:spAutoFit/>
          </a:bodyPr>
          <a:lstStyle/>
          <a:p>
            <a:pPr marL="0" marR="0" lvl="0" indent="304800" algn="l" defTabSz="914400" rtl="0" eaLnBrk="1" fontAlgn="base" latinLnBrk="0" hangingPunct="1">
              <a:lnSpc>
                <a:spcPct val="100000"/>
              </a:lnSpc>
              <a:spcBef>
                <a:spcPct val="0"/>
              </a:spcBef>
              <a:spcAft>
                <a:spcPct val="0"/>
              </a:spcAft>
              <a:buClrTx/>
              <a:buSzTx/>
              <a:buFontTx/>
              <a:buNone/>
            </a:pPr>
            <a:r>
              <a:rPr kumimoji="0" lang="zh-CN" altLang="en-US" sz="3600" b="1" i="0" u="none" strike="noStrike" cap="none" normalizeH="0" baseline="0" dirty="0" smtClean="0">
                <a:ln>
                  <a:noFill/>
                </a:ln>
                <a:solidFill>
                  <a:srgbClr val="FF0000"/>
                </a:solidFill>
                <a:effectLst/>
                <a:latin typeface="黑体" panose="02010609060101010101" pitchFamily="49" charset="-122"/>
                <a:ea typeface="黑体" panose="02010609060101010101" pitchFamily="49" charset="-122"/>
                <a:cs typeface="Times New Roman" panose="02020603050405020304" pitchFamily="18" charset="0"/>
              </a:rPr>
              <a:t>修改：</a:t>
            </a:r>
            <a:r>
              <a:rPr kumimoji="0" lang="zh-CN" sz="32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妈妈看了看我，微笑着从包包里拿出了钱。当我接过心爱的运动鞋时，双手定格在胸前，心里产生了一个大大的问号。妈妈似乎看出了我的疑问，欣慰地说：</a:t>
            </a:r>
            <a:r>
              <a:rPr kumimoji="0" lang="zh-CN" sz="3200" b="1" i="0" u="none" strike="noStrike" cap="none" normalizeH="0" baseline="0" dirty="0" smtClean="0">
                <a:ln>
                  <a:noFill/>
                </a:ln>
                <a:solidFill>
                  <a:schemeClr val="tx1"/>
                </a:solidFill>
                <a:effectLst/>
                <a:latin typeface="Arial" panose="020B0604020202020204"/>
                <a:ea typeface="宋体" panose="02010600030101010101" pitchFamily="2" charset="-122"/>
                <a:cs typeface="Times New Roman" panose="02020603050405020304" pitchFamily="18" charset="0"/>
              </a:rPr>
              <a:t>“</a:t>
            </a:r>
            <a:r>
              <a:rPr kumimoji="0" lang="zh-CN" sz="32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我的那双旧鞋子还可以再穿一个季节，先不买了。</a:t>
            </a:r>
            <a:r>
              <a:rPr kumimoji="0" lang="zh-CN" sz="3200" b="1" i="0" u="none" strike="noStrike" cap="none" normalizeH="0" baseline="0" dirty="0" smtClean="0">
                <a:ln>
                  <a:noFill/>
                </a:ln>
                <a:solidFill>
                  <a:schemeClr val="tx1"/>
                </a:solidFill>
                <a:effectLst/>
                <a:latin typeface="Arial" panose="020B0604020202020204"/>
                <a:ea typeface="宋体" panose="02010600030101010101" pitchFamily="2" charset="-122"/>
                <a:cs typeface="Times New Roman" panose="02020603050405020304" pitchFamily="18" charset="0"/>
              </a:rPr>
              <a:t>”</a:t>
            </a:r>
            <a:endParaRPr kumimoji="0" lang="zh-CN" sz="3200" b="1"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amond(in)">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63489"/>
                                        </p:tgtEl>
                                        <p:attrNameLst>
                                          <p:attrName>style.visibility</p:attrName>
                                        </p:attrNameLst>
                                      </p:cBhvr>
                                      <p:to>
                                        <p:strVal val="visible"/>
                                      </p:to>
                                    </p:set>
                                    <p:animEffect transition="in" filter="circle(in)">
                                      <p:cBhvr>
                                        <p:cTn id="12" dur="2000"/>
                                        <p:tgtEl>
                                          <p:spTgt spid="634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63489"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28596" y="0"/>
            <a:ext cx="8229600" cy="1143000"/>
          </a:xfrm>
        </p:spPr>
        <p:txBody>
          <a:bodyPr>
            <a:normAutofit/>
          </a:bodyPr>
          <a:lstStyle/>
          <a:p>
            <a:r>
              <a:rPr lang="en-US" altLang="zh-CN" sz="3200" b="1" dirty="0" smtClean="0"/>
              <a:t>4</a:t>
            </a:r>
            <a:r>
              <a:rPr lang="zh-CN" altLang="en-US" sz="3200" b="1" dirty="0" smtClean="0"/>
              <a:t>、比较</a:t>
            </a:r>
            <a:r>
              <a:rPr lang="en-US" altLang="zh-CN" sz="3200" b="1" dirty="0" smtClean="0"/>
              <a:t>《</a:t>
            </a:r>
            <a:r>
              <a:rPr lang="zh-CN" altLang="en-US" sz="3200" b="1" dirty="0" smtClean="0"/>
              <a:t>上学的日子里</a:t>
            </a:r>
            <a:r>
              <a:rPr lang="en-US" altLang="zh-CN" sz="3200" b="1" dirty="0" smtClean="0"/>
              <a:t>》</a:t>
            </a:r>
            <a:r>
              <a:rPr lang="zh-CN" altLang="en-US" sz="3200" dirty="0" smtClean="0"/>
              <a:t/>
            </a:r>
            <a:br>
              <a:rPr lang="zh-CN" altLang="en-US" sz="3200" dirty="0" smtClean="0"/>
            </a:br>
            <a:endParaRPr lang="zh-CN" altLang="en-US" sz="3200" dirty="0"/>
          </a:p>
        </p:txBody>
      </p:sp>
      <p:sp>
        <p:nvSpPr>
          <p:cNvPr id="3" name="内容占位符 2"/>
          <p:cNvSpPr>
            <a:spLocks noGrp="1"/>
          </p:cNvSpPr>
          <p:nvPr>
            <p:ph idx="1"/>
          </p:nvPr>
        </p:nvSpPr>
        <p:spPr>
          <a:xfrm>
            <a:off x="0" y="571480"/>
            <a:ext cx="9144000" cy="3071834"/>
          </a:xfrm>
          <a:solidFill>
            <a:srgbClr val="00B0F0"/>
          </a:solidFill>
          <a:ln>
            <a:solidFill>
              <a:srgbClr val="0070C0"/>
            </a:solidFill>
          </a:ln>
        </p:spPr>
        <p:txBody>
          <a:bodyPr>
            <a:noAutofit/>
          </a:bodyPr>
          <a:lstStyle/>
          <a:p>
            <a:pPr>
              <a:lnSpc>
                <a:spcPts val="2900"/>
              </a:lnSpc>
              <a:buNone/>
            </a:pPr>
            <a:r>
              <a:rPr lang="zh-CN" altLang="en-US" dirty="0" smtClean="0">
                <a:solidFill>
                  <a:schemeClr val="bg1"/>
                </a:solidFill>
              </a:rPr>
              <a:t>            </a:t>
            </a:r>
            <a:r>
              <a:rPr lang="zh-CN" altLang="en-US" b="1" dirty="0" smtClean="0">
                <a:solidFill>
                  <a:schemeClr val="bg1"/>
                </a:solidFill>
              </a:rPr>
              <a:t>每当金色的光辉透过窗口将房间照亮的时候，新的一天来临了。</a:t>
            </a:r>
          </a:p>
          <a:p>
            <a:pPr>
              <a:lnSpc>
                <a:spcPts val="2900"/>
              </a:lnSpc>
              <a:buNone/>
            </a:pPr>
            <a:r>
              <a:rPr lang="en-US" b="1" dirty="0" smtClean="0">
                <a:solidFill>
                  <a:schemeClr val="bg1"/>
                </a:solidFill>
              </a:rPr>
              <a:t>          </a:t>
            </a:r>
            <a:r>
              <a:rPr lang="zh-CN" altLang="en-US" b="1" dirty="0" smtClean="0">
                <a:solidFill>
                  <a:schemeClr val="bg1"/>
                </a:solidFill>
              </a:rPr>
              <a:t>“叮铃铃”“叮铃铃</a:t>
            </a:r>
            <a:r>
              <a:rPr lang="en-US" altLang="zh-CN" b="1" dirty="0" smtClean="0">
                <a:solidFill>
                  <a:schemeClr val="bg1"/>
                </a:solidFill>
              </a:rPr>
              <a:t>……</a:t>
            </a:r>
          </a:p>
          <a:p>
            <a:pPr>
              <a:lnSpc>
                <a:spcPts val="2900"/>
              </a:lnSpc>
              <a:buNone/>
            </a:pPr>
            <a:r>
              <a:rPr lang="zh-CN" altLang="en-US" b="1" dirty="0" smtClean="0">
                <a:solidFill>
                  <a:schemeClr val="bg1"/>
                </a:solidFill>
              </a:rPr>
              <a:t>           闹钟，它犹如一个调皮的小鬼，闯入梦境。于是，总感觉自己的灵魂还睡在床上的时候，身体却已经不得不踏进学校的大门。</a:t>
            </a:r>
          </a:p>
          <a:p>
            <a:pPr>
              <a:lnSpc>
                <a:spcPts val="2900"/>
              </a:lnSpc>
              <a:buNone/>
            </a:pPr>
            <a:r>
              <a:rPr lang="zh-CN" altLang="en-US" b="1" dirty="0" smtClean="0">
                <a:solidFill>
                  <a:schemeClr val="bg2"/>
                </a:solidFill>
              </a:rPr>
              <a:t>“叮铃铃”“叮铃铃</a:t>
            </a:r>
            <a:r>
              <a:rPr lang="en-US" altLang="zh-CN" b="1" dirty="0" smtClean="0">
                <a:solidFill>
                  <a:schemeClr val="bg2"/>
                </a:solidFill>
              </a:rPr>
              <a:t>……</a:t>
            </a:r>
            <a:r>
              <a:rPr lang="zh-CN" altLang="en-US" b="1" dirty="0" smtClean="0">
                <a:solidFill>
                  <a:schemeClr val="bg2"/>
                </a:solidFill>
              </a:rPr>
              <a:t>早读铃声清脆地响起来了</a:t>
            </a:r>
            <a:r>
              <a:rPr lang="zh-CN" altLang="en-US" dirty="0" smtClean="0">
                <a:solidFill>
                  <a:schemeClr val="bg2"/>
                </a:solidFill>
              </a:rPr>
              <a:t>。</a:t>
            </a:r>
            <a:endParaRPr lang="zh-CN" altLang="en-US" dirty="0">
              <a:solidFill>
                <a:schemeClr val="bg2"/>
              </a:solidFill>
            </a:endParaRPr>
          </a:p>
        </p:txBody>
      </p:sp>
      <p:sp>
        <p:nvSpPr>
          <p:cNvPr id="1025" name="Rectangle 1"/>
          <p:cNvSpPr>
            <a:spLocks noChangeArrowheads="1"/>
          </p:cNvSpPr>
          <p:nvPr/>
        </p:nvSpPr>
        <p:spPr bwMode="auto">
          <a:xfrm>
            <a:off x="0" y="3643314"/>
            <a:ext cx="9144000" cy="2785378"/>
          </a:xfrm>
          <a:prstGeom prst="rect">
            <a:avLst/>
          </a:prstGeom>
          <a:solidFill>
            <a:srgbClr val="0070C0"/>
          </a:solidFill>
          <a:ln w="9525">
            <a:noFill/>
            <a:miter lim="800000"/>
          </a:ln>
          <a:effectLst/>
        </p:spPr>
        <p:txBody>
          <a:bodyPr vert="horz" wrap="square" lIns="91440" tIns="45720" rIns="91440" bIns="45720" numCol="1" anchor="ctr" anchorCtr="0" compatLnSpc="1">
            <a:spAutoFit/>
          </a:bodyPr>
          <a:lstStyle/>
          <a:p>
            <a:pPr marL="0" marR="0" lvl="0" indent="152400" algn="l" defTabSz="914400" rtl="0" eaLnBrk="1" fontAlgn="base" latinLnBrk="0" hangingPunct="1">
              <a:lnSpc>
                <a:spcPts val="3500"/>
              </a:lnSpc>
              <a:spcBef>
                <a:spcPct val="0"/>
              </a:spcBef>
              <a:spcAft>
                <a:spcPct val="0"/>
              </a:spcAft>
              <a:buClrTx/>
              <a:buSzTx/>
              <a:buFontTx/>
              <a:buNone/>
            </a:pPr>
            <a:r>
              <a:rPr kumimoji="0" lang="zh-CN" altLang="zh-CN" sz="3200" b="1" i="0" u="none" strike="noStrike" cap="none" normalizeH="0" baseline="0" dirty="0" smtClean="0">
                <a:ln>
                  <a:noFill/>
                </a:ln>
                <a:solidFill>
                  <a:schemeClr val="bg1"/>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en-US" sz="3200" b="1" dirty="0" smtClean="0">
                <a:solidFill>
                  <a:schemeClr val="bg1"/>
                </a:solidFill>
                <a:latin typeface="Times New Roman" panose="02020603050405020304" pitchFamily="18" charset="0"/>
                <a:ea typeface="宋体" panose="02010600030101010101" pitchFamily="2" charset="-122"/>
                <a:cs typeface="Times New Roman" panose="02020603050405020304" pitchFamily="18" charset="0"/>
              </a:rPr>
              <a:t>丁</a:t>
            </a:r>
            <a:r>
              <a:rPr kumimoji="0" lang="zh-CN" sz="3200" b="1" i="0" u="none" strike="noStrike" cap="none" normalizeH="0" baseline="0" dirty="0" smtClean="0">
                <a:ln>
                  <a:noFill/>
                </a:ln>
                <a:solidFill>
                  <a:schemeClr val="bg1"/>
                </a:solidFill>
                <a:effectLst/>
                <a:latin typeface="Times New Roman" panose="02020603050405020304" pitchFamily="18" charset="0"/>
                <a:ea typeface="宋体" panose="02010600030101010101" pitchFamily="2" charset="-122"/>
                <a:cs typeface="Times New Roman" panose="02020603050405020304" pitchFamily="18" charset="0"/>
              </a:rPr>
              <a:t>铃铃”“</a:t>
            </a:r>
            <a:r>
              <a:rPr kumimoji="0" lang="zh-CN" altLang="en-US" sz="3200" b="1" i="0" u="none" strike="noStrike" cap="none" normalizeH="0" baseline="0" dirty="0" smtClean="0">
                <a:ln>
                  <a:noFill/>
                </a:ln>
                <a:solidFill>
                  <a:schemeClr val="bg1"/>
                </a:solidFill>
                <a:effectLst/>
                <a:latin typeface="Times New Roman" panose="02020603050405020304" pitchFamily="18" charset="0"/>
                <a:ea typeface="宋体" panose="02010600030101010101" pitchFamily="2" charset="-122"/>
                <a:cs typeface="Times New Roman" panose="02020603050405020304" pitchFamily="18" charset="0"/>
              </a:rPr>
              <a:t>丁</a:t>
            </a:r>
            <a:r>
              <a:rPr kumimoji="0" lang="zh-CN" sz="3200" b="1" i="0" u="none" strike="noStrike" cap="none" normalizeH="0" baseline="0" dirty="0" smtClean="0">
                <a:ln>
                  <a:noFill/>
                </a:ln>
                <a:solidFill>
                  <a:schemeClr val="bg1"/>
                </a:solidFill>
                <a:effectLst/>
                <a:latin typeface="Times New Roman" panose="02020603050405020304" pitchFamily="18" charset="0"/>
                <a:ea typeface="宋体" panose="02010600030101010101" pitchFamily="2" charset="-122"/>
                <a:cs typeface="Times New Roman" panose="02020603050405020304" pitchFamily="18" charset="0"/>
              </a:rPr>
              <a:t>铃铃”</a:t>
            </a:r>
            <a:r>
              <a:rPr kumimoji="0" lang="zh-CN" altLang="zh-CN" sz="3200" b="1" i="0" u="none" strike="noStrike" cap="none" normalizeH="0" baseline="0" dirty="0" smtClean="0">
                <a:ln>
                  <a:noFill/>
                </a:ln>
                <a:solidFill>
                  <a:schemeClr val="bg1"/>
                </a:solidFill>
                <a:effectLst/>
                <a:latin typeface="Arial" panose="020B0604020202020204"/>
                <a:ea typeface="宋体" panose="02010600030101010101" pitchFamily="2" charset="-122"/>
                <a:cs typeface="宋体" panose="02010600030101010101" pitchFamily="2" charset="-122"/>
              </a:rPr>
              <a:t>……</a:t>
            </a:r>
            <a:endParaRPr kumimoji="0" lang="zh-CN" altLang="zh-CN" sz="3200" b="0" i="0" u="none" strike="noStrike" cap="none" normalizeH="0" baseline="0" dirty="0" smtClean="0">
              <a:ln>
                <a:noFill/>
              </a:ln>
              <a:solidFill>
                <a:schemeClr val="bg1"/>
              </a:solidFill>
              <a:effectLst/>
              <a:latin typeface="Arial" panose="020B0604020202020204" pitchFamily="34" charset="0"/>
              <a:ea typeface="宋体" panose="02010600030101010101" pitchFamily="2" charset="-122"/>
              <a:cs typeface="宋体" panose="02010600030101010101" pitchFamily="2" charset="-122"/>
            </a:endParaRPr>
          </a:p>
          <a:p>
            <a:pPr marL="0" marR="0" lvl="0" indent="295275" algn="l" defTabSz="914400" rtl="0" eaLnBrk="0" fontAlgn="base" latinLnBrk="0" hangingPunct="0">
              <a:lnSpc>
                <a:spcPts val="3500"/>
              </a:lnSpc>
              <a:spcBef>
                <a:spcPct val="0"/>
              </a:spcBef>
              <a:spcAft>
                <a:spcPct val="0"/>
              </a:spcAft>
              <a:buClrTx/>
              <a:buSzTx/>
              <a:buFontTx/>
              <a:buNone/>
            </a:pPr>
            <a:r>
              <a:rPr kumimoji="0" lang="zh-CN" sz="3200" b="1" i="0" u="none" strike="noStrike" cap="none" normalizeH="0" baseline="0" dirty="0" smtClean="0">
                <a:ln>
                  <a:noFill/>
                </a:ln>
                <a:solidFill>
                  <a:schemeClr val="bg1"/>
                </a:solidFill>
                <a:effectLst/>
                <a:latin typeface="Times New Roman" panose="02020603050405020304" pitchFamily="18" charset="0"/>
                <a:ea typeface="宋体" panose="02010600030101010101" pitchFamily="2" charset="-122"/>
                <a:cs typeface="Times New Roman" panose="02020603050405020304" pitchFamily="18" charset="0"/>
              </a:rPr>
              <a:t>闹钟犹如一个调皮的小鬼闯入我的梦境。于是，在感觉自己的灵魂还睡在床上的时候，脚却已经不得不踏进学校的大门。曙光开始亲吻大地，末梢神经告诉我新的一天来临了。</a:t>
            </a:r>
            <a:endParaRPr lang="en-US" altLang="zh-CN" sz="3200" dirty="0" smtClean="0">
              <a:solidFill>
                <a:schemeClr val="bg1"/>
              </a:solidFill>
              <a:latin typeface="Arial" panose="020B0604020202020204" pitchFamily="34" charset="0"/>
              <a:ea typeface="宋体" panose="02010600030101010101" pitchFamily="2" charset="-122"/>
              <a:cs typeface="Times New Roman" panose="02020603050405020304" pitchFamily="18" charset="0"/>
            </a:endParaRPr>
          </a:p>
          <a:p>
            <a:pPr marL="0" marR="0" lvl="0" indent="295275" algn="l" defTabSz="914400" rtl="0" eaLnBrk="0" fontAlgn="base" latinLnBrk="0" hangingPunct="0">
              <a:lnSpc>
                <a:spcPts val="3500"/>
              </a:lnSpc>
              <a:spcBef>
                <a:spcPct val="0"/>
              </a:spcBef>
              <a:spcAft>
                <a:spcPct val="0"/>
              </a:spcAft>
              <a:buClrTx/>
              <a:buSzTx/>
              <a:buFontTx/>
              <a:buNone/>
            </a:pPr>
            <a:r>
              <a:rPr kumimoji="0" lang="zh-CN" sz="3200" b="1" i="0" u="none" strike="noStrike" cap="none" normalizeH="0" baseline="0" dirty="0" smtClean="0">
                <a:ln>
                  <a:noFill/>
                </a:ln>
                <a:solidFill>
                  <a:schemeClr val="bg1"/>
                </a:solidFill>
                <a:effectLst/>
                <a:latin typeface="Times New Roman" panose="02020603050405020304" pitchFamily="18" charset="0"/>
                <a:ea typeface="宋体" panose="02010600030101010101" pitchFamily="2" charset="-122"/>
                <a:cs typeface="Times New Roman" panose="02020603050405020304" pitchFamily="18" charset="0"/>
              </a:rPr>
              <a:t>“叮铃铃</a:t>
            </a:r>
            <a:r>
              <a:rPr kumimoji="0" lang="zh-CN" altLang="en-US" sz="3200" b="1" i="0" u="none" strike="noStrike" cap="none" normalizeH="0" baseline="0" dirty="0" smtClean="0">
                <a:ln>
                  <a:noFill/>
                </a:ln>
                <a:solidFill>
                  <a:schemeClr val="bg1"/>
                </a:solidFill>
                <a:effectLst/>
                <a:latin typeface="Times New Roman" panose="02020603050405020304" pitchFamily="18" charset="0"/>
                <a:ea typeface="宋体" panose="02010600030101010101" pitchFamily="2" charset="-122"/>
                <a:cs typeface="Times New Roman" panose="02020603050405020304" pitchFamily="18" charset="0"/>
              </a:rPr>
              <a:t>，</a:t>
            </a:r>
            <a:r>
              <a:rPr kumimoji="0" lang="zh-CN" sz="3200" b="1" i="0" u="none" strike="noStrike" cap="none" normalizeH="0" baseline="0" dirty="0" smtClean="0">
                <a:ln>
                  <a:noFill/>
                </a:ln>
                <a:solidFill>
                  <a:schemeClr val="bg1"/>
                </a:solidFill>
                <a:effectLst/>
                <a:latin typeface="Times New Roman" panose="02020603050405020304" pitchFamily="18" charset="0"/>
                <a:ea typeface="宋体" panose="02010600030101010101" pitchFamily="2" charset="-122"/>
                <a:cs typeface="Times New Roman" panose="02020603050405020304" pitchFamily="18" charset="0"/>
              </a:rPr>
              <a:t>叮铃铃</a:t>
            </a:r>
            <a:r>
              <a:rPr kumimoji="0" lang="zh-CN" altLang="zh-CN" sz="3200" b="1" i="0" u="none" strike="noStrike" cap="none" normalizeH="0" baseline="0" dirty="0" smtClean="0">
                <a:ln>
                  <a:noFill/>
                </a:ln>
                <a:solidFill>
                  <a:schemeClr val="bg1"/>
                </a:solidFill>
                <a:effectLst/>
                <a:latin typeface="Arial" panose="020B0604020202020204"/>
                <a:ea typeface="宋体" panose="02010600030101010101" pitchFamily="2" charset="-122"/>
                <a:cs typeface="宋体" panose="02010600030101010101" pitchFamily="2" charset="-122"/>
              </a:rPr>
              <a:t>……</a:t>
            </a:r>
            <a:r>
              <a:rPr kumimoji="0" lang="zh-CN" altLang="en-US" sz="3200" b="1" i="0" u="none" strike="noStrike" cap="none" normalizeH="0" baseline="0" dirty="0" smtClean="0">
                <a:ln>
                  <a:noFill/>
                </a:ln>
                <a:solidFill>
                  <a:schemeClr val="bg1"/>
                </a:solidFill>
                <a:effectLst/>
                <a:latin typeface="Times New Roman" panose="02020603050405020304" pitchFamily="18" charset="0"/>
                <a:ea typeface="宋体" panose="02010600030101010101" pitchFamily="2" charset="-122"/>
                <a:cs typeface="Times New Roman" panose="02020603050405020304" pitchFamily="18" charset="0"/>
              </a:rPr>
              <a:t>早读铃声清脆而又亢奋</a:t>
            </a:r>
            <a:r>
              <a:rPr kumimoji="0" lang="zh-CN" altLang="en-US" sz="3200" b="0" i="0" u="none" strike="noStrike" cap="none" normalizeH="0" baseline="0" dirty="0" smtClean="0">
                <a:ln>
                  <a:noFill/>
                </a:ln>
                <a:solidFill>
                  <a:schemeClr val="bg1"/>
                </a:solidFill>
                <a:effectLst/>
                <a:latin typeface="Arial" panose="020B0604020202020204" pitchFamily="34" charset="0"/>
                <a:ea typeface="宋体" panose="02010600030101010101" pitchFamily="2" charset="-122"/>
                <a:cs typeface="宋体" panose="02010600030101010101" pitchFamily="2" charset="-122"/>
              </a:rPr>
              <a:t>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1025"/>
                                        </p:tgtEl>
                                        <p:attrNameLst>
                                          <p:attrName>style.visibility</p:attrName>
                                        </p:attrNameLst>
                                      </p:cBhvr>
                                      <p:to>
                                        <p:strVal val="visible"/>
                                      </p:to>
                                    </p:set>
                                    <p:animEffect transition="in" filter="wheel(4)">
                                      <p:cBhvr>
                                        <p:cTn id="7" dur="2000"/>
                                        <p:tgtEl>
                                          <p:spTgt spid="10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5"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0"/>
            <a:ext cx="4829180" cy="654032"/>
          </a:xfrm>
          <a:solidFill>
            <a:srgbClr val="FFFF00"/>
          </a:solidFill>
        </p:spPr>
        <p:txBody>
          <a:bodyPr>
            <a:normAutofit/>
          </a:bodyPr>
          <a:lstStyle/>
          <a:p>
            <a:r>
              <a:rPr lang="en-US" altLang="zh-CN" sz="3200" b="1" dirty="0" smtClean="0">
                <a:solidFill>
                  <a:srgbClr val="FF0000"/>
                </a:solidFill>
              </a:rPr>
              <a:t>5</a:t>
            </a:r>
            <a:r>
              <a:rPr lang="zh-CN" altLang="en-US" sz="3200" b="1" dirty="0" smtClean="0">
                <a:solidFill>
                  <a:srgbClr val="FF0000"/>
                </a:solidFill>
              </a:rPr>
              <a:t>、比较</a:t>
            </a:r>
            <a:r>
              <a:rPr lang="en-US" altLang="zh-CN" sz="3200" b="1" dirty="0" smtClean="0">
                <a:solidFill>
                  <a:srgbClr val="FF0000"/>
                </a:solidFill>
              </a:rPr>
              <a:t>《</a:t>
            </a:r>
            <a:r>
              <a:rPr lang="zh-CN" altLang="en-US" sz="3200" b="1" dirty="0" smtClean="0">
                <a:solidFill>
                  <a:srgbClr val="FF0000"/>
                </a:solidFill>
              </a:rPr>
              <a:t>上学的日子里</a:t>
            </a:r>
            <a:r>
              <a:rPr lang="en-US" altLang="zh-CN" sz="3200" b="1" dirty="0" smtClean="0">
                <a:solidFill>
                  <a:srgbClr val="FF0000"/>
                </a:solidFill>
              </a:rPr>
              <a:t>》</a:t>
            </a:r>
            <a:endParaRPr lang="zh-CN" altLang="en-US" sz="3200" dirty="0">
              <a:solidFill>
                <a:srgbClr val="FF0000"/>
              </a:solidFill>
            </a:endParaRPr>
          </a:p>
        </p:txBody>
      </p:sp>
      <p:sp>
        <p:nvSpPr>
          <p:cNvPr id="3" name="内容占位符 2"/>
          <p:cNvSpPr>
            <a:spLocks noGrp="1"/>
          </p:cNvSpPr>
          <p:nvPr>
            <p:ph idx="1"/>
          </p:nvPr>
        </p:nvSpPr>
        <p:spPr>
          <a:xfrm>
            <a:off x="0" y="642918"/>
            <a:ext cx="9144000" cy="3257560"/>
          </a:xfrm>
          <a:solidFill>
            <a:srgbClr val="92D050"/>
          </a:solidFill>
        </p:spPr>
        <p:txBody>
          <a:bodyPr>
            <a:normAutofit/>
          </a:bodyPr>
          <a:lstStyle/>
          <a:p>
            <a:pPr>
              <a:lnSpc>
                <a:spcPts val="3500"/>
              </a:lnSpc>
              <a:buNone/>
            </a:pPr>
            <a:r>
              <a:rPr lang="zh-CN" altLang="en-US" b="1" dirty="0" smtClean="0"/>
              <a:t>“一日之计在于晨”，再也没有了同学们喧闹的声音，清脆的早读声响遍了整个校园。每个同学手里都拿着课本，遨游在书的海洋中，汲取着各门学科的营养。</a:t>
            </a:r>
          </a:p>
          <a:p>
            <a:pPr>
              <a:lnSpc>
                <a:spcPts val="3500"/>
              </a:lnSpc>
              <a:buNone/>
            </a:pPr>
            <a:r>
              <a:rPr lang="zh-CN" altLang="en-US" b="1" dirty="0" smtClean="0"/>
              <a:t>           窗外，梧桐树上的鸟儿也按捺不住心中的激情吧，也与同学们一唱一和地唱着动人的歌儿</a:t>
            </a:r>
            <a:r>
              <a:rPr lang="zh-CN" altLang="en-US" dirty="0" smtClean="0"/>
              <a:t>。</a:t>
            </a:r>
            <a:endParaRPr lang="zh-CN" altLang="en-US" dirty="0"/>
          </a:p>
        </p:txBody>
      </p:sp>
      <p:sp>
        <p:nvSpPr>
          <p:cNvPr id="65537" name="Rectangle 1"/>
          <p:cNvSpPr>
            <a:spLocks noChangeArrowheads="1"/>
          </p:cNvSpPr>
          <p:nvPr/>
        </p:nvSpPr>
        <p:spPr bwMode="auto">
          <a:xfrm>
            <a:off x="0" y="3500438"/>
            <a:ext cx="9144000" cy="3234219"/>
          </a:xfrm>
          <a:prstGeom prst="rect">
            <a:avLst/>
          </a:prstGeom>
          <a:solidFill>
            <a:srgbClr val="0070C0"/>
          </a:solidFill>
          <a:ln w="9525">
            <a:noFill/>
            <a:miter lim="800000"/>
          </a:ln>
          <a:effectLst/>
        </p:spPr>
        <p:txBody>
          <a:bodyPr vert="horz" wrap="square" lIns="91440" tIns="45720" rIns="91440" bIns="45720" numCol="1" anchor="ctr" anchorCtr="0" compatLnSpc="1">
            <a:spAutoFit/>
          </a:bodyPr>
          <a:lstStyle/>
          <a:p>
            <a:pPr marL="0" marR="0" lvl="0" indent="295275" algn="l" defTabSz="914400" rtl="0" eaLnBrk="1" fontAlgn="base" latinLnBrk="0" hangingPunct="1">
              <a:lnSpc>
                <a:spcPts val="3500"/>
              </a:lnSpc>
              <a:spcBef>
                <a:spcPct val="0"/>
              </a:spcBef>
              <a:spcAft>
                <a:spcPct val="0"/>
              </a:spcAft>
              <a:buClrTx/>
              <a:buSzTx/>
              <a:buFontTx/>
              <a:buNone/>
            </a:pPr>
            <a:r>
              <a:rPr kumimoji="0" lang="zh-CN" altLang="zh-CN" sz="2800" b="1" i="0" u="none" strike="noStrike" cap="none" normalizeH="0" baseline="0" dirty="0" smtClean="0">
                <a:ln>
                  <a:noFill/>
                </a:ln>
                <a:solidFill>
                  <a:srgbClr val="FFC000"/>
                </a:solidFill>
                <a:effectLst/>
                <a:latin typeface="Times New Roman" panose="02020603050405020304" pitchFamily="18" charset="0"/>
                <a:ea typeface="宋体" panose="02010600030101010101" pitchFamily="2" charset="-122"/>
                <a:cs typeface="Times New Roman" panose="02020603050405020304" pitchFamily="18" charset="0"/>
              </a:rPr>
              <a:t>“</a:t>
            </a:r>
            <a:r>
              <a:rPr kumimoji="0" lang="zh-CN" sz="2800" b="1" i="0" u="none" strike="noStrike" cap="none" normalizeH="0" baseline="0" dirty="0" smtClean="0">
                <a:ln>
                  <a:noFill/>
                </a:ln>
                <a:solidFill>
                  <a:srgbClr val="FFC000"/>
                </a:solidFill>
                <a:effectLst/>
                <a:latin typeface="Times New Roman" panose="02020603050405020304" pitchFamily="18" charset="0"/>
                <a:ea typeface="宋体" panose="02010600030101010101" pitchFamily="2" charset="-122"/>
                <a:cs typeface="Times New Roman" panose="02020603050405020304" pitchFamily="18" charset="0"/>
              </a:rPr>
              <a:t>一日之计在于晨”，再也没有了同学们喧闹的声音，取而代之的是此起彼伏的早读声。每个同学手里都捧着课本，心神遨游在书的海洋中，汲取学科</a:t>
            </a:r>
            <a:r>
              <a:rPr kumimoji="0" lang="zh-CN" altLang="en-US" sz="2800" b="1" i="0" u="none" strike="noStrike" cap="none" normalizeH="0" baseline="0" dirty="0" smtClean="0">
                <a:ln>
                  <a:noFill/>
                </a:ln>
                <a:solidFill>
                  <a:srgbClr val="FFC000"/>
                </a:solidFill>
                <a:effectLst/>
                <a:latin typeface="Times New Roman" panose="02020603050405020304" pitchFamily="18" charset="0"/>
                <a:ea typeface="宋体" panose="02010600030101010101" pitchFamily="2" charset="-122"/>
                <a:cs typeface="Times New Roman" panose="02020603050405020304" pitchFamily="18" charset="0"/>
              </a:rPr>
              <a:t>提供</a:t>
            </a:r>
            <a:r>
              <a:rPr kumimoji="0" lang="zh-CN" sz="2800" b="1" i="0" u="none" strike="noStrike" cap="none" normalizeH="0" baseline="0" dirty="0" smtClean="0">
                <a:ln>
                  <a:noFill/>
                </a:ln>
                <a:solidFill>
                  <a:srgbClr val="FFC000"/>
                </a:solidFill>
                <a:effectLst/>
                <a:latin typeface="Times New Roman" panose="02020603050405020304" pitchFamily="18" charset="0"/>
                <a:ea typeface="宋体" panose="02010600030101010101" pitchFamily="2" charset="-122"/>
                <a:cs typeface="Times New Roman" panose="02020603050405020304" pitchFamily="18" charset="0"/>
              </a:rPr>
              <a:t>的</a:t>
            </a:r>
            <a:r>
              <a:rPr kumimoji="0" lang="zh-CN" altLang="en-US" sz="2800" b="1" i="0" u="none" strike="noStrike" cap="none" normalizeH="0" baseline="0" dirty="0" smtClean="0">
                <a:ln>
                  <a:noFill/>
                </a:ln>
                <a:solidFill>
                  <a:srgbClr val="FFC000"/>
                </a:solidFill>
                <a:effectLst/>
                <a:latin typeface="Times New Roman" panose="02020603050405020304" pitchFamily="18" charset="0"/>
                <a:ea typeface="宋体" panose="02010600030101010101" pitchFamily="2" charset="-122"/>
                <a:cs typeface="Times New Roman" panose="02020603050405020304" pitchFamily="18" charset="0"/>
              </a:rPr>
              <a:t>第一道</a:t>
            </a:r>
            <a:r>
              <a:rPr kumimoji="0" lang="zh-CN" sz="2800" b="1" i="0" u="none" strike="noStrike" cap="none" normalizeH="0" baseline="0" dirty="0" smtClean="0">
                <a:ln>
                  <a:noFill/>
                </a:ln>
                <a:solidFill>
                  <a:srgbClr val="FFC000"/>
                </a:solidFill>
                <a:effectLst/>
                <a:latin typeface="Times New Roman" panose="02020603050405020304" pitchFamily="18" charset="0"/>
                <a:ea typeface="宋体" panose="02010600030101010101" pitchFamily="2" charset="-122"/>
                <a:cs typeface="Times New Roman" panose="02020603050405020304" pitchFamily="18" charset="0"/>
              </a:rPr>
              <a:t>营养。</a:t>
            </a:r>
            <a:endParaRPr kumimoji="0" lang="zh-CN" sz="2800" b="1" i="0" u="none" strike="noStrike" cap="none" normalizeH="0" baseline="0" dirty="0" smtClean="0">
              <a:ln>
                <a:noFill/>
              </a:ln>
              <a:solidFill>
                <a:srgbClr val="FFC000"/>
              </a:solidFill>
              <a:effectLst/>
              <a:latin typeface="Arial" panose="020B0604020202020204" pitchFamily="34" charset="0"/>
              <a:ea typeface="宋体" panose="02010600030101010101" pitchFamily="2" charset="-122"/>
              <a:cs typeface="宋体" panose="02010600030101010101" pitchFamily="2" charset="-122"/>
            </a:endParaRPr>
          </a:p>
          <a:p>
            <a:pPr marL="0" marR="0" lvl="0" indent="295275" algn="l" defTabSz="914400" rtl="0" eaLnBrk="0" fontAlgn="base" latinLnBrk="0" hangingPunct="0">
              <a:lnSpc>
                <a:spcPts val="3500"/>
              </a:lnSpc>
              <a:spcBef>
                <a:spcPct val="0"/>
              </a:spcBef>
              <a:spcAft>
                <a:spcPct val="0"/>
              </a:spcAft>
              <a:buClrTx/>
              <a:buSzTx/>
              <a:buFontTx/>
              <a:buNone/>
            </a:pPr>
            <a:r>
              <a:rPr kumimoji="0" lang="zh-CN" sz="2800" b="1" i="0" u="none" strike="noStrike" cap="none" normalizeH="0" baseline="0" dirty="0" smtClean="0">
                <a:ln>
                  <a:noFill/>
                </a:ln>
                <a:solidFill>
                  <a:srgbClr val="FFC000"/>
                </a:solidFill>
                <a:effectLst/>
                <a:latin typeface="Times New Roman" panose="02020603050405020304" pitchFamily="18" charset="0"/>
                <a:ea typeface="宋体" panose="02010600030101010101" pitchFamily="2" charset="-122"/>
                <a:cs typeface="Times New Roman" panose="02020603050405020304" pitchFamily="18" charset="0"/>
              </a:rPr>
              <a:t>窗外，梧桐树上的鸟儿也按捺不住心中的激情，也与同学们一唱一和地扬着动人的歌喉，汇成了一曲充满生命活力的交响乐。此时全新的太阳带着满脸的笑容来到了我们身边。</a:t>
            </a:r>
            <a:endParaRPr kumimoji="0" lang="zh-CN" sz="2800" b="1" i="0" u="none" strike="noStrike" cap="none" normalizeH="0" baseline="0" dirty="0" smtClean="0">
              <a:ln>
                <a:noFill/>
              </a:ln>
              <a:solidFill>
                <a:srgbClr val="FFC000"/>
              </a:solidFill>
              <a:effectLst/>
              <a:latin typeface="Arial" panose="020B0604020202020204" pitchFamily="34" charset="0"/>
              <a:ea typeface="宋体" panose="02010600030101010101" pitchFamily="2" charset="-122"/>
              <a:cs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65537"/>
                                        </p:tgtEl>
                                        <p:attrNameLst>
                                          <p:attrName>style.visibility</p:attrName>
                                        </p:attrNameLst>
                                      </p:cBhvr>
                                      <p:to>
                                        <p:strVal val="visible"/>
                                      </p:to>
                                    </p:set>
                                    <p:animEffect transition="in" filter="diamond(in)">
                                      <p:cBhvr>
                                        <p:cTn id="7" dur="2000"/>
                                        <p:tgtEl>
                                          <p:spTgt spid="655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537"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42844" y="571480"/>
            <a:ext cx="8858312" cy="2286016"/>
          </a:xfrm>
          <a:solidFill>
            <a:schemeClr val="tx1"/>
          </a:solidFill>
        </p:spPr>
        <p:txBody>
          <a:bodyPr>
            <a:normAutofit fontScale="77500" lnSpcReduction="20000"/>
          </a:bodyPr>
          <a:lstStyle/>
          <a:p>
            <a:pPr>
              <a:buNone/>
            </a:pPr>
            <a:r>
              <a:rPr lang="zh-CN" altLang="en-US" sz="3800" b="1" dirty="0" smtClean="0">
                <a:solidFill>
                  <a:srgbClr val="FFFF00"/>
                </a:solidFill>
              </a:rPr>
              <a:t>    上课铃声准时响起。同学们快速地跑进教室，端坐在座位上等待着上课老师的现来。老师温和地走进教室，与同学们互相问候。你看，老师在讲台上津津乐道地讲着，同学们大胆积极地发言。当那道难题被解开时，老师与同学们都会心地笑了，那笑容仿佛清风一样，吹走乌云，带来了明朗。</a:t>
            </a:r>
          </a:p>
          <a:p>
            <a:endParaRPr lang="zh-CN" altLang="en-US" dirty="0"/>
          </a:p>
        </p:txBody>
      </p:sp>
      <p:sp>
        <p:nvSpPr>
          <p:cNvPr id="1026" name="Rectangle 2"/>
          <p:cNvSpPr>
            <a:spLocks noChangeArrowheads="1"/>
          </p:cNvSpPr>
          <p:nvPr/>
        </p:nvSpPr>
        <p:spPr bwMode="auto">
          <a:xfrm>
            <a:off x="214282" y="2826127"/>
            <a:ext cx="8715436" cy="4031873"/>
          </a:xfrm>
          <a:prstGeom prst="rect">
            <a:avLst/>
          </a:prstGeom>
          <a:solidFill>
            <a:srgbClr val="FFC000"/>
          </a:solidFill>
          <a:ln w="9525">
            <a:noFill/>
            <a:miter lim="800000"/>
          </a:ln>
          <a:effectLst/>
        </p:spPr>
        <p:txBody>
          <a:bodyPr vert="horz" wrap="square" lIns="91440" tIns="45720" rIns="91440" bIns="45720" numCol="1" anchor="ctr" anchorCtr="0" compatLnSpc="1">
            <a:spAutoFit/>
          </a:bodyPr>
          <a:lstStyle/>
          <a:p>
            <a:pPr marL="0" marR="0" lvl="0" indent="300355" algn="l" defTabSz="914400" rtl="0" eaLnBrk="1" fontAlgn="base" latinLnBrk="0" hangingPunct="1">
              <a:lnSpc>
                <a:spcPct val="100000"/>
              </a:lnSpc>
              <a:spcBef>
                <a:spcPct val="0"/>
              </a:spcBef>
              <a:spcAft>
                <a:spcPct val="0"/>
              </a:spcAft>
              <a:buClrTx/>
              <a:buSzTx/>
              <a:buFontTx/>
              <a:buNone/>
            </a:pPr>
            <a:r>
              <a:rPr kumimoji="0" lang="zh-CN" sz="3200" b="1" i="0" u="none" strike="noStrike" cap="none" normalizeH="0" baseline="0" dirty="0" smtClean="0">
                <a:ln>
                  <a:noFill/>
                </a:ln>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上课的音乐铃声愉快召唤着。同学们带着释放后的轻松跑进教室，端坐在座位上期待着新的营养大餐。老师浑身激情地走进教室，与同学们互相问候。你看，她在讲台上津津乐道着。我们思维活跃，驰骋在知识的天空大胆积极地发表自己的看法。当那道难题被解开时，老师与同学们都会心地笑了，那笑容仿佛夏日的清风一样，吹走乌云，开辟了明朗。</a:t>
            </a:r>
            <a:endParaRPr kumimoji="0" lang="zh-CN" sz="3200" b="0" i="0" u="none" strike="noStrike" cap="none" normalizeH="0" baseline="0" dirty="0" smtClean="0">
              <a:ln>
                <a:noFill/>
              </a:ln>
              <a:solidFill>
                <a:srgbClr val="FF0000"/>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4" name="TextBox 3"/>
          <p:cNvSpPr txBox="1"/>
          <p:nvPr/>
        </p:nvSpPr>
        <p:spPr>
          <a:xfrm>
            <a:off x="857224" y="0"/>
            <a:ext cx="4500594" cy="584775"/>
          </a:xfrm>
          <a:prstGeom prst="rect">
            <a:avLst/>
          </a:prstGeom>
          <a:noFill/>
        </p:spPr>
        <p:txBody>
          <a:bodyPr wrap="square" rtlCol="0">
            <a:spAutoFit/>
          </a:bodyPr>
          <a:lstStyle/>
          <a:p>
            <a:r>
              <a:rPr lang="en-US" altLang="zh-CN" sz="3200" b="1" dirty="0" smtClean="0">
                <a:solidFill>
                  <a:srgbClr val="002060"/>
                </a:solidFill>
              </a:rPr>
              <a:t>6</a:t>
            </a:r>
            <a:r>
              <a:rPr lang="zh-CN" altLang="en-US" sz="3200" b="1" dirty="0" smtClean="0">
                <a:solidFill>
                  <a:srgbClr val="002060"/>
                </a:solidFill>
              </a:rPr>
              <a:t>、比较</a:t>
            </a:r>
            <a:r>
              <a:rPr lang="en-US" altLang="zh-CN" sz="3200" b="1" dirty="0" smtClean="0">
                <a:solidFill>
                  <a:srgbClr val="002060"/>
                </a:solidFill>
              </a:rPr>
              <a:t>《</a:t>
            </a:r>
            <a:r>
              <a:rPr lang="zh-CN" altLang="en-US" sz="3200" b="1" dirty="0" smtClean="0">
                <a:solidFill>
                  <a:srgbClr val="002060"/>
                </a:solidFill>
              </a:rPr>
              <a:t>上学的日子里</a:t>
            </a:r>
            <a:r>
              <a:rPr lang="en-US" altLang="zh-CN" sz="3200" b="1" dirty="0" smtClean="0">
                <a:solidFill>
                  <a:srgbClr val="002060"/>
                </a:solidFill>
              </a:rPr>
              <a:t>》</a:t>
            </a:r>
            <a:endParaRPr lang="zh-CN" altLang="en-US" sz="3200" b="1" dirty="0">
              <a:solidFill>
                <a:srgbClr val="00206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box(in)">
                                      <p:cBhvr>
                                        <p:cTn id="7" dur="500"/>
                                        <p:tgtEl>
                                          <p:spTgt spid="3">
                                            <p:bg/>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ox(in)">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026"/>
                                        </p:tgtEl>
                                        <p:attrNameLst>
                                          <p:attrName>style.visibility</p:attrName>
                                        </p:attrNameLst>
                                      </p:cBhvr>
                                      <p:to>
                                        <p:strVal val="visible"/>
                                      </p:to>
                                    </p:set>
                                    <p:animEffect transition="in" filter="blinds(horizontal)">
                                      <p:cBhvr>
                                        <p:cTn id="17" dur="5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1026"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0" y="214290"/>
            <a:ext cx="8715404" cy="1470025"/>
          </a:xfrm>
        </p:spPr>
        <p:txBody>
          <a:bodyPr/>
          <a:lstStyle/>
          <a:p>
            <a:pPr algn="l"/>
            <a:r>
              <a:rPr lang="zh-CN" altLang="en-US" dirty="0" smtClean="0"/>
              <a:t>（二）体验生活，形象描绘</a:t>
            </a:r>
            <a:br>
              <a:rPr lang="zh-CN" altLang="en-US" dirty="0" smtClean="0"/>
            </a:br>
            <a:endParaRPr lang="zh-CN" altLang="en-US" dirty="0"/>
          </a:p>
        </p:txBody>
      </p:sp>
      <p:sp>
        <p:nvSpPr>
          <p:cNvPr id="3" name="副标题 2"/>
          <p:cNvSpPr>
            <a:spLocks noGrp="1"/>
          </p:cNvSpPr>
          <p:nvPr>
            <p:ph type="subTitle" idx="1"/>
          </p:nvPr>
        </p:nvSpPr>
        <p:spPr>
          <a:xfrm>
            <a:off x="214282" y="1000108"/>
            <a:ext cx="8501090" cy="1071570"/>
          </a:xfrm>
        </p:spPr>
        <p:txBody>
          <a:bodyPr/>
          <a:lstStyle/>
          <a:p>
            <a:r>
              <a:rPr lang="zh-CN" altLang="en-US" b="1" dirty="0" smtClean="0"/>
              <a:t>我们是生活的经历者，更是生活的创造者。</a:t>
            </a:r>
            <a:endParaRPr lang="zh-CN" altLang="en-US" b="1" dirty="0"/>
          </a:p>
        </p:txBody>
      </p:sp>
      <p:sp>
        <p:nvSpPr>
          <p:cNvPr id="4" name="TextBox 3"/>
          <p:cNvSpPr txBox="1"/>
          <p:nvPr/>
        </p:nvSpPr>
        <p:spPr>
          <a:xfrm>
            <a:off x="142844" y="1643050"/>
            <a:ext cx="8858312" cy="954107"/>
          </a:xfrm>
          <a:prstGeom prst="rect">
            <a:avLst/>
          </a:prstGeom>
          <a:noFill/>
        </p:spPr>
        <p:txBody>
          <a:bodyPr wrap="square" rtlCol="0">
            <a:spAutoFit/>
          </a:bodyPr>
          <a:lstStyle/>
          <a:p>
            <a:pPr lvl="0"/>
            <a:r>
              <a:rPr lang="en-US" altLang="zh-CN" sz="2800" b="1" dirty="0" smtClean="0">
                <a:solidFill>
                  <a:srgbClr val="002060"/>
                </a:solidFill>
              </a:rPr>
              <a:t>1</a:t>
            </a:r>
            <a:r>
              <a:rPr lang="zh-CN" altLang="en-US" sz="2800" b="1" dirty="0" smtClean="0">
                <a:solidFill>
                  <a:srgbClr val="002060"/>
                </a:solidFill>
              </a:rPr>
              <a:t>、比如：午间上课要打瞌睡。</a:t>
            </a:r>
          </a:p>
          <a:p>
            <a:endParaRPr lang="zh-CN" altLang="en-US" sz="2800" b="1" dirty="0">
              <a:solidFill>
                <a:srgbClr val="002060"/>
              </a:solidFill>
            </a:endParaRPr>
          </a:p>
        </p:txBody>
      </p:sp>
      <p:sp>
        <p:nvSpPr>
          <p:cNvPr id="5" name="TextBox 4"/>
          <p:cNvSpPr txBox="1"/>
          <p:nvPr/>
        </p:nvSpPr>
        <p:spPr>
          <a:xfrm>
            <a:off x="142844" y="2071678"/>
            <a:ext cx="8786874" cy="4832092"/>
          </a:xfrm>
          <a:prstGeom prst="rect">
            <a:avLst/>
          </a:prstGeom>
          <a:solidFill>
            <a:srgbClr val="00B050"/>
          </a:solidFill>
        </p:spPr>
        <p:txBody>
          <a:bodyPr wrap="square" rtlCol="0">
            <a:spAutoFit/>
          </a:bodyPr>
          <a:lstStyle/>
          <a:p>
            <a:r>
              <a:rPr lang="zh-CN" altLang="en-US" sz="2800" b="1" dirty="0" smtClean="0"/>
              <a:t>“午间，责任老师在讲台上用他特有的激情和单调的快节奏分析着我们上午练习中的错误，但她全然不知瞌睡虫已经悄悄爬上窗台，巡视着捕捉的对象。我是一个优秀者，不容易被逮住。可自觉上下眼皮亲密地接触了一下，浑身的神经顷刻间集体擅离职守。我的意志告诉我，有两道炽热的视线链接着我，我不能成为俘虏。此时一面是坍塌的躯体，一面是必须挺着的意志，我只能二选一，可是已经容不得我做出选择。我用左手撑着前额挡住双眼，右手拿笔，可上下眼皮犹如热恋中的少男少女再也无法分开。我来不及向我的责任老师表示自己的歉意，心甘情愿地当了俘虏。</a:t>
            </a:r>
            <a:r>
              <a:rPr lang="zh-CN" altLang="en-US" sz="2800" b="1" dirty="0" smtClean="0">
                <a:solidFill>
                  <a:srgbClr val="002060"/>
                </a:solidFill>
              </a:rPr>
              <a:t>”</a:t>
            </a:r>
            <a:endParaRPr lang="zh-CN" altLang="en-US" sz="28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 presetClass="entr" presetSubtype="1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checkerboard(across)">
                                      <p:cBhvr>
                                        <p:cTn id="13" dur="500"/>
                                        <p:tgtEl>
                                          <p:spTgt spid="4"/>
                                        </p:tgtEl>
                                      </p:cBhvr>
                                    </p:animEffect>
                                  </p:childTnLst>
                                </p:cTn>
                              </p:par>
                            </p:childTnLst>
                          </p:cTn>
                        </p:par>
                      </p:childTnLst>
                    </p:cTn>
                  </p:par>
                  <p:par>
                    <p:cTn id="14" fill="hold">
                      <p:stCondLst>
                        <p:cond delay="indefinite"/>
                      </p:stCondLst>
                      <p:childTnLst>
                        <p:par>
                          <p:cTn id="15" fill="hold">
                            <p:stCondLst>
                              <p:cond delay="0"/>
                            </p:stCondLst>
                            <p:childTnLst>
                              <p:par>
                                <p:cTn id="16" presetID="5" presetClass="entr" presetSubtype="10" fill="hold" grpId="0" nodeType="click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checkerboard(across)">
                                      <p:cBhvr>
                                        <p:cTn id="1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p:bldP spid="5"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14282" y="785794"/>
            <a:ext cx="8643998" cy="2185990"/>
          </a:xfrm>
          <a:solidFill>
            <a:schemeClr val="tx2">
              <a:lumMod val="60000"/>
              <a:lumOff val="40000"/>
            </a:schemeClr>
          </a:solidFill>
        </p:spPr>
        <p:txBody>
          <a:bodyPr/>
          <a:lstStyle/>
          <a:p>
            <a:pPr>
              <a:buNone/>
            </a:pPr>
            <a:r>
              <a:rPr lang="zh-CN" altLang="en-US" b="1" dirty="0" smtClean="0">
                <a:solidFill>
                  <a:schemeClr val="bg1"/>
                </a:solidFill>
              </a:rPr>
              <a:t>            喜欢一个人独处。泡上一杯绿茶，打开音响，然后靠在柔软的沙发上，听音乐缓缓响起</a:t>
            </a:r>
            <a:r>
              <a:rPr lang="en-US" altLang="zh-CN" b="1" dirty="0" smtClean="0">
                <a:solidFill>
                  <a:schemeClr val="bg1"/>
                </a:solidFill>
              </a:rPr>
              <a:t>······</a:t>
            </a:r>
            <a:r>
              <a:rPr lang="zh-CN" altLang="en-US" b="1" dirty="0" smtClean="0">
                <a:solidFill>
                  <a:schemeClr val="bg1"/>
                </a:solidFill>
              </a:rPr>
              <a:t>看着茶杯上面冒着的缕缕热气，然后慢慢地，细细地品尝。</a:t>
            </a:r>
          </a:p>
          <a:p>
            <a:endParaRPr lang="zh-CN" altLang="en-US" dirty="0"/>
          </a:p>
        </p:txBody>
      </p:sp>
      <p:sp>
        <p:nvSpPr>
          <p:cNvPr id="69633" name="Rectangle 1"/>
          <p:cNvSpPr>
            <a:spLocks noChangeArrowheads="1"/>
          </p:cNvSpPr>
          <p:nvPr/>
        </p:nvSpPr>
        <p:spPr bwMode="auto">
          <a:xfrm>
            <a:off x="285720" y="3214686"/>
            <a:ext cx="8572560" cy="3323987"/>
          </a:xfrm>
          <a:prstGeom prst="rect">
            <a:avLst/>
          </a:prstGeom>
          <a:solidFill>
            <a:schemeClr val="accent3">
              <a:lumMod val="75000"/>
            </a:schemeClr>
          </a:solid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3200" b="1" i="0" u="none" strike="noStrike" cap="none" normalizeH="0" baseline="0" dirty="0" smtClean="0">
                <a:ln>
                  <a:noFill/>
                </a:ln>
                <a:solidFill>
                  <a:schemeClr val="bg1"/>
                </a:solidFill>
                <a:effectLst/>
                <a:latin typeface="Times New Roman" panose="02020603050405020304" pitchFamily="18" charset="0"/>
                <a:ea typeface="宋体" panose="02010600030101010101" pitchFamily="2" charset="-122"/>
                <a:cs typeface="Times New Roman" panose="02020603050405020304" pitchFamily="18" charset="0"/>
              </a:rPr>
              <a:t>        </a:t>
            </a:r>
            <a:r>
              <a:rPr kumimoji="0" lang="zh-CN" sz="3200" b="1" i="0" u="none" strike="noStrike" cap="none" normalizeH="0" baseline="0" dirty="0" smtClean="0">
                <a:ln>
                  <a:noFill/>
                </a:ln>
                <a:solidFill>
                  <a:schemeClr val="bg1"/>
                </a:solidFill>
                <a:effectLst/>
                <a:latin typeface="Times New Roman" panose="02020603050405020304" pitchFamily="18" charset="0"/>
                <a:ea typeface="宋体" panose="02010600030101010101" pitchFamily="2" charset="-122"/>
                <a:cs typeface="Times New Roman" panose="02020603050405020304" pitchFamily="18" charset="0"/>
              </a:rPr>
              <a:t>偶尔闲暇喜欢一个人独处，心血来潮便泡上一杯绿茶，打开音响，捧上一本自己喜欢的书，靠在柔软的沙发上，享受着缓缓流淌的音乐，欣赏着茶杯上面随着旋律升腾的缕缕热雾和茶杯里面渐渐舒展的龙井，平淡的场景又何尝不充满了诗意令人惬意。</a:t>
            </a:r>
            <a:endParaRPr kumimoji="0" lang="zh-CN" sz="3200" b="0" i="0" u="none" strike="noStrike" cap="none" normalizeH="0" baseline="0" dirty="0" smtClean="0">
              <a:ln>
                <a:noFill/>
              </a:ln>
              <a:solidFill>
                <a:schemeClr val="bg1"/>
              </a:solidFill>
              <a:effectLst/>
              <a:latin typeface="Arial" panose="020B0604020202020204" pitchFamily="34" charset="0"/>
              <a:ea typeface="宋体" panose="02010600030101010101" pitchFamily="2" charset="-122"/>
              <a:cs typeface="宋体" panose="02010600030101010101" pitchFamily="2" charset="-122"/>
            </a:endParaRPr>
          </a:p>
          <a:p>
            <a:pPr marL="0" marR="0" lvl="0" indent="0" algn="l" defTabSz="914400" rtl="0" eaLnBrk="0" fontAlgn="base" latinLnBrk="0" hangingPunct="0">
              <a:lnSpc>
                <a:spcPct val="100000"/>
              </a:lnSpc>
              <a:spcBef>
                <a:spcPct val="0"/>
              </a:spcBef>
              <a:spcAft>
                <a:spcPct val="0"/>
              </a:spcAft>
              <a:buClrTx/>
              <a:buSzTx/>
              <a:buFontTx/>
              <a:buNone/>
            </a:pPr>
            <a:endParaRPr kumimoji="0" lang="zh-CN" sz="1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4" name="TextBox 3"/>
          <p:cNvSpPr txBox="1"/>
          <p:nvPr/>
        </p:nvSpPr>
        <p:spPr>
          <a:xfrm>
            <a:off x="1000100" y="214290"/>
            <a:ext cx="4512774" cy="584775"/>
          </a:xfrm>
          <a:prstGeom prst="rect">
            <a:avLst/>
          </a:prstGeom>
          <a:noFill/>
        </p:spPr>
        <p:txBody>
          <a:bodyPr wrap="none" rtlCol="0">
            <a:spAutoFit/>
          </a:bodyPr>
          <a:lstStyle/>
          <a:p>
            <a:r>
              <a:rPr lang="en-US" altLang="zh-CN" sz="3200" b="1" dirty="0" smtClean="0">
                <a:solidFill>
                  <a:srgbClr val="002060"/>
                </a:solidFill>
              </a:rPr>
              <a:t>7</a:t>
            </a:r>
            <a:r>
              <a:rPr lang="zh-CN" altLang="en-US" sz="3200" b="1" dirty="0" smtClean="0">
                <a:solidFill>
                  <a:srgbClr val="002060"/>
                </a:solidFill>
              </a:rPr>
              <a:t>、</a:t>
            </a:r>
            <a:r>
              <a:rPr lang="en-US" altLang="zh-CN" sz="3200" b="1" dirty="0" smtClean="0">
                <a:solidFill>
                  <a:srgbClr val="002060"/>
                </a:solidFill>
              </a:rPr>
              <a:t>《</a:t>
            </a:r>
            <a:r>
              <a:rPr lang="zh-CN" altLang="en-US" sz="3200" b="1" dirty="0" smtClean="0">
                <a:solidFill>
                  <a:srgbClr val="002060"/>
                </a:solidFill>
              </a:rPr>
              <a:t>听音乐</a:t>
            </a:r>
            <a:r>
              <a:rPr lang="en-US" altLang="zh-CN" sz="3200" b="1" dirty="0" smtClean="0">
                <a:solidFill>
                  <a:srgbClr val="002060"/>
                </a:solidFill>
              </a:rPr>
              <a:t>》</a:t>
            </a:r>
            <a:r>
              <a:rPr lang="zh-CN" altLang="en-US" sz="3200" b="1" dirty="0" smtClean="0">
                <a:solidFill>
                  <a:srgbClr val="002060"/>
                </a:solidFill>
              </a:rPr>
              <a:t>片段比较</a:t>
            </a:r>
            <a:endParaRPr lang="zh-CN" altLang="en-US" sz="3200" b="1" dirty="0">
              <a:solidFill>
                <a:srgbClr val="00206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heel(4)">
                                      <p:cBhvr>
                                        <p:cTn id="7" dur="2000"/>
                                        <p:tgtEl>
                                          <p:spTgt spid="3">
                                            <p:bg/>
                                          </p:spTgt>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4"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wheel(4)">
                                      <p:cBhvr>
                                        <p:cTn id="12" dur="20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69633"/>
                                        </p:tgtEl>
                                        <p:attrNameLst>
                                          <p:attrName>style.visibility</p:attrName>
                                        </p:attrNameLst>
                                      </p:cBhvr>
                                      <p:to>
                                        <p:strVal val="visible"/>
                                      </p:to>
                                    </p:set>
                                    <p:animEffect transition="in" filter="circle(in)">
                                      <p:cBhvr>
                                        <p:cTn id="17" dur="2000"/>
                                        <p:tgtEl>
                                          <p:spTgt spid="696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69633" grpId="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0" y="500042"/>
            <a:ext cx="9144000" cy="3000396"/>
          </a:xfrm>
          <a:solidFill>
            <a:srgbClr val="FFC000"/>
          </a:solidFill>
        </p:spPr>
        <p:txBody>
          <a:bodyPr>
            <a:normAutofit fontScale="92500" lnSpcReduction="10000"/>
          </a:bodyPr>
          <a:lstStyle/>
          <a:p>
            <a:pPr>
              <a:buNone/>
            </a:pPr>
            <a:r>
              <a:rPr lang="zh-CN" altLang="en-US" b="1" dirty="0" smtClean="0">
                <a:solidFill>
                  <a:schemeClr val="accent1"/>
                </a:solidFill>
              </a:rPr>
              <a:t>             这天，干冷的空气在肺中肆虐，凶恶的寒风狠狠地从脸上刮过。世界仿佛被人用魔法夺去了色彩，灰色，灰色，灰色！这让我失望透顶。我看着枝头的玉兰，娇嫩的花朵被寒风打压得瑟瑟发抖，洁白的花瓣早已冻伤枯萎，挂在枝上奄奄一息。越发悲伤的我愤愤转身，但在转身的那一秒，眼角却撞进一抹黄。</a:t>
            </a:r>
          </a:p>
          <a:p>
            <a:endParaRPr lang="zh-CN" altLang="en-US" dirty="0"/>
          </a:p>
        </p:txBody>
      </p:sp>
      <p:sp>
        <p:nvSpPr>
          <p:cNvPr id="70657" name="Rectangle 1"/>
          <p:cNvSpPr>
            <a:spLocks noChangeArrowheads="1"/>
          </p:cNvSpPr>
          <p:nvPr/>
        </p:nvSpPr>
        <p:spPr bwMode="auto">
          <a:xfrm>
            <a:off x="0" y="3357562"/>
            <a:ext cx="9144000" cy="3539430"/>
          </a:xfrm>
          <a:prstGeom prst="rect">
            <a:avLst/>
          </a:prstGeom>
          <a:solidFill>
            <a:schemeClr val="accent2"/>
          </a:solidFill>
          <a:ln w="9525">
            <a:noFill/>
            <a:miter lim="800000"/>
          </a:ln>
          <a:effectLst/>
        </p:spPr>
        <p:txBody>
          <a:bodyPr vert="horz" wrap="square" lIns="91440" tIns="45720" rIns="91440" bIns="45720" numCol="1" anchor="ctr" anchorCtr="0" compatLnSpc="1">
            <a:spAutoFit/>
          </a:bodyPr>
          <a:lstStyle/>
          <a:p>
            <a:pPr marL="0" marR="0" lvl="0" indent="306705" algn="l" defTabSz="914400" rtl="0" eaLnBrk="1" fontAlgn="base" latinLnBrk="0" hangingPunct="1">
              <a:lnSpc>
                <a:spcPct val="100000"/>
              </a:lnSpc>
              <a:spcBef>
                <a:spcPct val="0"/>
              </a:spcBef>
              <a:spcAft>
                <a:spcPct val="0"/>
              </a:spcAft>
              <a:buClrTx/>
              <a:buSzTx/>
              <a:buFontTx/>
              <a:buNone/>
            </a:pPr>
            <a:r>
              <a:rPr kumimoji="0" lang="en-US" altLang="zh-CN" sz="2800" b="1" i="0" u="none" strike="noStrike" cap="none" normalizeH="0" baseline="0" dirty="0" smtClean="0">
                <a:ln>
                  <a:noFill/>
                </a:ln>
                <a:solidFill>
                  <a:schemeClr val="bg1"/>
                </a:solidFill>
                <a:effectLst/>
                <a:latin typeface="Times New Roman" panose="02020603050405020304" pitchFamily="18" charset="0"/>
                <a:ea typeface="宋体" panose="02010600030101010101" pitchFamily="2" charset="-122"/>
                <a:cs typeface="Times New Roman" panose="02020603050405020304" pitchFamily="18" charset="0"/>
              </a:rPr>
              <a:t>     </a:t>
            </a:r>
            <a:r>
              <a:rPr kumimoji="0" lang="zh-CN" sz="2800" b="1" i="0" u="none" strike="noStrike" cap="none" normalizeH="0" baseline="0" dirty="0" smtClean="0">
                <a:ln>
                  <a:noFill/>
                </a:ln>
                <a:solidFill>
                  <a:schemeClr val="bg1"/>
                </a:solidFill>
                <a:effectLst/>
                <a:latin typeface="Times New Roman" panose="02020603050405020304" pitchFamily="18" charset="0"/>
                <a:ea typeface="宋体" panose="02010600030101010101" pitchFamily="2" charset="-122"/>
                <a:cs typeface="Times New Roman" panose="02020603050405020304" pitchFamily="18" charset="0"/>
              </a:rPr>
              <a:t>这天，在轮番的考卷轰炸下，我跑出了家门。干冷的空气在我的肺管中肆虐，凶恶的寒风狠狠地从脸上</a:t>
            </a:r>
            <a:r>
              <a:rPr kumimoji="0" lang="zh-CN" altLang="en-US" sz="2800" b="1" i="0" u="none" strike="noStrike" cap="none" normalizeH="0" baseline="0" dirty="0" smtClean="0">
                <a:ln>
                  <a:noFill/>
                </a:ln>
                <a:solidFill>
                  <a:schemeClr val="bg1"/>
                </a:solidFill>
                <a:effectLst/>
                <a:latin typeface="Times New Roman" panose="02020603050405020304" pitchFamily="18" charset="0"/>
                <a:ea typeface="宋体" panose="02010600030101010101" pitchFamily="2" charset="-122"/>
                <a:cs typeface="Times New Roman" panose="02020603050405020304" pitchFamily="18" charset="0"/>
              </a:rPr>
              <a:t>削</a:t>
            </a:r>
            <a:r>
              <a:rPr kumimoji="0" lang="zh-CN" sz="2800" b="1" i="0" u="none" strike="noStrike" cap="none" normalizeH="0" baseline="0" dirty="0" smtClean="0">
                <a:ln>
                  <a:noFill/>
                </a:ln>
                <a:solidFill>
                  <a:schemeClr val="bg1"/>
                </a:solidFill>
                <a:effectLst/>
                <a:latin typeface="Times New Roman" panose="02020603050405020304" pitchFamily="18" charset="0"/>
                <a:ea typeface="宋体" panose="02010600030101010101" pitchFamily="2" charset="-122"/>
                <a:cs typeface="Times New Roman" panose="02020603050405020304" pitchFamily="18" charset="0"/>
              </a:rPr>
              <a:t>过。世界仿佛被人用魔法夺去了色彩，灰色，灰色，灰色！这让原本打算散散心的我失望透顶。墙角边那几株不知好歹的春兰以为时候到了，异想天开地想抢先拥抱春光，殊不知刚一探头，娇嫩的花蕊被打压得瑟瑟发抖，洁白的花瓣被冻得遍体鳞伤，奄奄一息。这让我越发悲伤，从而愤愤转身，但在转身的那一秒，眼角却撞进一抹黄。</a:t>
            </a:r>
            <a:endParaRPr kumimoji="0" lang="zh-CN" sz="2800" b="0" i="0" u="none" strike="noStrike" cap="none" normalizeH="0" baseline="0" dirty="0" smtClean="0">
              <a:ln>
                <a:noFill/>
              </a:ln>
              <a:solidFill>
                <a:schemeClr val="bg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4" name="TextBox 3"/>
          <p:cNvSpPr txBox="1"/>
          <p:nvPr/>
        </p:nvSpPr>
        <p:spPr>
          <a:xfrm>
            <a:off x="1142976" y="0"/>
            <a:ext cx="5748690" cy="584775"/>
          </a:xfrm>
          <a:prstGeom prst="rect">
            <a:avLst/>
          </a:prstGeom>
          <a:noFill/>
        </p:spPr>
        <p:txBody>
          <a:bodyPr wrap="none" rtlCol="0">
            <a:spAutoFit/>
          </a:bodyPr>
          <a:lstStyle/>
          <a:p>
            <a:r>
              <a:rPr lang="en-US" altLang="zh-CN" sz="3200" b="1" dirty="0" smtClean="0"/>
              <a:t>8</a:t>
            </a:r>
            <a:r>
              <a:rPr lang="zh-CN" altLang="en-US" sz="3200" b="1" dirty="0" smtClean="0"/>
              <a:t>、比较</a:t>
            </a:r>
            <a:r>
              <a:rPr lang="en-US" altLang="zh-CN" sz="3200" b="1" dirty="0" smtClean="0"/>
              <a:t>《</a:t>
            </a:r>
            <a:r>
              <a:rPr lang="zh-CN" altLang="en-US" sz="3200" b="1" dirty="0" smtClean="0"/>
              <a:t>失望中的希望</a:t>
            </a:r>
            <a:r>
              <a:rPr lang="en-US" altLang="zh-CN" sz="3200" b="1" dirty="0" smtClean="0"/>
              <a:t>》</a:t>
            </a:r>
            <a:r>
              <a:rPr lang="zh-CN" altLang="en-US" sz="3200" b="1" dirty="0" smtClean="0"/>
              <a:t>片段</a:t>
            </a:r>
            <a:endParaRPr lang="zh-CN" altLang="en-US" sz="3200" b="1" dirty="0"/>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57158" y="1214422"/>
            <a:ext cx="8229600" cy="1857388"/>
          </a:xfrm>
        </p:spPr>
        <p:txBody>
          <a:bodyPr/>
          <a:lstStyle/>
          <a:p>
            <a:pPr>
              <a:buNone/>
            </a:pPr>
            <a:r>
              <a:rPr lang="zh-CN" altLang="en-US" dirty="0" smtClean="0"/>
              <a:t>            霞光尽情地洒撒着，给草地蒙上了一片金光，草地上的花朵含笑着，泉水在静静地冒着，冒的不仅仅是水。</a:t>
            </a:r>
          </a:p>
          <a:p>
            <a:endParaRPr lang="zh-CN" altLang="en-US" dirty="0"/>
          </a:p>
        </p:txBody>
      </p:sp>
      <p:sp>
        <p:nvSpPr>
          <p:cNvPr id="4" name="TextBox 3"/>
          <p:cNvSpPr txBox="1"/>
          <p:nvPr/>
        </p:nvSpPr>
        <p:spPr>
          <a:xfrm>
            <a:off x="285720" y="3357562"/>
            <a:ext cx="8643998" cy="2339102"/>
          </a:xfrm>
          <a:prstGeom prst="rect">
            <a:avLst/>
          </a:prstGeom>
          <a:solidFill>
            <a:srgbClr val="0070C0"/>
          </a:solidFill>
        </p:spPr>
        <p:txBody>
          <a:bodyPr wrap="square" rtlCol="0">
            <a:spAutoFit/>
          </a:bodyPr>
          <a:lstStyle/>
          <a:p>
            <a:r>
              <a:rPr lang="zh-CN" altLang="en-US" sz="3200" b="1" dirty="0" smtClean="0"/>
              <a:t>修改：</a:t>
            </a:r>
            <a:r>
              <a:rPr lang="zh-CN" altLang="en-US" sz="3200" b="1" dirty="0" smtClean="0">
                <a:solidFill>
                  <a:schemeClr val="bg1"/>
                </a:solidFill>
              </a:rPr>
              <a:t>霞光尽情地洒撒着，给草地披上了一张无尽金光织成的网，花朵像那云中的新娘，红着脸，低着头，羞涩地笑着；沟渠此刻流淌着的不是水，而是那黄黄的？金子！华美炫丽。</a:t>
            </a:r>
            <a:endParaRPr lang="zh-CN" altLang="en-US" sz="3200" dirty="0" smtClean="0">
              <a:solidFill>
                <a:schemeClr val="bg1"/>
              </a:solidFill>
            </a:endParaRPr>
          </a:p>
          <a:p>
            <a:endParaRPr lang="zh-CN" altLang="en-US" dirty="0"/>
          </a:p>
        </p:txBody>
      </p:sp>
      <p:sp>
        <p:nvSpPr>
          <p:cNvPr id="5" name="TextBox 4"/>
          <p:cNvSpPr txBox="1"/>
          <p:nvPr/>
        </p:nvSpPr>
        <p:spPr>
          <a:xfrm>
            <a:off x="357158" y="428604"/>
            <a:ext cx="6904454" cy="646331"/>
          </a:xfrm>
          <a:prstGeom prst="rect">
            <a:avLst/>
          </a:prstGeom>
          <a:noFill/>
        </p:spPr>
        <p:txBody>
          <a:bodyPr wrap="none" rtlCol="0">
            <a:spAutoFit/>
          </a:bodyPr>
          <a:lstStyle/>
          <a:p>
            <a:r>
              <a:rPr lang="en-US" altLang="zh-CN" sz="3600" b="1" dirty="0" smtClean="0">
                <a:solidFill>
                  <a:srgbClr val="7030A0"/>
                </a:solidFill>
              </a:rPr>
              <a:t>9</a:t>
            </a:r>
            <a:r>
              <a:rPr lang="zh-CN" altLang="en-US" sz="3600" b="1" dirty="0" smtClean="0">
                <a:solidFill>
                  <a:srgbClr val="7030A0"/>
                </a:solidFill>
              </a:rPr>
              <a:t>、比较</a:t>
            </a:r>
            <a:r>
              <a:rPr lang="en-US" altLang="zh-CN" sz="3600" b="1" dirty="0" smtClean="0">
                <a:solidFill>
                  <a:srgbClr val="7030A0"/>
                </a:solidFill>
              </a:rPr>
              <a:t>《</a:t>
            </a:r>
            <a:r>
              <a:rPr lang="zh-CN" altLang="en-US" sz="3600" b="1" dirty="0" smtClean="0">
                <a:solidFill>
                  <a:srgbClr val="7030A0"/>
                </a:solidFill>
              </a:rPr>
              <a:t>踩着晚霞看稻田</a:t>
            </a:r>
            <a:r>
              <a:rPr lang="en-US" altLang="zh-CN" sz="3600" b="1" dirty="0" smtClean="0">
                <a:solidFill>
                  <a:srgbClr val="7030A0"/>
                </a:solidFill>
              </a:rPr>
              <a:t>》</a:t>
            </a:r>
            <a:r>
              <a:rPr lang="zh-CN" altLang="en-US" sz="3600" b="1" dirty="0" smtClean="0">
                <a:solidFill>
                  <a:srgbClr val="7030A0"/>
                </a:solidFill>
              </a:rPr>
              <a:t>片段</a:t>
            </a:r>
            <a:endParaRPr lang="zh-CN" altLang="en-US" sz="3600" b="1" dirty="0">
              <a:solidFill>
                <a:srgbClr val="7030A0"/>
              </a:solidFill>
            </a:endParaRPr>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28596" y="0"/>
            <a:ext cx="8229600" cy="571480"/>
          </a:xfrm>
        </p:spPr>
        <p:txBody>
          <a:bodyPr>
            <a:normAutofit/>
          </a:bodyPr>
          <a:lstStyle/>
          <a:p>
            <a:r>
              <a:rPr lang="en-US" altLang="zh-CN" sz="2800" b="1" dirty="0" smtClean="0">
                <a:solidFill>
                  <a:srgbClr val="FF0000"/>
                </a:solidFill>
              </a:rPr>
              <a:t>10</a:t>
            </a:r>
            <a:r>
              <a:rPr lang="zh-CN" altLang="en-US" sz="2800" b="1" dirty="0" smtClean="0">
                <a:solidFill>
                  <a:srgbClr val="FF0000"/>
                </a:solidFill>
              </a:rPr>
              <a:t>、段落比较</a:t>
            </a:r>
            <a:endParaRPr lang="zh-CN" altLang="en-US" sz="2800" b="1" dirty="0">
              <a:solidFill>
                <a:srgbClr val="FF0000"/>
              </a:solidFill>
            </a:endParaRPr>
          </a:p>
        </p:txBody>
      </p:sp>
      <p:sp>
        <p:nvSpPr>
          <p:cNvPr id="3" name="内容占位符 2"/>
          <p:cNvSpPr>
            <a:spLocks noGrp="1"/>
          </p:cNvSpPr>
          <p:nvPr>
            <p:ph idx="1"/>
          </p:nvPr>
        </p:nvSpPr>
        <p:spPr>
          <a:xfrm>
            <a:off x="0" y="500042"/>
            <a:ext cx="8715436" cy="1500198"/>
          </a:xfrm>
        </p:spPr>
        <p:txBody>
          <a:bodyPr>
            <a:normAutofit lnSpcReduction="10000"/>
          </a:bodyPr>
          <a:lstStyle/>
          <a:p>
            <a:pPr>
              <a:buNone/>
            </a:pPr>
            <a:r>
              <a:rPr lang="en-US" altLang="zh-CN" dirty="0" smtClean="0"/>
              <a:t>            </a:t>
            </a:r>
            <a:r>
              <a:rPr lang="zh-CN" altLang="en-US" b="1" dirty="0" smtClean="0"/>
              <a:t>有一次老师写错了，我们改正了老师的错误，老师没有骂我们，而是说“指责的好，不要因为我是你们的老师就不敢指出我的错误</a:t>
            </a:r>
            <a:endParaRPr lang="zh-CN" altLang="en-US" b="1" dirty="0"/>
          </a:p>
        </p:txBody>
      </p:sp>
      <p:sp>
        <p:nvSpPr>
          <p:cNvPr id="4" name="TextBox 3"/>
          <p:cNvSpPr txBox="1"/>
          <p:nvPr/>
        </p:nvSpPr>
        <p:spPr>
          <a:xfrm>
            <a:off x="-1" y="1857364"/>
            <a:ext cx="9144001" cy="5262979"/>
          </a:xfrm>
          <a:prstGeom prst="rect">
            <a:avLst/>
          </a:prstGeom>
          <a:solidFill>
            <a:srgbClr val="0070C0"/>
          </a:solidFill>
        </p:spPr>
        <p:txBody>
          <a:bodyPr wrap="square" rtlCol="0">
            <a:spAutoFit/>
          </a:bodyPr>
          <a:lstStyle/>
          <a:p>
            <a:r>
              <a:rPr lang="zh-CN" altLang="en-US" sz="2800" dirty="0" smtClean="0"/>
              <a:t>        </a:t>
            </a:r>
            <a:r>
              <a:rPr lang="zh-CN" altLang="en-US" sz="2800" dirty="0" smtClean="0">
                <a:solidFill>
                  <a:schemeClr val="bg1"/>
                </a:solidFill>
              </a:rPr>
              <a:t>有一次，老师在板书时将“威严”错写成“畏严”，当时有的同学在私下里议论，有的则大声喊出来了。他停下了手转身说“是谁说的？”原来窃窃私语的教室里突然变得寂静无声，大家都低着头表明不是我说的，神情俨然是在躲避一场突如其来的瘟疫。最后还是常常被称之为“无知”的吴志出于报复心理将黄石金供了出来。我们都为黄石金捏了一把汗，心里琢磨着老师会怎样处罚。正在大家准备目睹一场血腥屠杀</a:t>
            </a:r>
            <a:r>
              <a:rPr lang="zh-CN" altLang="en-US" sz="2800" smtClean="0">
                <a:solidFill>
                  <a:schemeClr val="bg1"/>
                </a:solidFill>
              </a:rPr>
              <a:t>时，老师兴奋</a:t>
            </a:r>
            <a:r>
              <a:rPr lang="zh-CN" altLang="en-US" sz="2800" dirty="0" smtClean="0">
                <a:solidFill>
                  <a:schemeClr val="bg1"/>
                </a:solidFill>
              </a:rPr>
              <a:t>地说：“好哇，终于看到了我们的希望。”我们都丈二和尚摸不着脑，用疑惑的眼神看着他，我自觉脸上的肌肉尴尬地不知往哪里放。他说：“能说出老师的错误是勇敢、细心的表现。”我们释然了。</a:t>
            </a:r>
            <a:r>
              <a:rPr lang="en-US" altLang="zh-CN" sz="2800" dirty="0" smtClean="0">
                <a:solidFill>
                  <a:schemeClr val="bg1"/>
                </a:solidFill>
              </a:rPr>
              <a:t>……</a:t>
            </a:r>
            <a:endParaRPr lang="zh-CN" altLang="en-US" sz="2800"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6" presetClass="entr" presetSubtype="16"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circle(in)">
                                      <p:cBhvr>
                                        <p:cTn id="13"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6043626" cy="725470"/>
          </a:xfrm>
          <a:solidFill>
            <a:srgbClr val="7030A0"/>
          </a:solidFill>
        </p:spPr>
        <p:txBody>
          <a:bodyPr>
            <a:normAutofit fontScale="90000"/>
          </a:bodyPr>
          <a:lstStyle/>
          <a:p>
            <a:r>
              <a:rPr lang="en-US" altLang="zh-CN" b="1" dirty="0" smtClean="0">
                <a:solidFill>
                  <a:schemeClr val="bg1"/>
                </a:solidFill>
              </a:rPr>
              <a:t>11</a:t>
            </a:r>
            <a:r>
              <a:rPr lang="zh-CN" altLang="en-US" b="1" dirty="0" smtClean="0">
                <a:solidFill>
                  <a:schemeClr val="bg1"/>
                </a:solidFill>
              </a:rPr>
              <a:t>、</a:t>
            </a:r>
            <a:r>
              <a:rPr lang="en-US" altLang="zh-CN" b="1" dirty="0" smtClean="0">
                <a:solidFill>
                  <a:schemeClr val="bg1"/>
                </a:solidFill>
              </a:rPr>
              <a:t>《</a:t>
            </a:r>
            <a:r>
              <a:rPr lang="zh-CN" altLang="en-US" b="1" dirty="0" smtClean="0">
                <a:solidFill>
                  <a:schemeClr val="bg1"/>
                </a:solidFill>
              </a:rPr>
              <a:t>爱的颂歌</a:t>
            </a:r>
            <a:r>
              <a:rPr lang="en-US" altLang="zh-CN" b="1" dirty="0" smtClean="0">
                <a:solidFill>
                  <a:schemeClr val="bg1"/>
                </a:solidFill>
              </a:rPr>
              <a:t>》</a:t>
            </a:r>
            <a:r>
              <a:rPr lang="zh-CN" altLang="en-US" b="1" dirty="0" smtClean="0">
                <a:solidFill>
                  <a:schemeClr val="bg1"/>
                </a:solidFill>
              </a:rPr>
              <a:t>片段</a:t>
            </a:r>
            <a:endParaRPr lang="zh-CN" altLang="en-US" b="1" dirty="0">
              <a:solidFill>
                <a:schemeClr val="bg1"/>
              </a:solidFill>
            </a:endParaRPr>
          </a:p>
        </p:txBody>
      </p:sp>
      <p:sp>
        <p:nvSpPr>
          <p:cNvPr id="3" name="内容占位符 2"/>
          <p:cNvSpPr>
            <a:spLocks noGrp="1"/>
          </p:cNvSpPr>
          <p:nvPr>
            <p:ph idx="1"/>
          </p:nvPr>
        </p:nvSpPr>
        <p:spPr>
          <a:xfrm>
            <a:off x="285720" y="1600200"/>
            <a:ext cx="8401080" cy="4525963"/>
          </a:xfrm>
        </p:spPr>
        <p:txBody>
          <a:bodyPr/>
          <a:lstStyle/>
          <a:p>
            <a:pPr>
              <a:buNone/>
            </a:pPr>
            <a:r>
              <a:rPr lang="zh-CN" altLang="en-US" dirty="0" smtClean="0"/>
              <a:t>             </a:t>
            </a:r>
            <a:r>
              <a:rPr lang="zh-CN" altLang="en-US" b="1" dirty="0" smtClean="0"/>
              <a:t>一天夜里，我发高烧发到四十多度，可外面又倾盆大雨，狂风呼啸，母亲叫不到车，父亲又出了远门。于是，母亲只好被迫去求别人。她给我穿了雨衣，自己却淋着雨。快乐的她竟皱着了眉，爱笑的她却哭着脸，我的心如刀割了一般，可自己却无能为力。母亲背着我，雨水湿透了她的秀发和她的衣裳，我发觉自己瞬间感受到了母亲对我的爱，为了我，她什么苦都能吃。</a:t>
            </a:r>
          </a:p>
          <a:p>
            <a:endParaRPr lang="zh-CN" altLang="en-US" dirty="0"/>
          </a:p>
        </p:txBody>
      </p:sp>
      <p:sp>
        <p:nvSpPr>
          <p:cNvPr id="4" name="TextBox 3"/>
          <p:cNvSpPr txBox="1"/>
          <p:nvPr/>
        </p:nvSpPr>
        <p:spPr>
          <a:xfrm>
            <a:off x="500034" y="1000108"/>
            <a:ext cx="1285884" cy="584775"/>
          </a:xfrm>
          <a:prstGeom prst="rect">
            <a:avLst/>
          </a:prstGeom>
          <a:solidFill>
            <a:srgbClr val="0070C0"/>
          </a:solidFill>
        </p:spPr>
        <p:txBody>
          <a:bodyPr wrap="square" rtlCol="0">
            <a:spAutoFit/>
          </a:bodyPr>
          <a:lstStyle/>
          <a:p>
            <a:r>
              <a:rPr lang="zh-CN" altLang="en-US" sz="3200" b="1" dirty="0" smtClean="0">
                <a:solidFill>
                  <a:srgbClr val="FF0000"/>
                </a:solidFill>
              </a:rPr>
              <a:t>原文</a:t>
            </a:r>
            <a:endParaRPr lang="zh-CN" altLang="en-US" sz="32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3" presetClass="entr" presetSubtype="16"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plus(in)">
                                      <p:cBhvr>
                                        <p:cTn id="13"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0" y="785794"/>
            <a:ext cx="9144000" cy="6072206"/>
          </a:xfrm>
        </p:spPr>
        <p:txBody>
          <a:bodyPr>
            <a:normAutofit fontScale="85000" lnSpcReduction="20000"/>
          </a:bodyPr>
          <a:lstStyle/>
          <a:p>
            <a:pPr>
              <a:buNone/>
            </a:pPr>
            <a:r>
              <a:rPr lang="zh-CN" altLang="en-US" dirty="0" smtClean="0"/>
              <a:t>             </a:t>
            </a:r>
            <a:r>
              <a:rPr lang="zh-CN" altLang="en-US" sz="3500" b="1" dirty="0" smtClean="0"/>
              <a:t>一天夜里，突然被一阵绞心的肚子痛将我推出了梦乡，哇哇直叫。惊醒的妈妈看到我浑身冒汗，急得不知所措，一会儿安慰我几句，一会儿帮我揉揉。眼看疼痛丝毫没有缓解，就决定送我去医院。可外面又倾盆大雨，狂风呼啸，爸爸又出了远门。于是，妈妈只好打了滴滴车。</a:t>
            </a:r>
          </a:p>
          <a:p>
            <a:pPr>
              <a:buNone/>
            </a:pPr>
            <a:r>
              <a:rPr lang="zh-CN" altLang="en-US" sz="3500" b="1" dirty="0" smtClean="0"/>
              <a:t>             到了桐乡一院急诊楼门口，滴滴车司机也许怕我患的是什么传染病，所以坐在车里不想出来搭把手，只是收钱急于要我们下车，可以尽快离开。瘦弱的妈妈眼看求助无望，只好自己抱起我跑进诊室。要是平时我这个</a:t>
            </a:r>
            <a:r>
              <a:rPr lang="en-US" sz="3500" b="1" dirty="0" smtClean="0"/>
              <a:t>80</a:t>
            </a:r>
            <a:r>
              <a:rPr lang="zh-CN" altLang="en-US" sz="3500" b="1" dirty="0" smtClean="0"/>
              <a:t>多斤的个头，妈妈是绝对抱不起的，也许是身处绝地才能爆发出如此大的力量。</a:t>
            </a:r>
          </a:p>
          <a:p>
            <a:pPr>
              <a:buNone/>
            </a:pPr>
            <a:r>
              <a:rPr lang="zh-CN" altLang="en-US" sz="3500" b="1" dirty="0" smtClean="0"/>
              <a:t>             急诊室里来的都是些要死要活的人，人人都想抢先就诊。我在妈妈的怀里听到她的心跳，可以想象她此刻的表情，所以尽力控制自己地疼痛与哭喊！</a:t>
            </a:r>
          </a:p>
          <a:p>
            <a:endParaRPr lang="zh-CN" altLang="en-US" dirty="0"/>
          </a:p>
        </p:txBody>
      </p:sp>
      <p:sp>
        <p:nvSpPr>
          <p:cNvPr id="4" name="TextBox 3"/>
          <p:cNvSpPr txBox="1"/>
          <p:nvPr/>
        </p:nvSpPr>
        <p:spPr>
          <a:xfrm>
            <a:off x="714348" y="214290"/>
            <a:ext cx="1005403" cy="584775"/>
          </a:xfrm>
          <a:prstGeom prst="rect">
            <a:avLst/>
          </a:prstGeom>
          <a:solidFill>
            <a:srgbClr val="7030A0"/>
          </a:solidFill>
        </p:spPr>
        <p:txBody>
          <a:bodyPr wrap="none" rtlCol="0">
            <a:spAutoFit/>
          </a:bodyPr>
          <a:lstStyle/>
          <a:p>
            <a:r>
              <a:rPr lang="zh-CN" altLang="en-US" sz="3200" b="1" dirty="0" smtClean="0">
                <a:solidFill>
                  <a:srgbClr val="FFFF00"/>
                </a:solidFill>
              </a:rPr>
              <a:t>修改</a:t>
            </a:r>
            <a:endParaRPr lang="zh-CN" altLang="en-US" sz="3200" b="1" dirty="0">
              <a:solidFill>
                <a:srgbClr val="FFFF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ircle(in)">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circle(in)">
                                      <p:cBhvr>
                                        <p:cTn id="12" dur="2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circle(in)">
                                      <p:cBhvr>
                                        <p:cTn id="17" dur="2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14282" y="357166"/>
            <a:ext cx="8715436" cy="6143668"/>
          </a:xfrm>
        </p:spPr>
        <p:txBody>
          <a:bodyPr>
            <a:normAutofit fontScale="92500" lnSpcReduction="20000"/>
          </a:bodyPr>
          <a:lstStyle/>
          <a:p>
            <a:pPr>
              <a:buNone/>
            </a:pPr>
            <a:r>
              <a:rPr lang="zh-CN" altLang="en-US" sz="3500" b="1" dirty="0" smtClean="0"/>
              <a:t>           “医生！我孩子痛得厉害！”妈妈终于耐不住了。</a:t>
            </a:r>
          </a:p>
          <a:p>
            <a:pPr>
              <a:buNone/>
            </a:pPr>
            <a:r>
              <a:rPr lang="zh-CN" altLang="en-US" sz="3500" b="1" dirty="0" smtClean="0"/>
              <a:t>           “让他躺下！”</a:t>
            </a:r>
          </a:p>
          <a:p>
            <a:pPr>
              <a:buNone/>
            </a:pPr>
            <a:r>
              <a:rPr lang="zh-CN" altLang="en-US" sz="3500" b="1" dirty="0" smtClean="0"/>
              <a:t>           话音刚落，动作几乎同时进行，我被放在了检查台上，医生的手也触摸到我的腹部。“去付钱，马上做</a:t>
            </a:r>
            <a:r>
              <a:rPr lang="en-US" sz="3500" b="1" dirty="0" smtClean="0"/>
              <a:t>CT!”</a:t>
            </a:r>
            <a:r>
              <a:rPr lang="zh-CN" altLang="en-US" sz="3500" b="1" dirty="0" smtClean="0"/>
              <a:t>医生的话简直是命令。</a:t>
            </a:r>
          </a:p>
          <a:p>
            <a:pPr>
              <a:buNone/>
            </a:pPr>
            <a:r>
              <a:rPr lang="zh-CN" altLang="en-US" sz="3500" b="1" dirty="0" smtClean="0"/>
              <a:t>           “可我只有一个人！”妈妈几乎歇斯底里地叫着。</a:t>
            </a:r>
          </a:p>
          <a:p>
            <a:pPr>
              <a:buNone/>
            </a:pPr>
            <a:r>
              <a:rPr lang="zh-CN" altLang="en-US" sz="3500" b="1" dirty="0" smtClean="0"/>
              <a:t>           “先到一号</a:t>
            </a:r>
            <a:r>
              <a:rPr lang="en-US" sz="3500" b="1" dirty="0" smtClean="0"/>
              <a:t>CT</a:t>
            </a:r>
            <a:r>
              <a:rPr lang="zh-CN" altLang="en-US" sz="3500" b="1" dirty="0" smtClean="0"/>
              <a:t>室，检查时去付钱！”此时的医生俨然是一位战场上的指挥员，容不得半点迟疑。</a:t>
            </a:r>
          </a:p>
          <a:p>
            <a:pPr>
              <a:buNone/>
            </a:pPr>
            <a:r>
              <a:rPr lang="zh-CN" altLang="en-US" sz="3500" b="1" dirty="0" smtClean="0"/>
              <a:t>            半小时后，我被切除了盲肠。当我睁开眼睛时，妈妈笑了，是一种惊魂未定的笑。</a:t>
            </a:r>
          </a:p>
          <a:p>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ircle(in)">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circle(in)">
                                      <p:cBhvr>
                                        <p:cTn id="12" dur="2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circle(in)">
                                      <p:cBhvr>
                                        <p:cTn id="17" dur="20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circle(in)">
                                      <p:cBhvr>
                                        <p:cTn id="22" dur="20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circle(in)">
                                      <p:cBhvr>
                                        <p:cTn id="27" dur="20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6" presetClass="entr" presetSubtype="16"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circle(in)">
                                      <p:cBhvr>
                                        <p:cTn id="32" dur="20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654032"/>
          </a:xfrm>
          <a:solidFill>
            <a:srgbClr val="C00000"/>
          </a:solidFill>
        </p:spPr>
        <p:txBody>
          <a:bodyPr>
            <a:normAutofit/>
          </a:bodyPr>
          <a:lstStyle/>
          <a:p>
            <a:r>
              <a:rPr lang="zh-CN" altLang="en-US" sz="3200" b="1" smtClean="0">
                <a:solidFill>
                  <a:schemeClr val="bg1"/>
                </a:solidFill>
              </a:rPr>
              <a:t>五、防止</a:t>
            </a:r>
            <a:r>
              <a:rPr lang="zh-CN" altLang="en-US" sz="3200" b="1" dirty="0" smtClean="0">
                <a:solidFill>
                  <a:schemeClr val="bg1"/>
                </a:solidFill>
              </a:rPr>
              <a:t>盲目模仿</a:t>
            </a:r>
            <a:r>
              <a:rPr lang="en-US" altLang="zh-CN" sz="3200" b="1" dirty="0" smtClean="0">
                <a:solidFill>
                  <a:schemeClr val="bg1"/>
                </a:solidFill>
              </a:rPr>
              <a:t>《</a:t>
            </a:r>
            <a:r>
              <a:rPr lang="zh-CN" altLang="en-US" sz="3200" b="1" dirty="0" smtClean="0">
                <a:solidFill>
                  <a:srgbClr val="FFFF00"/>
                </a:solidFill>
              </a:rPr>
              <a:t>儿子给母亲镶牙</a:t>
            </a:r>
            <a:r>
              <a:rPr lang="en-US" altLang="zh-CN" sz="3200" b="1" dirty="0" smtClean="0">
                <a:solidFill>
                  <a:srgbClr val="FFFF00"/>
                </a:solidFill>
              </a:rPr>
              <a:t>》</a:t>
            </a:r>
            <a:endParaRPr lang="zh-CN" altLang="en-US" sz="3200" b="1" dirty="0">
              <a:solidFill>
                <a:srgbClr val="FFFF00"/>
              </a:solidFill>
            </a:endParaRPr>
          </a:p>
        </p:txBody>
      </p:sp>
      <p:sp>
        <p:nvSpPr>
          <p:cNvPr id="3" name="内容占位符 2"/>
          <p:cNvSpPr>
            <a:spLocks noGrp="1"/>
          </p:cNvSpPr>
          <p:nvPr>
            <p:ph idx="1"/>
          </p:nvPr>
        </p:nvSpPr>
        <p:spPr>
          <a:xfrm>
            <a:off x="500034" y="1142984"/>
            <a:ext cx="8286808" cy="5357850"/>
          </a:xfrm>
          <a:solidFill>
            <a:srgbClr val="0070C0"/>
          </a:solidFill>
        </p:spPr>
        <p:txBody>
          <a:bodyPr>
            <a:normAutofit fontScale="62500" lnSpcReduction="20000"/>
          </a:bodyPr>
          <a:lstStyle/>
          <a:p>
            <a:pPr>
              <a:buNone/>
            </a:pPr>
            <a:endParaRPr lang="zh-CN" altLang="en-US" dirty="0" smtClean="0"/>
          </a:p>
          <a:p>
            <a:pPr>
              <a:buNone/>
            </a:pPr>
            <a:r>
              <a:rPr lang="en-US" sz="4100" b="1" dirty="0" smtClean="0"/>
              <a:t>              </a:t>
            </a:r>
            <a:r>
              <a:rPr lang="zh-CN" altLang="en-US" sz="4600" b="1" dirty="0" smtClean="0">
                <a:solidFill>
                  <a:srgbClr val="FFC000"/>
                </a:solidFill>
              </a:rPr>
              <a:t>有个外表非常大款的儿子，他高龄的母亲大部分牙齿坏掉了，于是他开车带着母亲去镶牙，一进牙科诊所，医生开始推销他们的假牙，可母亲却要了最便宜的那种。医生不甘就此罢休，他一边看着大款儿子，一边耐心地给他们比较好牙与差牙的本质不同。可是令医生非常失望的是，这个看是大款的儿子却无动于衷，只顾着自己打电话抽雪茄，根本就不理会他。医生拗不过母亲，同意了她的要求。这时，母亲颤颤悠悠地从口袋里掏出一个布包，一层一层打开，拿出钱交了押金，一周后再准备来镶牙。</a:t>
            </a:r>
          </a:p>
          <a:p>
            <a:pPr>
              <a:buNone/>
            </a:pPr>
            <a:r>
              <a:rPr lang="zh-CN" altLang="en-US" sz="4100" b="1" dirty="0" smtClean="0"/>
              <a:t>             </a:t>
            </a:r>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57158" y="5143512"/>
            <a:ext cx="8229600" cy="1214446"/>
          </a:xfrm>
        </p:spPr>
        <p:txBody>
          <a:bodyPr/>
          <a:lstStyle/>
          <a:p>
            <a:r>
              <a:rPr lang="zh-CN" altLang="en-US" dirty="0" smtClean="0"/>
              <a:t>一、照搬也是“镶牙”，是否可以变成买衣服或买鞋子呢！</a:t>
            </a:r>
            <a:endParaRPr lang="zh-CN" altLang="en-US" dirty="0"/>
          </a:p>
        </p:txBody>
      </p:sp>
      <p:sp>
        <p:nvSpPr>
          <p:cNvPr id="4" name="TextBox 3"/>
          <p:cNvSpPr txBox="1"/>
          <p:nvPr/>
        </p:nvSpPr>
        <p:spPr>
          <a:xfrm>
            <a:off x="357159" y="785794"/>
            <a:ext cx="8501122" cy="4031873"/>
          </a:xfrm>
          <a:prstGeom prst="rect">
            <a:avLst/>
          </a:prstGeom>
          <a:solidFill>
            <a:srgbClr val="C00000"/>
          </a:solidFill>
        </p:spPr>
        <p:txBody>
          <a:bodyPr wrap="square" rtlCol="0">
            <a:spAutoFit/>
          </a:bodyPr>
          <a:lstStyle/>
          <a:p>
            <a:pPr>
              <a:buNone/>
            </a:pPr>
            <a:r>
              <a:rPr lang="zh-CN" altLang="en-US" sz="3200" b="1" dirty="0" smtClean="0"/>
              <a:t>         </a:t>
            </a:r>
            <a:r>
              <a:rPr lang="zh-CN" altLang="en-US" sz="3200" b="1" dirty="0" smtClean="0">
                <a:solidFill>
                  <a:schemeClr val="bg1"/>
                </a:solidFill>
              </a:rPr>
              <a:t>两人走后，诊所里的人就开始大骂这个大款儿子，说他衣冠楚楚，吸的是上等的雪茄，可却不舍得花钱给母亲镶一副好牙。正当他们义愤填膺时，不想大款儿子又回来了，他说：“医生，麻烦您给我母亲镶最好的烤瓷牙，费用我来出，多少钱都无所谓。不过您千万不要告诉她实情，我母亲是个非常节俭的人，我不想让她不高兴。</a:t>
            </a:r>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9" name="Rectangle 3"/>
          <p:cNvSpPr>
            <a:spLocks noGrp="1" noChangeArrowheads="1"/>
          </p:cNvSpPr>
          <p:nvPr>
            <p:ph type="body" idx="1"/>
          </p:nvPr>
        </p:nvSpPr>
        <p:spPr>
          <a:xfrm>
            <a:off x="0" y="0"/>
            <a:ext cx="9144000" cy="4429132"/>
          </a:xfrm>
          <a:solidFill>
            <a:srgbClr val="FF0000"/>
          </a:solidFill>
        </p:spPr>
        <p:txBody>
          <a:bodyPr>
            <a:normAutofit/>
          </a:bodyPr>
          <a:lstStyle/>
          <a:p>
            <a:endParaRPr lang="zh-CN" altLang="en-US" dirty="0" smtClean="0"/>
          </a:p>
          <a:p>
            <a:pPr>
              <a:buFontTx/>
              <a:buNone/>
            </a:pPr>
            <a:r>
              <a:rPr lang="zh-CN" altLang="en-US" dirty="0" smtClean="0"/>
              <a:t>    </a:t>
            </a:r>
            <a:r>
              <a:rPr lang="zh-CN" altLang="en-US" dirty="0" smtClean="0">
                <a:solidFill>
                  <a:schemeClr val="bg1"/>
                </a:solidFill>
              </a:rPr>
              <a:t>同学们：</a:t>
            </a:r>
            <a:endParaRPr lang="en-US" altLang="zh-CN" dirty="0" smtClean="0">
              <a:solidFill>
                <a:schemeClr val="bg1"/>
              </a:solidFill>
            </a:endParaRPr>
          </a:p>
          <a:p>
            <a:pPr>
              <a:buFontTx/>
              <a:buNone/>
            </a:pPr>
            <a:r>
              <a:rPr lang="en-US" altLang="zh-CN" dirty="0" smtClean="0">
                <a:solidFill>
                  <a:schemeClr val="bg1"/>
                </a:solidFill>
              </a:rPr>
              <a:t>          </a:t>
            </a:r>
            <a:r>
              <a:rPr lang="zh-CN" altLang="en-US" dirty="0" smtClean="0">
                <a:solidFill>
                  <a:schemeClr val="bg1"/>
                </a:solidFill>
              </a:rPr>
              <a:t>作文需要老师教，更需要自己读别人的文章，读得懂的人，文章自然自己会写。希望在</a:t>
            </a:r>
            <a:r>
              <a:rPr lang="en-US" altLang="zh-CN" dirty="0" smtClean="0">
                <a:solidFill>
                  <a:schemeClr val="bg1"/>
                </a:solidFill>
              </a:rPr>
              <a:t>《</a:t>
            </a:r>
            <a:r>
              <a:rPr lang="zh-CN" altLang="en-US" dirty="0" smtClean="0">
                <a:solidFill>
                  <a:schemeClr val="bg1"/>
                </a:solidFill>
              </a:rPr>
              <a:t>蚕韵</a:t>
            </a:r>
            <a:r>
              <a:rPr lang="en-US" altLang="zh-CN" dirty="0" smtClean="0">
                <a:solidFill>
                  <a:schemeClr val="bg1"/>
                </a:solidFill>
              </a:rPr>
              <a:t>》</a:t>
            </a:r>
            <a:r>
              <a:rPr lang="zh-CN" altLang="en-US" dirty="0" smtClean="0">
                <a:solidFill>
                  <a:schemeClr val="bg1"/>
                </a:solidFill>
              </a:rPr>
              <a:t>写作报上能读到大家的文章，希望在获奖名单上能看到你的芳名。</a:t>
            </a:r>
          </a:p>
          <a:p>
            <a:pPr>
              <a:buFontTx/>
              <a:buNone/>
            </a:pPr>
            <a:r>
              <a:rPr lang="zh-CN" altLang="en-US" dirty="0" smtClean="0">
                <a:solidFill>
                  <a:schemeClr val="bg1"/>
                </a:solidFill>
              </a:rPr>
              <a:t>            本文纯属个人看法，敬请批评指正！</a:t>
            </a:r>
          </a:p>
        </p:txBody>
      </p:sp>
      <p:sp>
        <p:nvSpPr>
          <p:cNvPr id="3" name="TextBox 2"/>
          <p:cNvSpPr txBox="1"/>
          <p:nvPr/>
        </p:nvSpPr>
        <p:spPr>
          <a:xfrm>
            <a:off x="2000232" y="4929198"/>
            <a:ext cx="5000660" cy="1323439"/>
          </a:xfrm>
          <a:prstGeom prst="rect">
            <a:avLst/>
          </a:prstGeom>
          <a:solidFill>
            <a:srgbClr val="00B0F0"/>
          </a:solidFill>
        </p:spPr>
        <p:txBody>
          <a:bodyPr wrap="square" rtlCol="0">
            <a:spAutoFit/>
          </a:bodyPr>
          <a:lstStyle/>
          <a:p>
            <a:r>
              <a:rPr lang="zh-CN" altLang="en-US" dirty="0" smtClean="0"/>
              <a:t> </a:t>
            </a:r>
            <a:r>
              <a:rPr lang="zh-CN" altLang="en-US" sz="8000" dirty="0" smtClean="0">
                <a:ea typeface="华文行楷" panose="02010800040101010101" pitchFamily="2" charset="-122"/>
              </a:rPr>
              <a:t>谢谢大家</a:t>
            </a:r>
            <a:endParaRPr lang="zh-CN" altLang="en-US" sz="80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algn="l"/>
            <a:r>
              <a:rPr lang="en-US" altLang="zh-CN" sz="3600" b="1" dirty="0" smtClean="0"/>
              <a:t>2</a:t>
            </a:r>
            <a:r>
              <a:rPr lang="zh-CN" altLang="en-US" sz="3600" b="1" dirty="0" smtClean="0"/>
              <a:t>、比如，早晨太阳出来</a:t>
            </a:r>
            <a:endParaRPr lang="zh-CN" altLang="en-US" sz="3600" b="1" dirty="0"/>
          </a:p>
        </p:txBody>
      </p:sp>
      <p:sp>
        <p:nvSpPr>
          <p:cNvPr id="3" name="内容占位符 2"/>
          <p:cNvSpPr>
            <a:spLocks noGrp="1"/>
          </p:cNvSpPr>
          <p:nvPr>
            <p:ph idx="1"/>
          </p:nvPr>
        </p:nvSpPr>
        <p:spPr>
          <a:xfrm>
            <a:off x="428596" y="1214422"/>
            <a:ext cx="8229600" cy="2185990"/>
          </a:xfrm>
        </p:spPr>
        <p:txBody>
          <a:bodyPr/>
          <a:lstStyle/>
          <a:p>
            <a:r>
              <a:rPr lang="zh-CN" altLang="en-US" b="1" dirty="0" smtClean="0"/>
              <a:t>早晨，太阳如新生的婴儿，刚刚洗了个海水澡，红扑扑的脸蛋，睁开眼就露出了甜蜜的微笑，给人投以新的希望、信息与力量</a:t>
            </a:r>
            <a:r>
              <a:rPr lang="zh-CN" altLang="en-US" dirty="0" smtClean="0"/>
              <a:t>。</a:t>
            </a:r>
            <a:endParaRPr lang="zh-CN" altLang="en-US" b="1" dirty="0">
              <a:solidFill>
                <a:srgbClr val="00B050"/>
              </a:solidFill>
            </a:endParaRPr>
          </a:p>
        </p:txBody>
      </p:sp>
      <p:sp>
        <p:nvSpPr>
          <p:cNvPr id="4" name="TextBox 3"/>
          <p:cNvSpPr txBox="1"/>
          <p:nvPr/>
        </p:nvSpPr>
        <p:spPr>
          <a:xfrm>
            <a:off x="428564" y="3786190"/>
            <a:ext cx="8715436" cy="2062103"/>
          </a:xfrm>
          <a:prstGeom prst="rect">
            <a:avLst/>
          </a:prstGeom>
          <a:noFill/>
        </p:spPr>
        <p:txBody>
          <a:bodyPr wrap="square" rtlCol="0">
            <a:spAutoFit/>
          </a:bodyPr>
          <a:lstStyle/>
          <a:p>
            <a:r>
              <a:rPr lang="zh-CN" altLang="en-US" sz="3200" b="1" dirty="0" smtClean="0"/>
              <a:t>早晨，太阳刚出来就板着个脸，好像跟谁怄气似的，还没跟谁打个招呼就躲进了乌云里再也不肯出来，也许是昨夜尿床了，挨了骂。</a:t>
            </a:r>
            <a:endParaRPr lang="en-US" altLang="zh-CN" sz="3200" b="1" dirty="0" smtClean="0"/>
          </a:p>
          <a:p>
            <a:r>
              <a:rPr lang="en-US" altLang="zh-CN" sz="3200" dirty="0" smtClean="0"/>
              <a:t>                                          </a:t>
            </a:r>
            <a:endParaRPr lang="en-US" altLang="zh-CN" sz="3200" b="1" dirty="0" smtClean="0">
              <a:solidFill>
                <a:srgbClr val="00B050"/>
              </a:solidFill>
            </a:endParaRPr>
          </a:p>
        </p:txBody>
      </p:sp>
      <p:sp>
        <p:nvSpPr>
          <p:cNvPr id="5" name="TextBox 4"/>
          <p:cNvSpPr txBox="1"/>
          <p:nvPr/>
        </p:nvSpPr>
        <p:spPr>
          <a:xfrm>
            <a:off x="3929058" y="5643578"/>
            <a:ext cx="4786346" cy="584775"/>
          </a:xfrm>
          <a:prstGeom prst="rect">
            <a:avLst/>
          </a:prstGeom>
          <a:noFill/>
        </p:spPr>
        <p:txBody>
          <a:bodyPr wrap="square" rtlCol="0">
            <a:spAutoFit/>
          </a:bodyPr>
          <a:lstStyle/>
          <a:p>
            <a:r>
              <a:rPr lang="en-US" altLang="zh-CN" sz="3200" b="1" dirty="0" smtClean="0">
                <a:solidFill>
                  <a:srgbClr val="00B050"/>
                </a:solidFill>
              </a:rPr>
              <a:t>——</a:t>
            </a:r>
            <a:r>
              <a:rPr lang="zh-CN" altLang="en-US" sz="3200" b="1" dirty="0" smtClean="0">
                <a:solidFill>
                  <a:srgbClr val="00B050"/>
                </a:solidFill>
              </a:rPr>
              <a:t>描绘心情不好的情景</a:t>
            </a:r>
            <a:endParaRPr lang="zh-CN" altLang="en-US" sz="3200" dirty="0"/>
          </a:p>
        </p:txBody>
      </p:sp>
      <p:sp>
        <p:nvSpPr>
          <p:cNvPr id="6" name="TextBox 5"/>
          <p:cNvSpPr txBox="1"/>
          <p:nvPr/>
        </p:nvSpPr>
        <p:spPr>
          <a:xfrm>
            <a:off x="4143372" y="3000372"/>
            <a:ext cx="4224233" cy="584775"/>
          </a:xfrm>
          <a:prstGeom prst="rect">
            <a:avLst/>
          </a:prstGeom>
          <a:noFill/>
        </p:spPr>
        <p:txBody>
          <a:bodyPr wrap="none" rtlCol="0">
            <a:spAutoFit/>
          </a:bodyPr>
          <a:lstStyle/>
          <a:p>
            <a:r>
              <a:rPr lang="en-US" altLang="zh-CN" sz="3200" b="1" dirty="0" smtClean="0">
                <a:solidFill>
                  <a:srgbClr val="00B050"/>
                </a:solidFill>
              </a:rPr>
              <a:t>——</a:t>
            </a:r>
            <a:r>
              <a:rPr lang="zh-CN" altLang="en-US" sz="3200" b="1" dirty="0" smtClean="0">
                <a:solidFill>
                  <a:srgbClr val="00B050"/>
                </a:solidFill>
              </a:rPr>
              <a:t>描绘心情好的情景</a:t>
            </a:r>
            <a:endParaRPr lang="zh-CN" altLang="en-US" sz="32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ircle(in)">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ox(in)">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smtClean="0">
                <a:solidFill>
                  <a:srgbClr val="FF0000"/>
                </a:solidFill>
              </a:rPr>
              <a:t>作文布置</a:t>
            </a:r>
            <a:endParaRPr lang="zh-CN" altLang="en-US" b="1" dirty="0">
              <a:solidFill>
                <a:srgbClr val="FF0000"/>
              </a:solidFill>
            </a:endParaRPr>
          </a:p>
        </p:txBody>
      </p:sp>
      <p:sp>
        <p:nvSpPr>
          <p:cNvPr id="3" name="内容占位符 2"/>
          <p:cNvSpPr>
            <a:spLocks noGrp="1"/>
          </p:cNvSpPr>
          <p:nvPr>
            <p:ph idx="1"/>
          </p:nvPr>
        </p:nvSpPr>
        <p:spPr/>
        <p:txBody>
          <a:bodyPr/>
          <a:lstStyle/>
          <a:p>
            <a:r>
              <a:rPr lang="en-US" altLang="zh-CN" dirty="0" smtClean="0"/>
              <a:t>1</a:t>
            </a:r>
            <a:r>
              <a:rPr lang="zh-CN" altLang="en-US" dirty="0" smtClean="0"/>
              <a:t>、写一个最熟悉的人</a:t>
            </a:r>
            <a:endParaRPr lang="en-US" altLang="zh-CN" dirty="0" smtClean="0"/>
          </a:p>
          <a:p>
            <a:r>
              <a:rPr lang="en-US" altLang="zh-CN" dirty="0" smtClean="0"/>
              <a:t>2</a:t>
            </a:r>
            <a:r>
              <a:rPr lang="zh-CN" altLang="en-US" dirty="0" smtClean="0"/>
              <a:t>、写校园足球</a:t>
            </a:r>
            <a:endParaRPr lang="en-US" altLang="zh-CN" dirty="0" smtClean="0"/>
          </a:p>
          <a:p>
            <a:r>
              <a:rPr lang="en-US" altLang="zh-CN" dirty="0" smtClean="0"/>
              <a:t>3</a:t>
            </a:r>
            <a:r>
              <a:rPr lang="zh-CN" altLang="en-US" dirty="0" smtClean="0"/>
              <a:t>、写校园文艺演出</a:t>
            </a:r>
            <a:endParaRPr lang="en-US" altLang="zh-CN" dirty="0" smtClean="0"/>
          </a:p>
          <a:p>
            <a:r>
              <a:rPr lang="en-US" altLang="zh-CN" dirty="0" smtClean="0"/>
              <a:t>4</a:t>
            </a:r>
            <a:r>
              <a:rPr lang="zh-CN" altLang="en-US" dirty="0" smtClean="0"/>
              <a:t>、写网络的利与弊</a:t>
            </a:r>
            <a:endParaRPr lang="en-US" altLang="zh-CN" dirty="0" smtClean="0"/>
          </a:p>
          <a:p>
            <a:r>
              <a:rPr lang="en-US" altLang="zh-CN" dirty="0" smtClean="0"/>
              <a:t>5</a:t>
            </a:r>
            <a:r>
              <a:rPr lang="zh-CN" altLang="en-US" dirty="0" smtClean="0"/>
              <a:t>、写手机与生活</a:t>
            </a:r>
            <a:endParaRPr lang="en-US" altLang="zh-CN" dirty="0" smtClean="0"/>
          </a:p>
          <a:p>
            <a:r>
              <a:rPr lang="en-US" altLang="zh-CN" dirty="0" smtClean="0"/>
              <a:t>6</a:t>
            </a:r>
            <a:r>
              <a:rPr lang="zh-CN" altLang="en-US" dirty="0" smtClean="0"/>
              <a:t>、写表扬或批评</a:t>
            </a:r>
            <a:endParaRPr lang="en-US" altLang="zh-CN" dirty="0" smtClean="0"/>
          </a:p>
          <a:p>
            <a:r>
              <a:rPr lang="en-US" altLang="zh-CN" sz="3600" b="1" dirty="0" smtClean="0">
                <a:solidFill>
                  <a:srgbClr val="00B050"/>
                </a:solidFill>
              </a:rPr>
              <a:t>      </a:t>
            </a:r>
            <a:r>
              <a:rPr lang="zh-CN" altLang="en-US" sz="3600" b="1" dirty="0" smtClean="0">
                <a:solidFill>
                  <a:srgbClr val="00B050"/>
                </a:solidFill>
              </a:rPr>
              <a:t>写自己有想法的文章</a:t>
            </a:r>
            <a:r>
              <a:rPr lang="en-US" altLang="zh-CN" sz="3600" b="1" dirty="0" smtClean="0">
                <a:solidFill>
                  <a:srgbClr val="00B050"/>
                </a:solidFill>
              </a:rPr>
              <a:t>——</a:t>
            </a:r>
            <a:r>
              <a:rPr lang="zh-CN" altLang="en-US" sz="3600" b="1" dirty="0" smtClean="0">
                <a:solidFill>
                  <a:srgbClr val="C00000"/>
                </a:solidFill>
              </a:rPr>
              <a:t>题目自拟</a:t>
            </a:r>
            <a:endParaRPr lang="zh-CN" altLang="en-US" sz="3600" b="1" dirty="0">
              <a:solidFill>
                <a:srgbClr val="C00000"/>
              </a:solidFill>
            </a:endParaRPr>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714348" y="2428868"/>
            <a:ext cx="7772400" cy="1470025"/>
          </a:xfrm>
        </p:spPr>
        <p:txBody>
          <a:bodyPr>
            <a:noAutofit/>
          </a:bodyPr>
          <a:lstStyle/>
          <a:p>
            <a:r>
              <a:rPr lang="zh-CN" altLang="en-US" sz="6600" b="1" dirty="0" smtClean="0"/>
              <a:t>我的写作见解</a:t>
            </a:r>
            <a:r>
              <a:rPr lang="zh-CN" altLang="en-US" sz="6600" b="1" dirty="0" smtClean="0"/>
              <a:t>（五）</a:t>
            </a:r>
            <a:r>
              <a:rPr lang="zh-CN" altLang="en-US" sz="6600" b="1" dirty="0" smtClean="0"/>
              <a:t/>
            </a:r>
            <a:br>
              <a:rPr lang="zh-CN" altLang="en-US" sz="6600" b="1" dirty="0" smtClean="0"/>
            </a:br>
            <a:endParaRPr lang="zh-CN" altLang="en-US" sz="6600" b="1" dirty="0"/>
          </a:p>
        </p:txBody>
      </p:sp>
      <p:sp>
        <p:nvSpPr>
          <p:cNvPr id="3" name="文本框 2"/>
          <p:cNvSpPr txBox="1"/>
          <p:nvPr/>
        </p:nvSpPr>
        <p:spPr>
          <a:xfrm>
            <a:off x="3181985" y="4053205"/>
            <a:ext cx="2225040" cy="701040"/>
          </a:xfrm>
          <a:prstGeom prst="rect">
            <a:avLst/>
          </a:prstGeom>
          <a:noFill/>
        </p:spPr>
        <p:txBody>
          <a:bodyPr wrap="none" rtlCol="0">
            <a:spAutoFit/>
          </a:bodyPr>
          <a:lstStyle/>
          <a:p>
            <a:r>
              <a:rPr lang="zh-CN" altLang="en-US" sz="4000" b="1">
                <a:solidFill>
                  <a:srgbClr val="FF0000"/>
                </a:solidFill>
              </a:rPr>
              <a:t>片断比较</a:t>
            </a:r>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0"/>
            <a:ext cx="8229600" cy="714356"/>
          </a:xfrm>
        </p:spPr>
        <p:txBody>
          <a:bodyPr>
            <a:normAutofit/>
          </a:bodyPr>
          <a:lstStyle/>
          <a:p>
            <a:r>
              <a:rPr lang="zh-CN" altLang="en-US" sz="3200" b="1" dirty="0" smtClean="0"/>
              <a:t>我的写作见解（五）</a:t>
            </a:r>
            <a:endParaRPr lang="zh-CN" altLang="en-US" sz="3200" b="1" dirty="0"/>
          </a:p>
        </p:txBody>
      </p:sp>
      <p:sp>
        <p:nvSpPr>
          <p:cNvPr id="3" name="内容占位符 2"/>
          <p:cNvSpPr>
            <a:spLocks noGrp="1"/>
          </p:cNvSpPr>
          <p:nvPr>
            <p:ph idx="1"/>
          </p:nvPr>
        </p:nvSpPr>
        <p:spPr>
          <a:xfrm>
            <a:off x="142844" y="500042"/>
            <a:ext cx="8858312" cy="2286016"/>
          </a:xfrm>
          <a:solidFill>
            <a:srgbClr val="C00000"/>
          </a:solidFill>
        </p:spPr>
        <p:txBody>
          <a:bodyPr>
            <a:normAutofit/>
          </a:bodyPr>
          <a:lstStyle/>
          <a:p>
            <a:pPr>
              <a:lnSpc>
                <a:spcPts val="2500"/>
              </a:lnSpc>
              <a:buNone/>
            </a:pPr>
            <a:r>
              <a:rPr lang="zh-CN" altLang="en-US" dirty="0" smtClean="0"/>
              <a:t>             </a:t>
            </a:r>
            <a:r>
              <a:rPr lang="zh-CN" altLang="en-US" sz="2800" b="1" dirty="0" smtClean="0">
                <a:solidFill>
                  <a:srgbClr val="FFFF00"/>
                </a:solidFill>
              </a:rPr>
              <a:t>在</a:t>
            </a:r>
            <a:r>
              <a:rPr lang="zh-CN" altLang="en-US" sz="2800" b="1" dirty="0" smtClean="0">
                <a:solidFill>
                  <a:srgbClr val="FFFF00"/>
                </a:solidFill>
              </a:rPr>
              <a:t>我们这，清明节都是要登山拜蚕花娘娘的。我们这里是平原，所以难以看到群山连绵的风景，我们所谓的山，实则算不上是山，只不过是一个小小的土丘罢了。每到清明节，都会有很多小摊小贩在路边摆摊，虽然商品的质量不怎么样，但年年都会有成群结队的游客前往。</a:t>
            </a:r>
          </a:p>
          <a:p>
            <a:pPr>
              <a:buNone/>
            </a:pPr>
            <a:endParaRPr lang="zh-CN" altLang="en-US" dirty="0"/>
          </a:p>
        </p:txBody>
      </p:sp>
      <p:sp>
        <p:nvSpPr>
          <p:cNvPr id="4" name="TextBox 3"/>
          <p:cNvSpPr txBox="1"/>
          <p:nvPr/>
        </p:nvSpPr>
        <p:spPr>
          <a:xfrm>
            <a:off x="642910" y="3500438"/>
            <a:ext cx="8358246" cy="369332"/>
          </a:xfrm>
          <a:prstGeom prst="rect">
            <a:avLst/>
          </a:prstGeom>
          <a:noFill/>
        </p:spPr>
        <p:txBody>
          <a:bodyPr wrap="square" rtlCol="0">
            <a:spAutoFit/>
          </a:bodyPr>
          <a:lstStyle/>
          <a:p>
            <a:endParaRPr lang="zh-CN" altLang="en-US" dirty="0"/>
          </a:p>
        </p:txBody>
      </p:sp>
      <p:sp>
        <p:nvSpPr>
          <p:cNvPr id="5" name="TextBox 4"/>
          <p:cNvSpPr txBox="1"/>
          <p:nvPr/>
        </p:nvSpPr>
        <p:spPr>
          <a:xfrm>
            <a:off x="714348" y="4786322"/>
            <a:ext cx="184731" cy="369332"/>
          </a:xfrm>
          <a:prstGeom prst="rect">
            <a:avLst/>
          </a:prstGeom>
          <a:noFill/>
        </p:spPr>
        <p:txBody>
          <a:bodyPr wrap="none" rtlCol="0">
            <a:spAutoFit/>
          </a:bodyPr>
          <a:lstStyle/>
          <a:p>
            <a:endParaRPr lang="zh-CN" altLang="en-US" dirty="0"/>
          </a:p>
        </p:txBody>
      </p:sp>
      <p:sp>
        <p:nvSpPr>
          <p:cNvPr id="1025" name="Rectangle 1"/>
          <p:cNvSpPr>
            <a:spLocks noChangeArrowheads="1"/>
          </p:cNvSpPr>
          <p:nvPr/>
        </p:nvSpPr>
        <p:spPr bwMode="auto">
          <a:xfrm>
            <a:off x="0" y="3000372"/>
            <a:ext cx="9144000" cy="3298339"/>
          </a:xfrm>
          <a:prstGeom prst="rect">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2700000" scaled="1"/>
            <a:tileRect/>
          </a:gra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ts val="2500"/>
              </a:lnSpc>
              <a:spcBef>
                <a:spcPct val="0"/>
              </a:spcBef>
              <a:spcAft>
                <a:spcPct val="0"/>
              </a:spcAft>
              <a:buClrTx/>
              <a:buSzTx/>
              <a:buFontTx/>
              <a:buNone/>
              <a:tabLst/>
            </a:pPr>
            <a:r>
              <a:rPr kumimoji="0" lang="zh-CN" sz="2800" b="1"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在我们这，清明节有登含山拜蚕娘的习俗，到了这一天，不管养蚕的和不养蚕的都去噶闹忙，男的女的，开车的走路的，背包的带小孩的，应有尽有。商家的和不是商家的多会瞄准这个机会，赚点儿钱。买花的美其名曰</a:t>
            </a:r>
            <a:r>
              <a:rPr kumimoji="0" lang="zh-CN" sz="2800" b="1" i="0" u="none" strike="noStrike" cap="none" normalizeH="0" baseline="0" dirty="0" smtClean="0">
                <a:ln>
                  <a:noFill/>
                </a:ln>
                <a:solidFill>
                  <a:schemeClr val="tx1"/>
                </a:solidFill>
                <a:effectLst/>
                <a:latin typeface="Arial"/>
                <a:ea typeface="宋体" pitchFamily="2" charset="-122"/>
                <a:cs typeface="Times New Roman" pitchFamily="18" charset="0"/>
              </a:rPr>
              <a:t>“</a:t>
            </a:r>
            <a:r>
              <a:rPr kumimoji="0" lang="zh-CN" sz="2800" b="1"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蚕花</a:t>
            </a:r>
            <a:r>
              <a:rPr kumimoji="0" lang="zh-CN" sz="2800" b="1" i="0" u="none" strike="noStrike" cap="none" normalizeH="0" baseline="0" dirty="0" smtClean="0">
                <a:ln>
                  <a:noFill/>
                </a:ln>
                <a:solidFill>
                  <a:schemeClr val="tx1"/>
                </a:solidFill>
                <a:effectLst/>
                <a:latin typeface="Arial"/>
                <a:ea typeface="宋体" pitchFamily="2" charset="-122"/>
                <a:cs typeface="Times New Roman" pitchFamily="18" charset="0"/>
              </a:rPr>
              <a:t>”</a:t>
            </a:r>
            <a:r>
              <a:rPr kumimoji="0" lang="zh-CN" sz="2800" b="1"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，买风车的称之为</a:t>
            </a:r>
            <a:r>
              <a:rPr kumimoji="0" lang="zh-CN" sz="2800" b="1" i="0" u="none" strike="noStrike" cap="none" normalizeH="0" baseline="0" dirty="0" smtClean="0">
                <a:ln>
                  <a:noFill/>
                </a:ln>
                <a:solidFill>
                  <a:schemeClr val="tx1"/>
                </a:solidFill>
                <a:effectLst/>
                <a:latin typeface="Arial"/>
                <a:ea typeface="宋体" pitchFamily="2" charset="-122"/>
                <a:cs typeface="Times New Roman" pitchFamily="18" charset="0"/>
              </a:rPr>
              <a:t>“</a:t>
            </a:r>
            <a:r>
              <a:rPr kumimoji="0" lang="zh-CN" sz="2800" b="1"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蚕车</a:t>
            </a:r>
            <a:r>
              <a:rPr kumimoji="0" lang="zh-CN" sz="2800" b="1" i="0" u="none" strike="noStrike" cap="none" normalizeH="0" baseline="0" dirty="0" smtClean="0">
                <a:ln>
                  <a:noFill/>
                </a:ln>
                <a:solidFill>
                  <a:schemeClr val="tx1"/>
                </a:solidFill>
                <a:effectLst/>
                <a:latin typeface="Arial"/>
                <a:ea typeface="宋体" pitchFamily="2" charset="-122"/>
                <a:cs typeface="Times New Roman" pitchFamily="18" charset="0"/>
              </a:rPr>
              <a:t>”</a:t>
            </a:r>
            <a:r>
              <a:rPr kumimoji="0" lang="zh-CN" sz="2800" b="1"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，连很不起眼的玩具小蛇也命名为</a:t>
            </a:r>
            <a:r>
              <a:rPr kumimoji="0" lang="zh-CN" sz="2800" b="1" i="0" u="none" strike="noStrike" cap="none" normalizeH="0" baseline="0" dirty="0" smtClean="0">
                <a:ln>
                  <a:noFill/>
                </a:ln>
                <a:solidFill>
                  <a:schemeClr val="tx1"/>
                </a:solidFill>
                <a:effectLst/>
                <a:latin typeface="Arial"/>
                <a:ea typeface="宋体" pitchFamily="2" charset="-122"/>
                <a:cs typeface="Times New Roman" pitchFamily="18" charset="0"/>
              </a:rPr>
              <a:t>“</a:t>
            </a:r>
            <a:r>
              <a:rPr kumimoji="0" lang="zh-CN" sz="2800" b="1"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蚕龙</a:t>
            </a:r>
            <a:r>
              <a:rPr kumimoji="0" lang="zh-CN" sz="2800" b="1" i="0" u="none" strike="noStrike" cap="none" normalizeH="0" baseline="0" dirty="0" smtClean="0">
                <a:ln>
                  <a:noFill/>
                </a:ln>
                <a:solidFill>
                  <a:schemeClr val="tx1"/>
                </a:solidFill>
                <a:effectLst/>
                <a:latin typeface="Arial"/>
                <a:ea typeface="宋体" pitchFamily="2" charset="-122"/>
                <a:cs typeface="Times New Roman" pitchFamily="18" charset="0"/>
              </a:rPr>
              <a:t>”</a:t>
            </a:r>
            <a:r>
              <a:rPr kumimoji="0" lang="zh-CN" sz="2800" b="1"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那些个相貌及其平常的甜麦塌饼更是冠以了各种头衔，忽悠得那些远道而来的游客有些晕晕乎乎了。小摊小贩在路边摆摊占居了半边江山，虽然商品的质量不怎么样，但成群结队的游客中不断有人交易，也许是好奇，也许是图个吉利。</a:t>
            </a:r>
            <a:endParaRPr kumimoji="0" lang="zh-CN" sz="28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3" presetClass="entr" presetSubtype="16" fill="hold" grpId="0" nodeType="clickEffect">
                                  <p:stCondLst>
                                    <p:cond delay="0"/>
                                  </p:stCondLst>
                                  <p:childTnLst>
                                    <p:set>
                                      <p:cBhvr>
                                        <p:cTn id="12" dur="1" fill="hold">
                                          <p:stCondLst>
                                            <p:cond delay="0"/>
                                          </p:stCondLst>
                                        </p:cTn>
                                        <p:tgtEl>
                                          <p:spTgt spid="1025"/>
                                        </p:tgtEl>
                                        <p:attrNameLst>
                                          <p:attrName>style.visibility</p:attrName>
                                        </p:attrNameLst>
                                      </p:cBhvr>
                                      <p:to>
                                        <p:strVal val="visible"/>
                                      </p:to>
                                    </p:set>
                                    <p:animEffect transition="in" filter="plus(in)">
                                      <p:cBhvr>
                                        <p:cTn id="13" dur="2000"/>
                                        <p:tgtEl>
                                          <p:spTgt spid="10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P spid="1025" grpId="0" animBg="1"/>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0" y="214290"/>
            <a:ext cx="9144000" cy="2643182"/>
          </a:xfrm>
          <a:solidFill>
            <a:srgbClr val="00B0F0"/>
          </a:solidFill>
        </p:spPr>
        <p:txBody>
          <a:bodyPr>
            <a:normAutofit fontScale="85000" lnSpcReduction="10000"/>
          </a:bodyPr>
          <a:lstStyle/>
          <a:p>
            <a:pPr>
              <a:lnSpc>
                <a:spcPts val="2900"/>
              </a:lnSpc>
              <a:buNone/>
            </a:pPr>
            <a:r>
              <a:rPr lang="en-US" altLang="zh-CN" b="1" dirty="0" smtClean="0">
                <a:solidFill>
                  <a:schemeClr val="bg2"/>
                </a:solidFill>
              </a:rPr>
              <a:t> </a:t>
            </a:r>
            <a:r>
              <a:rPr lang="en-US" altLang="zh-CN" b="1" dirty="0" smtClean="0">
                <a:solidFill>
                  <a:schemeClr val="bg2"/>
                </a:solidFill>
              </a:rPr>
              <a:t>        </a:t>
            </a:r>
            <a:r>
              <a:rPr lang="zh-CN" altLang="en-US" b="1" dirty="0" smtClean="0">
                <a:solidFill>
                  <a:schemeClr val="bg2"/>
                </a:solidFill>
              </a:rPr>
              <a:t>脑海</a:t>
            </a:r>
            <a:r>
              <a:rPr lang="zh-CN" altLang="en-US" b="1" dirty="0" smtClean="0">
                <a:solidFill>
                  <a:schemeClr val="bg2"/>
                </a:solidFill>
              </a:rPr>
              <a:t>中的问题一问出，我立刻给出了结论。</a:t>
            </a:r>
          </a:p>
          <a:p>
            <a:pPr>
              <a:lnSpc>
                <a:spcPts val="2900"/>
              </a:lnSpc>
              <a:buNone/>
            </a:pPr>
            <a:r>
              <a:rPr lang="zh-CN" altLang="en-US" b="1" dirty="0" smtClean="0">
                <a:solidFill>
                  <a:schemeClr val="bg2"/>
                </a:solidFill>
              </a:rPr>
              <a:t>亲人之间的感情是真的，</a:t>
            </a:r>
            <a:r>
              <a:rPr lang="en-US" altLang="zh-CN" b="1" dirty="0" smtClean="0">
                <a:solidFill>
                  <a:schemeClr val="bg2"/>
                </a:solidFill>
              </a:rPr>
              <a:t>——</a:t>
            </a:r>
            <a:r>
              <a:rPr lang="zh-CN" altLang="en-US" b="1" dirty="0" smtClean="0">
                <a:solidFill>
                  <a:schemeClr val="bg2"/>
                </a:solidFill>
              </a:rPr>
              <a:t>就比如说</a:t>
            </a:r>
            <a:r>
              <a:rPr lang="zh-CN" altLang="en-US" b="1" dirty="0" smtClean="0">
                <a:solidFill>
                  <a:schemeClr val="bg2"/>
                </a:solidFill>
              </a:rPr>
              <a:t>，奶奶</a:t>
            </a:r>
            <a:r>
              <a:rPr lang="zh-CN" altLang="en-US" b="1" dirty="0" smtClean="0">
                <a:solidFill>
                  <a:schemeClr val="bg2"/>
                </a:solidFill>
              </a:rPr>
              <a:t>对我的爱</a:t>
            </a:r>
            <a:r>
              <a:rPr lang="zh-CN" altLang="en-US" b="1" dirty="0" smtClean="0">
                <a:solidFill>
                  <a:schemeClr val="bg2"/>
                </a:solidFill>
              </a:rPr>
              <a:t>是真的</a:t>
            </a:r>
            <a:r>
              <a:rPr lang="zh-CN" altLang="en-US" b="1" dirty="0" smtClean="0">
                <a:solidFill>
                  <a:schemeClr val="bg2"/>
                </a:solidFill>
              </a:rPr>
              <a:t>，我对奶奶的玩笑的讨厌是真的，同时，我对奶奶内心的爱也是真的</a:t>
            </a:r>
            <a:r>
              <a:rPr lang="en-US" altLang="zh-CN" b="1" dirty="0" smtClean="0">
                <a:solidFill>
                  <a:schemeClr val="bg2"/>
                </a:solidFill>
              </a:rPr>
              <a:t>……</a:t>
            </a:r>
          </a:p>
          <a:p>
            <a:pPr>
              <a:lnSpc>
                <a:spcPts val="2900"/>
              </a:lnSpc>
              <a:buNone/>
            </a:pPr>
            <a:r>
              <a:rPr lang="en-US" b="1" dirty="0" smtClean="0">
                <a:solidFill>
                  <a:schemeClr val="bg2"/>
                </a:solidFill>
              </a:rPr>
              <a:t>    </a:t>
            </a:r>
            <a:r>
              <a:rPr lang="zh-CN" altLang="en-US" b="1" dirty="0" smtClean="0">
                <a:solidFill>
                  <a:schemeClr val="bg2"/>
                </a:solidFill>
              </a:rPr>
              <a:t>逛了一天，感觉脑袋晕晕的，于是我晃了晃头，牵着父亲的手，向家的方向走去。</a:t>
            </a:r>
            <a:r>
              <a:rPr lang="en-US" altLang="zh-CN" b="1" dirty="0" smtClean="0">
                <a:solidFill>
                  <a:schemeClr val="bg2"/>
                </a:solidFill>
                <a:latin typeface="楷体" pitchFamily="49" charset="-122"/>
                <a:ea typeface="楷体" pitchFamily="49" charset="-122"/>
              </a:rPr>
              <a:t>《</a:t>
            </a:r>
            <a:r>
              <a:rPr lang="zh-CN" altLang="en-US" b="1" dirty="0" smtClean="0">
                <a:solidFill>
                  <a:schemeClr val="bg2"/>
                </a:solidFill>
                <a:latin typeface="楷体" pitchFamily="49" charset="-122"/>
                <a:ea typeface="楷体" pitchFamily="49" charset="-122"/>
              </a:rPr>
              <a:t>这是真的</a:t>
            </a:r>
            <a:r>
              <a:rPr lang="en-US" altLang="zh-CN" b="1" dirty="0" smtClean="0">
                <a:solidFill>
                  <a:schemeClr val="bg2"/>
                </a:solidFill>
                <a:latin typeface="楷体" pitchFamily="49" charset="-122"/>
                <a:ea typeface="楷体" pitchFamily="49" charset="-122"/>
              </a:rPr>
              <a:t>》</a:t>
            </a:r>
            <a:r>
              <a:rPr lang="en-US" b="1" dirty="0" smtClean="0">
                <a:solidFill>
                  <a:schemeClr val="bg2"/>
                </a:solidFill>
                <a:latin typeface="楷体" pitchFamily="49" charset="-122"/>
                <a:ea typeface="楷体" pitchFamily="49" charset="-122"/>
              </a:rPr>
              <a:t>803</a:t>
            </a:r>
            <a:r>
              <a:rPr lang="zh-CN" altLang="en-US" b="1" dirty="0" smtClean="0">
                <a:solidFill>
                  <a:schemeClr val="bg2"/>
                </a:solidFill>
                <a:latin typeface="楷体" pitchFamily="49" charset="-122"/>
                <a:ea typeface="楷体" pitchFamily="49" charset="-122"/>
              </a:rPr>
              <a:t>班 朱欣钰</a:t>
            </a:r>
          </a:p>
          <a:p>
            <a:endParaRPr lang="zh-CN" altLang="en-US" dirty="0"/>
          </a:p>
        </p:txBody>
      </p:sp>
      <p:sp>
        <p:nvSpPr>
          <p:cNvPr id="75777" name="Rectangle 1"/>
          <p:cNvSpPr>
            <a:spLocks noChangeArrowheads="1"/>
          </p:cNvSpPr>
          <p:nvPr/>
        </p:nvSpPr>
        <p:spPr bwMode="auto">
          <a:xfrm>
            <a:off x="0" y="2826127"/>
            <a:ext cx="9144000" cy="4031873"/>
          </a:xfrm>
          <a:prstGeom prst="rect">
            <a:avLst/>
          </a:prstGeom>
          <a:solidFill>
            <a:srgbClr val="FFC000"/>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95275" algn="l" defTabSz="914400" rtl="0" eaLnBrk="1" fontAlgn="base" latinLnBrk="0" hangingPunct="1">
              <a:lnSpc>
                <a:spcPct val="100000"/>
              </a:lnSpc>
              <a:spcBef>
                <a:spcPct val="0"/>
              </a:spcBef>
              <a:spcAft>
                <a:spcPct val="0"/>
              </a:spcAft>
              <a:buClrTx/>
              <a:buSzTx/>
              <a:buFontTx/>
              <a:buNone/>
              <a:tabLst/>
            </a:pPr>
            <a:r>
              <a:rPr kumimoji="0" lang="en-US" altLang="zh-CN" sz="3200" b="1" i="0" u="none" strike="noStrike" cap="none" normalizeH="0" baseline="0" dirty="0" smtClean="0">
                <a:ln>
                  <a:noFill/>
                </a:ln>
                <a:solidFill>
                  <a:srgbClr val="FFFFFF"/>
                </a:solidFill>
                <a:effectLst/>
                <a:latin typeface="宋体" pitchFamily="2" charset="-122"/>
                <a:ea typeface="宋体" pitchFamily="2" charset="-122"/>
                <a:cs typeface="Times New Roman" pitchFamily="18" charset="0"/>
              </a:rPr>
              <a:t>   </a:t>
            </a:r>
            <a:r>
              <a:rPr kumimoji="0" lang="zh-CN" sz="3200" b="1" i="0" u="none" strike="noStrike" cap="none" normalizeH="0" baseline="0" dirty="0" smtClean="0">
                <a:ln>
                  <a:noFill/>
                </a:ln>
                <a:solidFill>
                  <a:srgbClr val="FFFFFF"/>
                </a:solidFill>
                <a:effectLst/>
                <a:latin typeface="宋体" pitchFamily="2" charset="-122"/>
                <a:ea typeface="宋体" pitchFamily="2" charset="-122"/>
                <a:cs typeface="Times New Roman" pitchFamily="18" charset="0"/>
              </a:rPr>
              <a:t>脑海中的问题一问出，我立刻给出了结论。</a:t>
            </a:r>
            <a:endParaRPr kumimoji="0" lang="zh-CN" sz="3200" b="0" i="0" u="none" strike="noStrike" cap="none" normalizeH="0" baseline="0" dirty="0" smtClean="0">
              <a:ln>
                <a:noFill/>
              </a:ln>
              <a:solidFill>
                <a:srgbClr val="FFFFFF"/>
              </a:solidFill>
              <a:effectLst/>
              <a:latin typeface="Arial" pitchFamily="34" charset="0"/>
              <a:ea typeface="宋体" pitchFamily="2" charset="-122"/>
              <a:cs typeface="宋体" pitchFamily="2" charset="-122"/>
            </a:endParaRPr>
          </a:p>
          <a:p>
            <a:pPr marL="0" marR="0" lvl="0" indent="304800" algn="l" defTabSz="914400" rtl="0" eaLnBrk="0" fontAlgn="base" latinLnBrk="0" hangingPunct="0">
              <a:lnSpc>
                <a:spcPct val="100000"/>
              </a:lnSpc>
              <a:spcBef>
                <a:spcPct val="0"/>
              </a:spcBef>
              <a:spcAft>
                <a:spcPct val="0"/>
              </a:spcAft>
              <a:buClrTx/>
              <a:buSzTx/>
              <a:buFontTx/>
              <a:buNone/>
              <a:tabLst/>
            </a:pPr>
            <a:r>
              <a:rPr kumimoji="0" lang="en-US" altLang="zh-CN" sz="3200" b="1" i="0" u="none" strike="noStrike" cap="none" normalizeH="0" baseline="0" dirty="0" smtClean="0">
                <a:ln>
                  <a:noFill/>
                </a:ln>
                <a:solidFill>
                  <a:srgbClr val="FFFFFF"/>
                </a:solidFill>
                <a:effectLst/>
                <a:latin typeface="宋体" pitchFamily="2" charset="-122"/>
                <a:ea typeface="宋体" pitchFamily="2" charset="-122"/>
                <a:cs typeface="Times New Roman" pitchFamily="18" charset="0"/>
              </a:rPr>
              <a:t>   </a:t>
            </a:r>
            <a:r>
              <a:rPr kumimoji="0" lang="zh-CN" sz="3200" b="1" i="0" u="none" strike="noStrike" cap="none" normalizeH="0" baseline="0" dirty="0" smtClean="0">
                <a:ln>
                  <a:noFill/>
                </a:ln>
                <a:solidFill>
                  <a:srgbClr val="FFFFFF"/>
                </a:solidFill>
                <a:effectLst/>
                <a:latin typeface="宋体" pitchFamily="2" charset="-122"/>
                <a:ea typeface="宋体" pitchFamily="2" charset="-122"/>
                <a:cs typeface="Times New Roman" pitchFamily="18" charset="0"/>
              </a:rPr>
              <a:t>爸爸陪我游山是真的，亲人之间的感情是真的，奶奶对我的爱是真的，我对奶奶的玩笑的讨厌是真的，我对奶奶内心的爱也是真的，老师的教导是真的，含山不厌其烦年复一年地接待四方游客是真的。</a:t>
            </a:r>
            <a:endParaRPr kumimoji="0" lang="zh-CN" sz="3200" b="0" i="0" u="none" strike="noStrike" cap="none" normalizeH="0" baseline="0" dirty="0" smtClean="0">
              <a:ln>
                <a:noFill/>
              </a:ln>
              <a:solidFill>
                <a:srgbClr val="FFFFFF"/>
              </a:solidFill>
              <a:effectLst/>
              <a:latin typeface="Arial" pitchFamily="34" charset="0"/>
              <a:ea typeface="宋体" pitchFamily="2" charset="-122"/>
              <a:cs typeface="宋体" pitchFamily="2" charset="-122"/>
            </a:endParaRPr>
          </a:p>
          <a:p>
            <a:pPr marL="0" marR="0" lvl="0" indent="304800" algn="l" defTabSz="914400" rtl="0" eaLnBrk="0" fontAlgn="base" latinLnBrk="0" hangingPunct="0">
              <a:lnSpc>
                <a:spcPct val="100000"/>
              </a:lnSpc>
              <a:spcBef>
                <a:spcPct val="0"/>
              </a:spcBef>
              <a:spcAft>
                <a:spcPct val="0"/>
              </a:spcAft>
              <a:buClrTx/>
              <a:buSzTx/>
              <a:buFontTx/>
              <a:buNone/>
              <a:tabLst/>
            </a:pPr>
            <a:r>
              <a:rPr kumimoji="0" lang="zh-CN" altLang="en-US" sz="3200" b="1" i="0" u="none" strike="noStrike" cap="none" normalizeH="0" baseline="0" dirty="0" smtClean="0">
                <a:ln>
                  <a:noFill/>
                </a:ln>
                <a:solidFill>
                  <a:srgbClr val="FFFFFF"/>
                </a:solidFill>
                <a:effectLst/>
                <a:latin typeface="宋体" pitchFamily="2" charset="-122"/>
                <a:ea typeface="宋体" pitchFamily="2" charset="-122"/>
                <a:cs typeface="Times New Roman" pitchFamily="18" charset="0"/>
              </a:rPr>
              <a:t>   眼前的景，心中的情，古老的文化，现实的发展，这都是真的。</a:t>
            </a:r>
            <a:endParaRPr kumimoji="0" lang="zh-CN" altLang="en-US" sz="3200" b="0" i="0" u="none" strike="noStrike" cap="none" normalizeH="0" baseline="0" dirty="0" smtClean="0">
              <a:ln>
                <a:noFill/>
              </a:ln>
              <a:solidFill>
                <a:srgbClr val="FFFFFF"/>
              </a:solidFill>
              <a:effectLst/>
              <a:latin typeface="Arial" pitchFamily="34" charset="0"/>
              <a:ea typeface="宋体" pitchFamily="2" charset="-122"/>
              <a:cs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9" presetClass="entr" presetSubtype="0" fill="hold" grpId="0" nodeType="clickEffect">
                                  <p:stCondLst>
                                    <p:cond delay="0"/>
                                  </p:stCondLst>
                                  <p:childTnLst>
                                    <p:set>
                                      <p:cBhvr>
                                        <p:cTn id="30" dur="1" fill="hold">
                                          <p:stCondLst>
                                            <p:cond delay="0"/>
                                          </p:stCondLst>
                                        </p:cTn>
                                        <p:tgtEl>
                                          <p:spTgt spid="75777"/>
                                        </p:tgtEl>
                                        <p:attrNameLst>
                                          <p:attrName>style.visibility</p:attrName>
                                        </p:attrNameLst>
                                      </p:cBhvr>
                                      <p:to>
                                        <p:strVal val="visible"/>
                                      </p:to>
                                    </p:set>
                                    <p:animEffect transition="in" filter="dissolve">
                                      <p:cBhvr>
                                        <p:cTn id="31" dur="500"/>
                                        <p:tgtEl>
                                          <p:spTgt spid="757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75777" grpId="0" animBg="1"/>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85784" y="214290"/>
            <a:ext cx="9429784" cy="3286124"/>
          </a:xfrm>
          <a:solidFill>
            <a:srgbClr val="0070C0"/>
          </a:solidFill>
        </p:spPr>
        <p:txBody>
          <a:bodyPr>
            <a:normAutofit/>
          </a:bodyPr>
          <a:lstStyle/>
          <a:p>
            <a:pPr>
              <a:lnSpc>
                <a:spcPts val="2300"/>
              </a:lnSpc>
            </a:pPr>
            <a:r>
              <a:rPr lang="en-US" altLang="zh-CN" sz="2800" b="1" dirty="0" smtClean="0"/>
              <a:t> </a:t>
            </a:r>
            <a:r>
              <a:rPr lang="en-US" altLang="zh-CN" sz="2800" b="1" dirty="0" smtClean="0"/>
              <a:t>    </a:t>
            </a:r>
            <a:r>
              <a:rPr lang="zh-CN" altLang="en-US" sz="2400" b="1" dirty="0" smtClean="0">
                <a:solidFill>
                  <a:srgbClr val="FFFFFF"/>
                </a:solidFill>
              </a:rPr>
              <a:t>坐</a:t>
            </a:r>
            <a:r>
              <a:rPr lang="zh-CN" altLang="en-US" sz="2400" b="1" dirty="0" smtClean="0">
                <a:solidFill>
                  <a:srgbClr val="FFFFFF"/>
                </a:solidFill>
              </a:rPr>
              <a:t>在火车上，望着窗外的景色，听着车内那浓重的乡音，然后闭上眼，大脑开始回忆。</a:t>
            </a:r>
          </a:p>
          <a:p>
            <a:pPr>
              <a:lnSpc>
                <a:spcPts val="2300"/>
              </a:lnSpc>
            </a:pPr>
            <a:r>
              <a:rPr lang="zh-CN" altLang="en-US" sz="2400" b="1" dirty="0" smtClean="0">
                <a:solidFill>
                  <a:srgbClr val="FFFFFF"/>
                </a:solidFill>
              </a:rPr>
              <a:t>小时候在乡下，喜爱乡村的人，更喜爱乡村生活。每每见到小草从土里钻出头来，我便脱去棉衣，跑到外面，迎着阳光奔跑着，感受初春给我带来的温暖。当第一声蝉鸣来自树梢，我又顶着烈日，闷热的夏风，在田野里度过一天，在蝈蝈的歌声中进入梦乡。当萧瑟的秋风吹来，我漫步在田埂小道上，享受着静谧的时光。在纷纷扬扬的大雪中，我度过一年中的最后一天，然后又期盼着，小草从土里探出头来</a:t>
            </a:r>
            <a:r>
              <a:rPr lang="en-US" altLang="zh-CN" sz="2400" b="1" dirty="0" smtClean="0">
                <a:solidFill>
                  <a:srgbClr val="FFFFFF"/>
                </a:solidFill>
              </a:rPr>
              <a:t>……</a:t>
            </a:r>
          </a:p>
          <a:p>
            <a:pPr>
              <a:buNone/>
            </a:pPr>
            <a:endParaRPr lang="zh-CN" altLang="en-US" dirty="0"/>
          </a:p>
        </p:txBody>
      </p:sp>
      <p:sp>
        <p:nvSpPr>
          <p:cNvPr id="4" name="TextBox 3"/>
          <p:cNvSpPr txBox="1"/>
          <p:nvPr/>
        </p:nvSpPr>
        <p:spPr>
          <a:xfrm>
            <a:off x="1" y="3000372"/>
            <a:ext cx="9144000" cy="4906471"/>
          </a:xfrm>
          <a:prstGeom prst="rect">
            <a:avLst/>
          </a:prstGeom>
          <a:solidFill>
            <a:srgbClr val="C00000"/>
          </a:solidFill>
        </p:spPr>
        <p:txBody>
          <a:bodyPr wrap="square" rtlCol="0">
            <a:spAutoFit/>
          </a:bodyPr>
          <a:lstStyle/>
          <a:p>
            <a:pPr>
              <a:lnSpc>
                <a:spcPts val="2500"/>
              </a:lnSpc>
            </a:pPr>
            <a:r>
              <a:rPr lang="zh-CN" altLang="en-US" sz="2400" b="1" dirty="0" smtClean="0"/>
              <a:t>        </a:t>
            </a:r>
            <a:r>
              <a:rPr lang="zh-CN" altLang="en-US" sz="2400" b="1" dirty="0" smtClean="0">
                <a:solidFill>
                  <a:srgbClr val="FFFF00"/>
                </a:solidFill>
              </a:rPr>
              <a:t>坐</a:t>
            </a:r>
            <a:r>
              <a:rPr lang="zh-CN" altLang="en-US" sz="2400" b="1" dirty="0" smtClean="0">
                <a:solidFill>
                  <a:srgbClr val="FFFF00"/>
                </a:solidFill>
              </a:rPr>
              <a:t>在火车上，望着窗外那熟悉而又显陌生的景色，听着车内熟悉而淳朴的回乡客那浓重的乡音，然后闭上眼，大脑的屏幕开始渐渐清晰。</a:t>
            </a:r>
            <a:endParaRPr lang="zh-CN" altLang="en-US" sz="2400" dirty="0" smtClean="0">
              <a:solidFill>
                <a:srgbClr val="FFFF00"/>
              </a:solidFill>
            </a:endParaRPr>
          </a:p>
          <a:p>
            <a:pPr>
              <a:lnSpc>
                <a:spcPts val="2500"/>
              </a:lnSpc>
            </a:pPr>
            <a:r>
              <a:rPr lang="zh-CN" altLang="en-US" sz="2400" b="1" dirty="0" smtClean="0">
                <a:solidFill>
                  <a:srgbClr val="FFFF00"/>
                </a:solidFill>
              </a:rPr>
              <a:t>小时候我住在乡下，喜爱乡村单纯的景色，喜爱乡村单纯的人，更喜爱乡村单纯的生活。每每见到小草从土里探出头来，我便亟不可待地脱去厚重的棉衣，跑到外面，迎着阳光奔跑着，感受初春给我带来的温暖，欣赏春天赋予大自然的优美景色。当第一声蝉鸣来自树梢，我又顶着烈日，闷热的夏风向我袭来，我却又在田野里度过一天，在蝈蝈的歌声中带着一天的疲劳与快乐进入梦乡。当萧瑟的秋风走来时，洋洋洒洒的落叶飘了一地，我漫步在田埂小道上，享受着静谧的时光，感受着父辈们丰收的喜悦。在纷纷扬扬的大雪中，我度过一年中的最后一天，然后又期盼着，小草从土里探出头来</a:t>
            </a:r>
            <a:r>
              <a:rPr lang="en-US" altLang="zh-CN" sz="2400" b="1" dirty="0" smtClean="0">
                <a:solidFill>
                  <a:srgbClr val="FFFF00"/>
                </a:solidFill>
              </a:rPr>
              <a:t>……</a:t>
            </a:r>
            <a:endParaRPr lang="zh-CN" altLang="en-US" sz="2400" dirty="0" smtClean="0">
              <a:solidFill>
                <a:srgbClr val="FFFF00"/>
              </a:solidFill>
            </a:endParaRPr>
          </a:p>
          <a:p>
            <a:r>
              <a:rPr lang="en-US" sz="2400" b="1" dirty="0" smtClean="0"/>
              <a:t> </a:t>
            </a:r>
            <a:endParaRPr lang="zh-CN" altLang="en-US" sz="2400" dirty="0" smtClean="0"/>
          </a:p>
          <a:p>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box(in)">
                                      <p:cBhvr>
                                        <p:cTn id="7" dur="500"/>
                                        <p:tgtEl>
                                          <p:spTgt spid="3">
                                            <p:bg/>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ox(in)">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box(in)">
                                      <p:cBhvr>
                                        <p:cTn id="17" dur="5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1" presetClass="entr" presetSubtype="4" fill="hold" grpId="0"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wheel(4)">
                                      <p:cBhvr>
                                        <p:cTn id="22"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animBg="1"/>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42844" y="142853"/>
            <a:ext cx="8786874" cy="3000395"/>
          </a:xfrm>
          <a:solidFill>
            <a:srgbClr val="660066"/>
          </a:solidFill>
        </p:spPr>
        <p:txBody>
          <a:bodyPr>
            <a:normAutofit fontScale="25000" lnSpcReduction="20000"/>
          </a:bodyPr>
          <a:lstStyle/>
          <a:p>
            <a:pPr>
              <a:lnSpc>
                <a:spcPts val="2900"/>
              </a:lnSpc>
              <a:buNone/>
            </a:pPr>
            <a:r>
              <a:rPr lang="en-US" altLang="zh-CN" sz="2800" b="1" dirty="0" smtClean="0"/>
              <a:t> </a:t>
            </a:r>
            <a:r>
              <a:rPr lang="en-US" altLang="zh-CN" sz="2800" b="1" dirty="0" smtClean="0"/>
              <a:t>                                           </a:t>
            </a:r>
            <a:r>
              <a:rPr lang="zh-CN" altLang="en-US" sz="11200" b="1" dirty="0" smtClean="0">
                <a:solidFill>
                  <a:srgbClr val="FFFF00"/>
                </a:solidFill>
              </a:rPr>
              <a:t>外祖父</a:t>
            </a:r>
            <a:r>
              <a:rPr lang="zh-CN" altLang="en-US" sz="11200" b="1" dirty="0" smtClean="0">
                <a:solidFill>
                  <a:srgbClr val="FFFF00"/>
                </a:solidFill>
              </a:rPr>
              <a:t>曾和我说，在他还年轻的时候为了躲避日本人的炮火，迫不得已才逃到了这里，当时这里满是荒草，只有一条向东流的河。于是外祖父他们便在这里安了家，建起了草屋，种起了稻谷。但其间也被鬼子发现过几次，都是死命抗争才守住了这一片小小的土地。村里最初的不少干部为了抵抗，壮烈牺牲了。后来，好不容易革命成功了，新中国建了起来，小村也才一天一天好起来。</a:t>
            </a:r>
          </a:p>
          <a:p>
            <a:pPr>
              <a:lnSpc>
                <a:spcPts val="2900"/>
              </a:lnSpc>
              <a:buNone/>
            </a:pPr>
            <a:r>
              <a:rPr lang="en-US" sz="9600" b="1" dirty="0" smtClean="0"/>
              <a:t> </a:t>
            </a:r>
            <a:endParaRPr lang="zh-CN" altLang="en-US" sz="9600" dirty="0" smtClean="0"/>
          </a:p>
          <a:p>
            <a:endParaRPr lang="zh-CN" altLang="en-US" dirty="0"/>
          </a:p>
        </p:txBody>
      </p:sp>
      <p:sp>
        <p:nvSpPr>
          <p:cNvPr id="4" name="TextBox 3"/>
          <p:cNvSpPr txBox="1"/>
          <p:nvPr/>
        </p:nvSpPr>
        <p:spPr>
          <a:xfrm>
            <a:off x="142844" y="3214686"/>
            <a:ext cx="8572560" cy="3385542"/>
          </a:xfrm>
          <a:prstGeom prst="rect">
            <a:avLst/>
          </a:prstGeom>
          <a:solidFill>
            <a:srgbClr val="00B050"/>
          </a:solidFill>
        </p:spPr>
        <p:txBody>
          <a:bodyPr wrap="square" rtlCol="0">
            <a:spAutoFit/>
          </a:bodyPr>
          <a:lstStyle/>
          <a:p>
            <a:r>
              <a:rPr lang="zh-CN" altLang="en-US" sz="2800" b="1" dirty="0" smtClean="0"/>
              <a:t>         </a:t>
            </a:r>
            <a:r>
              <a:rPr lang="zh-CN" altLang="en-US" sz="2800" b="1" dirty="0" smtClean="0">
                <a:solidFill>
                  <a:srgbClr val="FFFFFF"/>
                </a:solidFill>
              </a:rPr>
              <a:t>曾祖父</a:t>
            </a:r>
            <a:r>
              <a:rPr lang="zh-CN" altLang="en-US" sz="2800" b="1" dirty="0" smtClean="0">
                <a:solidFill>
                  <a:srgbClr val="FFFFFF"/>
                </a:solidFill>
              </a:rPr>
              <a:t>曾和我说，在他还年轻的时候为了躲避日本人的炮火，迫不得已才逃到了这里，当时这里满是荒草，只有一条向东流的河，但比较安宁。于是曾祖父他们便在这里安了家，搭建了小草房，种起了稻谷。其间鬼子也光顾过几次，都是因为实在没油水可捞而离去。后来，好不容易革命成功了，新中国建了起来，小村也随之一天一天好起来。</a:t>
            </a:r>
            <a:endParaRPr lang="zh-CN" altLang="en-US" sz="2800" dirty="0" smtClean="0">
              <a:solidFill>
                <a:srgbClr val="FFFFFF"/>
              </a:solidFill>
            </a:endParaRPr>
          </a:p>
          <a:p>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circle(in)">
                                      <p:cBhvr>
                                        <p:cTn id="12" dur="20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57158" y="714356"/>
            <a:ext cx="8229600" cy="1614486"/>
          </a:xfrm>
          <a:solidFill>
            <a:srgbClr val="FFC000"/>
          </a:solidFill>
        </p:spPr>
        <p:txBody>
          <a:bodyPr/>
          <a:lstStyle/>
          <a:p>
            <a:pPr>
              <a:buNone/>
            </a:pPr>
            <a:r>
              <a:rPr lang="en-US" altLang="zh-CN" dirty="0" smtClean="0"/>
              <a:t> </a:t>
            </a:r>
            <a:r>
              <a:rPr lang="en-US" altLang="zh-CN" dirty="0" smtClean="0"/>
              <a:t>            </a:t>
            </a:r>
            <a:r>
              <a:rPr lang="zh-CN" altLang="en-US" b="1" dirty="0" smtClean="0">
                <a:solidFill>
                  <a:srgbClr val="FF0000"/>
                </a:solidFill>
              </a:rPr>
              <a:t>这</a:t>
            </a:r>
            <a:r>
              <a:rPr lang="zh-CN" altLang="en-US" b="1" dirty="0" smtClean="0">
                <a:solidFill>
                  <a:srgbClr val="FF0000"/>
                </a:solidFill>
              </a:rPr>
              <a:t>个人长得很丑，五官都好像移了位，让人看了不觉有些恶心，不愿和他接近，更不愿和他说话。</a:t>
            </a:r>
          </a:p>
          <a:p>
            <a:endParaRPr lang="zh-CN" altLang="en-US" dirty="0"/>
          </a:p>
        </p:txBody>
      </p:sp>
      <p:sp>
        <p:nvSpPr>
          <p:cNvPr id="76801" name="Rectangle 1"/>
          <p:cNvSpPr>
            <a:spLocks noChangeArrowheads="1"/>
          </p:cNvSpPr>
          <p:nvPr/>
        </p:nvSpPr>
        <p:spPr bwMode="auto">
          <a:xfrm>
            <a:off x="357158" y="3214686"/>
            <a:ext cx="8358246" cy="1846659"/>
          </a:xfrm>
          <a:prstGeom prst="rect">
            <a:avLst/>
          </a:prstGeom>
          <a:solidFill>
            <a:srgbClr val="7030A0"/>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306388" algn="l" defTabSz="914400" rtl="0" eaLnBrk="1" fontAlgn="base" latinLnBrk="0" hangingPunct="1">
              <a:lnSpc>
                <a:spcPct val="100000"/>
              </a:lnSpc>
              <a:spcBef>
                <a:spcPct val="0"/>
              </a:spcBef>
              <a:spcAft>
                <a:spcPct val="0"/>
              </a:spcAft>
              <a:buClrTx/>
              <a:buSzTx/>
              <a:buFontTx/>
              <a:buNone/>
              <a:tabLst/>
            </a:pPr>
            <a:r>
              <a:rPr kumimoji="0" lang="en-US" altLang="zh-CN" sz="3200" b="1"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      </a:t>
            </a:r>
            <a:r>
              <a:rPr kumimoji="0" lang="zh-CN" sz="3200" b="1" i="0" u="none" strike="noStrike" cap="none" normalizeH="0" baseline="0" dirty="0" smtClean="0">
                <a:ln>
                  <a:noFill/>
                </a:ln>
                <a:solidFill>
                  <a:schemeClr val="bg1"/>
                </a:solidFill>
                <a:effectLst/>
                <a:latin typeface="Times New Roman" pitchFamily="18" charset="0"/>
                <a:ea typeface="宋体" pitchFamily="2" charset="-122"/>
                <a:cs typeface="Times New Roman" pitchFamily="18" charset="0"/>
              </a:rPr>
              <a:t>这个人丑得像造物者偷工减料的结果，是潦草塞责的丑；那个人丑得像造物主恶作剧的表现，成心跟脸上的五官开玩笑。</a:t>
            </a:r>
            <a:endParaRPr kumimoji="0" lang="zh-CN" sz="3200" b="0" i="0" u="none" strike="noStrike" cap="none" normalizeH="0" baseline="0" dirty="0" smtClean="0">
              <a:ln>
                <a:noFill/>
              </a:ln>
              <a:solidFill>
                <a:schemeClr val="bg1"/>
              </a:solidFill>
              <a:effectLst/>
              <a:latin typeface="Arial" pitchFamily="34" charset="0"/>
              <a:ea typeface="宋体" pitchFamily="2" charset="-122"/>
              <a:cs typeface="宋体" pitchFamily="2" charset="-122"/>
            </a:endParaRPr>
          </a:p>
          <a:p>
            <a:pPr marL="0" marR="0" lvl="0" indent="306388" algn="l" defTabSz="914400" rtl="0" eaLnBrk="0" fontAlgn="base" latinLnBrk="0" hangingPunct="0">
              <a:lnSpc>
                <a:spcPct val="100000"/>
              </a:lnSpc>
              <a:spcBef>
                <a:spcPct val="0"/>
              </a:spcBef>
              <a:spcAft>
                <a:spcPct val="0"/>
              </a:spcAft>
              <a:buClrTx/>
              <a:buSzTx/>
              <a:buFontTx/>
              <a:buNone/>
              <a:tabLst/>
            </a:pPr>
            <a:endParaRPr kumimoji="0" lang="zh-CN" sz="18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3" presetClass="entr" presetSubtype="10" fill="hold" grpId="0" nodeType="clickEffect">
                                  <p:stCondLst>
                                    <p:cond delay="0"/>
                                  </p:stCondLst>
                                  <p:childTnLst>
                                    <p:set>
                                      <p:cBhvr>
                                        <p:cTn id="18" dur="1" fill="hold">
                                          <p:stCondLst>
                                            <p:cond delay="0"/>
                                          </p:stCondLst>
                                        </p:cTn>
                                        <p:tgtEl>
                                          <p:spTgt spid="76801"/>
                                        </p:tgtEl>
                                        <p:attrNameLst>
                                          <p:attrName>style.visibility</p:attrName>
                                        </p:attrNameLst>
                                      </p:cBhvr>
                                      <p:to>
                                        <p:strVal val="visible"/>
                                      </p:to>
                                    </p:set>
                                    <p:animEffect transition="in" filter="blinds(horizontal)">
                                      <p:cBhvr>
                                        <p:cTn id="19" dur="500"/>
                                        <p:tgtEl>
                                          <p:spTgt spid="768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76801" grpId="0" animBg="1"/>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57158" y="1071546"/>
            <a:ext cx="8229600" cy="1757362"/>
          </a:xfrm>
          <a:solidFill>
            <a:srgbClr val="7030A0"/>
          </a:solidFill>
        </p:spPr>
        <p:txBody>
          <a:bodyPr/>
          <a:lstStyle/>
          <a:p>
            <a:pPr>
              <a:buNone/>
            </a:pPr>
            <a:r>
              <a:rPr lang="en-US" altLang="zh-CN" b="1" dirty="0" smtClean="0"/>
              <a:t> </a:t>
            </a:r>
            <a:r>
              <a:rPr lang="en-US" altLang="zh-CN" b="1" dirty="0" smtClean="0"/>
              <a:t>           </a:t>
            </a:r>
            <a:r>
              <a:rPr lang="zh-CN" altLang="en-US" b="1" dirty="0" smtClean="0">
                <a:solidFill>
                  <a:srgbClr val="FFFFFF"/>
                </a:solidFill>
              </a:rPr>
              <a:t>他</a:t>
            </a:r>
            <a:r>
              <a:rPr lang="zh-CN" altLang="en-US" b="1" dirty="0" smtClean="0">
                <a:solidFill>
                  <a:srgbClr val="FFFFFF"/>
                </a:solidFill>
              </a:rPr>
              <a:t>脸色灰暗，没有与他年龄相仿的应有血色，下巴下面像公鸡似的皮宽松地悬着，喉结到是挺大的。</a:t>
            </a:r>
          </a:p>
          <a:p>
            <a:endParaRPr lang="zh-CN" altLang="en-US" dirty="0"/>
          </a:p>
        </p:txBody>
      </p:sp>
      <p:sp>
        <p:nvSpPr>
          <p:cNvPr id="4" name="TextBox 3"/>
          <p:cNvSpPr txBox="1"/>
          <p:nvPr/>
        </p:nvSpPr>
        <p:spPr>
          <a:xfrm>
            <a:off x="428596" y="2857496"/>
            <a:ext cx="8215370" cy="3816429"/>
          </a:xfrm>
          <a:prstGeom prst="rect">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path path="circle">
              <a:fillToRect l="100000" b="100000"/>
            </a:path>
            <a:tileRect t="-100000" r="-100000"/>
          </a:gradFill>
        </p:spPr>
        <p:txBody>
          <a:bodyPr wrap="square" rtlCol="0">
            <a:spAutoFit/>
          </a:bodyPr>
          <a:lstStyle/>
          <a:p>
            <a:r>
              <a:rPr lang="zh-CN" altLang="en-US" sz="3200" b="1" dirty="0" smtClean="0">
                <a:solidFill>
                  <a:srgbClr val="009999"/>
                </a:solidFill>
              </a:rPr>
              <a:t>         他</a:t>
            </a:r>
            <a:r>
              <a:rPr lang="zh-CN" altLang="en-US" sz="3200" b="1" dirty="0" smtClean="0">
                <a:solidFill>
                  <a:srgbClr val="009999"/>
                </a:solidFill>
              </a:rPr>
              <a:t>容颜灰暗，在阴天可以与周围的天色融合无间，隐身不见，是头等的保护色。颈部的皮肤活像穿着一条大号裤子，随时有掉下来的危险。他还有一样显著的东西，喉咙里一个大核，讲话时，这喉核忽升忽降，让人喉咙都发痒。</a:t>
            </a:r>
            <a:endParaRPr lang="zh-CN" altLang="en-US" sz="3200" dirty="0" smtClean="0">
              <a:solidFill>
                <a:srgbClr val="009999"/>
              </a:solidFill>
            </a:endParaRPr>
          </a:p>
          <a:p>
            <a:r>
              <a:rPr lang="en-US" sz="3200" dirty="0" smtClean="0">
                <a:solidFill>
                  <a:srgbClr val="009999"/>
                </a:solidFill>
              </a:rPr>
              <a:t> </a:t>
            </a:r>
            <a:endParaRPr lang="zh-CN" altLang="en-US" sz="3200" dirty="0" smtClean="0">
              <a:solidFill>
                <a:srgbClr val="009999"/>
              </a:solidFill>
            </a:endParaRPr>
          </a:p>
          <a:p>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6" presetClass="entr" presetSubtype="16"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circle(in)">
                                      <p:cBhvr>
                                        <p:cTn id="19"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animBg="1"/>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28596" y="928670"/>
            <a:ext cx="8229600" cy="1685924"/>
          </a:xfrm>
          <a:solidFill>
            <a:srgbClr val="FFFF00"/>
          </a:solidFill>
        </p:spPr>
        <p:txBody>
          <a:bodyPr/>
          <a:lstStyle/>
          <a:p>
            <a:r>
              <a:rPr lang="en-US" b="1" dirty="0" smtClean="0">
                <a:solidFill>
                  <a:srgbClr val="009999"/>
                </a:solidFill>
              </a:rPr>
              <a:t>3</a:t>
            </a:r>
            <a:r>
              <a:rPr lang="zh-CN" altLang="en-US" b="1" dirty="0" smtClean="0">
                <a:solidFill>
                  <a:srgbClr val="009999"/>
                </a:solidFill>
              </a:rPr>
              <a:t>、宿舍楼上楼下都睡得静悄悄的，经过走廊时都能够听清楚里面睡人呼吸的声音，钉铁跟的皮鞋太重，走起来显得格外响。</a:t>
            </a:r>
          </a:p>
          <a:p>
            <a:endParaRPr lang="zh-CN" altLang="en-US" dirty="0"/>
          </a:p>
        </p:txBody>
      </p:sp>
      <p:sp>
        <p:nvSpPr>
          <p:cNvPr id="4" name="TextBox 3"/>
          <p:cNvSpPr txBox="1"/>
          <p:nvPr/>
        </p:nvSpPr>
        <p:spPr>
          <a:xfrm>
            <a:off x="500034" y="3286124"/>
            <a:ext cx="8286808" cy="1569660"/>
          </a:xfrm>
          <a:prstGeom prst="rect">
            <a:avLst/>
          </a:prstGeom>
          <a:solidFill>
            <a:srgbClr val="FFC000"/>
          </a:solidFill>
        </p:spPr>
        <p:txBody>
          <a:bodyPr wrap="square" rtlCol="0">
            <a:spAutoFit/>
          </a:bodyPr>
          <a:lstStyle/>
          <a:p>
            <a:r>
              <a:rPr lang="zh-CN" altLang="en-US" sz="3200" b="1" dirty="0" smtClean="0">
                <a:solidFill>
                  <a:srgbClr val="FFFFFF"/>
                </a:solidFill>
              </a:rPr>
              <a:t>         宿舍</a:t>
            </a:r>
            <a:r>
              <a:rPr lang="zh-CN" altLang="en-US" sz="3200" b="1" dirty="0" smtClean="0">
                <a:solidFill>
                  <a:srgbClr val="FFFFFF"/>
                </a:solidFill>
              </a:rPr>
              <a:t>楼上楼下都睡得静悄悄的，脚步就像践踏在这些睡人的梦上，钉铁跟的皮鞋太重，会踏碎几个脆薄的梦</a:t>
            </a:r>
            <a:r>
              <a:rPr lang="zh-CN" altLang="en-US" sz="3200" dirty="0" smtClean="0">
                <a:solidFill>
                  <a:srgbClr val="FFFFFF"/>
                </a:solidFill>
              </a:rPr>
              <a:t>。</a:t>
            </a:r>
            <a:endParaRPr lang="zh-CN" altLang="en-US" sz="3200" dirty="0">
              <a:solidFill>
                <a:srgbClr val="FFFFFF"/>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1"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wheel(4)">
                                      <p:cBhvr>
                                        <p:cTn id="19"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animBg="1"/>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85720" y="1142984"/>
            <a:ext cx="8229600" cy="1614486"/>
          </a:xfrm>
          <a:solidFill>
            <a:srgbClr val="FFC000"/>
          </a:solidFill>
        </p:spPr>
        <p:txBody>
          <a:bodyPr/>
          <a:lstStyle/>
          <a:p>
            <a:r>
              <a:rPr lang="en-US" b="1" dirty="0" smtClean="0">
                <a:solidFill>
                  <a:schemeClr val="bg1"/>
                </a:solidFill>
              </a:rPr>
              <a:t>4</a:t>
            </a:r>
            <a:r>
              <a:rPr lang="zh-CN" altLang="en-US" b="1" dirty="0" smtClean="0">
                <a:solidFill>
                  <a:schemeClr val="bg1"/>
                </a:solidFill>
              </a:rPr>
              <a:t>、田野的菜叶上，稻草垛上，路边的枯草上全是霜，冷风“呜呜</a:t>
            </a:r>
            <a:r>
              <a:rPr lang="en-US" altLang="zh-CN" b="1" dirty="0" smtClean="0">
                <a:solidFill>
                  <a:schemeClr val="bg1"/>
                </a:solidFill>
              </a:rPr>
              <a:t>——”</a:t>
            </a:r>
            <a:r>
              <a:rPr lang="zh-CN" altLang="en-US" b="1" dirty="0" smtClean="0">
                <a:solidFill>
                  <a:schemeClr val="bg1"/>
                </a:solidFill>
              </a:rPr>
              <a:t>地响，好像这个世界上，唯独它最厉害！</a:t>
            </a:r>
          </a:p>
          <a:p>
            <a:endParaRPr lang="zh-CN" altLang="en-US" dirty="0"/>
          </a:p>
        </p:txBody>
      </p:sp>
      <p:sp>
        <p:nvSpPr>
          <p:cNvPr id="79873" name="Rectangle 1"/>
          <p:cNvSpPr>
            <a:spLocks noChangeArrowheads="1"/>
          </p:cNvSpPr>
          <p:nvPr/>
        </p:nvSpPr>
        <p:spPr bwMode="auto">
          <a:xfrm>
            <a:off x="428596" y="3071810"/>
            <a:ext cx="8001024" cy="3046988"/>
          </a:xfrm>
          <a:prstGeom prst="rect">
            <a:avLst/>
          </a:prstGeom>
          <a:solidFill>
            <a:srgbClr val="0070C0"/>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306388" algn="l" defTabSz="914400" rtl="0" eaLnBrk="1" fontAlgn="base" latinLnBrk="0" hangingPunct="1">
              <a:lnSpc>
                <a:spcPct val="100000"/>
              </a:lnSpc>
              <a:spcBef>
                <a:spcPct val="0"/>
              </a:spcBef>
              <a:spcAft>
                <a:spcPct val="0"/>
              </a:spcAft>
              <a:buClrTx/>
              <a:buSzTx/>
              <a:buFontTx/>
              <a:buNone/>
              <a:tabLst/>
            </a:pPr>
            <a:r>
              <a:rPr kumimoji="0" lang="zh-CN" sz="3200" b="1" i="0" u="none" strike="noStrike" cap="none" normalizeH="0" baseline="0" dirty="0" smtClean="0">
                <a:ln>
                  <a:noFill/>
                </a:ln>
                <a:solidFill>
                  <a:srgbClr val="FFFFFF"/>
                </a:solidFill>
                <a:effectLst/>
                <a:latin typeface="Times New Roman" pitchFamily="18" charset="0"/>
                <a:ea typeface="宋体" pitchFamily="2" charset="-122"/>
                <a:cs typeface="Times New Roman" pitchFamily="18" charset="0"/>
              </a:rPr>
              <a:t>田野的菜叶上，稻草垛上，路边的枯草上全是霜，桑园的枝条光秃秃的，活像不会游泳的人沉入水底时，伸出水面求救的手指，竹叶所剩无几，好像无心应战的败兵，而冷风偶然一阵，依然为了吹几片小叶子，使那么大的傻劲，</a:t>
            </a:r>
            <a:endParaRPr kumimoji="0" lang="zh-CN" sz="3200" b="0" i="0" u="none" strike="noStrike" cap="none" normalizeH="0" baseline="0" dirty="0" smtClean="0">
              <a:ln>
                <a:noFill/>
              </a:ln>
              <a:solidFill>
                <a:srgbClr val="FFFFFF"/>
              </a:solidFill>
              <a:effectLst/>
              <a:latin typeface="Arial" pitchFamily="34" charset="0"/>
              <a:ea typeface="宋体" pitchFamily="2" charset="-122"/>
              <a:cs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3" presetClass="entr" presetSubtype="10" fill="hold" grpId="0" nodeType="clickEffect">
                                  <p:stCondLst>
                                    <p:cond delay="0"/>
                                  </p:stCondLst>
                                  <p:childTnLst>
                                    <p:set>
                                      <p:cBhvr>
                                        <p:cTn id="18" dur="1" fill="hold">
                                          <p:stCondLst>
                                            <p:cond delay="0"/>
                                          </p:stCondLst>
                                        </p:cTn>
                                        <p:tgtEl>
                                          <p:spTgt spid="79873"/>
                                        </p:tgtEl>
                                        <p:attrNameLst>
                                          <p:attrName>style.visibility</p:attrName>
                                        </p:attrNameLst>
                                      </p:cBhvr>
                                      <p:to>
                                        <p:strVal val="visible"/>
                                      </p:to>
                                    </p:set>
                                    <p:animEffect transition="in" filter="blinds(horizontal)">
                                      <p:cBhvr>
                                        <p:cTn id="19" dur="500"/>
                                        <p:tgtEl>
                                          <p:spTgt spid="798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79873"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0" y="142852"/>
            <a:ext cx="7772400" cy="1470025"/>
          </a:xfrm>
          <a:solidFill>
            <a:srgbClr val="C00000"/>
          </a:solidFill>
        </p:spPr>
        <p:txBody>
          <a:bodyPr>
            <a:normAutofit/>
          </a:bodyPr>
          <a:lstStyle/>
          <a:p>
            <a:pPr algn="l"/>
            <a:r>
              <a:rPr lang="zh-CN" altLang="en-US" sz="3600" b="1" dirty="0" smtClean="0">
                <a:solidFill>
                  <a:schemeClr val="bg1"/>
                </a:solidFill>
              </a:rPr>
              <a:t>（三）阅读名著，储存能量</a:t>
            </a:r>
            <a:endParaRPr lang="zh-CN" altLang="en-US" sz="3600" b="1" dirty="0">
              <a:solidFill>
                <a:schemeClr val="bg1"/>
              </a:solidFill>
            </a:endParaRPr>
          </a:p>
        </p:txBody>
      </p:sp>
      <p:sp>
        <p:nvSpPr>
          <p:cNvPr id="3" name="副标题 2"/>
          <p:cNvSpPr>
            <a:spLocks noGrp="1"/>
          </p:cNvSpPr>
          <p:nvPr>
            <p:ph type="subTitle" idx="1"/>
          </p:nvPr>
        </p:nvSpPr>
        <p:spPr>
          <a:xfrm>
            <a:off x="1071538" y="1928802"/>
            <a:ext cx="7286676" cy="2928958"/>
          </a:xfrm>
        </p:spPr>
        <p:txBody>
          <a:bodyPr>
            <a:normAutofit/>
          </a:bodyPr>
          <a:lstStyle/>
          <a:p>
            <a:pPr algn="l"/>
            <a:r>
              <a:rPr lang="zh-CN" altLang="en-US" b="1" dirty="0" smtClean="0">
                <a:solidFill>
                  <a:srgbClr val="002060"/>
                </a:solidFill>
              </a:rPr>
              <a:t>         读书是我们走向成功的快捷通道，先辈们把自己在生活中摸索出来的最精华的东西写进了书里，留给我们享受现成，我们应该怀有感激之心去阅读，并吸收自己最需要的东西。</a:t>
            </a:r>
          </a:p>
          <a:p>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600201"/>
            <a:ext cx="8229600" cy="1257296"/>
          </a:xfrm>
          <a:solidFill>
            <a:srgbClr val="00B050"/>
          </a:solidFill>
        </p:spPr>
        <p:txBody>
          <a:bodyPr/>
          <a:lstStyle/>
          <a:p>
            <a:r>
              <a:rPr lang="en-US" b="1" dirty="0" smtClean="0">
                <a:solidFill>
                  <a:schemeClr val="bg1"/>
                </a:solidFill>
              </a:rPr>
              <a:t>5</a:t>
            </a:r>
            <a:r>
              <a:rPr lang="zh-CN" altLang="en-US" b="1" dirty="0" smtClean="0">
                <a:solidFill>
                  <a:schemeClr val="bg1"/>
                </a:solidFill>
              </a:rPr>
              <a:t>、厕所的气息在寒潮的威力下，也热胀冷缩起来，收敛了很多。</a:t>
            </a:r>
          </a:p>
          <a:p>
            <a:endParaRPr lang="zh-CN" altLang="en-US" dirty="0"/>
          </a:p>
        </p:txBody>
      </p:sp>
      <p:sp>
        <p:nvSpPr>
          <p:cNvPr id="82945" name="Rectangle 1"/>
          <p:cNvSpPr>
            <a:spLocks noChangeArrowheads="1"/>
          </p:cNvSpPr>
          <p:nvPr/>
        </p:nvSpPr>
        <p:spPr bwMode="auto">
          <a:xfrm>
            <a:off x="500034" y="3571876"/>
            <a:ext cx="8215370" cy="1077218"/>
          </a:xfrm>
          <a:prstGeom prst="rect">
            <a:avLst/>
          </a:prstGeom>
          <a:solidFill>
            <a:srgbClr val="FF0000"/>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306388" algn="l" defTabSz="914400" rtl="0" eaLnBrk="1" fontAlgn="base" latinLnBrk="0" hangingPunct="1">
              <a:lnSpc>
                <a:spcPct val="100000"/>
              </a:lnSpc>
              <a:spcBef>
                <a:spcPct val="0"/>
              </a:spcBef>
              <a:spcAft>
                <a:spcPct val="0"/>
              </a:spcAft>
              <a:buClrTx/>
              <a:buSzTx/>
              <a:buFontTx/>
              <a:buNone/>
              <a:tabLst/>
            </a:pPr>
            <a:r>
              <a:rPr kumimoji="0" lang="en-US" altLang="zh-CN" sz="3200" b="1"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     </a:t>
            </a:r>
            <a:r>
              <a:rPr kumimoji="0" lang="zh-CN" sz="3200" b="1" i="0" u="none" strike="noStrike" cap="none" normalizeH="0" baseline="0" dirty="0" smtClean="0">
                <a:ln>
                  <a:noFill/>
                </a:ln>
                <a:solidFill>
                  <a:srgbClr val="FFC000"/>
                </a:solidFill>
                <a:effectLst/>
                <a:latin typeface="Times New Roman" pitchFamily="18" charset="0"/>
                <a:ea typeface="宋体" pitchFamily="2" charset="-122"/>
                <a:cs typeface="Times New Roman" pitchFamily="18" charset="0"/>
              </a:rPr>
              <a:t>厕所的气息也怕冷，缩在屋子里不敢出来，不比在夏天，老远就放着哨。</a:t>
            </a:r>
            <a:endParaRPr kumimoji="0" lang="zh-CN" sz="3200" b="0" i="0" u="none" strike="noStrike" cap="none" normalizeH="0" baseline="0" dirty="0" smtClean="0">
              <a:ln>
                <a:noFill/>
              </a:ln>
              <a:solidFill>
                <a:srgbClr val="FFC000"/>
              </a:solidFill>
              <a:effectLst/>
              <a:latin typeface="Arial" pitchFamily="34" charset="0"/>
              <a:ea typeface="宋体" pitchFamily="2" charset="-122"/>
              <a:cs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1" presetClass="entr" presetSubtype="4" fill="hold" grpId="0" nodeType="clickEffect">
                                  <p:stCondLst>
                                    <p:cond delay="0"/>
                                  </p:stCondLst>
                                  <p:childTnLst>
                                    <p:set>
                                      <p:cBhvr>
                                        <p:cTn id="18" dur="1" fill="hold">
                                          <p:stCondLst>
                                            <p:cond delay="0"/>
                                          </p:stCondLst>
                                        </p:cTn>
                                        <p:tgtEl>
                                          <p:spTgt spid="82945"/>
                                        </p:tgtEl>
                                        <p:attrNameLst>
                                          <p:attrName>style.visibility</p:attrName>
                                        </p:attrNameLst>
                                      </p:cBhvr>
                                      <p:to>
                                        <p:strVal val="visible"/>
                                      </p:to>
                                    </p:set>
                                    <p:animEffect transition="in" filter="wheel(4)">
                                      <p:cBhvr>
                                        <p:cTn id="19" dur="2000"/>
                                        <p:tgtEl>
                                          <p:spTgt spid="829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82945"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642910" y="1857364"/>
            <a:ext cx="7929618" cy="4500594"/>
          </a:xfrm>
          <a:solidFill>
            <a:srgbClr val="00B050"/>
          </a:solidFill>
        </p:spPr>
        <p:txBody>
          <a:bodyPr>
            <a:normAutofit fontScale="40000" lnSpcReduction="20000"/>
          </a:bodyPr>
          <a:lstStyle/>
          <a:p>
            <a:pPr algn="l"/>
            <a:r>
              <a:rPr lang="zh-CN" altLang="en-US" sz="7600" b="1" dirty="0" smtClean="0"/>
              <a:t>       </a:t>
            </a:r>
            <a:r>
              <a:rPr lang="zh-CN" altLang="en-US" sz="7600" b="1" dirty="0" smtClean="0">
                <a:solidFill>
                  <a:schemeClr val="tx1"/>
                </a:solidFill>
              </a:rPr>
              <a:t>“这辆车久历风尘，该庆古稀高寿，可是抗战时期，未便退休。机器是没有脾气癖性的，而这辆车倚老卖老，修炼成桀骜不驯、怪癖难测的性格，有时标劲像大官僚，有时别扭像小女郎，汽车夫那些粗人休想驾驭了解。它开动之际，前头咳嗽，后面泄气，于是掀身一跳，跳得乘客东倒西撞，齐声叫唤</a:t>
            </a:r>
            <a:r>
              <a:rPr lang="en-US" sz="7600" b="1" dirty="0" smtClean="0">
                <a:solidFill>
                  <a:schemeClr val="tx1"/>
                </a:solidFill>
              </a:rPr>
              <a:t>……</a:t>
            </a:r>
            <a:endParaRPr lang="zh-CN" altLang="en-US" sz="7600" b="1" dirty="0" smtClean="0">
              <a:solidFill>
                <a:schemeClr val="tx1"/>
              </a:solidFill>
            </a:endParaRPr>
          </a:p>
          <a:p>
            <a:pPr algn="l"/>
            <a:r>
              <a:rPr lang="en-US" sz="7600" b="1" dirty="0" smtClean="0">
                <a:solidFill>
                  <a:schemeClr val="tx1"/>
                </a:solidFill>
              </a:rPr>
              <a:t>        </a:t>
            </a:r>
            <a:r>
              <a:rPr lang="zh-CN" altLang="en-US" sz="7600" b="1" dirty="0" smtClean="0">
                <a:solidFill>
                  <a:schemeClr val="tx1"/>
                </a:solidFill>
              </a:rPr>
              <a:t>“这是辆病车，正害疟疾，走的时候，门窗无不发抖，坐在车梢的人更给它震动得骨节松脱，腑脏颠倒，方才吃的粳米饭仿佛在胃里琤瑽跳碰，有如赌场中碗里的骰子。</a:t>
            </a:r>
          </a:p>
          <a:p>
            <a:pPr algn="l"/>
            <a:endParaRPr lang="zh-CN" altLang="en-US" dirty="0">
              <a:solidFill>
                <a:schemeClr val="tx1"/>
              </a:solidFill>
            </a:endParaRPr>
          </a:p>
        </p:txBody>
      </p:sp>
      <p:sp>
        <p:nvSpPr>
          <p:cNvPr id="4" name="TextBox 3"/>
          <p:cNvSpPr txBox="1"/>
          <p:nvPr/>
        </p:nvSpPr>
        <p:spPr>
          <a:xfrm>
            <a:off x="928662" y="785794"/>
            <a:ext cx="5977919" cy="646331"/>
          </a:xfrm>
          <a:prstGeom prst="rect">
            <a:avLst/>
          </a:prstGeom>
          <a:noFill/>
        </p:spPr>
        <p:txBody>
          <a:bodyPr wrap="none" rtlCol="0">
            <a:spAutoFit/>
          </a:bodyPr>
          <a:lstStyle/>
          <a:p>
            <a:pPr lvl="0"/>
            <a:r>
              <a:rPr lang="en-US" altLang="zh-CN" sz="3600" b="1" dirty="0" smtClean="0"/>
              <a:t>1</a:t>
            </a:r>
            <a:r>
              <a:rPr lang="zh-CN" altLang="en-US" sz="3600" b="1" dirty="0" smtClean="0"/>
              <a:t>、比如：形容车破路况差。</a:t>
            </a:r>
            <a:endParaRPr lang="zh-CN" altLang="en-US" sz="36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ircle(in)">
                                      <p:cBhvr>
                                        <p:cTn id="7" dur="2000"/>
                                        <p:tgtEl>
                                          <p:spTgt spid="3">
                                            <p:txEl>
                                              <p:pRg st="0" end="0"/>
                                            </p:txEl>
                                          </p:spTgt>
                                        </p:tgtEl>
                                      </p:cBhvr>
                                    </p:animEffect>
                                  </p:childTnLst>
                                </p:cTn>
                              </p:par>
                              <p:par>
                                <p:cTn id="8" presetID="6" presetClass="entr" presetSubtype="16"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circle(in)">
                                      <p:cBhvr>
                                        <p:cTn id="10" dur="2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57158" y="500042"/>
            <a:ext cx="8229600" cy="1143000"/>
          </a:xfrm>
        </p:spPr>
        <p:txBody>
          <a:bodyPr>
            <a:normAutofit fontScale="90000"/>
          </a:bodyPr>
          <a:lstStyle/>
          <a:p>
            <a:pPr lvl="0"/>
            <a:r>
              <a:rPr lang="en-US" altLang="zh-CN" dirty="0" smtClean="0"/>
              <a:t>2</a:t>
            </a:r>
            <a:r>
              <a:rPr lang="zh-CN" altLang="en-US" dirty="0" smtClean="0"/>
              <a:t>、比如：形容小饭店邋遢。</a:t>
            </a:r>
            <a:br>
              <a:rPr lang="zh-CN" altLang="en-US" dirty="0" smtClean="0"/>
            </a:br>
            <a:endParaRPr lang="zh-CN" altLang="en-US" dirty="0"/>
          </a:p>
        </p:txBody>
      </p:sp>
      <p:sp>
        <p:nvSpPr>
          <p:cNvPr id="3" name="内容占位符 2"/>
          <p:cNvSpPr>
            <a:spLocks noGrp="1"/>
          </p:cNvSpPr>
          <p:nvPr>
            <p:ph idx="1"/>
          </p:nvPr>
        </p:nvSpPr>
        <p:spPr>
          <a:solidFill>
            <a:srgbClr val="00B050"/>
          </a:solidFill>
        </p:spPr>
        <p:txBody>
          <a:bodyPr>
            <a:normAutofit lnSpcReduction="10000"/>
          </a:bodyPr>
          <a:lstStyle/>
          <a:p>
            <a:r>
              <a:rPr lang="zh-CN" altLang="en-US" b="1" dirty="0" smtClean="0">
                <a:solidFill>
                  <a:srgbClr val="002060"/>
                </a:solidFill>
              </a:rPr>
              <a:t>       </a:t>
            </a:r>
            <a:r>
              <a:rPr lang="zh-CN" altLang="en-US" b="1" dirty="0" smtClean="0"/>
              <a:t>“这店楼上住人楼下卖茶带饭。窄街两面是房屋，太阳轻易不会照进楼下的茶座。门口桌子上，一叠饭碗，大碟子里几块半生不熟的肥肉，原是红烧，现在像红人倒运，又冷又黑。旁边一碟馒头，远看也像玷污了清白的大闺女，全是黑斑点，走近了，这些黑点飞升而消散于周围的阴暗之中，原来是苍蝇。这东西跟蚊子臭虫算得小饭店里的岁寒三友，现在刚是深秋天气，还显不出它们的后凋劲节</a:t>
            </a:r>
            <a:r>
              <a:rPr lang="en-US" b="1" dirty="0" smtClean="0"/>
              <a:t>……</a:t>
            </a:r>
            <a:endParaRPr lang="zh-CN" altLang="en-US" b="1" dirty="0" smtClean="0"/>
          </a:p>
          <a:p>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diamond(in)">
                                      <p:cBhvr>
                                        <p:cTn id="7" dur="2000"/>
                                        <p:tgtEl>
                                          <p:spTgt spid="3">
                                            <p:bg/>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diamond(in)">
                                      <p:cBhvr>
                                        <p:cTn id="12"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57</TotalTime>
  <Words>7759</Words>
  <Application>WPS 演示</Application>
  <PresentationFormat>全屏显示(4:3)</PresentationFormat>
  <Paragraphs>289</Paragraphs>
  <Slides>70</Slides>
  <Notes>0</Notes>
  <HiddenSlides>0</HiddenSlides>
  <MMClips>0</MMClips>
  <ScaleCrop>false</ScaleCrop>
  <HeadingPairs>
    <vt:vector size="4" baseType="variant">
      <vt:variant>
        <vt:lpstr>主题</vt:lpstr>
      </vt:variant>
      <vt:variant>
        <vt:i4>1</vt:i4>
      </vt:variant>
      <vt:variant>
        <vt:lpstr>幻灯片标题</vt:lpstr>
      </vt:variant>
      <vt:variant>
        <vt:i4>70</vt:i4>
      </vt:variant>
    </vt:vector>
  </HeadingPairs>
  <TitlesOfParts>
    <vt:vector size="71" baseType="lpstr">
      <vt:lpstr>Office 主题</vt:lpstr>
      <vt:lpstr>我的写作见解 （一）</vt:lpstr>
      <vt:lpstr>幻灯片 2</vt:lpstr>
      <vt:lpstr>一、写文章的基本途（三）： </vt:lpstr>
      <vt:lpstr>2、比如：看到小鱼在池塘里游动时。</vt:lpstr>
      <vt:lpstr>（二）体验生活，形象描绘 </vt:lpstr>
      <vt:lpstr>2、比如，早晨太阳出来</vt:lpstr>
      <vt:lpstr>（三）阅读名著，储存能量</vt:lpstr>
      <vt:lpstr>幻灯片 8</vt:lpstr>
      <vt:lpstr>2、比如：形容小饭店邋遢。 </vt:lpstr>
      <vt:lpstr>3、描绘下雨 </vt:lpstr>
      <vt:lpstr>4、黑暗中的亮光 </vt:lpstr>
      <vt:lpstr>5、描绘对砍树情景的愤怒</vt:lpstr>
      <vt:lpstr>作文选择</vt:lpstr>
      <vt:lpstr>我的写作见解（二） </vt:lpstr>
      <vt:lpstr>一、写文章应有感而发： </vt:lpstr>
      <vt:lpstr>幻灯片 16</vt:lpstr>
      <vt:lpstr>幻灯片 17</vt:lpstr>
      <vt:lpstr>幻灯片 18</vt:lpstr>
      <vt:lpstr>二、写文章须过好审题关： </vt:lpstr>
      <vt:lpstr>【时间、快乐、自信、什么、记忆、希望、惬意、空间、爱、信心、执着、感动、阳光、反省、遗憾、自尊】 </vt:lpstr>
      <vt:lpstr>幻灯片 21</vt:lpstr>
      <vt:lpstr>3、2013嘉兴中考作文题：歌声嘹亮 主谓短语，“歌声”指正能量、积极的东西。“嘹亮”是得到大家的响应，具有号召力的意思。</vt:lpstr>
      <vt:lpstr>幻灯片 23</vt:lpstr>
      <vt:lpstr>2016年嘉兴市语文中考作文题</vt:lpstr>
      <vt:lpstr> </vt:lpstr>
      <vt:lpstr>作文布置：</vt:lpstr>
      <vt:lpstr>我的写作见解（三） </vt:lpstr>
      <vt:lpstr>一、解决有话可说的问题</vt:lpstr>
      <vt:lpstr>3.材料途径</vt:lpstr>
      <vt:lpstr>二、解决结构安排的问题</vt:lpstr>
      <vt:lpstr>2.主体</vt:lpstr>
      <vt:lpstr>幻灯片 32</vt:lpstr>
      <vt:lpstr>幻灯片 33</vt:lpstr>
      <vt:lpstr>幻灯片 34</vt:lpstr>
      <vt:lpstr>幻灯片 35</vt:lpstr>
      <vt:lpstr>幻灯片 36</vt:lpstr>
      <vt:lpstr>幻灯片 37</vt:lpstr>
      <vt:lpstr>幻灯片 38</vt:lpstr>
      <vt:lpstr>幻灯片 39</vt:lpstr>
      <vt:lpstr>四、学会修改</vt:lpstr>
      <vt:lpstr>幻灯片 41</vt:lpstr>
      <vt:lpstr>幻灯片 42</vt:lpstr>
      <vt:lpstr>作文布置：</vt:lpstr>
      <vt:lpstr>我的写作见解（四） </vt:lpstr>
      <vt:lpstr>2、比较《我的妈妈》开头</vt:lpstr>
      <vt:lpstr>3、比较《我的妈妈》片段</vt:lpstr>
      <vt:lpstr>4、比较《上学的日子里》 </vt:lpstr>
      <vt:lpstr>5、比较《上学的日子里》</vt:lpstr>
      <vt:lpstr>幻灯片 49</vt:lpstr>
      <vt:lpstr>幻灯片 50</vt:lpstr>
      <vt:lpstr>幻灯片 51</vt:lpstr>
      <vt:lpstr>幻灯片 52</vt:lpstr>
      <vt:lpstr>10、段落比较</vt:lpstr>
      <vt:lpstr>11、《爱的颂歌》片段</vt:lpstr>
      <vt:lpstr>幻灯片 55</vt:lpstr>
      <vt:lpstr>幻灯片 56</vt:lpstr>
      <vt:lpstr>五、防止盲目模仿《儿子给母亲镶牙》</vt:lpstr>
      <vt:lpstr>幻灯片 58</vt:lpstr>
      <vt:lpstr>幻灯片 59</vt:lpstr>
      <vt:lpstr>作文布置</vt:lpstr>
      <vt:lpstr>我的写作见解（五） </vt:lpstr>
      <vt:lpstr>我的写作见解（五）</vt:lpstr>
      <vt:lpstr>幻灯片 63</vt:lpstr>
      <vt:lpstr>幻灯片 64</vt:lpstr>
      <vt:lpstr>幻灯片 65</vt:lpstr>
      <vt:lpstr>幻灯片 66</vt:lpstr>
      <vt:lpstr>幻灯片 67</vt:lpstr>
      <vt:lpstr>幻灯片 68</vt:lpstr>
      <vt:lpstr>幻灯片 69</vt:lpstr>
      <vt:lpstr>幻灯片 70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我的写作见解 </dc:title>
  <dc:creator>hs</dc:creator>
  <cp:lastModifiedBy>hs</cp:lastModifiedBy>
  <cp:revision>289</cp:revision>
  <dcterms:created xsi:type="dcterms:W3CDTF">2016-03-06T23:51:00Z</dcterms:created>
  <dcterms:modified xsi:type="dcterms:W3CDTF">2016-12-26T08:27:19Z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2052-10.1.0.6065</vt:lpwstr>
  </property>
</Properties>
</file>