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29" r:id="rId3"/>
    <p:sldId id="328" r:id="rId4"/>
    <p:sldId id="331" r:id="rId5"/>
    <p:sldId id="350" r:id="rId6"/>
    <p:sldId id="364" r:id="rId7"/>
    <p:sldId id="339" r:id="rId8"/>
    <p:sldId id="379" r:id="rId9"/>
    <p:sldId id="378" r:id="rId10"/>
    <p:sldId id="351" r:id="rId11"/>
    <p:sldId id="340" r:id="rId12"/>
    <p:sldId id="352" r:id="rId13"/>
    <p:sldId id="341" r:id="rId14"/>
    <p:sldId id="342" r:id="rId15"/>
    <p:sldId id="354" r:id="rId16"/>
    <p:sldId id="343" r:id="rId17"/>
    <p:sldId id="344" r:id="rId18"/>
    <p:sldId id="345" r:id="rId19"/>
    <p:sldId id="338" r:id="rId20"/>
  </p:sldIdLst>
  <p:sldSz cx="12192000" cy="6858000"/>
  <p:notesSz cx="7103745" cy="10234295"/>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3" d="100"/>
          <a:sy n="73" d="100"/>
        </p:scale>
        <p:origin x="0" y="0"/>
      </p:cViewPr>
    </p:cSldViewPr>
  </p:slide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tags" Target="tags/tag1.xml" /><Relationship Id="rId22" Type="http://schemas.openxmlformats.org/officeDocument/2006/relationships/presProps" Target="presProps.xml" /><Relationship Id="rId23" Type="http://schemas.openxmlformats.org/officeDocument/2006/relationships/viewProps" Target="viewProps.xml" /><Relationship Id="rId24" Type="http://schemas.openxmlformats.org/officeDocument/2006/relationships/theme" Target="theme/theme1.xml" /><Relationship Id="rId25"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7"/>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jpe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13"/>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mc:Choice xmlns:p14="http://schemas.microsoft.com/office/powerpoint/2010/main" Requires="p14">
      <p:transition spd="slow" advTm="3000" p14:dur="1500">
        <p:random/>
      </p:transition>
    </mc:Choice>
    <mc:Fallback>
      <p:transition spd="slow" advTm="3000">
        <p:random/>
      </p:transition>
    </mc:Fallback>
  </mc:AlternateContent>
  <p:timing/>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emf"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emf"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9773729" y="193251"/>
            <a:ext cx="2004291" cy="368300"/>
          </a:xfrm>
          <a:prstGeom prst="rect">
            <a:avLst/>
          </a:prstGeom>
          <a:noFill/>
        </p:spPr>
        <p:txBody>
          <a:bodyPr wrap="square" rtlCol="0">
            <a:spAutoFit/>
          </a:bodyPr>
          <a:lstStyle/>
          <a:p>
            <a:endParaRPr lang="zh-CN" altLang="en-US" b="1">
              <a:solidFill>
                <a:schemeClr val="accent1"/>
              </a:solidFill>
            </a:endParaRPr>
          </a:p>
        </p:txBody>
      </p:sp>
      <p:sp>
        <p:nvSpPr>
          <p:cNvPr id="5" name="文本框 4"/>
          <p:cNvSpPr txBox="1"/>
          <p:nvPr/>
        </p:nvSpPr>
        <p:spPr>
          <a:xfrm>
            <a:off x="4338764" y="2450283"/>
            <a:ext cx="6279515" cy="2245360"/>
          </a:xfrm>
          <a:prstGeom prst="rect">
            <a:avLst/>
          </a:prstGeom>
          <a:noFill/>
        </p:spPr>
        <p:txBody>
          <a:bodyPr wrap="square" rtlCol="0">
            <a:spAutoFit/>
          </a:bodyPr>
          <a:lstStyle/>
          <a:p>
            <a:r>
              <a:rPr lang="en-US" altLang="zh-CN" sz="6000" b="1">
                <a:solidFill>
                  <a:schemeClr val="tx1"/>
                </a:solidFill>
              </a:rPr>
              <a:t> </a:t>
            </a:r>
            <a:r>
              <a:rPr lang="zh-CN" altLang="zh-CN" sz="8000" b="1">
                <a:solidFill>
                  <a:schemeClr val="tx1"/>
                </a:solidFill>
              </a:rPr>
              <a:t>红烛 </a:t>
            </a:r>
            <a:r>
              <a:rPr lang="en-US" altLang="zh-CN" sz="6000" b="1">
                <a:solidFill>
                  <a:schemeClr val="tx1"/>
                </a:solidFill>
              </a:rPr>
              <a:t>   </a:t>
            </a:r>
            <a:endParaRPr lang="en-US" altLang="zh-CN" sz="6000" b="1">
              <a:solidFill>
                <a:schemeClr val="tx1"/>
              </a:solidFill>
            </a:endParaRPr>
          </a:p>
          <a:p>
            <a:r>
              <a:rPr lang="en-US" altLang="zh-CN" sz="6000" b="1">
                <a:solidFill>
                  <a:schemeClr val="tx1"/>
                </a:solidFill>
              </a:rPr>
              <a:t>                        </a:t>
            </a:r>
            <a:r>
              <a:rPr lang="en-US" altLang="zh-CN" sz="4400" b="1">
                <a:solidFill>
                  <a:schemeClr val="tx1"/>
                </a:solidFill>
              </a:rPr>
              <a:t> </a:t>
            </a:r>
            <a:r>
              <a:rPr lang="zh-CN" altLang="zh-CN" sz="4400" b="1" smtClean="0">
                <a:solidFill>
                  <a:schemeClr val="tx1"/>
                </a:solidFill>
              </a:rPr>
              <a:t>闻一多</a:t>
            </a:r>
            <a:endParaRPr lang="zh-CN" altLang="zh-CN" sz="4400" b="1" smtClean="0">
              <a:solidFill>
                <a:schemeClr val="tx1"/>
              </a:solidFill>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27965" y="151130"/>
            <a:ext cx="11433810" cy="1565275"/>
          </a:xfrm>
        </p:spPr>
        <p:txBody>
          <a:bodyPr>
            <a:noAutofit/>
          </a:bodyPr>
          <a:lstStyle/>
          <a:p>
            <a:pPr marL="0" indent="0">
              <a:lnSpc>
                <a:spcPct val="150000"/>
              </a:lnSpc>
              <a:buNone/>
            </a:pPr>
            <a:r>
              <a:rPr lang="zh-CN" altLang="en-US" sz="3500" smtClean="0"/>
              <a:t>     </a:t>
            </a:r>
            <a:r>
              <a:rPr lang="zh-CN" altLang="en-US" sz="3500" b="1">
                <a:solidFill>
                  <a:srgbClr val="FF0000"/>
                </a:solidFill>
                <a:latin typeface="+mn-ea"/>
              </a:rPr>
              <a:t>自读</a:t>
            </a:r>
            <a:r>
              <a:rPr lang="en-US" altLang="zh-CN" sz="3500" b="1">
                <a:solidFill>
                  <a:srgbClr val="FF0000"/>
                </a:solidFill>
                <a:latin typeface="+mn-ea"/>
              </a:rPr>
              <a:t>2</a:t>
            </a:r>
            <a:r>
              <a:rPr lang="zh-CN" altLang="en-US" sz="3500" b="1">
                <a:solidFill>
                  <a:srgbClr val="FF0000"/>
                </a:solidFill>
                <a:latin typeface="+mn-ea"/>
              </a:rPr>
              <a:t>、</a:t>
            </a:r>
            <a:r>
              <a:rPr lang="en-US" altLang="zh-CN" sz="3500" b="1">
                <a:solidFill>
                  <a:srgbClr val="FF0000"/>
                </a:solidFill>
                <a:latin typeface="+mn-ea"/>
              </a:rPr>
              <a:t>3</a:t>
            </a:r>
            <a:r>
              <a:rPr lang="zh-CN" altLang="en-US" sz="3500" b="1">
                <a:solidFill>
                  <a:srgbClr val="FF0000"/>
                </a:solidFill>
                <a:latin typeface="+mn-ea"/>
              </a:rPr>
              <a:t>节，先说红烛“一误再误”，后又写“不误不误”是不是矛盾？</a:t>
            </a:r>
            <a:endParaRPr lang="zh-CN" altLang="en-US" sz="3500" b="1">
              <a:solidFill>
                <a:srgbClr val="FF00FF"/>
              </a:solidFill>
              <a:latin typeface="+mn-ea"/>
            </a:endParaRPr>
          </a:p>
          <a:p>
            <a:pPr marL="0" indent="0">
              <a:lnSpc>
                <a:spcPct val="150000"/>
              </a:lnSpc>
              <a:buNone/>
            </a:pPr>
            <a:r>
              <a:rPr lang="zh-CN" altLang="en-US" sz="3500" b="1" smtClean="0">
                <a:latin typeface="+mn-ea"/>
              </a:rPr>
              <a:t>   </a:t>
            </a:r>
            <a:endParaRPr lang="zh-CN" altLang="en-US" sz="3500" b="1">
              <a:solidFill>
                <a:srgbClr val="0000CC"/>
              </a:solidFill>
              <a:latin typeface="+mn-ea"/>
            </a:endParaRPr>
          </a:p>
          <a:p>
            <a:pPr marL="0" indent="0">
              <a:buNone/>
            </a:pPr>
            <a:endParaRPr lang="zh-CN" altLang="en-US" sz="1000" b="1">
              <a:solidFill>
                <a:srgbClr val="0000CC"/>
              </a:solidFill>
              <a:latin typeface="+mn-ea"/>
            </a:endParaRPr>
          </a:p>
        </p:txBody>
      </p:sp>
      <p:pic>
        <p:nvPicPr>
          <p:cNvPr id="4" name="图片 3"/>
          <p:cNvPicPr>
            <a:picLocks noChangeAspect="1"/>
          </p:cNvPicPr>
          <p:nvPr/>
        </p:nvPicPr>
        <p:blipFill>
          <a:blip r:embed="rId2"/>
          <a:stretch>
            <a:fillRect/>
          </a:stretch>
        </p:blipFill>
        <p:spPr>
          <a:xfrm>
            <a:off x="5352223" y="3172946"/>
            <a:ext cx="1487553" cy="512108"/>
          </a:xfrm>
          <a:prstGeom prst="rect">
            <a:avLst/>
          </a:prstGeom>
        </p:spPr>
      </p:pic>
      <p:sp>
        <p:nvSpPr>
          <p:cNvPr id="2" name="文本框 1"/>
          <p:cNvSpPr txBox="1"/>
          <p:nvPr/>
        </p:nvSpPr>
        <p:spPr>
          <a:xfrm>
            <a:off x="821055" y="1931670"/>
            <a:ext cx="10840720" cy="4361815"/>
          </a:xfrm>
          <a:prstGeom prst="rect">
            <a:avLst/>
          </a:prstGeom>
          <a:noFill/>
        </p:spPr>
        <p:txBody>
          <a:bodyPr wrap="square" rtlCol="0" anchor="t">
            <a:spAutoFit/>
          </a:bodyPr>
          <a:lstStyle/>
          <a:p>
            <a:pPr fontAlgn="auto">
              <a:lnSpc>
                <a:spcPts val="3700"/>
              </a:lnSpc>
            </a:pPr>
            <a:r>
              <a:rPr lang="en-US" altLang="zh-CN" sz="2800"/>
              <a:t>         </a:t>
            </a:r>
            <a:r>
              <a:rPr lang="zh-CN" altLang="en-US" sz="2800"/>
              <a:t>这两节诗用设问手法，自问自答，生动的表现了一个思考觉悟的过程。前后两种截然相反的回答；表明了诗人的醒悟，同时也更有力的表现了红烛精神的可贵。</a:t>
            </a:r>
            <a:endParaRPr lang="zh-CN" altLang="en-US" sz="2800"/>
          </a:p>
          <a:p>
            <a:pPr fontAlgn="auto">
              <a:lnSpc>
                <a:spcPts val="3700"/>
              </a:lnSpc>
            </a:pPr>
            <a:r>
              <a:rPr lang="zh-CN" altLang="en-US" sz="2800"/>
              <a:t>          诗人运用比喻修辞手法，把蜡比作躯体，把火比做灵魂。作者认为，躯体和灵魂应该是互相依存的，这样就产生了一个问题：“为何更须烧蜡成灰，/然后才放光出？”起初觉得这是大惑不解的，认为红烛自己“一误再误”，诗人认为这真“矛盾”，自相冲突，不可理解。但诗人最终理解了红烛，彻悟了，对先前的认识来了一个彻底的自我否定。诗人理解了红烛，由衷的赞美红烛的奉献精神。</a:t>
            </a:r>
            <a:endParaRPr lang="zh-CN" altLang="en-US" sz="28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p:nvPr>
            <p:ph idx="1"/>
          </p:nvPr>
        </p:nvSpPr>
        <p:spPr>
          <a:xfrm>
            <a:off x="609600" y="967105"/>
            <a:ext cx="10972800" cy="3481705"/>
          </a:xfrm>
        </p:spPr>
        <p:txBody>
          <a:bodyPr>
            <a:noAutofit/>
          </a:bodyPr>
          <a:lstStyle/>
          <a:p>
            <a:r>
              <a:rPr lang="zh-CN" altLang="en-US" sz="3000"/>
              <a:t>第二节说“一误再误”，错怪红烛的语气很强烈，又包含着自作聪明的意味；第三节节说“不误，不误”，用了反复手法，否定语气更加强烈。一反一正两种回答，相形之下，更强烈的表现了认识的根本转变，包含着对先前自作聪明的惭愧，由顿悟而对红烛产生了深为敬仰的感情。诗人悟彻了，光是要“烧”出来的，只有自我燃烧，只有无私奉献，才能放出光芒。这正是与利已主义哲学完全对立的一种新的人生观。</a:t>
            </a:r>
            <a:endParaRPr lang="zh-CN" altLang="en-US" sz="3000"/>
          </a:p>
          <a:p>
            <a:endParaRPr lang="zh-CN" altLang="en-US" sz="3000"/>
          </a:p>
          <a:p>
            <a:r>
              <a:rPr lang="zh-CN" altLang="en-US" sz="3000">
                <a:solidFill>
                  <a:srgbClr val="FF0000"/>
                </a:solidFill>
                <a:sym typeface="+mn-ea"/>
              </a:rPr>
              <a:t>诗人的思考，实际上反映了那个时代进步青年在探索人生真谛的思想历程中所遇到的矛盾和获得的觉悟。</a:t>
            </a:r>
            <a:endParaRPr lang="zh-CN" altLang="en-US" sz="3000"/>
          </a:p>
          <a:p>
            <a:pPr marL="0" indent="0">
              <a:buNone/>
            </a:pPr>
            <a:endParaRPr lang="zh-CN" altLang="en-US" sz="3000">
              <a:solidFill>
                <a:srgbClr val="FF0000"/>
              </a:solidFill>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12090" y="381000"/>
            <a:ext cx="11433810" cy="1266825"/>
          </a:xfrm>
        </p:spPr>
        <p:txBody>
          <a:bodyPr>
            <a:noAutofit/>
          </a:bodyPr>
          <a:lstStyle/>
          <a:p>
            <a:pPr marL="0" indent="0" fontAlgn="auto">
              <a:lnSpc>
                <a:spcPts val="3600"/>
              </a:lnSpc>
              <a:spcBef>
                <a:spcPts val="100"/>
              </a:spcBef>
              <a:buNone/>
            </a:pPr>
            <a:r>
              <a:rPr lang="en-US" altLang="zh-CN" sz="2800">
                <a:solidFill>
                  <a:schemeClr val="tx1"/>
                </a:solidFill>
              </a:rPr>
              <a:t>       </a:t>
            </a:r>
            <a:r>
              <a:rPr lang="zh-CN" altLang="en-US" sz="3200">
                <a:solidFill>
                  <a:srgbClr val="FF0000"/>
                </a:solidFill>
              </a:rPr>
              <a:t>怎样理解“烧破世人的梦，烧沸世人的血</a:t>
            </a:r>
            <a:r>
              <a:rPr lang="en-US" altLang="zh-CN" sz="3200">
                <a:solidFill>
                  <a:srgbClr val="FF0000"/>
                </a:solidFill>
              </a:rPr>
              <a:t>——</a:t>
            </a:r>
            <a:r>
              <a:rPr lang="zh-CN" altLang="en-US" sz="3200">
                <a:solidFill>
                  <a:srgbClr val="FF0000"/>
                </a:solidFill>
              </a:rPr>
              <a:t>也救出他们的灵魂，也捣破他们的监狱！”</a:t>
            </a:r>
            <a:endParaRPr lang="zh-CN" altLang="en-US" sz="2800">
              <a:solidFill>
                <a:schemeClr val="tx1"/>
              </a:solidFill>
            </a:endParaRPr>
          </a:p>
          <a:p>
            <a:pPr marL="0" indent="0" fontAlgn="auto">
              <a:lnSpc>
                <a:spcPts val="3600"/>
              </a:lnSpc>
              <a:spcBef>
                <a:spcPts val="100"/>
              </a:spcBef>
              <a:buNone/>
            </a:pPr>
            <a:endParaRPr lang="zh-CN" altLang="en-US" sz="2800">
              <a:solidFill>
                <a:srgbClr val="FF0000"/>
              </a:solidFill>
            </a:endParaRPr>
          </a:p>
        </p:txBody>
      </p:sp>
      <p:sp>
        <p:nvSpPr>
          <p:cNvPr id="2" name="文本框 1"/>
          <p:cNvSpPr txBox="1"/>
          <p:nvPr/>
        </p:nvSpPr>
        <p:spPr>
          <a:xfrm>
            <a:off x="436880" y="1647825"/>
            <a:ext cx="10983595" cy="5182235"/>
          </a:xfrm>
          <a:prstGeom prst="rect">
            <a:avLst/>
          </a:prstGeom>
          <a:noFill/>
        </p:spPr>
        <p:txBody>
          <a:bodyPr wrap="square" rtlCol="0" anchor="t">
            <a:spAutoFit/>
          </a:bodyPr>
          <a:lstStyle/>
          <a:p>
            <a:pPr marL="0" indent="0" fontAlgn="auto">
              <a:lnSpc>
                <a:spcPts val="3600"/>
              </a:lnSpc>
              <a:spcBef>
                <a:spcPts val="100"/>
              </a:spcBef>
              <a:buNone/>
            </a:pPr>
            <a:r>
              <a:rPr lang="zh-CN" altLang="en-US" sz="2800" smtClean="0">
                <a:sym typeface="+mn-ea"/>
              </a:rPr>
              <a:t>       </a:t>
            </a:r>
            <a:r>
              <a:rPr lang="zh-CN" altLang="en-US" sz="2800">
                <a:sym typeface="+mn-ea"/>
              </a:rPr>
              <a:t>是诗人对红烛的殷殷寄语，也是诗人的自勉自励。“既制了，便烧着”，便要燃烧不息，“有一分热，发一分光”。人生的天职也在于奉献，活着就要让生命之火熊熊燃烧，让智慧和才能放也灿烂的火光。</a:t>
            </a:r>
            <a:r>
              <a:rPr lang="zh-CN" altLang="en-US" sz="2800">
                <a:solidFill>
                  <a:srgbClr val="FF0000"/>
                </a:solidFill>
                <a:sym typeface="+mn-ea"/>
              </a:rPr>
              <a:t>诗人借着红烛的形象激励自己，表达自己的信念和心愿。</a:t>
            </a:r>
            <a:r>
              <a:rPr lang="zh-CN" altLang="en-US" sz="2800">
                <a:sym typeface="+mn-ea"/>
              </a:rPr>
              <a:t>“烧罢！烧罢！</a:t>
            </a:r>
            <a:r>
              <a:rPr lang="en-US" altLang="zh-CN" sz="2800">
                <a:sym typeface="+mn-ea"/>
              </a:rPr>
              <a:t>……</a:t>
            </a:r>
            <a:r>
              <a:rPr lang="zh-CN" altLang="en-US" sz="2800">
                <a:sym typeface="+mn-ea"/>
              </a:rPr>
              <a:t>监狱！”</a:t>
            </a:r>
            <a:endParaRPr lang="zh-CN" altLang="en-US" sz="2800">
              <a:solidFill>
                <a:schemeClr val="tx1"/>
              </a:solidFill>
            </a:endParaRPr>
          </a:p>
          <a:p>
            <a:pPr marL="0" indent="0" fontAlgn="auto">
              <a:lnSpc>
                <a:spcPts val="3600"/>
              </a:lnSpc>
              <a:spcBef>
                <a:spcPts val="100"/>
              </a:spcBef>
              <a:buNone/>
            </a:pPr>
            <a:r>
              <a:rPr lang="zh-CN" altLang="en-US" sz="2800">
                <a:sym typeface="+mn-ea"/>
              </a:rPr>
              <a:t>         当时，民众深受封建主义帝国主义思想文化的毒害，如沉睡梦中尚未觉醒，血性犹存然而麻木不仁，有如身陷囵圄受着禁锢。诗人认为：自己的职责，就在于从梦中唤醒世人、救治世人的灵魂。使民众觉悟，使民众奋起，使民众热血沸腾，使民众走向光明，从封建主义帝国主义所设置的精神监狱中解放出来。</a:t>
            </a:r>
            <a:r>
              <a:rPr lang="zh-CN" altLang="en-US" sz="2800">
                <a:solidFill>
                  <a:srgbClr val="FF0000"/>
                </a:solidFill>
                <a:sym typeface="+mn-ea"/>
              </a:rPr>
              <a:t>诗人爱国的赤诚之心是与祖国人民的命运，联系在一起的。</a:t>
            </a:r>
            <a:endParaRPr lang="zh-CN" altLang="en-US" sz="28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17805" y="294005"/>
            <a:ext cx="11757025" cy="1487170"/>
          </a:xfrm>
        </p:spPr>
        <p:txBody>
          <a:bodyPr>
            <a:normAutofit fontScale="25000" lnSpcReduction="20000"/>
          </a:bodyPr>
          <a:lstStyle/>
          <a:p>
            <a:pPr marL="0" indent="0" fontAlgn="auto">
              <a:lnSpc>
                <a:spcPct val="100000"/>
              </a:lnSpc>
              <a:buNone/>
            </a:pPr>
            <a:r>
              <a:rPr lang="zh-CN" altLang="en-US" sz="3200" b="1" smtClean="0">
                <a:solidFill>
                  <a:srgbClr val="0000CC"/>
                </a:solidFill>
                <a:latin typeface="+mn-ea"/>
              </a:rPr>
              <a:t> </a:t>
            </a:r>
            <a:r>
              <a:rPr lang="zh-CN" altLang="en-US" sz="16000" b="1" smtClean="0">
                <a:solidFill>
                  <a:srgbClr val="0000CC"/>
                </a:solidFill>
                <a:latin typeface="+mn-ea"/>
              </a:rPr>
              <a:t>  </a:t>
            </a:r>
            <a:r>
              <a:rPr lang="zh-CN" altLang="en-US" sz="16000" b="1">
                <a:solidFill>
                  <a:srgbClr val="FF0000"/>
                </a:solidFill>
                <a:latin typeface="+mn-ea"/>
              </a:rPr>
              <a:t>第五至第七节你认为写了“泪”的哪些内容？</a:t>
            </a:r>
            <a:endParaRPr lang="zh-CN" altLang="en-US" sz="5120" b="1">
              <a:solidFill>
                <a:srgbClr val="FF0000"/>
              </a:solidFill>
              <a:latin typeface="+mn-ea"/>
            </a:endParaRPr>
          </a:p>
          <a:p>
            <a:pPr marL="0" indent="0" fontAlgn="auto">
              <a:lnSpc>
                <a:spcPts val="3600"/>
              </a:lnSpc>
              <a:spcBef>
                <a:spcPts val="100"/>
              </a:spcBef>
              <a:buNone/>
            </a:pPr>
            <a:endParaRPr lang="zh-CN" altLang="en-US" sz="11075">
              <a:solidFill>
                <a:schemeClr val="tx1"/>
              </a:solidFill>
              <a:latin typeface="+mn-ea"/>
            </a:endParaRPr>
          </a:p>
        </p:txBody>
      </p:sp>
      <p:sp>
        <p:nvSpPr>
          <p:cNvPr id="2" name="文本框 1"/>
          <p:cNvSpPr txBox="1"/>
          <p:nvPr/>
        </p:nvSpPr>
        <p:spPr>
          <a:xfrm>
            <a:off x="428625" y="765175"/>
            <a:ext cx="11336020" cy="4707890"/>
          </a:xfrm>
          <a:prstGeom prst="rect">
            <a:avLst/>
          </a:prstGeom>
          <a:noFill/>
        </p:spPr>
        <p:txBody>
          <a:bodyPr wrap="square" rtlCol="0" anchor="t">
            <a:spAutoFit/>
          </a:bodyPr>
          <a:lstStyle/>
          <a:p>
            <a:pPr marL="0" indent="0" fontAlgn="auto">
              <a:lnSpc>
                <a:spcPts val="3600"/>
              </a:lnSpc>
              <a:spcBef>
                <a:spcPts val="100"/>
              </a:spcBef>
              <a:buNone/>
            </a:pPr>
            <a:r>
              <a:rPr lang="en-US" altLang="zh-CN" sz="2800" smtClean="0">
                <a:latin typeface="+mn-ea"/>
                <a:sym typeface="+mn-ea"/>
              </a:rPr>
              <a:t>    </a:t>
            </a:r>
            <a:r>
              <a:rPr lang="zh-CN" altLang="en-US" sz="2800" smtClean="0">
                <a:latin typeface="+mn-ea"/>
                <a:sym typeface="+mn-ea"/>
              </a:rPr>
              <a:t>是</a:t>
            </a:r>
            <a:r>
              <a:rPr lang="zh-CN" altLang="en-US" sz="2800">
                <a:latin typeface="+mn-ea"/>
                <a:sym typeface="+mn-ea"/>
              </a:rPr>
              <a:t>诗人对烛泪的思考、对红烛的劝慰。古代诗词常把蜡烛燃点时流溢的油脂叫作“烛泪”。诗人沿用这种拟人手法，驰骋想象，亲切地问红烛：“又何苦伤心流泪？”诗人同情、惊疑、思索。这里抒发的正是诗人在现实生活的旋涡中，内心所涌现的矛盾、痛苦和挣扎。诗人经过一番求索，恍然大悟：“哦！我知道了！”他寻求到的答案，是还有“残风”的存在。红烛“心火发光”，自身“烧蜡成灰”，世人并非都像诗人自己那样怀着敬意，那种邪恶的势力不但对此毫无敬意，相反却“来侵你的光芒”。红烛流泪，是为烧得不稳而急得流泪。红烛不怕牺牲自己，相反，它要充分地牺牲自己，为世人创造光明，它“急”的只是不能给世人带来更多的光明。</a:t>
            </a:r>
            <a:endParaRPr lang="zh-CN" altLang="en-US" sz="28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587375" y="3194050"/>
            <a:ext cx="11017250" cy="2553335"/>
          </a:xfrm>
          <a:prstGeom prst="rect">
            <a:avLst/>
          </a:prstGeom>
          <a:noFill/>
          <a:ln w="9525">
            <a:noFill/>
          </a:ln>
        </p:spPr>
        <p:txBody>
          <a:bodyPr wrap="square">
            <a:spAutoFit/>
          </a:bodyPr>
          <a:lstStyle/>
          <a:p>
            <a:pPr indent="269240"/>
            <a:r>
              <a:rPr lang="en-US" altLang="zh-CN" sz="3200" b="0">
                <a:ea typeface="宋体" panose="02010600030101010101" pitchFamily="2" charset="-122"/>
              </a:rPr>
              <a:t>      </a:t>
            </a:r>
            <a:r>
              <a:rPr lang="zh-CN" sz="3200" b="0">
                <a:ea typeface="宋体" panose="02010600030101010101" pitchFamily="2" charset="-122"/>
              </a:rPr>
              <a:t>但是，红烛的泪不会白流。诗人劝慰道：</a:t>
            </a:r>
            <a:r>
              <a:rPr lang="zh-CN" sz="3200" b="0">
                <a:ea typeface="宋体" panose="02010600030101010101" pitchFamily="2" charset="-122"/>
                <a:cs typeface="Times New Roman" panose="02020603050405020304" charset="0"/>
              </a:rPr>
              <a:t>“请将你的脂膏，不息地流向人间，培出慰藉的花儿，结成快乐的果子！”红烛的泪便是对世人的又一种贡献。诗人托物言志，他既已抱定献身祖国的心愿，也就不怕不幸的遭遇，那些带泪的诗行，可以“培出慰藉的花儿，结成快乐的果子！”</a:t>
            </a:r>
            <a:endParaRPr lang="zh-CN" altLang="en-US" sz="3200"/>
          </a:p>
        </p:txBody>
      </p:sp>
      <p:sp>
        <p:nvSpPr>
          <p:cNvPr id="3" name="文本框 2"/>
          <p:cNvSpPr txBox="1"/>
          <p:nvPr/>
        </p:nvSpPr>
        <p:spPr>
          <a:xfrm>
            <a:off x="697865" y="840105"/>
            <a:ext cx="11152505" cy="2040255"/>
          </a:xfrm>
          <a:prstGeom prst="rect">
            <a:avLst/>
          </a:prstGeom>
          <a:noFill/>
        </p:spPr>
        <p:txBody>
          <a:bodyPr wrap="square" rtlCol="0" anchor="t">
            <a:spAutoFit/>
          </a:bodyPr>
          <a:lstStyle/>
          <a:p>
            <a:pPr marL="0" indent="0" fontAlgn="auto">
              <a:lnSpc>
                <a:spcPts val="3800"/>
              </a:lnSpc>
              <a:spcBef>
                <a:spcPts val="100"/>
              </a:spcBef>
              <a:buNone/>
            </a:pPr>
            <a:r>
              <a:rPr lang="en-US" altLang="zh-CN" sz="3200">
                <a:latin typeface="+mn-ea"/>
                <a:sym typeface="+mn-ea"/>
              </a:rPr>
              <a:t>    </a:t>
            </a:r>
            <a:r>
              <a:rPr lang="zh-CN" altLang="en-US" sz="3200">
                <a:latin typeface="+mn-ea"/>
                <a:sym typeface="+mn-ea"/>
              </a:rPr>
              <a:t>诗人自己怀着拯救祖国文明的美好意愿，不是同样受到黑暗丑恶势力的干扰和阻挠，感到壮志难酬，为此而痛哭流涕么？冷酷的现实就是这样，你要创造光明，不但要牺牲自己，还要“流一滴泪，灰一分心”。 </a:t>
            </a:r>
            <a:endParaRPr lang="zh-CN" altLang="en-US" sz="32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2115" y="642620"/>
            <a:ext cx="11170285" cy="895350"/>
          </a:xfrm>
        </p:spPr>
        <p:txBody>
          <a:bodyPr>
            <a:noAutofit/>
          </a:bodyPr>
          <a:lstStyle/>
          <a:p>
            <a:pPr marL="0" indent="0">
              <a:lnSpc>
                <a:spcPct val="150000"/>
              </a:lnSpc>
              <a:buNone/>
            </a:pPr>
            <a:r>
              <a:rPr lang="zh-CN" altLang="en-US" sz="3600">
                <a:solidFill>
                  <a:srgbClr val="FF0000"/>
                </a:solidFill>
                <a:latin typeface="+mn-ea"/>
              </a:rPr>
              <a:t>怎样理解“莫问收获，但问耕耘。”</a:t>
            </a:r>
            <a:endParaRPr lang="zh-CN" altLang="en-US" sz="3600">
              <a:solidFill>
                <a:srgbClr val="FF0000"/>
              </a:solidFill>
              <a:latin typeface="+mn-ea"/>
            </a:endParaRPr>
          </a:p>
        </p:txBody>
      </p:sp>
      <p:sp>
        <p:nvSpPr>
          <p:cNvPr id="2" name="文本框 1"/>
          <p:cNvSpPr txBox="1"/>
          <p:nvPr/>
        </p:nvSpPr>
        <p:spPr>
          <a:xfrm>
            <a:off x="412115" y="1717040"/>
            <a:ext cx="11309985" cy="4707890"/>
          </a:xfrm>
          <a:prstGeom prst="rect">
            <a:avLst/>
          </a:prstGeom>
          <a:noFill/>
        </p:spPr>
        <p:txBody>
          <a:bodyPr wrap="square" rtlCol="0" anchor="t">
            <a:spAutoFit/>
          </a:bodyPr>
          <a:lstStyle/>
          <a:p>
            <a:pPr marL="0" indent="0" fontAlgn="auto">
              <a:lnSpc>
                <a:spcPts val="3600"/>
              </a:lnSpc>
              <a:buNone/>
            </a:pPr>
            <a:r>
              <a:rPr lang="en-US" altLang="zh-CN" sz="2800">
                <a:solidFill>
                  <a:schemeClr val="tx1"/>
                </a:solidFill>
                <a:latin typeface="+mn-ea"/>
                <a:sym typeface="+mn-ea"/>
              </a:rPr>
              <a:t>     </a:t>
            </a:r>
            <a:r>
              <a:rPr lang="zh-CN" altLang="en-US" sz="2800">
                <a:solidFill>
                  <a:schemeClr val="tx1"/>
                </a:solidFill>
                <a:latin typeface="+mn-ea"/>
                <a:sym typeface="+mn-ea"/>
              </a:rPr>
              <a:t>第</a:t>
            </a:r>
            <a:r>
              <a:rPr lang="en-US" altLang="zh-CN" sz="2800">
                <a:solidFill>
                  <a:schemeClr val="tx1"/>
                </a:solidFill>
                <a:latin typeface="+mn-ea"/>
                <a:sym typeface="+mn-ea"/>
              </a:rPr>
              <a:t>8</a:t>
            </a:r>
            <a:r>
              <a:rPr lang="zh-CN" altLang="en-US" sz="2800">
                <a:solidFill>
                  <a:schemeClr val="tx1"/>
                </a:solidFill>
                <a:latin typeface="+mn-ea"/>
                <a:sym typeface="+mn-ea"/>
              </a:rPr>
              <a:t>、</a:t>
            </a:r>
            <a:r>
              <a:rPr lang="en-US" altLang="zh-CN" sz="2800">
                <a:solidFill>
                  <a:schemeClr val="tx1"/>
                </a:solidFill>
                <a:latin typeface="+mn-ea"/>
                <a:sym typeface="+mn-ea"/>
              </a:rPr>
              <a:t>9</a:t>
            </a:r>
            <a:r>
              <a:rPr lang="zh-CN" altLang="en-US" sz="2800">
                <a:solidFill>
                  <a:schemeClr val="tx1"/>
                </a:solidFill>
                <a:latin typeface="+mn-ea"/>
                <a:sym typeface="+mn-ea"/>
              </a:rPr>
              <a:t>两节的呼唤，一声是同情的呼唤，一声是劝导鼓励的呼唤。“灰心流泪你的果，创造光明你的因。”这样的因果关系是多么不公平、不合理，为着“创造光明”，结果只落得“灰心流泪”，但这是社会使然。在这样的社会中生活，只有做不屈的奉献。诗人劝勉红烛，也是劝勉自己：“红烛啊！‘莫问收获，但问耕耘。’”收束得精警有力，诗情得到了凝聚与升华。人们通常说“一分耕耘，一分收获”，这本是理所应当的。但是，在不合理的社会中，耕耘者需要更高的思想品格，只要创造光明，个人的得失荣辱一切在所不计。这正是闻一多人格美的集中体现。他热爱祖国、热爱人民，毫不顾惜个人的得失荣辱，是极其伟大崇高的献身精神。</a:t>
            </a:r>
            <a:endParaRPr lang="zh-CN" altLang="en-US" sz="2800">
              <a:solidFill>
                <a:schemeClr val="tx1"/>
              </a:solidFill>
              <a:latin typeface="+mn-ea"/>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626110"/>
            <a:ext cx="11582400" cy="2868295"/>
          </a:xfrm>
        </p:spPr>
        <p:txBody>
          <a:bodyPr>
            <a:noAutofit/>
          </a:bodyPr>
          <a:lstStyle/>
          <a:p>
            <a:pPr marL="0" indent="0">
              <a:lnSpc>
                <a:spcPct val="150000"/>
              </a:lnSpc>
              <a:buNone/>
            </a:pPr>
            <a:r>
              <a:rPr lang="zh-CN" altLang="en-US" sz="3600" b="1" smtClean="0">
                <a:solidFill>
                  <a:srgbClr val="FF0000"/>
                </a:solidFill>
                <a:latin typeface="+mn-ea"/>
              </a:rPr>
              <a:t>   </a:t>
            </a:r>
            <a:r>
              <a:rPr lang="zh-CN" altLang="en-US" sz="3600" b="1">
                <a:solidFill>
                  <a:srgbClr val="FF0000"/>
                </a:solidFill>
                <a:latin typeface="+mn-ea"/>
              </a:rPr>
              <a:t>这首诗运用了哪些修辞手法？</a:t>
            </a:r>
            <a:endParaRPr lang="zh-CN" altLang="en-US" sz="3600" b="1">
              <a:solidFill>
                <a:srgbClr val="FF0000"/>
              </a:solidFill>
              <a:latin typeface="+mn-ea"/>
            </a:endParaRPr>
          </a:p>
          <a:p>
            <a:pPr marL="0" indent="0">
              <a:lnSpc>
                <a:spcPct val="150000"/>
              </a:lnSpc>
              <a:buNone/>
            </a:pPr>
            <a:r>
              <a:rPr lang="zh-CN" altLang="en-US" sz="3600" b="1" smtClean="0">
                <a:solidFill>
                  <a:srgbClr val="FF0000"/>
                </a:solidFill>
                <a:latin typeface="+mn-ea"/>
              </a:rPr>
              <a:t> </a:t>
            </a:r>
            <a:endParaRPr lang="en-US" altLang="zh-CN" sz="3600" b="1">
              <a:solidFill>
                <a:srgbClr val="FF0000"/>
              </a:solidFill>
              <a:latin typeface="+mn-ea"/>
            </a:endParaRPr>
          </a:p>
          <a:p>
            <a:pPr marL="0" indent="0">
              <a:lnSpc>
                <a:spcPct val="150000"/>
              </a:lnSpc>
              <a:buNone/>
            </a:pPr>
            <a:r>
              <a:rPr lang="en-US" altLang="zh-CN" sz="3600" b="1" smtClean="0">
                <a:solidFill>
                  <a:srgbClr val="FF0000"/>
                </a:solidFill>
                <a:latin typeface="+mn-ea"/>
              </a:rPr>
              <a:t>    </a:t>
            </a:r>
            <a:r>
              <a:rPr lang="zh-CN" altLang="en-US" sz="3600" b="1">
                <a:solidFill>
                  <a:srgbClr val="FF0000"/>
                </a:solidFill>
                <a:latin typeface="+mn-ea"/>
              </a:rPr>
              <a:t>怎样理解这首诗的主题？</a:t>
            </a:r>
            <a:endParaRPr lang="zh-CN" altLang="en-US" sz="3600" b="1">
              <a:solidFill>
                <a:srgbClr val="FF0000"/>
              </a:solidFill>
              <a:latin typeface="+mn-ea"/>
            </a:endParaRPr>
          </a:p>
          <a:p>
            <a:pPr marL="0" indent="0">
              <a:buNone/>
            </a:pPr>
            <a:endParaRPr lang="zh-CN" altLang="en-US" sz="3600" b="1">
              <a:solidFill>
                <a:srgbClr val="FF0000"/>
              </a:solidFill>
              <a:latin typeface="+mn-ea"/>
            </a:endParaRPr>
          </a:p>
        </p:txBody>
      </p:sp>
      <p:sp>
        <p:nvSpPr>
          <p:cNvPr id="2" name="文本框 1"/>
          <p:cNvSpPr txBox="1"/>
          <p:nvPr/>
        </p:nvSpPr>
        <p:spPr>
          <a:xfrm>
            <a:off x="807085" y="1851660"/>
            <a:ext cx="8223250" cy="583565"/>
          </a:xfrm>
          <a:prstGeom prst="rect">
            <a:avLst/>
          </a:prstGeom>
          <a:noFill/>
        </p:spPr>
        <p:txBody>
          <a:bodyPr wrap="none" rtlCol="0" anchor="t">
            <a:spAutoFit/>
          </a:bodyPr>
          <a:lstStyle/>
          <a:p>
            <a:r>
              <a:rPr lang="zh-CN" altLang="en-US" b="1" smtClean="0">
                <a:solidFill>
                  <a:srgbClr val="0000CC"/>
                </a:solidFill>
                <a:latin typeface="+mn-ea"/>
                <a:sym typeface="+mn-ea"/>
              </a:rPr>
              <a:t> </a:t>
            </a:r>
            <a:r>
              <a:rPr lang="zh-CN" altLang="en-US" sz="3200" smtClean="0">
                <a:solidFill>
                  <a:schemeClr val="tx1"/>
                </a:solidFill>
                <a:latin typeface="+mn-ea"/>
                <a:sym typeface="+mn-ea"/>
              </a:rPr>
              <a:t>   明确：</a:t>
            </a:r>
            <a:r>
              <a:rPr lang="zh-CN" altLang="en-US" sz="3200">
                <a:solidFill>
                  <a:schemeClr val="tx1"/>
                </a:solidFill>
                <a:latin typeface="+mn-ea"/>
                <a:sym typeface="+mn-ea"/>
              </a:rPr>
              <a:t>采用拟人化、呼告、复沓的手法。</a:t>
            </a:r>
            <a:endParaRPr lang="zh-CN" altLang="en-US" sz="3200">
              <a:solidFill>
                <a:schemeClr val="tx1"/>
              </a:solidFill>
              <a:latin typeface="+mn-ea"/>
              <a:sym typeface="+mn-ea"/>
            </a:endParaRPr>
          </a:p>
        </p:txBody>
      </p:sp>
      <p:sp>
        <p:nvSpPr>
          <p:cNvPr id="4" name="文本框 3"/>
          <p:cNvSpPr txBox="1"/>
          <p:nvPr/>
        </p:nvSpPr>
        <p:spPr>
          <a:xfrm>
            <a:off x="585470" y="3494405"/>
            <a:ext cx="10996930" cy="2399665"/>
          </a:xfrm>
          <a:prstGeom prst="rect">
            <a:avLst/>
          </a:prstGeom>
          <a:noFill/>
        </p:spPr>
        <p:txBody>
          <a:bodyPr wrap="square" rtlCol="0" anchor="t">
            <a:spAutoFit/>
          </a:bodyPr>
          <a:lstStyle/>
          <a:p>
            <a:pPr fontAlgn="auto">
              <a:lnSpc>
                <a:spcPts val="3600"/>
              </a:lnSpc>
            </a:pPr>
            <a:r>
              <a:rPr lang="zh-CN" altLang="en-US" sz="3200" smtClean="0">
                <a:solidFill>
                  <a:schemeClr val="tx1"/>
                </a:solidFill>
                <a:latin typeface="+mn-ea"/>
                <a:sym typeface="+mn-ea"/>
              </a:rPr>
              <a:t>    </a:t>
            </a:r>
            <a:r>
              <a:rPr lang="zh-CN" altLang="en-US" sz="3200">
                <a:solidFill>
                  <a:schemeClr val="tx1"/>
                </a:solidFill>
                <a:latin typeface="+mn-ea"/>
                <a:sym typeface="+mn-ea"/>
              </a:rPr>
              <a:t>诗人以物化的红烛表现自己的拳拳赤子之心，通过隐喻的笔法描写自己在现实生活中内心所涌现的矛盾、痛苦和挣扎，表达了无私奉献、唤醒民众的热情，从侧面抒发抒发诗人火热的爱国情感，凸现诗人献身祖国、敢于自我牺牲的爱国精神。</a:t>
            </a:r>
            <a:endParaRPr lang="zh-CN" altLang="en-US" sz="3200">
              <a:solidFill>
                <a:schemeClr val="tx1"/>
              </a:solidFill>
              <a:latin typeface="+mn-ea"/>
              <a:sym typeface="+mn-ea"/>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13995" y="601345"/>
            <a:ext cx="11368405" cy="1158875"/>
          </a:xfrm>
        </p:spPr>
        <p:txBody>
          <a:bodyPr>
            <a:noAutofit/>
          </a:bodyPr>
          <a:lstStyle/>
          <a:p>
            <a:pPr marL="0" indent="0" fontAlgn="auto">
              <a:lnSpc>
                <a:spcPts val="3600"/>
              </a:lnSpc>
              <a:spcBef>
                <a:spcPts val="100"/>
              </a:spcBef>
              <a:buNone/>
            </a:pPr>
            <a:r>
              <a:rPr lang="en-US" altLang="zh-CN" sz="2700" b="1">
                <a:solidFill>
                  <a:srgbClr val="FF00FF"/>
                </a:solidFill>
              </a:rPr>
              <a:t> </a:t>
            </a:r>
            <a:r>
              <a:rPr lang="en-US" altLang="zh-CN" sz="2700" b="1" smtClean="0">
                <a:solidFill>
                  <a:srgbClr val="FF00FF"/>
                </a:solidFill>
              </a:rPr>
              <a:t>      </a:t>
            </a:r>
            <a:r>
              <a:rPr lang="zh-CN" altLang="en-US" sz="2700" smtClean="0">
                <a:solidFill>
                  <a:srgbClr val="FF0000"/>
                </a:solidFill>
                <a:latin typeface="+mn-ea"/>
              </a:rPr>
              <a:t>思考题</a:t>
            </a:r>
            <a:r>
              <a:rPr lang="zh-CN" altLang="en-US" sz="2700">
                <a:solidFill>
                  <a:srgbClr val="FF0000"/>
                </a:solidFill>
                <a:latin typeface="+mn-ea"/>
              </a:rPr>
              <a:t>：诗人由红烛联想到诗人的心，它们之间的相似点或相关处是什么？用红烛与诗人的心相比有什么深刻含义？</a:t>
            </a:r>
            <a:endParaRPr lang="zh-CN" altLang="en-US" sz="1400">
              <a:solidFill>
                <a:schemeClr val="tx1"/>
              </a:solidFill>
              <a:latin typeface="+mn-ea"/>
            </a:endParaRPr>
          </a:p>
        </p:txBody>
      </p:sp>
      <p:sp>
        <p:nvSpPr>
          <p:cNvPr id="2" name="文本框 1"/>
          <p:cNvSpPr txBox="1"/>
          <p:nvPr/>
        </p:nvSpPr>
        <p:spPr>
          <a:xfrm>
            <a:off x="367030" y="1887220"/>
            <a:ext cx="11215370" cy="3797300"/>
          </a:xfrm>
          <a:prstGeom prst="rect">
            <a:avLst/>
          </a:prstGeom>
          <a:noFill/>
        </p:spPr>
        <p:txBody>
          <a:bodyPr wrap="square" rtlCol="0" anchor="t">
            <a:spAutoFit/>
          </a:bodyPr>
          <a:lstStyle/>
          <a:p>
            <a:pPr marL="0" indent="0" fontAlgn="auto">
              <a:lnSpc>
                <a:spcPts val="3600"/>
              </a:lnSpc>
              <a:spcBef>
                <a:spcPts val="100"/>
              </a:spcBef>
              <a:buNone/>
            </a:pPr>
            <a:r>
              <a:rPr lang="en-US" altLang="zh-CN" sz="2800">
                <a:latin typeface="+mn-ea"/>
                <a:sym typeface="+mn-ea"/>
              </a:rPr>
              <a:t>    </a:t>
            </a:r>
            <a:r>
              <a:rPr lang="zh-CN" altLang="en-US" sz="2800">
                <a:latin typeface="+mn-ea"/>
                <a:sym typeface="+mn-ea"/>
              </a:rPr>
              <a:t>诗人由红烛联想到诗人的心，它们之间的相似点或相关处是：表面上二者有相同的颜色</a:t>
            </a:r>
            <a:r>
              <a:rPr lang="en-US" altLang="zh-CN" sz="2800">
                <a:latin typeface="+mn-ea"/>
                <a:sym typeface="+mn-ea"/>
              </a:rPr>
              <a:t>——“</a:t>
            </a:r>
            <a:r>
              <a:rPr lang="zh-CN" altLang="en-US" sz="2800">
                <a:latin typeface="+mn-ea"/>
                <a:sym typeface="+mn-ea"/>
              </a:rPr>
              <a:t>红烛”与诗人的赤子之心均为红色，实际上都是具有奉献精神</a:t>
            </a:r>
            <a:r>
              <a:rPr lang="en-US" altLang="zh-CN" sz="2800">
                <a:latin typeface="+mn-ea"/>
                <a:sym typeface="+mn-ea"/>
              </a:rPr>
              <a:t>——</a:t>
            </a:r>
            <a:r>
              <a:rPr lang="zh-CN" altLang="en-US" sz="2800">
                <a:latin typeface="+mn-ea"/>
                <a:sym typeface="+mn-ea"/>
              </a:rPr>
              <a:t>红烛燃烧自己，照亮黑暗的世界，拥有赤子之心的诗人希望自己能为了祖国不惜牺牲、无私奉献。</a:t>
            </a:r>
            <a:endParaRPr lang="zh-CN" altLang="en-US" sz="2800">
              <a:solidFill>
                <a:schemeClr val="tx1"/>
              </a:solidFill>
              <a:latin typeface="+mn-ea"/>
            </a:endParaRPr>
          </a:p>
          <a:p>
            <a:pPr marL="0" indent="0" fontAlgn="auto">
              <a:lnSpc>
                <a:spcPts val="3600"/>
              </a:lnSpc>
              <a:spcBef>
                <a:spcPts val="100"/>
              </a:spcBef>
              <a:buNone/>
            </a:pPr>
            <a:r>
              <a:rPr lang="zh-CN" altLang="en-US" sz="2800" smtClean="0">
                <a:latin typeface="+mn-ea"/>
                <a:sym typeface="+mn-ea"/>
              </a:rPr>
              <a:t>    用</a:t>
            </a:r>
            <a:r>
              <a:rPr lang="zh-CN" altLang="en-US" sz="2800">
                <a:latin typeface="+mn-ea"/>
                <a:sym typeface="+mn-ea"/>
              </a:rPr>
              <a:t>红烛与诗人的心相比，其深刻含义在于：以物化的红烛表现自己的拳拳赤子之心，可以通过隐喻的笔法描写自己在现实生活中内心所涌现的矛盾、痛苦和挣扎，无私奉献、唤醒民众的热情，从侧面抒发抒发诗人火热的爱国情感，凸现诗人献身祖国、敢于自我牺牲的爱国精神</a:t>
            </a:r>
            <a:endParaRPr lang="zh-CN" altLang="en-US" sz="28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7264" y="576649"/>
            <a:ext cx="10915135" cy="840988"/>
          </a:xfrm>
        </p:spPr>
        <p:txBody>
          <a:bodyPr>
            <a:normAutofit/>
          </a:bodyPr>
          <a:lstStyle/>
          <a:p>
            <a:pPr algn="l"/>
            <a:r>
              <a:rPr lang="zh-CN" altLang="en-US" sz="4000" b="1" smtClean="0">
                <a:solidFill>
                  <a:srgbClr val="FF00FF"/>
                </a:solidFill>
              </a:rPr>
              <a:t>四、鉴赏探究</a:t>
            </a:r>
            <a:endParaRPr lang="zh-CN" altLang="en-US" sz="4000"/>
          </a:p>
        </p:txBody>
      </p:sp>
      <p:sp>
        <p:nvSpPr>
          <p:cNvPr id="3" name="内容占位符 2"/>
          <p:cNvSpPr>
            <a:spLocks noGrp="1"/>
          </p:cNvSpPr>
          <p:nvPr>
            <p:ph idx="1"/>
          </p:nvPr>
        </p:nvSpPr>
        <p:spPr>
          <a:xfrm>
            <a:off x="531339" y="1417637"/>
            <a:ext cx="11186984" cy="5426675"/>
          </a:xfrm>
        </p:spPr>
        <p:txBody>
          <a:bodyPr>
            <a:normAutofit fontScale="25000" lnSpcReduction="20000"/>
          </a:bodyPr>
          <a:lstStyle/>
          <a:p>
            <a:pPr marL="0" indent="0">
              <a:lnSpc>
                <a:spcPct val="170000"/>
              </a:lnSpc>
              <a:buNone/>
            </a:pPr>
            <a:r>
              <a:rPr lang="zh-CN" altLang="en-US" smtClean="0"/>
              <a:t>      </a:t>
            </a:r>
            <a:r>
              <a:rPr lang="zh-CN" altLang="en-US" sz="7200" b="1" smtClean="0">
                <a:solidFill>
                  <a:srgbClr val="FF00FF"/>
                </a:solidFill>
              </a:rPr>
              <a:t>（一）</a:t>
            </a:r>
            <a:r>
              <a:rPr lang="zh-CN" altLang="en-US" sz="7200" b="1">
                <a:solidFill>
                  <a:srgbClr val="FF00FF"/>
                </a:solidFill>
              </a:rPr>
              <a:t>整体鉴赏</a:t>
            </a:r>
            <a:endParaRPr lang="zh-CN" altLang="en-US" sz="7200" b="1">
              <a:solidFill>
                <a:srgbClr val="FF00FF"/>
              </a:solidFill>
            </a:endParaRPr>
          </a:p>
          <a:p>
            <a:pPr marL="0" indent="0">
              <a:lnSpc>
                <a:spcPct val="170000"/>
              </a:lnSpc>
              <a:buNone/>
            </a:pPr>
            <a:r>
              <a:rPr lang="zh-CN" altLang="en-US" sz="7200" b="1" smtClean="0">
                <a:solidFill>
                  <a:srgbClr val="0000CC"/>
                </a:solidFill>
              </a:rPr>
              <a:t>        诗</a:t>
            </a:r>
            <a:r>
              <a:rPr lang="zh-CN" altLang="en-US" sz="7200" b="1">
                <a:solidFill>
                  <a:srgbClr val="0000CC"/>
                </a:solidFill>
              </a:rPr>
              <a:t>的开始就突出红烛的意象，红红的，如同赤子的心。闻一多要问诗人们，你们的心可有这样的赤诚和热情，你们可有勇气吐出你的真心和这红烛相比。一个“吐”字，生动形象，将诗人的奉献精神和赤诚表现得一览无余。</a:t>
            </a:r>
            <a:endParaRPr lang="zh-CN" altLang="en-US" sz="7200" b="1">
              <a:solidFill>
                <a:srgbClr val="0000CC"/>
              </a:solidFill>
            </a:endParaRPr>
          </a:p>
          <a:p>
            <a:pPr marL="0" indent="0">
              <a:lnSpc>
                <a:spcPct val="170000"/>
              </a:lnSpc>
              <a:buNone/>
            </a:pPr>
            <a:r>
              <a:rPr lang="zh-CN" altLang="en-US" sz="7200" b="1" smtClean="0">
                <a:solidFill>
                  <a:srgbClr val="0000CC"/>
                </a:solidFill>
              </a:rPr>
              <a:t>       诗人</a:t>
            </a:r>
            <a:r>
              <a:rPr lang="zh-CN" altLang="en-US" sz="7200" b="1">
                <a:solidFill>
                  <a:srgbClr val="0000CC"/>
                </a:solidFill>
              </a:rPr>
              <a:t>接着问红烛，问它的身躯从何处来，问它的灵魂从何处来。这样的身躯、这样的灵魂为何要燃烧，要在火光中毁灭自己的身躯？诗人迷茫了，如同在生活中的迷茫，找不到方向和思考不透很多问题。矛盾！冲突！在曾有的矛盾冲突中诗人坚定了自己的信念。因为，诗人坚定地说：“不误！不误”。诗人已经找到了生活的方向，准备朝着理想中的光明之路迈进，即使自己被烧成灰也在所不惜。</a:t>
            </a:r>
            <a:endParaRPr lang="zh-CN" altLang="en-US" sz="7200" b="1">
              <a:solidFill>
                <a:srgbClr val="0000CC"/>
              </a:solidFill>
            </a:endParaRPr>
          </a:p>
          <a:p>
            <a:pPr marL="0" indent="0">
              <a:lnSpc>
                <a:spcPct val="170000"/>
              </a:lnSpc>
              <a:buNone/>
            </a:pPr>
            <a:r>
              <a:rPr lang="zh-CN" altLang="en-US" sz="7200" b="1" smtClean="0">
                <a:solidFill>
                  <a:srgbClr val="0000CC"/>
                </a:solidFill>
              </a:rPr>
              <a:t>      诗歌</a:t>
            </a:r>
            <a:r>
              <a:rPr lang="zh-CN" altLang="en-US" sz="7200" b="1">
                <a:solidFill>
                  <a:srgbClr val="0000CC"/>
                </a:solidFill>
              </a:rPr>
              <a:t>从第四节开始，一直歌颂红烛，写出了红烛的责任和生活中的困顿、失望。红烛要烧，烧破世人的空想，烧掉残酷的监狱，靠自己的燃烧救出一个个活着但不自由的灵魂。红烛的燃烧受到风的阻挠，它流着泪也要燃烧。那泪，是红烛的心在着急，为不能最快实现自己的理想而着急，流泪。诗人要歌颂这红烛，歌颂这奉献的精神，歌颂这来之不易的光明。在这样的歌颂中，诗人和红烛在交流。诗人在红烛身上找到了生活方向：实干，探索，坚毅地为自己的理想努力，不计较结果。诗人说：“莫问收获，但问耕耘。”</a:t>
            </a:r>
            <a:endParaRPr lang="zh-CN" altLang="en-US" sz="7200" b="1">
              <a:solidFill>
                <a:srgbClr val="0000CC"/>
              </a:solidFill>
            </a:endParaRPr>
          </a:p>
          <a:p>
            <a:pPr marL="0" indent="0">
              <a:buNone/>
            </a:pPr>
            <a:endParaRPr lang="zh-CN" altLang="en-US" sz="8000"/>
          </a:p>
        </p:txBody>
      </p:sp>
      <p:pic>
        <p:nvPicPr>
          <p:cNvPr id="4" name="New picture" hidden="1"/>
          <p:cNvPicPr/>
          <p:nvPr/>
        </p:nvPicPr>
        <p:blipFill>
          <a:blip r:embed="rId2"/>
          <a:stretch>
            <a:fillRect/>
          </a:stretch>
        </p:blipFill>
        <p:spPr>
          <a:xfrm>
            <a:off x="12573000" y="11836400"/>
            <a:ext cx="495300" cy="419100"/>
          </a:xfrm>
          <a:prstGeom prst="cube">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42265" y="0"/>
            <a:ext cx="11508105" cy="6619240"/>
          </a:xfrm>
        </p:spPr>
        <p:txBody>
          <a:bodyPr>
            <a:normAutofit fontScale="25000" lnSpcReduction="20000"/>
          </a:bodyPr>
          <a:lstStyle/>
          <a:p>
            <a:pPr marL="0" indent="0">
              <a:buNone/>
            </a:pPr>
            <a:r>
              <a:rPr lang="zh-CN" altLang="en-US" smtClean="0"/>
              <a:t> </a:t>
            </a:r>
            <a:endParaRPr lang="en-US" altLang="zh-CN" smtClean="0"/>
          </a:p>
          <a:p>
            <a:pPr marL="0" indent="0">
              <a:buNone/>
            </a:pPr>
            <a:r>
              <a:rPr lang="zh-CN" altLang="en-US" sz="12800" b="1" smtClean="0">
                <a:solidFill>
                  <a:srgbClr val="FF00FF"/>
                </a:solidFill>
              </a:rPr>
              <a:t>一、课文导读</a:t>
            </a:r>
            <a:endParaRPr lang="en-US" altLang="zh-CN" sz="12800" b="1" smtClean="0">
              <a:solidFill>
                <a:srgbClr val="FF00FF"/>
              </a:solidFill>
            </a:endParaRPr>
          </a:p>
          <a:p>
            <a:pPr marL="0" indent="0" fontAlgn="auto">
              <a:lnSpc>
                <a:spcPts val="3500"/>
              </a:lnSpc>
              <a:spcBef>
                <a:spcPts val="100"/>
              </a:spcBef>
              <a:buNone/>
            </a:pPr>
            <a:r>
              <a:rPr lang="en-US" altLang="zh-CN" b="1">
                <a:solidFill>
                  <a:srgbClr val="0000CC"/>
                </a:solidFill>
              </a:rPr>
              <a:t> </a:t>
            </a:r>
            <a:r>
              <a:rPr lang="en-US" altLang="zh-CN" b="1" smtClean="0">
                <a:solidFill>
                  <a:srgbClr val="0000CC"/>
                </a:solidFill>
              </a:rPr>
              <a:t>        </a:t>
            </a:r>
            <a:r>
              <a:rPr lang="zh-CN" altLang="en-US" sz="10400" smtClean="0">
                <a:solidFill>
                  <a:schemeClr val="tx1"/>
                </a:solidFill>
                <a:latin typeface="+mn-ea"/>
                <a:cs typeface="+mn-ea"/>
              </a:rPr>
              <a:t>闻一多</a:t>
            </a:r>
            <a:r>
              <a:rPr lang="zh-CN" altLang="en-US" sz="10400">
                <a:solidFill>
                  <a:schemeClr val="tx1"/>
                </a:solidFill>
                <a:latin typeface="+mn-ea"/>
                <a:cs typeface="+mn-ea"/>
              </a:rPr>
              <a:t>是伟大的爱国民主战士</a:t>
            </a:r>
            <a:r>
              <a:rPr lang="en-US" altLang="zh-CN" sz="10400">
                <a:solidFill>
                  <a:schemeClr val="tx1"/>
                </a:solidFill>
                <a:latin typeface="+mn-ea"/>
                <a:cs typeface="+mn-ea"/>
              </a:rPr>
              <a:t>,</a:t>
            </a:r>
            <a:r>
              <a:rPr lang="zh-CN" altLang="en-US" sz="10400">
                <a:solidFill>
                  <a:schemeClr val="tx1"/>
                </a:solidFill>
                <a:latin typeface="+mn-ea"/>
                <a:cs typeface="+mn-ea"/>
              </a:rPr>
              <a:t>同学们在初中的课堂上读过他那沾着鲜血写成的</a:t>
            </a:r>
            <a:r>
              <a:rPr lang="en-US" altLang="zh-CN" sz="10400">
                <a:solidFill>
                  <a:schemeClr val="tx1"/>
                </a:solidFill>
                <a:latin typeface="+mn-ea"/>
                <a:cs typeface="+mn-ea"/>
              </a:rPr>
              <a:t>《</a:t>
            </a:r>
            <a:r>
              <a:rPr lang="zh-CN" altLang="en-US" sz="10400">
                <a:solidFill>
                  <a:schemeClr val="tx1"/>
                </a:solidFill>
                <a:latin typeface="+mn-ea"/>
                <a:cs typeface="+mn-ea"/>
              </a:rPr>
              <a:t>最后一次演讲</a:t>
            </a:r>
            <a:r>
              <a:rPr lang="en-US" altLang="zh-CN" sz="10400">
                <a:solidFill>
                  <a:schemeClr val="tx1"/>
                </a:solidFill>
                <a:latin typeface="+mn-ea"/>
                <a:cs typeface="+mn-ea"/>
              </a:rPr>
              <a:t>》</a:t>
            </a:r>
            <a:r>
              <a:rPr lang="zh-CN" altLang="en-US" sz="10400">
                <a:solidFill>
                  <a:schemeClr val="tx1"/>
                </a:solidFill>
                <a:latin typeface="+mn-ea"/>
                <a:cs typeface="+mn-ea"/>
              </a:rPr>
              <a:t>。</a:t>
            </a:r>
            <a:endParaRPr lang="zh-CN" altLang="en-US" sz="10400">
              <a:solidFill>
                <a:schemeClr val="tx1"/>
              </a:solidFill>
              <a:latin typeface="+mn-ea"/>
              <a:cs typeface="+mn-ea"/>
            </a:endParaRPr>
          </a:p>
          <a:p>
            <a:pPr marL="0" indent="0" fontAlgn="auto">
              <a:lnSpc>
                <a:spcPts val="3500"/>
              </a:lnSpc>
              <a:spcBef>
                <a:spcPts val="100"/>
              </a:spcBef>
              <a:buNone/>
            </a:pPr>
            <a:r>
              <a:rPr lang="en-US" altLang="zh-CN" sz="10400">
                <a:solidFill>
                  <a:schemeClr val="tx1"/>
                </a:solidFill>
                <a:latin typeface="+mn-ea"/>
                <a:cs typeface="+mn-ea"/>
              </a:rPr>
              <a:t>    </a:t>
            </a:r>
            <a:r>
              <a:rPr lang="en-US" altLang="zh-CN" sz="10400" smtClean="0">
                <a:solidFill>
                  <a:schemeClr val="tx1"/>
                </a:solidFill>
                <a:latin typeface="+mn-ea"/>
                <a:cs typeface="+mn-ea"/>
              </a:rPr>
              <a:t>1925</a:t>
            </a:r>
            <a:r>
              <a:rPr lang="zh-CN" altLang="en-US" sz="10400">
                <a:solidFill>
                  <a:schemeClr val="tx1"/>
                </a:solidFill>
                <a:latin typeface="+mn-ea"/>
                <a:cs typeface="+mn-ea"/>
              </a:rPr>
              <a:t>年夏，闻一多从美国留学归国。走下海轮，诗人难以抑制心头的兴奋，把西服和领带扔进江中，急切地扑向祖国怀抱。然而，等待他的，却是无边的黑暗和奇耻大辱。</a:t>
            </a:r>
            <a:endParaRPr lang="zh-CN" altLang="en-US" sz="10400">
              <a:solidFill>
                <a:schemeClr val="tx1"/>
              </a:solidFill>
              <a:latin typeface="+mn-ea"/>
              <a:cs typeface="+mn-ea"/>
            </a:endParaRPr>
          </a:p>
          <a:p>
            <a:pPr marL="0" indent="0" fontAlgn="auto">
              <a:lnSpc>
                <a:spcPts val="3500"/>
              </a:lnSpc>
              <a:spcBef>
                <a:spcPts val="100"/>
              </a:spcBef>
              <a:buNone/>
            </a:pPr>
            <a:r>
              <a:rPr lang="zh-CN" altLang="en-US" sz="10400">
                <a:solidFill>
                  <a:schemeClr val="tx1"/>
                </a:solidFill>
                <a:latin typeface="+mn-ea"/>
                <a:cs typeface="+mn-ea"/>
              </a:rPr>
              <a:t>    </a:t>
            </a:r>
            <a:r>
              <a:rPr lang="zh-CN" altLang="en-US" sz="10400" smtClean="0">
                <a:solidFill>
                  <a:schemeClr val="tx1"/>
                </a:solidFill>
                <a:latin typeface="+mn-ea"/>
                <a:cs typeface="+mn-ea"/>
              </a:rPr>
              <a:t>放眼</a:t>
            </a:r>
            <a:r>
              <a:rPr lang="zh-CN" altLang="en-US" sz="10400">
                <a:solidFill>
                  <a:schemeClr val="tx1"/>
                </a:solidFill>
                <a:latin typeface="+mn-ea"/>
                <a:cs typeface="+mn-ea"/>
              </a:rPr>
              <a:t>家国故园，山河破碎，风雨如磐，豺狼当道，列强横行，祖国母亲被瓜分割占</a:t>
            </a:r>
            <a:r>
              <a:rPr lang="en-US" altLang="zh-CN" sz="10400">
                <a:solidFill>
                  <a:schemeClr val="tx1"/>
                </a:solidFill>
                <a:latin typeface="+mn-ea"/>
                <a:cs typeface="+mn-ea"/>
              </a:rPr>
              <a:t>……</a:t>
            </a:r>
            <a:r>
              <a:rPr lang="zh-CN" altLang="en-US" sz="10400">
                <a:solidFill>
                  <a:schemeClr val="tx1"/>
                </a:solidFill>
                <a:latin typeface="+mn-ea"/>
                <a:cs typeface="+mn-ea"/>
              </a:rPr>
              <a:t>诗人悲愤地写下了诗歌</a:t>
            </a:r>
            <a:r>
              <a:rPr lang="en-US" altLang="zh-CN" sz="10400">
                <a:solidFill>
                  <a:schemeClr val="tx1"/>
                </a:solidFill>
                <a:latin typeface="+mn-ea"/>
                <a:cs typeface="+mn-ea"/>
              </a:rPr>
              <a:t>《</a:t>
            </a:r>
            <a:r>
              <a:rPr lang="zh-CN" altLang="en-US" sz="10400">
                <a:solidFill>
                  <a:schemeClr val="tx1"/>
                </a:solidFill>
                <a:latin typeface="+mn-ea"/>
                <a:cs typeface="+mn-ea"/>
              </a:rPr>
              <a:t>发现</a:t>
            </a:r>
            <a:r>
              <a:rPr lang="en-US" altLang="zh-CN" sz="10400">
                <a:solidFill>
                  <a:schemeClr val="tx1"/>
                </a:solidFill>
                <a:latin typeface="+mn-ea"/>
                <a:cs typeface="+mn-ea"/>
              </a:rPr>
              <a:t>》</a:t>
            </a:r>
            <a:r>
              <a:rPr lang="zh-CN" altLang="en-US" sz="10400">
                <a:solidFill>
                  <a:schemeClr val="tx1"/>
                </a:solidFill>
                <a:latin typeface="+mn-ea"/>
                <a:cs typeface="+mn-ea"/>
              </a:rPr>
              <a:t>，并旋即在</a:t>
            </a:r>
            <a:r>
              <a:rPr lang="en-US" altLang="zh-CN" sz="10400">
                <a:solidFill>
                  <a:schemeClr val="tx1"/>
                </a:solidFill>
                <a:latin typeface="+mn-ea"/>
                <a:cs typeface="+mn-ea"/>
              </a:rPr>
              <a:t>《</a:t>
            </a:r>
            <a:r>
              <a:rPr lang="zh-CN" altLang="en-US" sz="10400">
                <a:solidFill>
                  <a:schemeClr val="tx1"/>
                </a:solidFill>
                <a:latin typeface="+mn-ea"/>
                <a:cs typeface="+mn-ea"/>
              </a:rPr>
              <a:t>现代评论</a:t>
            </a:r>
            <a:r>
              <a:rPr lang="en-US" altLang="zh-CN" sz="10400">
                <a:solidFill>
                  <a:schemeClr val="tx1"/>
                </a:solidFill>
                <a:latin typeface="+mn-ea"/>
                <a:cs typeface="+mn-ea"/>
              </a:rPr>
              <a:t>》</a:t>
            </a:r>
            <a:r>
              <a:rPr lang="zh-CN" altLang="en-US" sz="10400">
                <a:solidFill>
                  <a:schemeClr val="tx1"/>
                </a:solidFill>
                <a:latin typeface="+mn-ea"/>
                <a:cs typeface="+mn-ea"/>
              </a:rPr>
              <a:t>上发表了著名的爱国诗篇</a:t>
            </a:r>
            <a:r>
              <a:rPr lang="en-US" altLang="zh-CN" sz="10400">
                <a:solidFill>
                  <a:schemeClr val="tx1"/>
                </a:solidFill>
                <a:latin typeface="+mn-ea"/>
                <a:cs typeface="+mn-ea"/>
              </a:rPr>
              <a:t>《</a:t>
            </a:r>
            <a:r>
              <a:rPr lang="zh-CN" altLang="en-US" sz="10400">
                <a:solidFill>
                  <a:schemeClr val="tx1"/>
                </a:solidFill>
                <a:latin typeface="+mn-ea"/>
                <a:cs typeface="+mn-ea"/>
              </a:rPr>
              <a:t>七子之歌</a:t>
            </a:r>
            <a:r>
              <a:rPr lang="en-US" altLang="zh-CN" sz="10400">
                <a:solidFill>
                  <a:schemeClr val="tx1"/>
                </a:solidFill>
                <a:latin typeface="+mn-ea"/>
                <a:cs typeface="+mn-ea"/>
              </a:rPr>
              <a:t>》</a:t>
            </a:r>
            <a:r>
              <a:rPr lang="zh-CN" altLang="en-US" sz="10400">
                <a:solidFill>
                  <a:schemeClr val="tx1"/>
                </a:solidFill>
                <a:latin typeface="+mn-ea"/>
                <a:cs typeface="+mn-ea"/>
              </a:rPr>
              <a:t>。</a:t>
            </a:r>
            <a:endParaRPr lang="zh-CN" altLang="en-US" sz="10400">
              <a:solidFill>
                <a:schemeClr val="tx1"/>
              </a:solidFill>
              <a:latin typeface="+mn-ea"/>
              <a:cs typeface="+mn-ea"/>
            </a:endParaRPr>
          </a:p>
          <a:p>
            <a:pPr marL="0" indent="0" fontAlgn="auto">
              <a:lnSpc>
                <a:spcPts val="3500"/>
              </a:lnSpc>
              <a:spcBef>
                <a:spcPts val="100"/>
              </a:spcBef>
              <a:buNone/>
            </a:pPr>
            <a:r>
              <a:rPr lang="zh-CN" altLang="en-US" sz="10400">
                <a:solidFill>
                  <a:schemeClr val="tx1"/>
                </a:solidFill>
                <a:latin typeface="+mn-ea"/>
                <a:cs typeface="+mn-ea"/>
              </a:rPr>
              <a:t>    红烛本意是火红的蜡烛，喜庆的象征。</a:t>
            </a:r>
            <a:r>
              <a:rPr lang="en-US" altLang="zh-CN" sz="10400">
                <a:solidFill>
                  <a:schemeClr val="tx1"/>
                </a:solidFill>
                <a:latin typeface="+mn-ea"/>
                <a:cs typeface="+mn-ea"/>
              </a:rPr>
              <a:t>《</a:t>
            </a:r>
            <a:r>
              <a:rPr lang="zh-CN" altLang="en-US" sz="10400">
                <a:solidFill>
                  <a:schemeClr val="tx1"/>
                </a:solidFill>
                <a:latin typeface="+mn-ea"/>
                <a:cs typeface="+mn-ea"/>
              </a:rPr>
              <a:t>红烛</a:t>
            </a:r>
            <a:r>
              <a:rPr lang="en-US" altLang="zh-CN" sz="10400">
                <a:solidFill>
                  <a:schemeClr val="tx1"/>
                </a:solidFill>
                <a:latin typeface="+mn-ea"/>
                <a:cs typeface="+mn-ea"/>
              </a:rPr>
              <a:t>》</a:t>
            </a:r>
            <a:r>
              <a:rPr lang="zh-CN" altLang="en-US" sz="10400">
                <a:solidFill>
                  <a:schemeClr val="tx1"/>
                </a:solidFill>
                <a:latin typeface="+mn-ea"/>
                <a:cs typeface="+mn-ea"/>
              </a:rPr>
              <a:t>是中国现代著名诗集，闻一多的第一部诗作。</a:t>
            </a:r>
            <a:r>
              <a:rPr lang="en-US" altLang="zh-CN" sz="10400">
                <a:solidFill>
                  <a:schemeClr val="tx1"/>
                </a:solidFill>
                <a:latin typeface="+mn-ea"/>
                <a:cs typeface="+mn-ea"/>
              </a:rPr>
              <a:t>1923</a:t>
            </a:r>
            <a:r>
              <a:rPr lang="zh-CN" altLang="en-US" sz="10400">
                <a:solidFill>
                  <a:schemeClr val="tx1"/>
                </a:solidFill>
                <a:latin typeface="+mn-ea"/>
                <a:cs typeface="+mn-ea"/>
              </a:rPr>
              <a:t>年</a:t>
            </a:r>
            <a:r>
              <a:rPr lang="en-US" altLang="zh-CN" sz="10400">
                <a:solidFill>
                  <a:schemeClr val="tx1"/>
                </a:solidFill>
                <a:latin typeface="+mn-ea"/>
                <a:cs typeface="+mn-ea"/>
              </a:rPr>
              <a:t>9</a:t>
            </a:r>
            <a:r>
              <a:rPr lang="zh-CN" altLang="en-US" sz="10400">
                <a:solidFill>
                  <a:schemeClr val="tx1"/>
                </a:solidFill>
                <a:latin typeface="+mn-ea"/>
                <a:cs typeface="+mn-ea"/>
              </a:rPr>
              <a:t>月</a:t>
            </a:r>
            <a:r>
              <a:rPr lang="en-US" altLang="zh-CN" sz="10400">
                <a:solidFill>
                  <a:schemeClr val="tx1"/>
                </a:solidFill>
                <a:latin typeface="+mn-ea"/>
                <a:cs typeface="+mn-ea"/>
              </a:rPr>
              <a:t>7</a:t>
            </a:r>
            <a:r>
              <a:rPr lang="zh-CN" altLang="en-US" sz="10400">
                <a:solidFill>
                  <a:schemeClr val="tx1"/>
                </a:solidFill>
                <a:latin typeface="+mn-ea"/>
                <a:cs typeface="+mn-ea"/>
              </a:rPr>
              <a:t>日出版。初版本收六十二首。人民文学出版社</a:t>
            </a:r>
            <a:r>
              <a:rPr lang="en-US" altLang="zh-CN" sz="10400">
                <a:solidFill>
                  <a:schemeClr val="tx1"/>
                </a:solidFill>
                <a:latin typeface="+mn-ea"/>
                <a:cs typeface="+mn-ea"/>
              </a:rPr>
              <a:t>1981</a:t>
            </a:r>
            <a:r>
              <a:rPr lang="zh-CN" altLang="en-US" sz="10400">
                <a:solidFill>
                  <a:schemeClr val="tx1"/>
                </a:solidFill>
                <a:latin typeface="+mn-ea"/>
                <a:cs typeface="+mn-ea"/>
              </a:rPr>
              <a:t>年版收一百零三首。题材广泛，内容丰富，或抒发诗人的爱国之情，或批判封建统治下的黑暗，或反映劳动人民的苦难，或描绘自然的美景。构思精巧，想象奇新，语言形象生动。红烛也是火鹤的别名。</a:t>
            </a:r>
            <a:endParaRPr lang="zh-CN" altLang="en-US" sz="10400">
              <a:solidFill>
                <a:schemeClr val="tx1"/>
              </a:solidFill>
              <a:latin typeface="+mn-ea"/>
              <a:cs typeface="+mn-ea"/>
            </a:endParaRPr>
          </a:p>
          <a:p>
            <a:pPr marL="0" indent="0" fontAlgn="auto">
              <a:lnSpc>
                <a:spcPts val="3800"/>
              </a:lnSpc>
              <a:spcBef>
                <a:spcPts val="100"/>
              </a:spcBef>
              <a:buNone/>
            </a:pPr>
            <a:endParaRPr lang="zh-CN" altLang="en-US" sz="10400">
              <a:solidFill>
                <a:schemeClr val="tx1"/>
              </a:solidFill>
              <a:latin typeface="+mn-ea"/>
              <a:cs typeface="+mn-ea"/>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46894" y="284565"/>
            <a:ext cx="10915135" cy="981031"/>
          </a:xfrm>
        </p:spPr>
        <p:txBody>
          <a:bodyPr>
            <a:normAutofit/>
          </a:bodyPr>
          <a:lstStyle/>
          <a:p>
            <a:pPr algn="l"/>
            <a:r>
              <a:rPr lang="zh-CN" altLang="en-US" sz="4000" b="1" smtClean="0">
                <a:solidFill>
                  <a:srgbClr val="FF00FF"/>
                </a:solidFill>
              </a:rPr>
              <a:t>二、作者简介</a:t>
            </a:r>
            <a:endParaRPr lang="zh-CN" altLang="en-US" sz="4000" b="1">
              <a:solidFill>
                <a:srgbClr val="FF00FF"/>
              </a:solidFill>
            </a:endParaRPr>
          </a:p>
        </p:txBody>
      </p:sp>
      <p:sp>
        <p:nvSpPr>
          <p:cNvPr id="3" name="内容占位符 2"/>
          <p:cNvSpPr>
            <a:spLocks noGrp="1"/>
          </p:cNvSpPr>
          <p:nvPr>
            <p:ph idx="1"/>
          </p:nvPr>
        </p:nvSpPr>
        <p:spPr>
          <a:xfrm>
            <a:off x="247135" y="1265596"/>
            <a:ext cx="11335265" cy="4859597"/>
          </a:xfrm>
        </p:spPr>
        <p:txBody>
          <a:bodyPr>
            <a:normAutofit fontScale="25000"/>
          </a:bodyPr>
          <a:lstStyle/>
          <a:p>
            <a:pPr marL="0" indent="0" fontAlgn="auto">
              <a:lnSpc>
                <a:spcPts val="3800"/>
              </a:lnSpc>
              <a:spcBef>
                <a:spcPts val="100"/>
              </a:spcBef>
              <a:buNone/>
            </a:pPr>
            <a:r>
              <a:rPr lang="en-US" altLang="zh-CN" sz="11200" smtClean="0">
                <a:solidFill>
                  <a:schemeClr val="tx1"/>
                </a:solidFill>
              </a:rPr>
              <a:t>            </a:t>
            </a:r>
            <a:r>
              <a:rPr lang="zh-CN" altLang="zh-CN" sz="11200" b="1" smtClean="0">
                <a:solidFill>
                  <a:schemeClr val="tx1"/>
                </a:solidFill>
                <a:latin typeface="+mn-ea"/>
              </a:rPr>
              <a:t>闻一多</a:t>
            </a:r>
            <a:r>
              <a:rPr lang="zh-CN" altLang="zh-CN" sz="11200" b="1">
                <a:solidFill>
                  <a:schemeClr val="tx1"/>
                </a:solidFill>
                <a:latin typeface="+mn-ea"/>
              </a:rPr>
              <a:t>（</a:t>
            </a:r>
            <a:r>
              <a:rPr lang="en-US" altLang="zh-CN" sz="11200" b="1">
                <a:solidFill>
                  <a:schemeClr val="tx1"/>
                </a:solidFill>
                <a:latin typeface="+mn-ea"/>
              </a:rPr>
              <a:t>1899</a:t>
            </a:r>
            <a:r>
              <a:rPr lang="zh-CN" altLang="zh-CN" sz="11200" b="1">
                <a:solidFill>
                  <a:schemeClr val="tx1"/>
                </a:solidFill>
                <a:latin typeface="+mn-ea"/>
              </a:rPr>
              <a:t>—</a:t>
            </a:r>
            <a:r>
              <a:rPr lang="en-US" altLang="zh-CN" sz="11200" b="1">
                <a:solidFill>
                  <a:schemeClr val="tx1"/>
                </a:solidFill>
                <a:latin typeface="+mn-ea"/>
              </a:rPr>
              <a:t>1946</a:t>
            </a:r>
            <a:r>
              <a:rPr lang="zh-CN" altLang="zh-CN" sz="11200" b="1">
                <a:solidFill>
                  <a:schemeClr val="tx1"/>
                </a:solidFill>
                <a:latin typeface="+mn-ea"/>
              </a:rPr>
              <a:t>），本名闻家骅，字友</a:t>
            </a:r>
            <a:r>
              <a:rPr lang="zh-CN" altLang="zh-CN" sz="11200" b="1" smtClean="0">
                <a:solidFill>
                  <a:schemeClr val="tx1"/>
                </a:solidFill>
                <a:latin typeface="+mn-ea"/>
              </a:rPr>
              <a:t>三，生于湖北省黄</a:t>
            </a:r>
            <a:r>
              <a:rPr lang="zh-CN" altLang="zh-CN" sz="11200" b="1">
                <a:solidFill>
                  <a:schemeClr val="tx1"/>
                </a:solidFill>
                <a:latin typeface="+mn-ea"/>
              </a:rPr>
              <a:t>冈</a:t>
            </a:r>
            <a:r>
              <a:rPr lang="zh-CN" altLang="zh-CN" sz="11200" b="1" smtClean="0">
                <a:solidFill>
                  <a:schemeClr val="tx1"/>
                </a:solidFill>
                <a:latin typeface="+mn-ea"/>
              </a:rPr>
              <a:t>市浠</a:t>
            </a:r>
            <a:r>
              <a:rPr lang="zh-CN" altLang="zh-CN" sz="11200" b="1">
                <a:solidFill>
                  <a:schemeClr val="tx1"/>
                </a:solidFill>
                <a:latin typeface="+mn-ea"/>
              </a:rPr>
              <a:t>水县，中国现代伟大的</a:t>
            </a:r>
            <a:r>
              <a:rPr lang="zh-CN" altLang="zh-CN" sz="11200" b="1" smtClean="0">
                <a:solidFill>
                  <a:schemeClr val="tx1"/>
                </a:solidFill>
                <a:latin typeface="+mn-ea"/>
              </a:rPr>
              <a:t>爱国主义</a:t>
            </a:r>
            <a:r>
              <a:rPr lang="zh-CN" altLang="zh-CN" sz="11200" b="1">
                <a:solidFill>
                  <a:schemeClr val="tx1"/>
                </a:solidFill>
                <a:latin typeface="+mn-ea"/>
              </a:rPr>
              <a:t>者，</a:t>
            </a:r>
            <a:r>
              <a:rPr lang="zh-CN" altLang="zh-CN" sz="11200" b="1" smtClean="0">
                <a:solidFill>
                  <a:schemeClr val="tx1"/>
                </a:solidFill>
                <a:latin typeface="+mn-ea"/>
              </a:rPr>
              <a:t>坚定</a:t>
            </a:r>
            <a:r>
              <a:rPr lang="zh-CN" altLang="zh-CN" sz="11200" b="1">
                <a:solidFill>
                  <a:schemeClr val="tx1"/>
                </a:solidFill>
                <a:latin typeface="+mn-ea"/>
              </a:rPr>
              <a:t>的民主战士</a:t>
            </a:r>
            <a:r>
              <a:rPr lang="zh-CN" altLang="zh-CN" sz="11200" b="1" smtClean="0">
                <a:solidFill>
                  <a:schemeClr val="tx1"/>
                </a:solidFill>
                <a:latin typeface="+mn-ea"/>
              </a:rPr>
              <a:t>，中国</a:t>
            </a:r>
            <a:r>
              <a:rPr lang="zh-CN" altLang="zh-CN" sz="11200" b="1">
                <a:solidFill>
                  <a:schemeClr val="tx1"/>
                </a:solidFill>
                <a:latin typeface="+mn-ea"/>
              </a:rPr>
              <a:t>民主同盟</a:t>
            </a:r>
            <a:r>
              <a:rPr lang="zh-CN" altLang="zh-CN" sz="11200" b="1" smtClean="0">
                <a:solidFill>
                  <a:schemeClr val="tx1"/>
                </a:solidFill>
                <a:latin typeface="+mn-ea"/>
              </a:rPr>
              <a:t>早期领导人</a:t>
            </a:r>
            <a:r>
              <a:rPr lang="zh-CN" altLang="zh-CN" sz="11200" b="1">
                <a:solidFill>
                  <a:schemeClr val="tx1"/>
                </a:solidFill>
                <a:latin typeface="+mn-ea"/>
              </a:rPr>
              <a:t>，</a:t>
            </a:r>
            <a:r>
              <a:rPr lang="zh-CN" altLang="zh-CN" sz="11200" b="1" smtClean="0">
                <a:solidFill>
                  <a:schemeClr val="tx1"/>
                </a:solidFill>
                <a:latin typeface="+mn-ea"/>
              </a:rPr>
              <a:t>中国共产党的</a:t>
            </a:r>
            <a:r>
              <a:rPr lang="zh-CN" altLang="zh-CN" sz="11200" b="1">
                <a:solidFill>
                  <a:schemeClr val="tx1"/>
                </a:solidFill>
                <a:latin typeface="+mn-ea"/>
              </a:rPr>
              <a:t>挚友，新月派代表诗人</a:t>
            </a:r>
            <a:r>
              <a:rPr lang="zh-CN" altLang="zh-CN" sz="11200" b="1" smtClean="0">
                <a:solidFill>
                  <a:schemeClr val="tx1"/>
                </a:solidFill>
                <a:latin typeface="+mn-ea"/>
              </a:rPr>
              <a:t>和学者</a:t>
            </a:r>
            <a:r>
              <a:rPr lang="zh-CN" altLang="zh-CN" sz="11200" b="1">
                <a:solidFill>
                  <a:schemeClr val="tx1"/>
                </a:solidFill>
                <a:latin typeface="+mn-ea"/>
              </a:rPr>
              <a:t>。</a:t>
            </a:r>
            <a:endParaRPr lang="zh-CN" altLang="zh-CN" sz="11200" b="1">
              <a:solidFill>
                <a:schemeClr val="tx1"/>
              </a:solidFill>
              <a:latin typeface="+mn-ea"/>
            </a:endParaRPr>
          </a:p>
          <a:p>
            <a:pPr marL="0" indent="0" fontAlgn="auto">
              <a:lnSpc>
                <a:spcPts val="3800"/>
              </a:lnSpc>
              <a:spcBef>
                <a:spcPts val="100"/>
              </a:spcBef>
              <a:buNone/>
            </a:pPr>
            <a:r>
              <a:rPr lang="en-US" altLang="zh-CN" sz="11200" b="1" smtClean="0">
                <a:solidFill>
                  <a:schemeClr val="tx1"/>
                </a:solidFill>
                <a:latin typeface="+mn-ea"/>
              </a:rPr>
              <a:t>     1912</a:t>
            </a:r>
            <a:r>
              <a:rPr lang="zh-CN" altLang="zh-CN" sz="11200" b="1">
                <a:solidFill>
                  <a:schemeClr val="tx1"/>
                </a:solidFill>
                <a:latin typeface="+mn-ea"/>
              </a:rPr>
              <a:t>年考入清华大学留美预备学校。</a:t>
            </a:r>
            <a:r>
              <a:rPr lang="en-US" altLang="zh-CN" sz="11200" b="1">
                <a:solidFill>
                  <a:schemeClr val="tx1"/>
                </a:solidFill>
                <a:latin typeface="+mn-ea"/>
              </a:rPr>
              <a:t>1916</a:t>
            </a:r>
            <a:r>
              <a:rPr lang="zh-CN" altLang="zh-CN" sz="11200" b="1">
                <a:solidFill>
                  <a:schemeClr val="tx1"/>
                </a:solidFill>
                <a:latin typeface="+mn-ea"/>
              </a:rPr>
              <a:t>年</a:t>
            </a:r>
            <a:r>
              <a:rPr lang="zh-CN" altLang="zh-CN" sz="11200" b="1" smtClean="0">
                <a:solidFill>
                  <a:schemeClr val="tx1"/>
                </a:solidFill>
                <a:latin typeface="+mn-ea"/>
              </a:rPr>
              <a:t>开始在《清华周刊》上发表</a:t>
            </a:r>
            <a:r>
              <a:rPr lang="zh-CN" altLang="zh-CN" sz="11200" b="1">
                <a:solidFill>
                  <a:schemeClr val="tx1"/>
                </a:solidFill>
                <a:latin typeface="+mn-ea"/>
              </a:rPr>
              <a:t>系列读书笔记。</a:t>
            </a:r>
            <a:r>
              <a:rPr lang="en-US" altLang="zh-CN" sz="11200" b="1">
                <a:solidFill>
                  <a:schemeClr val="tx1"/>
                </a:solidFill>
                <a:latin typeface="+mn-ea"/>
              </a:rPr>
              <a:t>1925</a:t>
            </a:r>
            <a:r>
              <a:rPr lang="zh-CN" altLang="zh-CN" sz="11200" b="1" smtClean="0">
                <a:solidFill>
                  <a:schemeClr val="tx1"/>
                </a:solidFill>
                <a:latin typeface="+mn-ea"/>
              </a:rPr>
              <a:t>年</a:t>
            </a:r>
            <a:r>
              <a:rPr lang="en-US" altLang="zh-CN" sz="11200" b="1" smtClean="0">
                <a:solidFill>
                  <a:schemeClr val="tx1"/>
                </a:solidFill>
                <a:latin typeface="+mn-ea"/>
              </a:rPr>
              <a:t>3</a:t>
            </a:r>
            <a:r>
              <a:rPr lang="zh-CN" altLang="zh-CN" sz="11200" b="1">
                <a:solidFill>
                  <a:schemeClr val="tx1"/>
                </a:solidFill>
                <a:latin typeface="+mn-ea"/>
              </a:rPr>
              <a:t>月在</a:t>
            </a:r>
            <a:r>
              <a:rPr lang="zh-CN" altLang="zh-CN" sz="11200" b="1" smtClean="0">
                <a:solidFill>
                  <a:schemeClr val="tx1"/>
                </a:solidFill>
                <a:latin typeface="+mn-ea"/>
              </a:rPr>
              <a:t>美国留学</a:t>
            </a:r>
            <a:r>
              <a:rPr lang="zh-CN" altLang="zh-CN" sz="11200" b="1">
                <a:solidFill>
                  <a:schemeClr val="tx1"/>
                </a:solidFill>
                <a:latin typeface="+mn-ea"/>
              </a:rPr>
              <a:t>期间创作</a:t>
            </a:r>
            <a:r>
              <a:rPr lang="zh-CN" altLang="zh-CN" sz="11200" b="1" smtClean="0">
                <a:solidFill>
                  <a:schemeClr val="tx1"/>
                </a:solidFill>
                <a:latin typeface="+mn-ea"/>
              </a:rPr>
              <a:t>《七子之歌》</a:t>
            </a:r>
            <a:r>
              <a:rPr lang="zh-CN" altLang="zh-CN" sz="11200" b="1">
                <a:solidFill>
                  <a:schemeClr val="tx1"/>
                </a:solidFill>
                <a:latin typeface="+mn-ea"/>
              </a:rPr>
              <a:t>。 </a:t>
            </a:r>
            <a:endParaRPr lang="zh-CN" altLang="zh-CN" sz="11200" b="1">
              <a:solidFill>
                <a:schemeClr val="tx1"/>
              </a:solidFill>
              <a:latin typeface="+mn-ea"/>
            </a:endParaRPr>
          </a:p>
          <a:p>
            <a:pPr marL="0" indent="0" fontAlgn="auto">
              <a:lnSpc>
                <a:spcPts val="3800"/>
              </a:lnSpc>
              <a:spcBef>
                <a:spcPts val="100"/>
              </a:spcBef>
              <a:buNone/>
            </a:pPr>
            <a:r>
              <a:rPr lang="en-US" altLang="zh-CN" sz="11200" b="1" smtClean="0">
                <a:solidFill>
                  <a:schemeClr val="tx1"/>
                </a:solidFill>
                <a:latin typeface="+mn-ea"/>
              </a:rPr>
              <a:t>     1932</a:t>
            </a:r>
            <a:r>
              <a:rPr lang="zh-CN" altLang="zh-CN" sz="11200" b="1">
                <a:solidFill>
                  <a:schemeClr val="tx1"/>
                </a:solidFill>
                <a:latin typeface="+mn-ea"/>
              </a:rPr>
              <a:t>年闻一多离开青岛，回到母校清华大学</a:t>
            </a:r>
            <a:r>
              <a:rPr lang="zh-CN" altLang="zh-CN" sz="11200" b="1" smtClean="0">
                <a:solidFill>
                  <a:schemeClr val="tx1"/>
                </a:solidFill>
                <a:latin typeface="+mn-ea"/>
              </a:rPr>
              <a:t>任中文系教授。</a:t>
            </a:r>
            <a:r>
              <a:rPr lang="en-US" altLang="zh-CN" sz="11200" b="1" smtClean="0">
                <a:solidFill>
                  <a:schemeClr val="tx1"/>
                </a:solidFill>
                <a:latin typeface="+mn-ea"/>
              </a:rPr>
              <a:t>1946</a:t>
            </a:r>
            <a:r>
              <a:rPr lang="zh-CN" altLang="zh-CN" sz="11200" b="1" smtClean="0">
                <a:solidFill>
                  <a:schemeClr val="tx1"/>
                </a:solidFill>
                <a:latin typeface="+mn-ea"/>
              </a:rPr>
              <a:t>年</a:t>
            </a:r>
            <a:r>
              <a:rPr lang="en-US" altLang="zh-CN" sz="11200" b="1" smtClean="0">
                <a:solidFill>
                  <a:schemeClr val="tx1"/>
                </a:solidFill>
                <a:latin typeface="+mn-ea"/>
              </a:rPr>
              <a:t>7</a:t>
            </a:r>
            <a:r>
              <a:rPr lang="zh-CN" altLang="zh-CN" sz="11200" b="1">
                <a:solidFill>
                  <a:schemeClr val="tx1"/>
                </a:solidFill>
                <a:latin typeface="+mn-ea"/>
              </a:rPr>
              <a:t>月</a:t>
            </a:r>
            <a:r>
              <a:rPr lang="en-US" altLang="zh-CN" sz="11200" b="1">
                <a:solidFill>
                  <a:schemeClr val="tx1"/>
                </a:solidFill>
                <a:latin typeface="+mn-ea"/>
              </a:rPr>
              <a:t>15</a:t>
            </a:r>
            <a:r>
              <a:rPr lang="zh-CN" altLang="zh-CN" sz="11200" b="1">
                <a:solidFill>
                  <a:schemeClr val="tx1"/>
                </a:solidFill>
                <a:latin typeface="+mn-ea"/>
              </a:rPr>
              <a:t>日在云南昆明被</a:t>
            </a:r>
            <a:r>
              <a:rPr lang="zh-CN" altLang="zh-CN" sz="11200" b="1" smtClean="0">
                <a:solidFill>
                  <a:schemeClr val="tx1"/>
                </a:solidFill>
                <a:latin typeface="+mn-ea"/>
              </a:rPr>
              <a:t>国民党</a:t>
            </a:r>
            <a:r>
              <a:rPr lang="zh-CN" altLang="en-US" sz="11200" b="1">
                <a:solidFill>
                  <a:schemeClr val="tx1"/>
                </a:solidFill>
                <a:latin typeface="+mn-ea"/>
              </a:rPr>
              <a:t>特务暗杀</a:t>
            </a:r>
            <a:r>
              <a:rPr lang="zh-CN" altLang="en-US" sz="11200" b="1" smtClean="0">
                <a:solidFill>
                  <a:schemeClr val="tx1"/>
                </a:solidFill>
                <a:latin typeface="+mn-ea"/>
              </a:rPr>
              <a:t>。</a:t>
            </a:r>
            <a:r>
              <a:rPr lang="zh-CN" altLang="zh-CN" sz="11200" b="1" smtClean="0">
                <a:solidFill>
                  <a:schemeClr val="tx1"/>
                </a:solidFill>
                <a:latin typeface="+mn-ea"/>
              </a:rPr>
              <a:t>主要作品：</a:t>
            </a:r>
            <a:r>
              <a:rPr lang="en-US" altLang="zh-CN" sz="11200" b="1" smtClean="0">
                <a:solidFill>
                  <a:schemeClr val="tx1"/>
                </a:solidFill>
                <a:latin typeface="+mn-ea"/>
              </a:rPr>
              <a:t>1923</a:t>
            </a:r>
            <a:r>
              <a:rPr lang="zh-CN" altLang="zh-CN" sz="11200" b="1" smtClean="0">
                <a:solidFill>
                  <a:schemeClr val="tx1"/>
                </a:solidFill>
                <a:latin typeface="+mn-ea"/>
              </a:rPr>
              <a:t>年</a:t>
            </a:r>
            <a:r>
              <a:rPr lang="en-US" altLang="zh-CN" sz="11200" b="1" smtClean="0">
                <a:solidFill>
                  <a:schemeClr val="tx1"/>
                </a:solidFill>
                <a:latin typeface="+mn-ea"/>
              </a:rPr>
              <a:t>9</a:t>
            </a:r>
            <a:r>
              <a:rPr lang="zh-CN" altLang="zh-CN" sz="11200" b="1" smtClean="0">
                <a:solidFill>
                  <a:schemeClr val="tx1"/>
                </a:solidFill>
                <a:latin typeface="+mn-ea"/>
              </a:rPr>
              <a:t>月</a:t>
            </a:r>
            <a:r>
              <a:rPr lang="en-US" altLang="zh-CN" sz="11200" b="1" smtClean="0">
                <a:solidFill>
                  <a:schemeClr val="tx1"/>
                </a:solidFill>
                <a:latin typeface="+mn-ea"/>
              </a:rPr>
              <a:t>7</a:t>
            </a:r>
            <a:r>
              <a:rPr lang="zh-CN" altLang="zh-CN" sz="11200" b="1" smtClean="0">
                <a:solidFill>
                  <a:schemeClr val="tx1"/>
                </a:solidFill>
                <a:latin typeface="+mn-ea"/>
              </a:rPr>
              <a:t>日出版第一部诗集《红烛》，</a:t>
            </a:r>
            <a:r>
              <a:rPr lang="en-US" altLang="zh-CN" sz="11200" b="1" smtClean="0">
                <a:solidFill>
                  <a:schemeClr val="tx1"/>
                </a:solidFill>
                <a:latin typeface="+mn-ea"/>
              </a:rPr>
              <a:t>1928</a:t>
            </a:r>
            <a:r>
              <a:rPr lang="zh-CN" altLang="zh-CN" sz="11200" b="1">
                <a:solidFill>
                  <a:schemeClr val="tx1"/>
                </a:solidFill>
                <a:latin typeface="+mn-ea"/>
              </a:rPr>
              <a:t>年</a:t>
            </a:r>
            <a:r>
              <a:rPr lang="en-US" altLang="zh-CN" sz="11200" b="1">
                <a:solidFill>
                  <a:schemeClr val="tx1"/>
                </a:solidFill>
                <a:latin typeface="+mn-ea"/>
              </a:rPr>
              <a:t>1</a:t>
            </a:r>
            <a:r>
              <a:rPr lang="zh-CN" altLang="zh-CN" sz="11200" b="1">
                <a:solidFill>
                  <a:schemeClr val="tx1"/>
                </a:solidFill>
                <a:latin typeface="+mn-ea"/>
              </a:rPr>
              <a:t>月出版第二部诗集《死水》。</a:t>
            </a:r>
            <a:r>
              <a:rPr lang="en-US" altLang="zh-CN" sz="11200" b="1">
                <a:solidFill>
                  <a:schemeClr val="tx1"/>
                </a:solidFill>
                <a:latin typeface="+mn-ea"/>
              </a:rPr>
              <a:t>1948</a:t>
            </a:r>
            <a:r>
              <a:rPr lang="zh-CN" altLang="zh-CN" sz="11200" b="1">
                <a:solidFill>
                  <a:schemeClr val="tx1"/>
                </a:solidFill>
                <a:latin typeface="+mn-ea"/>
              </a:rPr>
              <a:t>年上海</a:t>
            </a:r>
            <a:r>
              <a:rPr lang="zh-CN" altLang="zh-CN" sz="11200" b="1" smtClean="0">
                <a:solidFill>
                  <a:schemeClr val="tx1"/>
                </a:solidFill>
                <a:latin typeface="+mn-ea"/>
              </a:rPr>
              <a:t>开明书店</a:t>
            </a:r>
            <a:r>
              <a:rPr lang="zh-CN" altLang="zh-CN" sz="11200" b="1">
                <a:solidFill>
                  <a:schemeClr val="tx1"/>
                </a:solidFill>
                <a:latin typeface="+mn-ea"/>
              </a:rPr>
              <a:t>出版了《闻一多全集》（</a:t>
            </a:r>
            <a:r>
              <a:rPr lang="en-US" altLang="zh-CN" sz="11200" b="1">
                <a:solidFill>
                  <a:schemeClr val="tx1"/>
                </a:solidFill>
                <a:latin typeface="+mn-ea"/>
              </a:rPr>
              <a:t>1</a:t>
            </a:r>
            <a:r>
              <a:rPr lang="zh-CN" altLang="zh-CN" sz="11200" b="1">
                <a:solidFill>
                  <a:schemeClr val="tx1"/>
                </a:solidFill>
                <a:latin typeface="+mn-ea"/>
              </a:rPr>
              <a:t>一</a:t>
            </a:r>
            <a:r>
              <a:rPr lang="en-US" altLang="zh-CN" sz="11200" b="1">
                <a:solidFill>
                  <a:schemeClr val="tx1"/>
                </a:solidFill>
                <a:latin typeface="+mn-ea"/>
              </a:rPr>
              <a:t>4</a:t>
            </a:r>
            <a:r>
              <a:rPr lang="zh-CN" altLang="zh-CN" sz="11200" b="1">
                <a:solidFill>
                  <a:schemeClr val="tx1"/>
                </a:solidFill>
                <a:latin typeface="+mn-ea"/>
              </a:rPr>
              <a:t>册）。</a:t>
            </a:r>
            <a:r>
              <a:rPr lang="en-US" altLang="zh-CN" sz="11200" b="1">
                <a:solidFill>
                  <a:schemeClr val="tx1"/>
                </a:solidFill>
                <a:latin typeface="+mn-ea"/>
              </a:rPr>
              <a:t>1993</a:t>
            </a:r>
            <a:r>
              <a:rPr lang="zh-CN" altLang="zh-CN" sz="11200" b="1">
                <a:solidFill>
                  <a:schemeClr val="tx1"/>
                </a:solidFill>
                <a:latin typeface="+mn-ea"/>
              </a:rPr>
              <a:t>年</a:t>
            </a:r>
            <a:r>
              <a:rPr lang="en-US" altLang="zh-CN" sz="11200" b="1">
                <a:solidFill>
                  <a:schemeClr val="tx1"/>
                </a:solidFill>
                <a:latin typeface="+mn-ea"/>
              </a:rPr>
              <a:t>12</a:t>
            </a:r>
            <a:r>
              <a:rPr lang="zh-CN" altLang="zh-CN" sz="11200" b="1">
                <a:solidFill>
                  <a:schemeClr val="tx1"/>
                </a:solidFill>
                <a:latin typeface="+mn-ea"/>
              </a:rPr>
              <a:t>月湖北人民出版社</a:t>
            </a:r>
            <a:r>
              <a:rPr lang="zh-CN" altLang="zh-CN" sz="11200" b="1" smtClean="0">
                <a:solidFill>
                  <a:schemeClr val="tx1"/>
                </a:solidFill>
                <a:latin typeface="+mn-ea"/>
              </a:rPr>
              <a:t>出版</a:t>
            </a:r>
            <a:r>
              <a:rPr lang="zh-CN" altLang="zh-CN" sz="11200" b="1">
                <a:solidFill>
                  <a:schemeClr val="tx1"/>
                </a:solidFill>
                <a:latin typeface="+mn-ea"/>
              </a:rPr>
              <a:t>了《闻一多全集》。</a:t>
            </a:r>
            <a:endParaRPr lang="zh-CN" altLang="zh-CN" sz="11200" b="1">
              <a:solidFill>
                <a:schemeClr val="tx1"/>
              </a:solidFill>
              <a:latin typeface="+mn-ea"/>
            </a:endParaRPr>
          </a:p>
        </p:txBody>
      </p:sp>
      <p:pic>
        <p:nvPicPr>
          <p:cNvPr id="4" name="图片 3"/>
          <p:cNvPicPr>
            <a:picLocks noChangeAspect="1"/>
          </p:cNvPicPr>
          <p:nvPr/>
        </p:nvPicPr>
        <p:blipFill>
          <a:blip r:embed="rId2"/>
          <a:stretch>
            <a:fillRect/>
          </a:stretch>
        </p:blipFill>
        <p:spPr>
          <a:xfrm>
            <a:off x="7940760" y="2139286"/>
            <a:ext cx="3526309" cy="4238623"/>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p:nvPr>
            <p:ph idx="1"/>
          </p:nvPr>
        </p:nvSpPr>
        <p:spPr>
          <a:xfrm>
            <a:off x="277495" y="528955"/>
            <a:ext cx="11621135" cy="5582285"/>
          </a:xfrm>
        </p:spPr>
        <p:txBody>
          <a:bodyPr>
            <a:noAutofit/>
          </a:bodyPr>
          <a:lstStyle/>
          <a:p>
            <a:pPr fontAlgn="auto">
              <a:lnSpc>
                <a:spcPts val="3600"/>
              </a:lnSpc>
              <a:spcBef>
                <a:spcPts val="100"/>
              </a:spcBef>
            </a:pPr>
            <a:r>
              <a:rPr lang="en-US" altLang="zh-CN" sz="2900"/>
              <a:t>         </a:t>
            </a:r>
            <a:r>
              <a:rPr lang="zh-CN" altLang="en-US" sz="2900"/>
              <a:t>1946年7月11日，民盟负责人、著名社会教育家、当年救国会七君子之一的</a:t>
            </a:r>
            <a:r>
              <a:rPr lang="zh-CN" altLang="en-US" sz="2900" b="1">
                <a:solidFill>
                  <a:schemeClr val="accent1"/>
                </a:solidFill>
                <a:effectLst>
                  <a:outerShdw blurRad="38100" dist="25400" dir="5400000" algn="ctr" rotWithShape="0">
                    <a:srgbClr val="6E747A">
                      <a:alpha val="43000"/>
                    </a:srgbClr>
                  </a:outerShdw>
                </a:effectLst>
              </a:rPr>
              <a:t>李公朴</a:t>
            </a:r>
            <a:r>
              <a:rPr lang="zh-CN" altLang="en-US" sz="2900"/>
              <a:t>，在昆明被国民党特务暗杀。闻一多当即通电全国，控诉反动派的罪行。他为《学生报》的《李公朴先生死难专号》题词：“反动派！你看见一个倒下去，可也看得见千百个继起来！</a:t>
            </a:r>
            <a:endParaRPr lang="zh-CN" altLang="en-US" sz="2900"/>
          </a:p>
          <a:p>
            <a:pPr fontAlgn="auto">
              <a:lnSpc>
                <a:spcPts val="3600"/>
              </a:lnSpc>
              <a:spcBef>
                <a:spcPts val="100"/>
              </a:spcBef>
            </a:pPr>
            <a:r>
              <a:rPr lang="zh-CN" altLang="en-US" sz="2900"/>
              <a:t>          1946年7月15日，在云南大学举行的李公朴追悼大会上，主持人为了他的安全，没有安排他发言。但他毫无畏惧，拍案而起，慷慨激昂地发表了《最后一次演讲》，痛斥国民党特务，并握拳宣誓说：“我们有这个信心：人民的力量是要胜利的，真理是永远存在的”，“我们不怕死，我们有牺牲精神，我们随时准备像李先生一样，前脚跨出大门，后脚就不准备再跨进大门！”下午，他主持《民主周刊》社的记者招待会，进一步揭露暗杀事件的真相。散会后，闻一多在返家途中，突遭国民党特务伏击，身中十余弹，不幸遇难。</a:t>
            </a:r>
            <a:endParaRPr lang="zh-CN" altLang="en-US" sz="29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921385" y="1203325"/>
            <a:ext cx="10349865" cy="3169285"/>
          </a:xfrm>
          <a:prstGeom prst="rect">
            <a:avLst/>
          </a:prstGeom>
          <a:noFill/>
        </p:spPr>
        <p:txBody>
          <a:bodyPr wrap="square" rtlCol="0" anchor="t">
            <a:spAutoFit/>
          </a:bodyPr>
          <a:lstStyle/>
          <a:p>
            <a:pPr algn="l"/>
            <a:r>
              <a:rPr lang="zh-CN" altLang="en-US" sz="4000"/>
              <a:t>第1节为第一问：红烛为什么这样红？</a:t>
            </a:r>
            <a:endParaRPr lang="zh-CN" altLang="en-US" sz="4000"/>
          </a:p>
          <a:p>
            <a:pPr algn="l"/>
            <a:endParaRPr lang="zh-CN" altLang="en-US" sz="4000"/>
          </a:p>
          <a:p>
            <a:pPr algn="l"/>
            <a:r>
              <a:rPr lang="zh-CN" altLang="en-US" sz="4000"/>
              <a:t>第2节为第二问：红烛为什么要自焚？</a:t>
            </a:r>
            <a:endParaRPr lang="zh-CN" altLang="en-US" sz="4000"/>
          </a:p>
          <a:p>
            <a:pPr algn="l"/>
            <a:endParaRPr lang="zh-CN" altLang="en-US" sz="4000"/>
          </a:p>
          <a:p>
            <a:pPr algn="l"/>
            <a:r>
              <a:rPr lang="zh-CN" altLang="en-US" sz="4000"/>
              <a:t>第6节为第三问：红烛为什么要流泪？</a:t>
            </a:r>
            <a:endParaRPr lang="zh-CN" altLang="en-US" sz="4000"/>
          </a:p>
        </p:txBody>
      </p:sp>
      <p:sp>
        <p:nvSpPr>
          <p:cNvPr id="5" name="文本框 4"/>
          <p:cNvSpPr txBox="1"/>
          <p:nvPr/>
        </p:nvSpPr>
        <p:spPr>
          <a:xfrm>
            <a:off x="765175" y="3560445"/>
            <a:ext cx="10350500" cy="645160"/>
          </a:xfrm>
          <a:prstGeom prst="rect">
            <a:avLst/>
          </a:prstGeom>
          <a:noFill/>
        </p:spPr>
        <p:txBody>
          <a:bodyPr wrap="square" rtlCol="0" anchor="t">
            <a:spAutoFit/>
          </a:bodyPr>
          <a:lstStyle/>
          <a:p>
            <a:r>
              <a:rPr lang="en-US" altLang="zh-CN" sz="3600"/>
              <a:t>       </a:t>
            </a:r>
            <a:endParaRPr lang="zh-CN" altLang="en-US" sz="32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40077" y="708197"/>
            <a:ext cx="10824518" cy="5955956"/>
          </a:xfrm>
        </p:spPr>
        <p:txBody>
          <a:bodyPr>
            <a:noAutofit/>
          </a:bodyPr>
          <a:lstStyle/>
          <a:p>
            <a:pPr marL="0" indent="0" fontAlgn="auto">
              <a:lnSpc>
                <a:spcPts val="3600"/>
              </a:lnSpc>
              <a:spcBef>
                <a:spcPts val="100"/>
              </a:spcBef>
              <a:buNone/>
            </a:pPr>
            <a:r>
              <a:rPr lang="en-US" altLang="zh-CN" sz="3200" b="1">
                <a:solidFill>
                  <a:srgbClr val="FF0000"/>
                </a:solidFill>
                <a:latin typeface="+mn-ea"/>
              </a:rPr>
              <a:t>     </a:t>
            </a:r>
            <a:r>
              <a:rPr lang="zh-CN" altLang="en-US" sz="3200" b="1">
                <a:solidFill>
                  <a:srgbClr val="FF0000"/>
                </a:solidFill>
                <a:latin typeface="+mn-ea"/>
              </a:rPr>
              <a:t>这首诗将唐代诗人李商隐的一句诗“蜡炬成灰泪始干”作为引子，诗歌主体扣住了引子中的哪两个字写红烛</a:t>
            </a:r>
            <a:r>
              <a:rPr lang="en-US" altLang="zh-CN" sz="3200" b="1">
                <a:solidFill>
                  <a:srgbClr val="FF0000"/>
                </a:solidFill>
                <a:latin typeface="+mn-ea"/>
              </a:rPr>
              <a:t>?</a:t>
            </a:r>
            <a:r>
              <a:rPr lang="zh-CN" altLang="en-US" sz="3200" b="1">
                <a:solidFill>
                  <a:srgbClr val="FF0000"/>
                </a:solidFill>
                <a:latin typeface="+mn-ea"/>
              </a:rPr>
              <a:t>说一下理由。</a:t>
            </a:r>
            <a:endParaRPr lang="zh-CN" altLang="en-US" sz="2900" b="1">
              <a:solidFill>
                <a:srgbClr val="FF0000"/>
              </a:solidFill>
              <a:latin typeface="+mn-ea"/>
            </a:endParaRPr>
          </a:p>
        </p:txBody>
      </p:sp>
      <p:sp>
        <p:nvSpPr>
          <p:cNvPr id="2" name="文本框 1"/>
          <p:cNvSpPr txBox="1"/>
          <p:nvPr/>
        </p:nvSpPr>
        <p:spPr>
          <a:xfrm>
            <a:off x="1099820" y="2447925"/>
            <a:ext cx="9704705" cy="3071495"/>
          </a:xfrm>
          <a:prstGeom prst="rect">
            <a:avLst/>
          </a:prstGeom>
          <a:noFill/>
        </p:spPr>
        <p:txBody>
          <a:bodyPr wrap="square" rtlCol="0" anchor="t">
            <a:spAutoFit/>
          </a:bodyPr>
          <a:lstStyle/>
          <a:p>
            <a:pPr marL="0" indent="0" fontAlgn="auto">
              <a:lnSpc>
                <a:spcPct val="150000"/>
              </a:lnSpc>
              <a:spcBef>
                <a:spcPts val="100"/>
              </a:spcBef>
              <a:buNone/>
            </a:pPr>
            <a:r>
              <a:rPr lang="zh-CN" altLang="en-US" sz="3200" b="1" smtClean="0">
                <a:solidFill>
                  <a:schemeClr val="tx1"/>
                </a:solidFill>
                <a:latin typeface="+mn-ea"/>
                <a:sym typeface="+mn-ea"/>
              </a:rPr>
              <a:t>全诗的引子，诗的主体部分就是扣住“灰”与“泪”（“自焚”与“流泪”）分两层来展开抒情的。 </a:t>
            </a:r>
            <a:endParaRPr lang="zh-CN" altLang="en-US" sz="3200" b="1">
              <a:solidFill>
                <a:schemeClr val="tx1"/>
              </a:solidFill>
              <a:latin typeface="+mn-ea"/>
            </a:endParaRPr>
          </a:p>
          <a:p>
            <a:pPr marL="0" indent="0" fontAlgn="auto">
              <a:lnSpc>
                <a:spcPct val="150000"/>
              </a:lnSpc>
              <a:spcBef>
                <a:spcPts val="100"/>
              </a:spcBef>
              <a:buNone/>
            </a:pPr>
            <a:r>
              <a:rPr lang="en-US" altLang="zh-CN" sz="3200" b="1" smtClean="0">
                <a:solidFill>
                  <a:schemeClr val="tx1"/>
                </a:solidFill>
                <a:latin typeface="+mn-ea"/>
                <a:sym typeface="+mn-ea"/>
              </a:rPr>
              <a:t>    2</a:t>
            </a:r>
            <a:r>
              <a:rPr lang="zh-CN" altLang="en-US" sz="3200" b="1">
                <a:solidFill>
                  <a:schemeClr val="tx1"/>
                </a:solidFill>
                <a:latin typeface="+mn-ea"/>
                <a:sym typeface="+mn-ea"/>
              </a:rPr>
              <a:t>、</a:t>
            </a:r>
            <a:r>
              <a:rPr lang="en-US" altLang="zh-CN" sz="3200" b="1">
                <a:solidFill>
                  <a:schemeClr val="tx1"/>
                </a:solidFill>
                <a:latin typeface="+mn-ea"/>
                <a:sym typeface="+mn-ea"/>
              </a:rPr>
              <a:t>3</a:t>
            </a:r>
            <a:r>
              <a:rPr lang="zh-CN" altLang="en-US" sz="3200" b="1">
                <a:solidFill>
                  <a:schemeClr val="tx1"/>
                </a:solidFill>
                <a:latin typeface="+mn-ea"/>
                <a:sym typeface="+mn-ea"/>
              </a:rPr>
              <a:t>、</a:t>
            </a:r>
            <a:r>
              <a:rPr lang="en-US" altLang="zh-CN" sz="3200" b="1">
                <a:solidFill>
                  <a:schemeClr val="tx1"/>
                </a:solidFill>
                <a:latin typeface="+mn-ea"/>
                <a:sym typeface="+mn-ea"/>
              </a:rPr>
              <a:t>4</a:t>
            </a:r>
            <a:r>
              <a:rPr lang="zh-CN" altLang="en-US" sz="3200" b="1">
                <a:solidFill>
                  <a:schemeClr val="tx1"/>
                </a:solidFill>
                <a:latin typeface="+mn-ea"/>
                <a:sym typeface="+mn-ea"/>
              </a:rPr>
              <a:t>节</a:t>
            </a:r>
            <a:r>
              <a:rPr lang="en-US" altLang="zh-CN" sz="3200" b="1">
                <a:solidFill>
                  <a:schemeClr val="tx1"/>
                </a:solidFill>
                <a:latin typeface="+mn-ea"/>
                <a:sym typeface="+mn-ea"/>
              </a:rPr>
              <a:t>——“</a:t>
            </a:r>
            <a:r>
              <a:rPr lang="zh-CN" altLang="en-US" sz="3200" b="1">
                <a:solidFill>
                  <a:schemeClr val="tx1"/>
                </a:solidFill>
                <a:latin typeface="+mn-ea"/>
                <a:sym typeface="+mn-ea"/>
              </a:rPr>
              <a:t>灰”</a:t>
            </a:r>
            <a:endParaRPr lang="zh-CN" altLang="en-US" sz="3200" b="1">
              <a:solidFill>
                <a:schemeClr val="tx1"/>
              </a:solidFill>
              <a:latin typeface="+mn-ea"/>
            </a:endParaRPr>
          </a:p>
          <a:p>
            <a:pPr marL="0" indent="0" fontAlgn="auto">
              <a:lnSpc>
                <a:spcPct val="150000"/>
              </a:lnSpc>
              <a:spcBef>
                <a:spcPts val="100"/>
              </a:spcBef>
              <a:buNone/>
            </a:pPr>
            <a:r>
              <a:rPr lang="en-US" altLang="zh-CN" sz="3200" b="1" smtClean="0">
                <a:solidFill>
                  <a:schemeClr val="tx1"/>
                </a:solidFill>
                <a:latin typeface="+mn-ea"/>
                <a:sym typeface="+mn-ea"/>
              </a:rPr>
              <a:t>    5</a:t>
            </a:r>
            <a:r>
              <a:rPr lang="zh-CN" altLang="en-US" sz="3200" b="1">
                <a:solidFill>
                  <a:schemeClr val="tx1"/>
                </a:solidFill>
                <a:latin typeface="+mn-ea"/>
                <a:sym typeface="+mn-ea"/>
              </a:rPr>
              <a:t>、</a:t>
            </a:r>
            <a:r>
              <a:rPr lang="en-US" altLang="zh-CN" sz="3200" b="1">
                <a:solidFill>
                  <a:schemeClr val="tx1"/>
                </a:solidFill>
                <a:latin typeface="+mn-ea"/>
                <a:sym typeface="+mn-ea"/>
              </a:rPr>
              <a:t>6</a:t>
            </a:r>
            <a:r>
              <a:rPr lang="zh-CN" altLang="en-US" sz="3200" b="1">
                <a:solidFill>
                  <a:schemeClr val="tx1"/>
                </a:solidFill>
                <a:latin typeface="+mn-ea"/>
                <a:sym typeface="+mn-ea"/>
              </a:rPr>
              <a:t>、</a:t>
            </a:r>
            <a:r>
              <a:rPr lang="en-US" altLang="zh-CN" sz="3200" b="1">
                <a:solidFill>
                  <a:schemeClr val="tx1"/>
                </a:solidFill>
                <a:latin typeface="+mn-ea"/>
                <a:sym typeface="+mn-ea"/>
              </a:rPr>
              <a:t>7</a:t>
            </a:r>
            <a:r>
              <a:rPr lang="zh-CN" altLang="en-US" sz="3200" b="1">
                <a:solidFill>
                  <a:schemeClr val="tx1"/>
                </a:solidFill>
                <a:latin typeface="+mn-ea"/>
                <a:sym typeface="+mn-ea"/>
              </a:rPr>
              <a:t>、</a:t>
            </a:r>
            <a:r>
              <a:rPr lang="en-US" altLang="zh-CN" sz="3200" b="1">
                <a:solidFill>
                  <a:schemeClr val="tx1"/>
                </a:solidFill>
                <a:latin typeface="+mn-ea"/>
                <a:sym typeface="+mn-ea"/>
              </a:rPr>
              <a:t>8——“</a:t>
            </a:r>
            <a:r>
              <a:rPr lang="zh-CN" altLang="en-US" sz="3200" b="1">
                <a:solidFill>
                  <a:schemeClr val="tx1"/>
                </a:solidFill>
                <a:latin typeface="+mn-ea"/>
                <a:sym typeface="+mn-ea"/>
              </a:rPr>
              <a:t>泪”</a:t>
            </a:r>
            <a:endParaRPr lang="zh-CN" altLang="en-US" sz="3200" b="1">
              <a:solidFill>
                <a:schemeClr val="tx1"/>
              </a:solidFill>
              <a:latin typeface="+mn-ea"/>
              <a:sym typeface="+mn-ea"/>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764665" y="645160"/>
            <a:ext cx="8662670" cy="5908040"/>
          </a:xfrm>
          <a:prstGeom prst="rect">
            <a:avLst/>
          </a:prstGeom>
          <a:noFill/>
        </p:spPr>
        <p:txBody>
          <a:bodyPr wrap="square" rtlCol="0" anchor="t">
            <a:spAutoFit/>
          </a:bodyPr>
          <a:lstStyle/>
          <a:p>
            <a:pPr fontAlgn="auto">
              <a:lnSpc>
                <a:spcPct val="150000"/>
              </a:lnSpc>
            </a:pPr>
            <a:r>
              <a:rPr lang="en-US" altLang="zh-CN" sz="3200">
                <a:sym typeface="+mn-ea"/>
              </a:rPr>
              <a:t> </a:t>
            </a:r>
            <a:r>
              <a:rPr lang="zh-CN" altLang="en-US" sz="3600">
                <a:sym typeface="+mn-ea"/>
              </a:rPr>
              <a:t>全诗将唐代诗人李商隐的一句诗“蜡炬成灰泪始干”作为引子，诗的主体部分就是扣住“灰”与“泪”分两层来展开抒情的。</a:t>
            </a:r>
            <a:r>
              <a:rPr lang="en-US" altLang="zh-CN" sz="3600">
                <a:sym typeface="+mn-ea"/>
              </a:rPr>
              <a:t> </a:t>
            </a:r>
            <a:r>
              <a:rPr lang="zh-CN" altLang="en-US" sz="3600">
                <a:sym typeface="+mn-ea"/>
              </a:rPr>
              <a:t>全诗以诗人对“红烛”的心迹交流为线索，用问答的形式展开诗意，抒发诗情，显示了诗人对人生真谛、对诗歌创作宗旨的求索过程和结果。</a:t>
            </a:r>
            <a:endParaRPr lang="zh-CN" altLang="en-US" sz="36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292225" y="630555"/>
            <a:ext cx="9509125" cy="5262245"/>
          </a:xfrm>
          <a:prstGeom prst="rect">
            <a:avLst/>
          </a:prstGeom>
          <a:noFill/>
        </p:spPr>
        <p:txBody>
          <a:bodyPr wrap="square" rtlCol="0" anchor="t">
            <a:spAutoFit/>
          </a:bodyPr>
          <a:lstStyle/>
          <a:p>
            <a:pPr fontAlgn="auto">
              <a:lnSpc>
                <a:spcPct val="150000"/>
              </a:lnSpc>
            </a:pPr>
            <a:r>
              <a:rPr lang="zh-CN" altLang="en-US" sz="3200"/>
              <a:t>本诗共九节，开头一节着眼于红烛的颜色，将红烛精神集中在一个“红”字上面，凸现了红烛的总体形象，由红烛形象即刻联想到诗人自身，“物”与“我”就完全交融起来。最后一节归结到“莫问收获，但问耕耘”这样一个哲理，也就是将红烛精神归结到一种彻底奉献的人生哲学，也就表明了自己的人生宗旨。</a:t>
            </a:r>
            <a:endParaRPr lang="zh-CN" altLang="en-US" sz="32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p:nvPr>
            <p:ph idx="1"/>
          </p:nvPr>
        </p:nvSpPr>
        <p:spPr>
          <a:xfrm>
            <a:off x="340360" y="777240"/>
            <a:ext cx="11541760" cy="979805"/>
          </a:xfrm>
        </p:spPr>
        <p:txBody>
          <a:bodyPr>
            <a:normAutofit fontScale="25000"/>
          </a:bodyPr>
          <a:lstStyle/>
          <a:p>
            <a:pPr marL="0" indent="0" fontAlgn="auto">
              <a:lnSpc>
                <a:spcPts val="3600"/>
              </a:lnSpc>
              <a:spcBef>
                <a:spcPts val="100"/>
              </a:spcBef>
              <a:buNone/>
            </a:pPr>
            <a:r>
              <a:rPr lang="en-US" altLang="zh-CN" sz="12800" b="1">
                <a:solidFill>
                  <a:srgbClr val="FF0000"/>
                </a:solidFill>
                <a:latin typeface="+mn-ea"/>
                <a:sym typeface="+mn-ea"/>
              </a:rPr>
              <a:t>     </a:t>
            </a:r>
            <a:r>
              <a:rPr lang="zh-CN" altLang="en-US" sz="12800" b="1">
                <a:solidFill>
                  <a:srgbClr val="FF0000"/>
                </a:solidFill>
                <a:latin typeface="+mn-ea"/>
                <a:sym typeface="+mn-ea"/>
              </a:rPr>
              <a:t>开头“红烛啊，这样红的烛”对全诗有什么作用？</a:t>
            </a:r>
            <a:endParaRPr lang="zh-CN" altLang="en-US" sz="12800" b="1">
              <a:solidFill>
                <a:srgbClr val="FF0000"/>
              </a:solidFill>
              <a:latin typeface="+mn-ea"/>
            </a:endParaRPr>
          </a:p>
          <a:p>
            <a:pPr marL="0" indent="0" fontAlgn="auto">
              <a:lnSpc>
                <a:spcPts val="3600"/>
              </a:lnSpc>
              <a:spcBef>
                <a:spcPts val="100"/>
              </a:spcBef>
              <a:buNone/>
            </a:pPr>
            <a:r>
              <a:rPr lang="zh-CN" altLang="en-US" sz="12800" b="1" smtClean="0">
                <a:solidFill>
                  <a:srgbClr val="FF0000"/>
                </a:solidFill>
                <a:latin typeface="+mn-ea"/>
                <a:sym typeface="+mn-ea"/>
              </a:rPr>
              <a:t>   </a:t>
            </a:r>
            <a:endParaRPr lang="zh-CN" altLang="en-US" sz="12800"/>
          </a:p>
        </p:txBody>
      </p:sp>
      <p:sp>
        <p:nvSpPr>
          <p:cNvPr id="3" name="文本框 2"/>
          <p:cNvSpPr txBox="1"/>
          <p:nvPr/>
        </p:nvSpPr>
        <p:spPr>
          <a:xfrm>
            <a:off x="804545" y="1757045"/>
            <a:ext cx="10804525" cy="4720590"/>
          </a:xfrm>
          <a:prstGeom prst="rect">
            <a:avLst/>
          </a:prstGeom>
          <a:noFill/>
        </p:spPr>
        <p:txBody>
          <a:bodyPr wrap="square" rtlCol="0" anchor="t">
            <a:spAutoFit/>
          </a:bodyPr>
          <a:lstStyle/>
          <a:p>
            <a:pPr marL="0" indent="0" fontAlgn="auto">
              <a:lnSpc>
                <a:spcPts val="3600"/>
              </a:lnSpc>
              <a:spcBef>
                <a:spcPts val="100"/>
              </a:spcBef>
              <a:buNone/>
            </a:pPr>
            <a:r>
              <a:rPr lang="zh-CN" altLang="en-US" sz="3200" smtClean="0">
                <a:solidFill>
                  <a:schemeClr val="tx1"/>
                </a:solidFill>
                <a:latin typeface="+mn-ea"/>
                <a:sym typeface="+mn-ea"/>
              </a:rPr>
              <a:t> </a:t>
            </a:r>
            <a:r>
              <a:rPr lang="zh-CN" altLang="en-US" sz="3200">
                <a:solidFill>
                  <a:schemeClr val="tx1"/>
                </a:solidFill>
                <a:latin typeface="+mn-ea"/>
                <a:sym typeface="+mn-ea"/>
              </a:rPr>
              <a:t>是全诗抒情的中心和总纲。一开头，诗人就怀着敬慕的心情</a:t>
            </a:r>
            <a:r>
              <a:rPr lang="zh-CN" altLang="en-US" sz="3200">
                <a:solidFill>
                  <a:schemeClr val="accent1"/>
                </a:solidFill>
                <a:effectLst>
                  <a:outerShdw blurRad="38100" dist="25400" dir="5400000" algn="ctr" rotWithShape="0">
                    <a:srgbClr val="6E747A">
                      <a:alpha val="43000"/>
                    </a:srgbClr>
                  </a:outerShdw>
                </a:effectLst>
                <a:latin typeface="+mn-ea"/>
                <a:sym typeface="+mn-ea"/>
              </a:rPr>
              <a:t>赞叹荧荧的红烛</a:t>
            </a:r>
            <a:r>
              <a:rPr lang="zh-CN" altLang="en-US" sz="3200">
                <a:solidFill>
                  <a:schemeClr val="tx1"/>
                </a:solidFill>
                <a:latin typeface="+mn-ea"/>
                <a:sym typeface="+mn-ea"/>
              </a:rPr>
              <a:t>。</a:t>
            </a:r>
            <a:endParaRPr lang="zh-CN" altLang="en-US" sz="3200">
              <a:solidFill>
                <a:schemeClr val="tx1"/>
              </a:solidFill>
              <a:latin typeface="+mn-ea"/>
            </a:endParaRPr>
          </a:p>
          <a:p>
            <a:pPr marL="0" indent="0" fontAlgn="auto">
              <a:lnSpc>
                <a:spcPts val="3600"/>
              </a:lnSpc>
              <a:spcBef>
                <a:spcPts val="100"/>
              </a:spcBef>
              <a:buNone/>
            </a:pPr>
            <a:r>
              <a:rPr lang="zh-CN" altLang="en-US" sz="3200">
                <a:solidFill>
                  <a:schemeClr val="accent1"/>
                </a:solidFill>
                <a:effectLst>
                  <a:outerShdw blurRad="38100" dist="25400" dir="5400000" algn="ctr" rotWithShape="0">
                    <a:srgbClr val="6E747A">
                      <a:alpha val="43000"/>
                    </a:srgbClr>
                  </a:outerShdw>
                </a:effectLst>
                <a:latin typeface="+mn-ea"/>
                <a:sym typeface="+mn-ea"/>
              </a:rPr>
              <a:t>“红”是赤诚的象征。红烛，在诗人眼里，是理想的人格的化身。</a:t>
            </a:r>
            <a:r>
              <a:rPr lang="zh-CN" altLang="en-US" sz="3200">
                <a:solidFill>
                  <a:schemeClr val="tx1"/>
                </a:solidFill>
                <a:latin typeface="+mn-ea"/>
                <a:sym typeface="+mn-ea"/>
              </a:rPr>
              <a:t>在这样的红烛面前，他提出了自我要求：“诗人啊</a:t>
            </a:r>
            <a:r>
              <a:rPr lang="en-US" altLang="zh-CN" sz="3200">
                <a:solidFill>
                  <a:schemeClr val="tx1"/>
                </a:solidFill>
                <a:latin typeface="+mn-ea"/>
                <a:sym typeface="+mn-ea"/>
              </a:rPr>
              <a:t>/</a:t>
            </a:r>
            <a:r>
              <a:rPr lang="zh-CN" altLang="en-US" sz="3200">
                <a:solidFill>
                  <a:schemeClr val="tx1"/>
                </a:solidFill>
                <a:latin typeface="+mn-ea"/>
                <a:sym typeface="+mn-ea"/>
              </a:rPr>
              <a:t>吐出你的心来比比，</a:t>
            </a:r>
            <a:r>
              <a:rPr lang="en-US" altLang="zh-CN" sz="3200">
                <a:solidFill>
                  <a:schemeClr val="tx1"/>
                </a:solidFill>
                <a:latin typeface="+mn-ea"/>
                <a:sym typeface="+mn-ea"/>
              </a:rPr>
              <a:t>/</a:t>
            </a:r>
            <a:r>
              <a:rPr lang="zh-CN" altLang="en-US" sz="3200">
                <a:solidFill>
                  <a:schemeClr val="tx1"/>
                </a:solidFill>
                <a:latin typeface="+mn-ea"/>
                <a:sym typeface="+mn-ea"/>
              </a:rPr>
              <a:t>可是一般颜色？”诗人的心应该也这样的红，否则就不配做诗人。我们可以感受到，诗人的那颗心，真是一颗赤子之心，是那么纯洁率真，晶明透亮，灼灼发热。在这首诗中，可以说红烛就是诗人，诗人就是红烛，“人与物化，意与境融”。</a:t>
            </a:r>
            <a:r>
              <a:rPr lang="zh-CN" altLang="en-US" sz="3200">
                <a:solidFill>
                  <a:schemeClr val="accent1"/>
                </a:solidFill>
                <a:effectLst>
                  <a:outerShdw blurRad="38100" dist="25400" dir="5400000" algn="ctr" rotWithShape="0">
                    <a:srgbClr val="6E747A">
                      <a:alpha val="43000"/>
                    </a:srgbClr>
                  </a:outerShdw>
                </a:effectLst>
                <a:latin typeface="+mn-ea"/>
                <a:sym typeface="+mn-ea"/>
              </a:rPr>
              <a:t>一个“吐”字；逼真的描状了诗人那种火热的爱国情感不吐不快的神态。</a:t>
            </a:r>
            <a:endParaRPr lang="zh-CN" altLang="en-US" sz="3200">
              <a:solidFill>
                <a:schemeClr val="accent1"/>
              </a:solidFill>
              <a:effectLst>
                <a:outerShdw blurRad="38100" dist="25400" dir="5400000" algn="ctr" rotWithShape="0">
                  <a:srgbClr val="6E747A">
                    <a:alpha val="43000"/>
                  </a:srgbClr>
                </a:outerShdw>
              </a:effectLst>
              <a:latin typeface="+mn-ea"/>
              <a:sym typeface="+mn-ea"/>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aragraphs>56</Paragraphs>
  <Slides>18</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18</vt:i4>
      </vt:variant>
    </vt:vector>
  </HeadingPairs>
  <TitlesOfParts>
    <vt:vector baseType="lpstr" size="24">
      <vt:lpstr>Arial</vt:lpstr>
      <vt:lpstr>Calibri</vt:lpstr>
      <vt:lpstr>Calibri Light</vt:lpstr>
      <vt:lpstr>宋体</vt:lpstr>
      <vt:lpstr>Times New Roman</vt:lpstr>
      <vt:lpstr>1_Office 主题</vt:lpstr>
      <vt:lpstr>PowerPoint Presentation</vt:lpstr>
      <vt:lpstr>PowerPoint Presentation</vt:lpstr>
      <vt:lpstr>二、作者简介</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四、鉴赏探究</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lastModifiedBy>没名字啊</cp:lastModifiedBy>
  <cp:revision>5</cp:revision>
  <dcterms:created xsi:type="dcterms:W3CDTF">2020-04-14T00:21:00Z</dcterms:created>
  <dcterms:modified xsi:type="dcterms:W3CDTF">2020-09-01T13:00:52Z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