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E0C5-3E76-43E1-9598-5FA2AE7B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D33E6-D642-4271-817D-D94D1A6653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E0C5-3E76-43E1-9598-5FA2AE7B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D33E6-D642-4271-817D-D94D1A6653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E0C5-3E76-43E1-9598-5FA2AE7B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D33E6-D642-4271-817D-D94D1A6653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E0C5-3E76-43E1-9598-5FA2AE7B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D33E6-D642-4271-817D-D94D1A6653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E0C5-3E76-43E1-9598-5FA2AE7B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D33E6-D642-4271-817D-D94D1A6653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E0C5-3E76-43E1-9598-5FA2AE7B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D33E6-D642-4271-817D-D94D1A6653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E0C5-3E76-43E1-9598-5FA2AE7B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D33E6-D642-4271-817D-D94D1A6653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E0C5-3E76-43E1-9598-5FA2AE7B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D33E6-D642-4271-817D-D94D1A6653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E0C5-3E76-43E1-9598-5FA2AE7B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D33E6-D642-4271-817D-D94D1A6653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E0C5-3E76-43E1-9598-5FA2AE7B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D33E6-D642-4271-817D-D94D1A6653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E0C5-3E76-43E1-9598-5FA2AE7B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D33E6-D642-4271-817D-D94D1A6653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7E0C5-3E76-43E1-9598-5FA2AE7B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D33E6-D642-4271-817D-D94D1A66534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09752" y="1359687"/>
            <a:ext cx="7780479" cy="1546337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木兰诗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356992"/>
            <a:ext cx="6400800" cy="2281808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五</a:t>
            </a:r>
            <a:r>
              <a:rPr lang="zh-CN" altLang="en-US">
                <a:cs typeface="Arial" panose="020B0604020202020204" pitchFamily="34" charset="0"/>
              </a:rPr>
              <a:t>˴拟写颁奖词</a:t>
            </a: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1.</a:t>
            </a:r>
            <a:r>
              <a:rPr lang="zh-CN" altLang="en-US"/>
              <a:t>借鉴感动中国人物颁奖词的写法，给木兰写颁奖词，要求使用一种修辞手法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355" y="3306445"/>
            <a:ext cx="10399395" cy="26168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示例：感动中国2016年度人物特别致敬――中国女排代表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虽然它不是颁给个人，但是十一总会让我们想起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一加一大于二，还有它代表着一个团队。绝地反击，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上演惊天逆转。比的是实力，拼的是意志，搏的是勇气，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奋勇拼搏，决不放弃。这是女排精神，是激励中国前行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的力量！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2.</a:t>
            </a:r>
            <a:r>
              <a:rPr lang="zh-CN" altLang="en-US"/>
              <a:t>感动中国人物木兰颁奖词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你勤劳善良又坚毅勇敢，淳厚质朴又机敏活泼，热爱家人又报效国家，不慕高官厚禄而热爱和平生活。一位忠孝两全</a:t>
            </a:r>
            <a:r>
              <a:rPr lang="zh-CN" altLang="en-US">
                <a:cs typeface="Arial" panose="020B0604020202020204" pitchFamily="34" charset="0"/>
              </a:rPr>
              <a:t>˴深明大义的平民女子；一个有血有肉˴有人情味的进过英雄。</a:t>
            </a:r>
            <a:endParaRPr lang="zh-CN" altLang="en-US"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CN" altLang="en-US">
                <a:latin typeface="Sitka Subheading" panose="02000505000000020004" charset="0"/>
                <a:cs typeface="Arial" panose="020B0604020202020204" pitchFamily="34" charset="0"/>
              </a:rPr>
              <a:t>   •  •  •  •  •  •</a:t>
            </a:r>
            <a:endParaRPr lang="zh-CN" altLang="en-US">
              <a:latin typeface="Sitka Subheading" panose="0200050500000002000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教学目标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 </a:t>
            </a:r>
            <a:r>
              <a:rPr lang="zh-CN" altLang="en-US" dirty="0" smtClean="0"/>
              <a:t>比较言语的不同形式，理解乐府诗的民歌特色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赏读不同的言语形式，认识木兰英雄女性的光辉形象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教学过程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24944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一，简介“乐府诗”</a:t>
            </a:r>
            <a:endParaRPr lang="en-US" altLang="zh-CN" dirty="0" smtClean="0"/>
          </a:p>
          <a:p>
            <a:r>
              <a:rPr lang="zh-CN" altLang="en-US" dirty="0" smtClean="0"/>
              <a:t>“</a:t>
            </a:r>
            <a:r>
              <a:rPr lang="zh-CN" altLang="en-US" dirty="0" smtClean="0">
                <a:solidFill>
                  <a:srgbClr val="FF0000"/>
                </a:solidFill>
              </a:rPr>
              <a:t>乐府”是自秦代以来设立的配置乐曲、训练乐工和采集民歌的专门官署。在民间流传经有“乐府”保存下来的民歌，由官署名称转变而为诗体，汉叫做“歌诗”，魏晋称“乐府”或“汉乐府”，后世文人仿此形式所作的诗，亦称“乐府诗”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3861048"/>
            <a:ext cx="96490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乐府诗是寂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诗经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之后，古代民歌的又一次大汇集，开创了诗歌现实主义的</a:t>
            </a:r>
            <a:endParaRPr lang="en-US" altLang="zh-CN" sz="2800" dirty="0" smtClean="0"/>
          </a:p>
          <a:p>
            <a:r>
              <a:rPr lang="zh-CN" altLang="en-US" sz="2800" dirty="0" smtClean="0"/>
              <a:t>新风。乐府诗贴近生活，女性题材的作品占重要位置，语言通俗有杂言渐趋向</a:t>
            </a:r>
            <a:endParaRPr lang="en-US" altLang="zh-CN" sz="2800" dirty="0" smtClean="0"/>
          </a:p>
          <a:p>
            <a:r>
              <a:rPr lang="zh-CN" altLang="en-US" sz="2800" dirty="0" smtClean="0"/>
              <a:t>五言，采用叙事写法，故事情节较为完整，刻画人物细致入微，人物形象鲜明，是</a:t>
            </a:r>
            <a:endParaRPr lang="en-US" altLang="zh-CN" sz="2800" dirty="0" smtClean="0"/>
          </a:p>
          <a:p>
            <a:r>
              <a:rPr lang="zh-CN" altLang="en-US" sz="2800" dirty="0" smtClean="0"/>
              <a:t>较为成熟的叙事诗和五言诗体。</a:t>
            </a:r>
            <a:endParaRPr lang="en-US" altLang="zh-CN" sz="2800" dirty="0" smtClean="0"/>
          </a:p>
          <a:p>
            <a:r>
              <a:rPr lang="zh-CN" altLang="en-US" sz="2800" dirty="0" smtClean="0"/>
              <a:t>汉代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孔雀东南飞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和南北朝时期长篇叙事民歌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木兰诗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合称“乐府双璧”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二、概括故事情节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96752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、学生自由朗读民歌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、用“四字句”概括民歌内容情节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3356992"/>
            <a:ext cx="68788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女扮男装、代父从军、征战沙场、凯旋回朝、建功受封、辞官还乡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三、比较赏析诗歌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52855"/>
            <a:ext cx="8229600" cy="804545"/>
          </a:xfrm>
        </p:spPr>
        <p:txBody>
          <a:bodyPr/>
          <a:lstStyle/>
          <a:p>
            <a:r>
              <a:rPr lang="zh-CN" altLang="en-US"/>
              <a:t>读下面改版的诗歌，与原诗比较异同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22020" y="2351405"/>
            <a:ext cx="5669280" cy="25603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木兰诗（改版）</a:t>
            </a:r>
            <a:endParaRPr lang="zh-CN" altLang="en-US"/>
          </a:p>
          <a:p>
            <a:r>
              <a:rPr lang="zh-CN" altLang="en-US"/>
              <a:t>唧唧复唧唧，木兰当户织，不闻机杼声，惟闻女叹息。</a:t>
            </a:r>
            <a:endParaRPr lang="zh-CN" altLang="en-US"/>
          </a:p>
          <a:p>
            <a:r>
              <a:rPr lang="zh-CN" altLang="en-US"/>
              <a:t>昨夜见军帖，卷卷有爷名，愿为市鞍马，从此替爷征。</a:t>
            </a:r>
            <a:endParaRPr lang="zh-CN" altLang="en-US"/>
          </a:p>
          <a:p>
            <a:r>
              <a:rPr lang="zh-CN" altLang="en-US"/>
              <a:t>旦辞爷娘去，暮至黄河边，不闻爷娘声，胡骑鸣啾啾。</a:t>
            </a:r>
            <a:endParaRPr lang="zh-CN" altLang="en-US"/>
          </a:p>
          <a:p>
            <a:r>
              <a:rPr lang="zh-CN" altLang="en-US"/>
              <a:t>万里赴戎机，关山度若飞，朔气传金柝，寒光照铁衣。</a:t>
            </a:r>
            <a:endParaRPr lang="zh-CN" altLang="en-US"/>
          </a:p>
          <a:p>
            <a:r>
              <a:rPr lang="zh-CN" altLang="en-US"/>
              <a:t>将军百战死，壮士十年归，归来见天子，赏赐百千强。</a:t>
            </a:r>
            <a:endParaRPr lang="zh-CN" altLang="en-US"/>
          </a:p>
          <a:p>
            <a:r>
              <a:rPr lang="zh-CN" altLang="en-US"/>
              <a:t>可汗问所欲，不用尚书郎，愿驰千里足，送儿还故乡。</a:t>
            </a:r>
            <a:endParaRPr lang="zh-CN" altLang="en-US"/>
          </a:p>
          <a:p>
            <a:r>
              <a:rPr lang="zh-CN" altLang="en-US"/>
              <a:t>亲人闻声来，心儿真欢畅，入阁着旧裳，对镜贴花黄。</a:t>
            </a:r>
            <a:endParaRPr lang="zh-CN" altLang="en-US"/>
          </a:p>
          <a:p>
            <a:r>
              <a:rPr lang="zh-CN" altLang="en-US"/>
              <a:t>出门看伙伴，伙伴皆惊忙，同行十二年，不知是女郎。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zh-CN"/>
              <a:t>1</a:t>
            </a:r>
            <a:r>
              <a:rPr lang="en-US" altLang="zh-CN">
                <a:cs typeface="Arial" panose="020B0604020202020204" pitchFamily="34" charset="0"/>
              </a:rPr>
              <a:t>˴</a:t>
            </a:r>
            <a:r>
              <a:rPr lang="zh-CN" altLang="en-US">
                <a:cs typeface="Arial" panose="020B0604020202020204" pitchFamily="34" charset="0"/>
              </a:rPr>
              <a:t>读一读，议一议。改版诗删改了哪些内容？哪些地方改动？有什么好处？</a:t>
            </a: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803910"/>
          </a:xfrm>
        </p:spPr>
        <p:txBody>
          <a:bodyPr>
            <a:normAutofit fontScale="40000"/>
          </a:bodyPr>
          <a:p>
            <a:r>
              <a:rPr lang="zh-CN" altLang="en-US">
                <a:sym typeface="Wingdings" panose="05000000000000000000" charset="0"/>
              </a:rPr>
              <a:t></a:t>
            </a:r>
            <a:r>
              <a:rPr lang="en-US" altLang="zh-CN">
                <a:sym typeface="Wingdings" panose="05000000000000000000" charset="0"/>
              </a:rPr>
              <a:t>“</a:t>
            </a:r>
            <a:r>
              <a:rPr lang="zh-CN" altLang="en-US">
                <a:sym typeface="Wingdings" panose="05000000000000000000" charset="0"/>
              </a:rPr>
              <a:t>东市买骏马</a:t>
            </a:r>
            <a:r>
              <a:rPr lang="zh-CN" altLang="en-US">
                <a:latin typeface="Sitka Subheading" panose="02000505000000020004" charset="0"/>
                <a:sym typeface="Wingdings" panose="05000000000000000000" charset="0"/>
              </a:rPr>
              <a:t>――长鞭</a:t>
            </a:r>
            <a:r>
              <a:rPr lang="en-US" altLang="zh-CN">
                <a:latin typeface="Sitka Subheading" panose="02000505000000020004" charset="0"/>
                <a:sym typeface="Wingdings" panose="05000000000000000000" charset="0"/>
              </a:rPr>
              <a:t>”</a:t>
            </a:r>
            <a:r>
              <a:rPr lang="zh-CN" altLang="en-US">
                <a:latin typeface="Sitka Subheading" panose="02000505000000020004" charset="0"/>
                <a:sym typeface="Wingdings" panose="05000000000000000000" charset="0"/>
              </a:rPr>
              <a:t>（学生讨论明确）</a:t>
            </a:r>
            <a:endParaRPr lang="zh-CN" altLang="en-US">
              <a:latin typeface="Sitka Subheading" panose="02000505000000020004" charset="0"/>
              <a:sym typeface="Wingdings" panose="05000000000000000000" charset="0"/>
            </a:endParaRPr>
          </a:p>
          <a:p>
            <a:endParaRPr lang="zh-CN" altLang="en-US">
              <a:latin typeface="Sitka Subheading" panose="02000505000000020004" charset="0"/>
              <a:sym typeface="Wingdings" panose="05000000000000000000" charset="0"/>
            </a:endParaRPr>
          </a:p>
          <a:p>
            <a:r>
              <a:rPr lang="zh-CN" altLang="en-US">
                <a:latin typeface="Sitka Subheading" panose="02000505000000020004" charset="0"/>
                <a:sym typeface="Wingdings" panose="05000000000000000000" charset="0"/>
              </a:rPr>
              <a:t>（互文，渲染战争气氛和木兰购置战马和装备的紧张）</a:t>
            </a:r>
            <a:endParaRPr lang="zh-CN" altLang="en-US">
              <a:latin typeface="Sitka Subheading" panose="02000505000000020004" charset="0"/>
              <a:sym typeface="Wingdings" panose="05000000000000000000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1655" y="2467610"/>
            <a:ext cx="2526665" cy="9423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Wingdings" panose="05000000000000000000" charset="0"/>
              </a:rPr>
              <a:t>“旦辞爷娘去</a:t>
            </a:r>
            <a:r>
              <a:rPr lang="zh-CN" altLang="en-US">
                <a:latin typeface="Sitka Subheading" panose="02000505000000020004" charset="0"/>
                <a:sym typeface="Wingdings" panose="05000000000000000000" charset="0"/>
              </a:rPr>
              <a:t>――边</a:t>
            </a:r>
            <a:r>
              <a:rPr lang="en-US" altLang="zh-CN">
                <a:latin typeface="Sitka Subheading" panose="02000505000000020004" charset="0"/>
                <a:sym typeface="Wingdings" panose="05000000000000000000" charset="0"/>
              </a:rPr>
              <a:t>”</a:t>
            </a:r>
            <a:endParaRPr lang="en-US" altLang="zh-CN">
              <a:latin typeface="Sitka Subheading" panose="02000505000000020004" charset="0"/>
              <a:sym typeface="Wingdings" panose="05000000000000000000" charset="0"/>
            </a:endParaRPr>
          </a:p>
          <a:p>
            <a:endParaRPr lang="zh-CN" altLang="en-US">
              <a:latin typeface="Sitka Subheading" panose="02000505000000020004" charset="0"/>
              <a:sym typeface="Wingdings" panose="05000000000000000000" charset="0"/>
            </a:endParaRPr>
          </a:p>
          <a:p>
            <a:endParaRPr lang="en-US" altLang="zh-CN">
              <a:latin typeface="Sitka Subheading" panose="02000505000000020004" charset="0"/>
              <a:sym typeface="Wingdings" panose="05000000000000000000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8760" y="2957830"/>
            <a:ext cx="8980170" cy="9423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>
                <a:latin typeface="Sitka Subheading" panose="02000505000000020004" charset="0"/>
                <a:sym typeface="Wingdings" panose="05000000000000000000" charset="0"/>
              </a:rPr>
              <a:t>(</a:t>
            </a:r>
            <a:r>
              <a:rPr lang="zh-CN" altLang="en-US">
                <a:latin typeface="Sitka Subheading" panose="02000505000000020004" charset="0"/>
                <a:sym typeface="Wingdings" panose="05000000000000000000" charset="0"/>
              </a:rPr>
              <a:t>复沓句式，写木兰踏上征途，马不停蹄，日行夜宿，离家越远思亲越切。用两天的时间</a:t>
            </a:r>
            <a:endParaRPr lang="zh-CN" altLang="en-US">
              <a:latin typeface="Sitka Subheading" panose="02000505000000020004" charset="0"/>
              <a:sym typeface="Wingdings" panose="05000000000000000000" charset="0"/>
            </a:endParaRPr>
          </a:p>
          <a:p>
            <a:pPr algn="l"/>
            <a:r>
              <a:rPr lang="zh-CN" altLang="en-US"/>
              <a:t>到达战地，夸张地表现了木兰行进的速度</a:t>
            </a:r>
            <a:r>
              <a:rPr lang="zh-CN" altLang="en-US">
                <a:cs typeface="Arial" panose="020B0604020202020204" pitchFamily="34" charset="0"/>
              </a:rPr>
              <a:t>˴军情的紧迫˴心情的迫切，使人感到浓厚的战争的氛围</a:t>
            </a: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3900170"/>
            <a:ext cx="2165350" cy="3937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ym typeface="Wingdings" panose="05000000000000000000" charset="0"/>
              </a:rPr>
              <a:t></a:t>
            </a:r>
            <a:r>
              <a:rPr lang="en-US" altLang="zh-CN">
                <a:sym typeface="Wingdings" panose="05000000000000000000" charset="0"/>
              </a:rPr>
              <a:t>”</a:t>
            </a:r>
            <a:r>
              <a:rPr lang="zh-CN" altLang="en-US">
                <a:sym typeface="Wingdings" panose="05000000000000000000" charset="0"/>
              </a:rPr>
              <a:t>开我东</a:t>
            </a:r>
            <a:r>
              <a:rPr lang="zh-CN" altLang="en-US">
                <a:latin typeface="Sitka Subheading" panose="02000505000000020004" charset="0"/>
                <a:sym typeface="Wingdings" panose="05000000000000000000" charset="0"/>
              </a:rPr>
              <a:t>――阁床</a:t>
            </a:r>
            <a:r>
              <a:rPr lang="en-US" altLang="zh-CN">
                <a:latin typeface="Sitka Subheading" panose="02000505000000020004" charset="0"/>
                <a:sym typeface="Wingdings" panose="05000000000000000000" charset="0"/>
              </a:rPr>
              <a:t>”</a:t>
            </a:r>
            <a:endParaRPr lang="en-US" altLang="zh-CN">
              <a:latin typeface="Sitka Subheading" panose="02000505000000020004" charset="0"/>
              <a:sym typeface="Wingdings" panose="05000000000000000000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1655" y="4293870"/>
            <a:ext cx="63550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（互文，不厌其烦的细节描写，充分表现回家后的喜悦之情）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70205" y="4735830"/>
            <a:ext cx="2338705" cy="3937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cs typeface="Sitka Subheading" panose="02000505000000020004" charset="0"/>
              </a:rPr>
              <a:t>④“雄兔脚</a:t>
            </a:r>
            <a:r>
              <a:rPr lang="zh-CN" altLang="en-US">
                <a:latin typeface="Sitka Subheading" panose="02000505000000020004" charset="0"/>
                <a:cs typeface="Sitka Subheading" panose="02000505000000020004" charset="0"/>
              </a:rPr>
              <a:t>――雄雌</a:t>
            </a:r>
            <a:r>
              <a:rPr lang="en-US" altLang="zh-CN">
                <a:latin typeface="Sitka Subheading" panose="02000505000000020004" charset="0"/>
                <a:cs typeface="Sitka Subheading" panose="02000505000000020004" charset="0"/>
              </a:rPr>
              <a:t>”</a:t>
            </a:r>
            <a:endParaRPr lang="en-US" altLang="zh-CN">
              <a:latin typeface="Sitka Subheading" panose="02000505000000020004" charset="0"/>
              <a:cs typeface="Sitka Subheading" panose="020005050000000200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6425" y="5330190"/>
            <a:ext cx="70408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比喻，充满对女英雄的赞美和歌颂。隐喻木兰十二载未被发现的奥秘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50240" y="6087745"/>
            <a:ext cx="3828415" cy="393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Sitka Subheading" panose="02000505000000020004" charset="0"/>
              </a:rPr>
              <a:t>• • • • • • • • •</a:t>
            </a:r>
            <a:endParaRPr lang="zh-CN" altLang="en-US">
              <a:latin typeface="Sitka Subheading" panose="020005050000000200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1"/>
      <p:bldP spid="5" grpId="0"/>
      <p:bldP spid="6" grpId="0"/>
      <p:bldP spid="7" grpId="0"/>
      <p:bldP spid="8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zh-CN"/>
              <a:t>2.</a:t>
            </a:r>
            <a:r>
              <a:rPr lang="zh-CN" altLang="en-US"/>
              <a:t>比一比，说一说。更喜欢哪版的《木兰诗》？为什么？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一</a:t>
            </a:r>
            <a:r>
              <a:rPr lang="zh-CN" altLang="en-US">
                <a:cs typeface="Arial" panose="020B0604020202020204" pitchFamily="34" charset="0"/>
              </a:rPr>
              <a:t>˴</a:t>
            </a:r>
            <a:r>
              <a:rPr lang="zh-CN" altLang="en-US"/>
              <a:t>失去乐府民歌的风味</a:t>
            </a:r>
            <a:r>
              <a:rPr lang="zh-CN" altLang="en-US">
                <a:latin typeface="Sitka Subheading" panose="02000505000000020004" charset="0"/>
              </a:rPr>
              <a:t>.......</a:t>
            </a:r>
            <a:endParaRPr lang="zh-CN" altLang="en-US">
              <a:latin typeface="Sitka Subheading" panose="02000505000000020004" charset="0"/>
            </a:endParaRPr>
          </a:p>
          <a:p>
            <a:r>
              <a:rPr lang="zh-CN" altLang="en-US">
                <a:latin typeface="Sitka Subheading" panose="02000505000000020004" charset="0"/>
              </a:rPr>
              <a:t>二</a:t>
            </a:r>
            <a:r>
              <a:rPr lang="zh-CN" altLang="en-US">
                <a:latin typeface="Sitka Subheading" panose="02000505000000020004" charset="0"/>
                <a:cs typeface="Arial" panose="020B0604020202020204" pitchFamily="34" charset="0"/>
              </a:rPr>
              <a:t>˴详略不当.......</a:t>
            </a:r>
            <a:endParaRPr lang="zh-CN" altLang="en-US">
              <a:latin typeface="Sitka Subheading" panose="02000505000000020004" charset="0"/>
              <a:cs typeface="Arial" panose="020B0604020202020204" pitchFamily="34" charset="0"/>
            </a:endParaRPr>
          </a:p>
          <a:p>
            <a:r>
              <a:rPr lang="zh-CN" altLang="en-US">
                <a:latin typeface="Sitka Subheading" panose="02000505000000020004" charset="0"/>
                <a:cs typeface="Arial" panose="020B0604020202020204" pitchFamily="34" charset="0"/>
              </a:rPr>
              <a:t>三˴人物形象不够鲜明.......</a:t>
            </a:r>
            <a:endParaRPr lang="zh-CN" altLang="en-US">
              <a:latin typeface="Sitka Subheading" panose="0200050500000002000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四</a:t>
            </a:r>
            <a:r>
              <a:rPr lang="zh-CN" altLang="en-US">
                <a:cs typeface="Arial" panose="020B0604020202020204" pitchFamily="34" charset="0"/>
              </a:rPr>
              <a:t>˴品评人物形象</a:t>
            </a: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800225"/>
          </a:xfrm>
        </p:spPr>
        <p:txBody>
          <a:bodyPr/>
          <a:p>
            <a:r>
              <a:rPr lang="en-US" altLang="zh-CN"/>
              <a:t>1.</a:t>
            </a:r>
            <a:r>
              <a:rPr lang="zh-CN" altLang="en-US"/>
              <a:t>课堂交流，说出自己心目中的木兰形象</a:t>
            </a:r>
            <a:endParaRPr lang="zh-CN" altLang="en-US"/>
          </a:p>
          <a:p>
            <a:r>
              <a:rPr lang="zh-CN" altLang="en-US"/>
              <a:t>以</a:t>
            </a:r>
            <a:r>
              <a:rPr lang="en-US" altLang="zh-CN"/>
              <a:t>“</a:t>
            </a:r>
            <a:r>
              <a:rPr lang="zh-CN" altLang="en-US"/>
              <a:t>从</a:t>
            </a:r>
            <a:r>
              <a:rPr lang="zh-CN" altLang="en-US" u="sng"/>
              <a:t>               </a:t>
            </a:r>
            <a:r>
              <a:rPr lang="zh-CN" altLang="en-US" u="sng">
                <a:latin typeface="Sitka Subheading" panose="02000505000000020004" charset="0"/>
              </a:rPr>
              <a:t> </a:t>
            </a:r>
            <a:r>
              <a:rPr lang="zh-CN" altLang="en-US">
                <a:latin typeface="Sitka Subheading" panose="02000505000000020004" charset="0"/>
              </a:rPr>
              <a:t>地方，读到一个</a:t>
            </a:r>
            <a:r>
              <a:rPr lang="zh-CN" altLang="en-US" u="sng">
                <a:latin typeface="Sitka Subheading" panose="02000505000000020004" charset="0"/>
              </a:rPr>
              <a:t> </a:t>
            </a:r>
            <a:r>
              <a:rPr lang="zh-CN" altLang="en-US">
                <a:latin typeface="Sitka Subheading" panose="02000505000000020004" charset="0"/>
              </a:rPr>
              <a:t> </a:t>
            </a:r>
            <a:r>
              <a:rPr lang="zh-CN" altLang="en-US" u="sng">
                <a:latin typeface="Sitka Subheading" panose="02000505000000020004" charset="0"/>
              </a:rPr>
              <a:t>          </a:t>
            </a:r>
            <a:r>
              <a:rPr lang="zh-CN" altLang="en-US">
                <a:latin typeface="Sitka Subheading" panose="02000505000000020004" charset="0"/>
              </a:rPr>
              <a:t>木兰</a:t>
            </a:r>
            <a:r>
              <a:rPr lang="en-US" altLang="zh-CN">
                <a:latin typeface="Sitka Subheading" panose="02000505000000020004" charset="0"/>
              </a:rPr>
              <a:t>”</a:t>
            </a:r>
            <a:r>
              <a:rPr lang="zh-CN" altLang="en-US">
                <a:latin typeface="Sitka Subheading" panose="02000505000000020004" charset="0"/>
              </a:rPr>
              <a:t>回答</a:t>
            </a:r>
            <a:endParaRPr lang="zh-CN" altLang="en-US">
              <a:latin typeface="Sitka Subheading" panose="020005050000000200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4885" y="3179445"/>
            <a:ext cx="7174230" cy="2503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2.</a:t>
            </a:r>
            <a:r>
              <a:rPr lang="zh-CN" altLang="en-US" sz="2800"/>
              <a:t>比较女英雄形象</a:t>
            </a:r>
            <a:endParaRPr lang="zh-CN" altLang="en-US" sz="2800"/>
          </a:p>
          <a:p>
            <a:r>
              <a:rPr lang="zh-CN" altLang="en-US" sz="2800"/>
              <a:t>中国北方，民风剽悍，不少妇女同样豪迈尚武，北魏时期的李波小妹英勇善战，十分著名，当时流传着一首《李波小妹歌》</a:t>
            </a:r>
            <a:endParaRPr lang="zh-CN" altLang="en-US" sz="2800"/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    李波小妹字雍容，褰裙逐马如卷蓬，左射右射必叠双。妇女尚如此，男子安可逢？</a:t>
            </a:r>
            <a:r>
              <a:rPr lang="zh-CN" altLang="en-US" sz="2800"/>
              <a:t> 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984885" y="5988685"/>
            <a:ext cx="71742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你更喜欢木兰还是李波小妹？为什么？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zh-CN" sz="3600"/>
              <a:t>3.</a:t>
            </a:r>
            <a:r>
              <a:rPr lang="zh-CN" altLang="en-US" sz="3600"/>
              <a:t>全诗是扣住哪一句来构思故事塑造人物的？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以</a:t>
            </a:r>
            <a:r>
              <a:rPr lang="en-US" altLang="zh-CN"/>
              <a:t>“</a:t>
            </a:r>
            <a:r>
              <a:rPr lang="zh-CN" altLang="en-US"/>
              <a:t>木兰是女郎</a:t>
            </a:r>
            <a:r>
              <a:rPr lang="en-US" altLang="zh-CN"/>
              <a:t>”</a:t>
            </a:r>
            <a:r>
              <a:rPr lang="zh-CN" altLang="en-US"/>
              <a:t>来 构思木兰的传奇故事，富有浪漫色彩。木兰既是奇女子又是普通人，既是巾帼英雄又是平民少女，既是矫健的勇士又是娇美的女儿。刘再复说：</a:t>
            </a:r>
            <a:r>
              <a:rPr lang="en-US" altLang="zh-CN"/>
              <a:t>“</a:t>
            </a:r>
            <a:r>
              <a:rPr lang="zh-CN" altLang="en-US"/>
              <a:t>英雄文化不等于就是雄性文化。真正的英雄必须把握刚与柔雄与雌的合情合理的关系。</a:t>
            </a:r>
            <a:r>
              <a:rPr lang="en-US" altLang="zh-CN"/>
              <a:t>”</a:t>
            </a:r>
            <a:r>
              <a:rPr lang="zh-CN" altLang="en-US"/>
              <a:t>木兰形象有两个关键词：女性  英雄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1576</Words>
  <Application>WPS 演示</Application>
  <PresentationFormat>全屏显示(4:3)</PresentationFormat>
  <Paragraphs>107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Sitka Subheading</vt:lpstr>
      <vt:lpstr>楷体</vt:lpstr>
      <vt:lpstr>Calibri</vt:lpstr>
      <vt:lpstr>微软雅黑</vt:lpstr>
      <vt:lpstr>Office 主题</vt:lpstr>
      <vt:lpstr>木兰诗</vt:lpstr>
      <vt:lpstr>教学目标</vt:lpstr>
      <vt:lpstr>教学过程</vt:lpstr>
      <vt:lpstr>二、概括故事情节</vt:lpstr>
      <vt:lpstr>三、比较赏析诗歌</vt:lpstr>
      <vt:lpstr>1˴读一读，议一议。改版诗删改了哪些内容？哪些地方改动？有什么好处？</vt:lpstr>
      <vt:lpstr>2.比一比，说一说。更喜欢哪版的《木兰诗》？为什么？</vt:lpstr>
      <vt:lpstr>四˴品评人物形象</vt:lpstr>
      <vt:lpstr>3.全诗是扣住哪一句来构思故事塑造人物的？</vt:lpstr>
      <vt:lpstr>五˴拟写颁奖词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木兰诗</dc:title>
  <dc:creator>Administrator</dc:creator>
  <cp:lastModifiedBy>Administrator</cp:lastModifiedBy>
  <cp:revision>11</cp:revision>
  <dcterms:created xsi:type="dcterms:W3CDTF">2017-02-20T12:59:00Z</dcterms:created>
  <dcterms:modified xsi:type="dcterms:W3CDTF">2017-02-22T09:31:37Z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