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60" r:id="rId1"/>
  </p:sldMasterIdLst>
  <p:notesMasterIdLst>
    <p:notesMasterId r:id="rId2"/>
  </p:notesMasterIdLst>
  <p:handoutMasterIdLst>
    <p:handoutMasterId r:id="rId3"/>
  </p:handoutMasterIdLst>
  <p:sldIdLst>
    <p:sldId id="464" r:id="rId4"/>
    <p:sldId id="469" r:id="rId5"/>
    <p:sldId id="258" r:id="rId6"/>
    <p:sldId id="465" r:id="rId7"/>
    <p:sldId id="466" r:id="rId8"/>
    <p:sldId id="379" r:id="rId9"/>
    <p:sldId id="380" r:id="rId10"/>
    <p:sldId id="319" r:id="rId11"/>
    <p:sldId id="418" r:id="rId12"/>
    <p:sldId id="419" r:id="rId13"/>
    <p:sldId id="267" r:id="rId14"/>
    <p:sldId id="340" r:id="rId15"/>
    <p:sldId id="381" r:id="rId16"/>
    <p:sldId id="382" r:id="rId17"/>
    <p:sldId id="430" r:id="rId18"/>
    <p:sldId id="432" r:id="rId19"/>
    <p:sldId id="433" r:id="rId20"/>
    <p:sldId id="434" r:id="rId21"/>
    <p:sldId id="435" r:id="rId22"/>
    <p:sldId id="438" r:id="rId23"/>
    <p:sldId id="439" r:id="rId24"/>
    <p:sldId id="436" r:id="rId25"/>
    <p:sldId id="467" r:id="rId26"/>
    <p:sldId id="445" r:id="rId27"/>
    <p:sldId id="437" r:id="rId28"/>
    <p:sldId id="389" r:id="rId29"/>
    <p:sldId id="390" r:id="rId30"/>
    <p:sldId id="415" r:id="rId31"/>
    <p:sldId id="412" r:id="rId32"/>
    <p:sldId id="399" r:id="rId33"/>
    <p:sldId id="440" r:id="rId34"/>
    <p:sldId id="371" r:id="rId35"/>
    <p:sldId id="420" r:id="rId36"/>
    <p:sldId id="283" r:id="rId37"/>
    <p:sldId id="404" r:id="rId38"/>
    <p:sldId id="411" r:id="rId39"/>
    <p:sldId id="427" r:id="rId40"/>
    <p:sldId id="426" r:id="rId41"/>
    <p:sldId id="425" r:id="rId42"/>
    <p:sldId id="428" r:id="rId43"/>
    <p:sldId id="429" r:id="rId44"/>
    <p:sldId id="446" r:id="rId45"/>
    <p:sldId id="447" r:id="rId46"/>
    <p:sldId id="448" r:id="rId47"/>
    <p:sldId id="449" r:id="rId48"/>
    <p:sldId id="450" r:id="rId49"/>
    <p:sldId id="451" r:id="rId50"/>
    <p:sldId id="452" r:id="rId51"/>
    <p:sldId id="453" r:id="rId52"/>
    <p:sldId id="454" r:id="rId53"/>
    <p:sldId id="455" r:id="rId54"/>
    <p:sldId id="456" r:id="rId55"/>
    <p:sldId id="457" r:id="rId56"/>
    <p:sldId id="458" r:id="rId57"/>
    <p:sldId id="459" r:id="rId58"/>
    <p:sldId id="460" r:id="rId59"/>
    <p:sldId id="461" r:id="rId60"/>
    <p:sldId id="462" r:id="rId61"/>
    <p:sldId id="463" r:id="rId62"/>
    <p:sldId id="468" r:id="rId63"/>
  </p:sldIdLst>
  <p:sldSz cx="9144000" cy="5143500" type="screen16x9"/>
  <p:notesSz cx="6858000" cy="9144000"/>
  <p:custDataLst>
    <p:tags r:id="rId6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5" autoAdjust="0"/>
    <p:restoredTop sz="95811" autoAdjust="0"/>
  </p:normalViewPr>
  <p:slideViewPr>
    <p:cSldViewPr>
      <p:cViewPr varScale="1">
        <p:scale>
          <a:sx n="88" d="100"/>
          <a:sy n="88" d="100"/>
        </p:scale>
        <p:origin x="78" y="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tags" Target="tags/tag1.xml" /><Relationship Id="rId65" Type="http://schemas.openxmlformats.org/officeDocument/2006/relationships/presProps" Target="presProps.xml" /><Relationship Id="rId66" Type="http://schemas.openxmlformats.org/officeDocument/2006/relationships/viewProps" Target="viewProps.xml" /><Relationship Id="rId67" Type="http://schemas.openxmlformats.org/officeDocument/2006/relationships/theme" Target="theme/theme1.xml" /><Relationship Id="rId68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/Relationships>
</file>

<file path=ppt/drawings/_rels/vmlDrawing1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emf" /></Relationships>
</file>

<file path=ppt/drawings/_rels/vmlDrawing1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emf" /></Relationships>
</file>

<file path=ppt/drawings/_rels/vmlDrawing1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emf" /></Relationships>
</file>

<file path=ppt/drawings/_rels/vmlDrawing1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emf" /></Relationships>
</file>

<file path=ppt/drawings/_rels/vmlDrawing1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emf" /></Relationships>
</file>

<file path=ppt/drawings/_rels/vmlDrawing1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emf" /></Relationships>
</file>

<file path=ppt/drawings/_rels/vmlDrawing1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2.emf" /></Relationships>
</file>

<file path=ppt/drawings/_rels/vmlDrawing1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3.emf" /></Relationships>
</file>

<file path=ppt/drawings/_rels/vmlDrawing1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4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e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emf" /></Relationships>
</file>

<file path=ppt/drawings/_rels/vmlDrawing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e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9F0F286-F681-4AF8-A539-EC6EE9F4B16D}" type="datetimeFigureOut">
              <a:rPr lang="zh-CN" altLang="en-US"/>
              <a:pPr>
                <a:defRPr/>
              </a:pPr>
              <a:t>2021/7/23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746C3BD-07C6-4E6A-A897-A9D40C7C6D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489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BABD265-D700-43B3-BC4A-C13331CCFAE6}" type="datetimeFigureOut">
              <a:rPr lang="zh-CN" altLang="en-US"/>
              <a:pPr>
                <a:defRPr/>
              </a:pPr>
              <a:t>2021/7/23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81AA916-47F5-4CF5-BC9D-B1B83423D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9046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431721810"/>
      </p:ext>
    </p:extLst>
  </p:cSld>
  <p:clrMapOvr>
    <a:masterClrMapping/>
  </p:clrMapOvr>
  <p:transition spd="slow"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098752156"/>
      </p:ext>
    </p:extLst>
  </p:cSld>
  <p:clrMapOvr>
    <a:masterClrMapping/>
  </p:clrMapOvr>
  <p:transition spd="slow"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128317534"/>
      </p:ext>
    </p:extLst>
  </p:cSld>
  <p:clrMapOvr>
    <a:masterClrMapping/>
  </p:clrMapOvr>
  <p:transition spd="slow"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438563611"/>
      </p:ext>
    </p:extLst>
  </p:cSld>
  <p:clrMapOvr>
    <a:masterClrMapping/>
  </p:clrMapOvr>
  <p:transition spd="slow"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875215427"/>
      </p:ext>
    </p:extLst>
  </p:cSld>
  <p:clrMapOvr>
    <a:masterClrMapping/>
  </p:clrMapOvr>
  <p:transition spd="slow">
    <p:rand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04719087"/>
      </p:ext>
    </p:extLst>
  </p:cSld>
  <p:clrMapOvr>
    <a:masterClrMapping/>
  </p:clrMapOvr>
  <p:transition spd="slow">
    <p:rand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292237922"/>
      </p:ext>
    </p:extLst>
  </p:cSld>
  <p:clrMapOvr>
    <a:masterClrMapping/>
  </p:clrMapOvr>
  <p:transition spd="slow">
    <p:random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5487321"/>
      </p:ext>
    </p:extLst>
  </p:cSld>
  <p:clrMapOvr>
    <a:masterClrMapping/>
  </p:clrMapOvr>
  <p:transition spd="slow">
    <p:rand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129647501"/>
      </p:ext>
    </p:extLst>
  </p:cSld>
  <p:clrMapOvr>
    <a:masterClrMapping/>
  </p:clrMapOvr>
  <p:transition spd="slow">
    <p:rand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270775265"/>
      </p:ext>
    </p:extLst>
  </p:cSld>
  <p:clrMapOvr>
    <a:masterClrMapping/>
  </p:clrMapOvr>
  <p:transition spd="slow">
    <p:random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760194561"/>
      </p:ext>
    </p:extLst>
  </p:cSld>
  <p:clrMapOvr>
    <a:masterClrMapping/>
  </p:clrMapOvr>
  <p:transition spd="slow"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97420089"/>
      </p:ext>
    </p:extLst>
  </p:cSld>
  <p:clrMapOvr>
    <a:masterClrMapping/>
  </p:clrMapOvr>
  <p:transition spd="slow"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616665603"/>
      </p:ext>
    </p:extLst>
  </p:cSld>
  <p:clrMapOvr>
    <a:masterClrMapping/>
  </p:clrMapOvr>
  <p:transition spd="slow"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815399324"/>
      </p:ext>
    </p:extLst>
  </p:cSld>
  <p:clrMapOvr>
    <a:masterClrMapping/>
  </p:clrMapOvr>
  <p:transition spd="slow"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914008731"/>
      </p:ext>
    </p:extLst>
  </p:cSld>
  <p:clrMapOvr>
    <a:masterClrMapping/>
  </p:clrMapOvr>
  <p:transition spd="slow">
    <p:random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60093591"/>
      </p:ext>
    </p:extLst>
  </p:cSld>
  <p:clrMapOvr>
    <a:masterClrMapping/>
  </p:clrMapOvr>
  <p:transition spd="slow">
    <p:random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69089326"/>
      </p:ext>
    </p:extLst>
  </p:cSld>
  <p:clrMapOvr>
    <a:masterClrMapping/>
  </p:clrMapOvr>
  <p:transition spd="slow">
    <p:random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447519717"/>
      </p:ext>
    </p:extLst>
  </p:cSld>
  <p:clrMapOvr>
    <a:masterClrMapping/>
  </p:clrMapOvr>
  <p:transition spd="slow">
    <p:random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76237838"/>
      </p:ext>
    </p:extLst>
  </p:cSld>
  <p:clrMapOvr>
    <a:masterClrMapping/>
  </p:clrMapOvr>
  <p:transition spd="slow">
    <p:random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003118167"/>
      </p:ext>
    </p:extLst>
  </p:cSld>
  <p:clrMapOvr>
    <a:masterClrMapping/>
  </p:clrMapOvr>
  <p:transition spd="slow">
    <p:random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102585840"/>
      </p:ext>
    </p:extLst>
  </p:cSld>
  <p:clrMapOvr>
    <a:masterClrMapping/>
  </p:clrMapOvr>
  <p:transition spd="slow">
    <p:random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024658222"/>
      </p:ext>
    </p:extLst>
  </p:cSld>
  <p:clrMapOvr>
    <a:masterClrMapping/>
  </p:clrMapOvr>
  <p:transition spd="slow"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219169236"/>
      </p:ext>
    </p:extLst>
  </p:cSld>
  <p:clrMapOvr>
    <a:masterClrMapping/>
  </p:clrMapOvr>
  <p:transition spd="slow">
    <p:random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288197182"/>
      </p:ext>
    </p:extLst>
  </p:cSld>
  <p:clrMapOvr>
    <a:masterClrMapping/>
  </p:clrMapOvr>
  <p:transition spd="slow">
    <p:random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419054410"/>
      </p:ext>
    </p:extLst>
  </p:cSld>
  <p:clrMapOvr>
    <a:masterClrMapping/>
  </p:clrMapOvr>
  <p:transition spd="slow">
    <p:random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146565842"/>
      </p:ext>
    </p:extLst>
  </p:cSld>
  <p:clrMapOvr>
    <a:masterClrMapping/>
  </p:clrMapOvr>
  <p:transition spd="slow">
    <p:random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9E7EFAE-3406-414B-BE9A-269D62FFC03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291032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3743062"/>
      </p:ext>
    </p:extLst>
  </p:cSld>
  <p:clrMapOvr>
    <a:masterClrMapping/>
  </p:clrMapOvr>
  <p:transition spd="slow"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31679629"/>
      </p:ext>
    </p:extLst>
  </p:cSld>
  <p:clrMapOvr>
    <a:masterClrMapping/>
  </p:clrMapOvr>
  <p:transition spd="slow"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529064272"/>
      </p:ext>
    </p:extLst>
  </p:cSld>
  <p:clrMapOvr>
    <a:masterClrMapping/>
  </p:clrMapOvr>
  <p:transition spd="slow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301714470"/>
      </p:ext>
    </p:extLst>
  </p:cSld>
  <p:clrMapOvr>
    <a:masterClrMapping/>
  </p:clrMapOvr>
  <p:transition spd="slow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734694165"/>
      </p:ext>
    </p:extLst>
  </p:cSld>
  <p:clrMapOvr>
    <a:masterClrMapping/>
  </p:clrMapOvr>
  <p:transition spd="slow">
    <p:fad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360514405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687" r:id="rId1"/>
    <p:sldLayoutId id="2147486688" r:id="rId2"/>
    <p:sldLayoutId id="2147486689" r:id="rId3"/>
    <p:sldLayoutId id="2147486690" r:id="rId4"/>
    <p:sldLayoutId id="2147486691" r:id="rId5"/>
    <p:sldLayoutId id="2147486692" r:id="rId6"/>
    <p:sldLayoutId id="2147486693" r:id="rId7"/>
    <p:sldLayoutId id="2147486718" r:id="rId8"/>
    <p:sldLayoutId id="2147486694" r:id="rId9"/>
    <p:sldLayoutId id="2147486695" r:id="rId10"/>
    <p:sldLayoutId id="2147486696" r:id="rId11"/>
    <p:sldLayoutId id="2147486697" r:id="rId12"/>
    <p:sldLayoutId id="2147486698" r:id="rId13"/>
    <p:sldLayoutId id="2147486699" r:id="rId14"/>
    <p:sldLayoutId id="2147486700" r:id="rId15"/>
    <p:sldLayoutId id="2147486701" r:id="rId16"/>
    <p:sldLayoutId id="2147486702" r:id="rId17"/>
    <p:sldLayoutId id="2147486703" r:id="rId18"/>
    <p:sldLayoutId id="2147486704" r:id="rId19"/>
    <p:sldLayoutId id="2147486705" r:id="rId20"/>
    <p:sldLayoutId id="2147486706" r:id="rId21"/>
    <p:sldLayoutId id="2147486707" r:id="rId22"/>
    <p:sldLayoutId id="2147486708" r:id="rId23"/>
    <p:sldLayoutId id="2147486709" r:id="rId24"/>
    <p:sldLayoutId id="2147486710" r:id="rId25"/>
    <p:sldLayoutId id="2147486711" r:id="rId26"/>
    <p:sldLayoutId id="2147486712" r:id="rId27"/>
    <p:sldLayoutId id="2147486713" r:id="rId28"/>
    <p:sldLayoutId id="2147486714" r:id="rId29"/>
    <p:sldLayoutId id="2147486715" r:id="rId30"/>
    <p:sldLayoutId id="2147486716" r:id="rId31"/>
    <p:sldLayoutId id="2147486717" r:id="rId32"/>
    <p:sldLayoutId id="2147486719" r:id="rId33"/>
  </p:sldLayoutIdLst>
  <p:transition spd="slow">
    <p:random/>
  </p:transition>
  <p:timing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7.emf" /><Relationship Id="rId4" Type="http://schemas.openxmlformats.org/officeDocument/2006/relationships/vmlDrawing" Target="../drawings/vmlDrawing1.v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8.emf" /><Relationship Id="rId4" Type="http://schemas.openxmlformats.org/officeDocument/2006/relationships/vmlDrawing" Target="../drawings/vmlDrawing2.v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3.bin" TargetMode="Internal" /><Relationship Id="rId3" Type="http://schemas.openxmlformats.org/officeDocument/2006/relationships/image" Target="../media/image9.emf" /><Relationship Id="rId4" Type="http://schemas.openxmlformats.org/officeDocument/2006/relationships/vmlDrawing" Target="../drawings/vmlDrawing3.v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4.bin" TargetMode="Internal" /><Relationship Id="rId3" Type="http://schemas.openxmlformats.org/officeDocument/2006/relationships/image" Target="../media/image10.emf" /><Relationship Id="rId4" Type="http://schemas.openxmlformats.org/officeDocument/2006/relationships/vmlDrawing" Target="../drawings/vmlDrawing4.v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5.bin" TargetMode="Internal" /><Relationship Id="rId3" Type="http://schemas.openxmlformats.org/officeDocument/2006/relationships/image" Target="../media/image11.emf" /><Relationship Id="rId4" Type="http://schemas.openxmlformats.org/officeDocument/2006/relationships/vmlDrawing" Target="../drawings/vmlDrawing5.v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6.bin" TargetMode="Internal" /><Relationship Id="rId3" Type="http://schemas.openxmlformats.org/officeDocument/2006/relationships/image" Target="../media/image12.emf" /><Relationship Id="rId4" Type="http://schemas.openxmlformats.org/officeDocument/2006/relationships/vmlDrawing" Target="../drawings/vmlDrawing6.v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7.bin" TargetMode="Internal" /><Relationship Id="rId3" Type="http://schemas.openxmlformats.org/officeDocument/2006/relationships/image" Target="../media/image13.emf" /><Relationship Id="rId4" Type="http://schemas.openxmlformats.org/officeDocument/2006/relationships/vmlDrawing" Target="../drawings/vmlDrawing7.v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8.bin" TargetMode="Internal" /><Relationship Id="rId3" Type="http://schemas.openxmlformats.org/officeDocument/2006/relationships/image" Target="../media/image14.emf" /><Relationship Id="rId4" Type="http://schemas.openxmlformats.org/officeDocument/2006/relationships/vmlDrawing" Target="../drawings/vmlDrawing8.v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9.bin" TargetMode="Internal" /><Relationship Id="rId3" Type="http://schemas.openxmlformats.org/officeDocument/2006/relationships/image" Target="../media/image15.emf" /><Relationship Id="rId4" Type="http://schemas.openxmlformats.org/officeDocument/2006/relationships/vmlDrawing" Target="../drawings/vmlDrawing9.v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0.bin" TargetMode="Internal" /><Relationship Id="rId3" Type="http://schemas.openxmlformats.org/officeDocument/2006/relationships/image" Target="../media/image16.emf" /><Relationship Id="rId4" Type="http://schemas.openxmlformats.org/officeDocument/2006/relationships/vmlDrawing" Target="../drawings/vmlDrawing10.v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1.bin" TargetMode="Internal" /><Relationship Id="rId3" Type="http://schemas.openxmlformats.org/officeDocument/2006/relationships/image" Target="../media/image17.emf" /><Relationship Id="rId4" Type="http://schemas.openxmlformats.org/officeDocument/2006/relationships/vmlDrawing" Target="../drawings/vmlDrawing11.v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2.bin" TargetMode="Internal" /><Relationship Id="rId3" Type="http://schemas.openxmlformats.org/officeDocument/2006/relationships/image" Target="../media/image18.emf" /><Relationship Id="rId4" Type="http://schemas.openxmlformats.org/officeDocument/2006/relationships/vmlDrawing" Target="../drawings/vmlDrawing12.v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3.bin" TargetMode="Internal" /><Relationship Id="rId3" Type="http://schemas.openxmlformats.org/officeDocument/2006/relationships/image" Target="../media/image19.emf" /><Relationship Id="rId4" Type="http://schemas.openxmlformats.org/officeDocument/2006/relationships/vmlDrawing" Target="../drawings/vmlDrawing13.v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4.bin" TargetMode="Internal" /><Relationship Id="rId3" Type="http://schemas.openxmlformats.org/officeDocument/2006/relationships/image" Target="../media/image20.emf" /><Relationship Id="rId4" Type="http://schemas.openxmlformats.org/officeDocument/2006/relationships/vmlDrawing" Target="../drawings/vmlDrawing14.v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5.bin" TargetMode="Internal" /><Relationship Id="rId3" Type="http://schemas.openxmlformats.org/officeDocument/2006/relationships/image" Target="../media/image21.emf" /><Relationship Id="rId4" Type="http://schemas.openxmlformats.org/officeDocument/2006/relationships/vmlDrawing" Target="../drawings/vmlDrawing15.v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6.bin" TargetMode="Internal" /><Relationship Id="rId3" Type="http://schemas.openxmlformats.org/officeDocument/2006/relationships/image" Target="../media/image22.emf" /><Relationship Id="rId4" Type="http://schemas.openxmlformats.org/officeDocument/2006/relationships/vmlDrawing" Target="../drawings/vmlDrawing16.v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7.bin" TargetMode="Internal" /><Relationship Id="rId3" Type="http://schemas.openxmlformats.org/officeDocument/2006/relationships/image" Target="../media/image23.emf" /><Relationship Id="rId4" Type="http://schemas.openxmlformats.org/officeDocument/2006/relationships/vmlDrawing" Target="../drawings/vmlDrawing17.v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8.bin" TargetMode="Internal" /><Relationship Id="rId3" Type="http://schemas.openxmlformats.org/officeDocument/2006/relationships/image" Target="../media/image24.emf" /><Relationship Id="rId4" Type="http://schemas.openxmlformats.org/officeDocument/2006/relationships/vmlDrawing" Target="../drawings/vmlDrawing18.v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4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1.jpeg" /><Relationship Id="rId3" Type="http://schemas.openxmlformats.org/officeDocument/2006/relationships/image" Target="../media/image2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文本框 3"/>
          <p:cNvSpPr txBox="1"/>
          <p:nvPr/>
        </p:nvSpPr>
        <p:spPr>
          <a:xfrm>
            <a:off x="185889" y="193187"/>
            <a:ext cx="3305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smtClean="0">
                <a:solidFill>
                  <a:schemeClr val="accent5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部编版</a:t>
            </a:r>
            <a:r>
              <a:rPr lang="en-US" altLang="zh-CN" b="1" smtClean="0">
                <a:solidFill>
                  <a:schemeClr val="accent5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· </a:t>
            </a:r>
            <a:r>
              <a:rPr lang="zh-CN" altLang="en-US" b="1" smtClean="0">
                <a:solidFill>
                  <a:schemeClr val="accent5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语文</a:t>
            </a:r>
            <a:r>
              <a:rPr lang="en-US" altLang="zh-CN" b="1" smtClean="0">
                <a:solidFill>
                  <a:schemeClr val="accent5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· </a:t>
            </a:r>
            <a:r>
              <a:rPr lang="zh-CN" altLang="en-US" b="1" smtClean="0">
                <a:solidFill>
                  <a:schemeClr val="accent5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九年级（上）</a:t>
            </a:r>
            <a:endParaRPr lang="zh-CN" altLang="en-US" b="1">
              <a:solidFill>
                <a:schemeClr val="accent5">
                  <a:lumMod val="7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256931" y="1419622"/>
            <a:ext cx="4630138" cy="943429"/>
          </a:xfrm>
          <a:prstGeom prst="roundRect">
            <a:avLst/>
          </a:prstGeom>
          <a:gradFill>
            <a:gsLst>
              <a:gs pos="0">
                <a:srgbClr val="FEF7CA"/>
              </a:gs>
              <a:gs pos="100000">
                <a:srgbClr val="EEAF2A"/>
              </a:gs>
            </a:gsLst>
            <a:lin ang="5400000" scaled="1"/>
          </a:gra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en-US" altLang="zh-CN" sz="3200" b="1">
                <a:solidFill>
                  <a:srgbClr val="A91E18"/>
                </a:solidFill>
                <a:latin typeface="微软雅黑" panose="020b0503020204020204" pitchFamily="34" charset="-122"/>
                <a:ea typeface="微软雅黑" pitchFamily="34" charset="-122"/>
              </a:rPr>
              <a:t>23</a:t>
            </a:r>
            <a:r>
              <a:rPr lang="zh-CN" altLang="en-US" sz="3200" b="1">
                <a:solidFill>
                  <a:srgbClr val="A91E18"/>
                </a:solidFill>
                <a:latin typeface="微软雅黑" panose="020b0503020204020204" pitchFamily="34" charset="-122"/>
                <a:ea typeface="微软雅黑" pitchFamily="34" charset="-122"/>
              </a:rPr>
              <a:t>*</a:t>
            </a:r>
            <a:r>
              <a:rPr lang="en-US" altLang="zh-CN" sz="3200" b="1">
                <a:solidFill>
                  <a:srgbClr val="A91E18"/>
                </a:solidFill>
                <a:latin typeface="微软雅黑" panose="020b0503020204020204" pitchFamily="34" charset="-122"/>
                <a:ea typeface="微软雅黑" pitchFamily="34" charset="-122"/>
              </a:rPr>
              <a:t>  </a:t>
            </a:r>
            <a:r>
              <a:rPr lang="zh-CN" altLang="en-US" sz="3200" b="1">
                <a:solidFill>
                  <a:srgbClr val="A91E18"/>
                </a:solidFill>
                <a:latin typeface="微软雅黑" panose="020b0503020204020204" pitchFamily="34" charset="-122"/>
                <a:ea typeface="微软雅黑" pitchFamily="34" charset="-122"/>
              </a:rPr>
              <a:t>三顾茅庐</a:t>
            </a:r>
          </a:p>
        </p:txBody>
      </p:sp>
    </p:spTree>
    <p:extLst>
      <p:ext uri="{BB962C8B-B14F-4D97-AF65-F5344CB8AC3E}">
        <p14:creationId xmlns:p14="http://schemas.microsoft.com/office/powerpoint/2010/main" val="3650706373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3" name="矩形 9"/>
          <p:cNvSpPr>
            <a:spLocks noChangeArrowheads="1"/>
          </p:cNvSpPr>
          <p:nvPr/>
        </p:nvSpPr>
        <p:spPr bwMode="auto">
          <a:xfrm>
            <a:off x="2060575" y="35401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箪</a:t>
            </a:r>
            <a:endParaRPr lang="zh-CN" altLang="en-US" sz="40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44" name="矩形 10"/>
          <p:cNvSpPr>
            <a:spLocks noChangeArrowheads="1"/>
          </p:cNvSpPr>
          <p:nvPr/>
        </p:nvSpPr>
        <p:spPr bwMode="auto">
          <a:xfrm>
            <a:off x="6034088" y="35401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塞</a:t>
            </a:r>
            <a:endParaRPr lang="zh-CN" altLang="en-US" sz="40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500563" y="3540125"/>
            <a:ext cx="1722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顿开茅</a:t>
            </a:r>
            <a:endParaRPr lang="zh-CN" altLang="en-US" sz="4000">
              <a:solidFill>
                <a:srgbClr val="000000"/>
              </a:solidFill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560638" y="3540125"/>
            <a:ext cx="1724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食壶浆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038350" y="3149600"/>
            <a:ext cx="811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微软雅黑" pitchFamily="34" charset="-122"/>
              </a:rPr>
              <a:t>dān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084888" y="3149600"/>
            <a:ext cx="534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微软雅黑" pitchFamily="34" charset="-122"/>
              </a:rPr>
              <a:t>sè</a:t>
            </a:r>
          </a:p>
        </p:txBody>
      </p:sp>
      <p:sp>
        <p:nvSpPr>
          <p:cNvPr id="10250" name="矩形 19"/>
          <p:cNvSpPr>
            <a:spLocks noChangeArrowheads="1"/>
          </p:cNvSpPr>
          <p:nvPr/>
        </p:nvSpPr>
        <p:spPr bwMode="auto">
          <a:xfrm>
            <a:off x="692150" y="20320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纶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51" name="矩形 20"/>
          <p:cNvSpPr>
            <a:spLocks noChangeArrowheads="1"/>
          </p:cNvSpPr>
          <p:nvPr/>
        </p:nvSpPr>
        <p:spPr bwMode="auto">
          <a:xfrm>
            <a:off x="2843213" y="2032000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氅</a:t>
            </a:r>
          </a:p>
        </p:txBody>
      </p:sp>
      <p:sp>
        <p:nvSpPr>
          <p:cNvPr id="10252" name="矩形 21"/>
          <p:cNvSpPr>
            <a:spLocks noChangeArrowheads="1"/>
          </p:cNvSpPr>
          <p:nvPr/>
        </p:nvSpPr>
        <p:spPr bwMode="auto">
          <a:xfrm>
            <a:off x="4692650" y="2033588"/>
            <a:ext cx="7000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胄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53" name="矩形 22"/>
          <p:cNvSpPr>
            <a:spLocks noChangeArrowheads="1"/>
          </p:cNvSpPr>
          <p:nvPr/>
        </p:nvSpPr>
        <p:spPr bwMode="auto">
          <a:xfrm>
            <a:off x="6875463" y="20320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贯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187450" y="2032000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巾</a:t>
            </a:r>
            <a:endParaRPr lang="zh-CN" altLang="en-US" sz="4000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360613" y="20320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鹤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233863" y="20320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贵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867400" y="2032000"/>
            <a:ext cx="1211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如雷</a:t>
            </a:r>
            <a:endParaRPr lang="zh-CN" altLang="en-US" sz="4000"/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65163" y="1624013"/>
            <a:ext cx="1019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ɡuān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00338" y="1624013"/>
            <a:ext cx="1300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chǎnɡ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572000" y="1624013"/>
            <a:ext cx="985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zhòu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6804025" y="1624013"/>
            <a:ext cx="1017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ɡuàn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7380288" y="2032000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耳</a:t>
            </a:r>
            <a:endParaRPr lang="zh-CN" altLang="en-US" sz="40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7" grpId="0"/>
      <p:bldP spid="38" grpId="0"/>
      <p:bldP spid="23" grpId="0"/>
      <p:bldP spid="24" grpId="0"/>
      <p:bldP spid="25" grpId="0"/>
      <p:bldP spid="26" grpId="0"/>
      <p:bldP spid="29" grpId="0"/>
      <p:bldP spid="30" grpId="0"/>
      <p:bldP spid="31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Box 6"/>
          <p:cNvSpPr txBox="1">
            <a:spLocks noChangeArrowheads="1"/>
          </p:cNvSpPr>
          <p:nvPr/>
        </p:nvSpPr>
        <p:spPr bwMode="auto">
          <a:xfrm>
            <a:off x="100013" y="1000125"/>
            <a:ext cx="8472487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胄：                                    疏懒：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愧赧：                                  存恤：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三顾茅庐：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如雷贯耳：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经世奇才：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思贤如渴：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箪食壶浆：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顿开茅塞：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11188" y="1091580"/>
            <a:ext cx="249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帝王或贵族的后代。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939283" y="1091580"/>
            <a:ext cx="3097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懒散而不习惯于受拘束。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55650" y="1571625"/>
            <a:ext cx="1979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因羞惭而脸红。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944319" y="1563688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爱惜，体恤。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258888" y="2000250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比喻真心诚意，一再邀请。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58888" y="2500313"/>
            <a:ext cx="5329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像雷声穿过耳朵一样，形容人的名声很大。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258888" y="2932113"/>
            <a:ext cx="3643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smtClean="0">
                <a:latin typeface="华文楷体" pitchFamily="2" charset="-122"/>
                <a:ea typeface="华文楷体" pitchFamily="2" charset="-122"/>
              </a:rPr>
              <a:t>有治理国家的才干。</a:t>
            </a:r>
            <a:endParaRPr lang="zh-CN" altLang="en-US" sz="2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44600" y="3429000"/>
            <a:ext cx="77200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900" b="1" smtClean="0">
                <a:latin typeface="华文楷体" pitchFamily="2" charset="-122"/>
                <a:ea typeface="华文楷体" pitchFamily="2" charset="-122"/>
              </a:rPr>
              <a:t>寻求贤才，如同口渴</a:t>
            </a:r>
            <a:r>
              <a:rPr lang="zh-CN" altLang="en-US" sz="1900" b="1">
                <a:latin typeface="华文楷体" pitchFamily="2" charset="-122"/>
                <a:ea typeface="华文楷体" pitchFamily="2" charset="-122"/>
              </a:rPr>
              <a:t>想</a:t>
            </a:r>
            <a:r>
              <a:rPr lang="zh-CN" altLang="en-US" sz="1900" b="1" smtClean="0">
                <a:latin typeface="华文楷体" pitchFamily="2" charset="-122"/>
                <a:ea typeface="华文楷体" pitchFamily="2" charset="-122"/>
              </a:rPr>
              <a:t>喝水一样。形容求才心切。</a:t>
            </a:r>
            <a:endParaRPr lang="zh-CN" altLang="en-US" sz="19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58888" y="3857625"/>
            <a:ext cx="7416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用箪盛饭，用壶盛浆。浆，以粮食加水适度发酵而成的饮料。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58888" y="4362450"/>
            <a:ext cx="7561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原来心里好像有茅草堵塞着，现在忽然被打开了。形容忽然理解、领会。</a:t>
            </a: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3635897" y="483518"/>
            <a:ext cx="1621904" cy="64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ts val="4300"/>
              </a:lnSpc>
            </a:pPr>
            <a:r>
              <a:rPr lang="zh-CN" altLang="en-US" sz="28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TextBox 4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844550" y="1851025"/>
            <a:ext cx="7643813" cy="157003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200000"/>
              </a:lnSpc>
              <a:defRPr/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1.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题目是文章的</a:t>
            </a:r>
            <a:r>
              <a:rPr lang="zh-CN" altLang="en-US" sz="2400" b="1" smtClean="0">
                <a:solidFill>
                  <a:srgbClr val="0000FF"/>
                </a:solidFill>
                <a:latin typeface="宋体" pitchFamily="2" charset="-122"/>
              </a:rPr>
              <a:t>眼睛，你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从题目中读出了哪些</a:t>
            </a:r>
            <a:r>
              <a:rPr lang="zh-CN" altLang="en-US" sz="2400" b="1" smtClean="0">
                <a:solidFill>
                  <a:srgbClr val="0000FF"/>
                </a:solidFill>
                <a:latin typeface="宋体" pitchFamily="2" charset="-122"/>
              </a:rPr>
              <a:t>信息？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en-US" altLang="zh-CN" sz="2400" b="1" smtClean="0">
                <a:solidFill>
                  <a:srgbClr val="0000FF"/>
                </a:solidFill>
                <a:latin typeface="宋体" pitchFamily="2" charset="-122"/>
              </a:rPr>
              <a:t>.</a:t>
            </a:r>
            <a:r>
              <a:rPr lang="zh-CN" altLang="en-US" sz="2400" b="1" smtClean="0">
                <a:solidFill>
                  <a:srgbClr val="0000FF"/>
                </a:solidFill>
                <a:latin typeface="宋体" pitchFamily="2" charset="-122"/>
              </a:rPr>
              <a:t>这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篇文章写了一件什么</a:t>
            </a:r>
            <a:r>
              <a:rPr lang="zh-CN" altLang="en-US" sz="2400" b="1" smtClean="0">
                <a:solidFill>
                  <a:srgbClr val="0000FF"/>
                </a:solidFill>
                <a:latin typeface="宋体" pitchFamily="2" charset="-122"/>
              </a:rPr>
              <a:t>事？用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简</a:t>
            </a:r>
            <a:r>
              <a:rPr lang="zh-CN" altLang="en-US" sz="2400" b="1" smtClean="0">
                <a:solidFill>
                  <a:srgbClr val="0000FF"/>
                </a:solidFill>
                <a:latin typeface="宋体" pitchFamily="2" charset="-122"/>
              </a:rPr>
              <a:t>洁的语言概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括。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860425" y="1023938"/>
            <a:ext cx="6643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itchFamily="2" charset="-122"/>
              </a:rPr>
              <a:t>请同学们自由阅读课文，思考如下问题：</a:t>
            </a:r>
          </a:p>
        </p:txBody>
      </p:sp>
      <p:sp>
        <p:nvSpPr>
          <p:cNvPr id="9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>
            <a:extLst>
              <a:ext uri="{FF2B5EF4-FFF2-40B4-BE49-F238E27FC236}"/>
            </a:extLst>
          </p:cNvPr>
          <p:cNvSpPr/>
          <p:nvPr/>
        </p:nvSpPr>
        <p:spPr bwMode="auto">
          <a:xfrm>
            <a:off x="3000364" y="1203598"/>
            <a:ext cx="2500330" cy="896937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92D050"/>
            </a:solidFill>
            <a:prstDash val="solid"/>
          </a:ln>
          <a:effectLst>
            <a:innerShdw blurRad="63500" dist="203200" dir="18900000">
              <a:prstClr val="black">
                <a:alpha val="21000"/>
              </a:prstClr>
            </a:innerShdw>
          </a:effectLst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latin typeface="楷体" pitchFamily="49" charset="-122"/>
                <a:ea typeface="楷体" pitchFamily="49" charset="-122"/>
                <a:sym typeface="宋体" pitchFamily="2" charset="-122"/>
              </a:rPr>
              <a:t>三顾茅庐</a:t>
            </a:r>
            <a:endParaRPr lang="zh-CN" altLang="en-US" sz="3200" kern="0" noProof="1">
              <a:solidFill>
                <a:sysClr val="window" lastClr="FFFFFF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7" name="右弧形箭头 6">
            <a:extLst>
              <a:ext uri="{FF2B5EF4-FFF2-40B4-BE49-F238E27FC236}"/>
            </a:extLst>
          </p:cNvPr>
          <p:cNvSpPr/>
          <p:nvPr/>
        </p:nvSpPr>
        <p:spPr>
          <a:xfrm>
            <a:off x="3849688" y="2017713"/>
            <a:ext cx="474662" cy="882650"/>
          </a:xfrm>
          <a:prstGeom prst="curvedLeftArrow">
            <a:avLst>
              <a:gd name="adj1" fmla="val 25000"/>
              <a:gd name="adj2" fmla="val 60304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1" name="圆角矩形 10">
            <a:extLst>
              <a:ext uri="{FF2B5EF4-FFF2-40B4-BE49-F238E27FC236}"/>
            </a:extLst>
          </p:cNvPr>
          <p:cNvSpPr/>
          <p:nvPr/>
        </p:nvSpPr>
        <p:spPr>
          <a:xfrm rot="1531609">
            <a:off x="1031997" y="2284578"/>
            <a:ext cx="2901367" cy="2469087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03200" dir="18900000">
              <a:prstClr val="black">
                <a:alpha val="21000"/>
              </a:prstClr>
            </a:innerShdw>
          </a:effectLst>
        </p:spPr>
        <p:txBody>
          <a:bodyPr anchor="ctr"/>
          <a:lstStyle/>
          <a:p>
            <a:pPr>
              <a:lnSpc>
                <a:spcPts val="2880"/>
              </a:lnSpc>
              <a:defRPr/>
            </a:pPr>
            <a:r>
              <a:rPr lang="zh-CN" altLang="en-US" sz="2000" noProof="1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顾：</a:t>
            </a:r>
            <a:r>
              <a:rPr lang="zh-CN" altLang="en-US" sz="20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拜访。</a:t>
            </a:r>
          </a:p>
          <a:p>
            <a:pPr>
              <a:lnSpc>
                <a:spcPts val="2880"/>
              </a:lnSpc>
              <a:defRPr/>
            </a:pPr>
            <a:r>
              <a:rPr lang="zh-CN" altLang="en-US" sz="2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茅庐：</a:t>
            </a:r>
            <a:r>
              <a:rPr lang="zh-CN" altLang="en-US" sz="20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草房。</a:t>
            </a:r>
          </a:p>
          <a:p>
            <a:pPr>
              <a:lnSpc>
                <a:spcPts val="2880"/>
              </a:lnSpc>
              <a:defRPr/>
            </a:pPr>
            <a:r>
              <a:rPr lang="en-US" altLang="zh-CN" sz="2000" b="1" noProof="1">
                <a:latin typeface="楷体" pitchFamily="49" charset="-122"/>
                <a:ea typeface="楷体" pitchFamily="49" charset="-122"/>
                <a:sym typeface="+mn-ea"/>
              </a:rPr>
              <a:t>“</a:t>
            </a:r>
            <a:r>
              <a:rPr lang="zh-CN" altLang="en-US" sz="2000" b="1" noProof="1">
                <a:latin typeface="楷体" pitchFamily="49" charset="-122"/>
                <a:ea typeface="楷体" pitchFamily="49" charset="-122"/>
                <a:sym typeface="+mn-ea"/>
              </a:rPr>
              <a:t>三顾茅庐</a:t>
            </a:r>
            <a:r>
              <a:rPr lang="en-US" altLang="zh-CN" sz="2000" b="1" noProof="1">
                <a:latin typeface="楷体" pitchFamily="49" charset="-122"/>
                <a:ea typeface="楷体" pitchFamily="49" charset="-122"/>
                <a:sym typeface="+mn-ea"/>
              </a:rPr>
              <a:t>”</a:t>
            </a:r>
            <a:r>
              <a:rPr lang="zh-CN" altLang="en-US" sz="20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指的是汉末刘备去卧龙岗访聘诸葛亮的故事。</a:t>
            </a:r>
          </a:p>
        </p:txBody>
      </p:sp>
      <p:sp>
        <p:nvSpPr>
          <p:cNvPr id="12" name="左弧形箭头 11">
            <a:extLst>
              <a:ext uri="{FF2B5EF4-FFF2-40B4-BE49-F238E27FC236}"/>
            </a:extLst>
          </p:cNvPr>
          <p:cNvSpPr/>
          <p:nvPr/>
        </p:nvSpPr>
        <p:spPr>
          <a:xfrm>
            <a:off x="4865688" y="1989138"/>
            <a:ext cx="365125" cy="91122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3" name="圆角矩形 12">
            <a:extLst>
              <a:ext uri="{FF2B5EF4-FFF2-40B4-BE49-F238E27FC236}"/>
            </a:extLst>
          </p:cNvPr>
          <p:cNvSpPr/>
          <p:nvPr/>
        </p:nvSpPr>
        <p:spPr>
          <a:xfrm>
            <a:off x="4429125" y="2846388"/>
            <a:ext cx="3319463" cy="1862137"/>
          </a:xfrm>
          <a:prstGeom prst="roundRec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500563" y="2917825"/>
            <a:ext cx="322580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2875"/>
              </a:lnSpc>
            </a:pPr>
            <a:r>
              <a:rPr lang="zh-CN" altLang="zh-CN" sz="2000" b="1" noProof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400" b="1" noProof="1">
                <a:latin typeface="楷体" pitchFamily="49" charset="-122"/>
                <a:ea typeface="楷体" pitchFamily="49" charset="-122"/>
              </a:rPr>
              <a:t>文题意思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0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文题既概括了本文的主要故事。又点明了刘备求贤若渴，一再邀请诸葛亮出山的诚心。</a:t>
            </a:r>
          </a:p>
        </p:txBody>
      </p:sp>
      <p:sp>
        <p:nvSpPr>
          <p:cNvPr id="13325" name="矩形 2"/>
          <p:cNvSpPr>
            <a:spLocks noChangeArrowheads="1"/>
          </p:cNvSpPr>
          <p:nvPr/>
        </p:nvSpPr>
        <p:spPr bwMode="auto">
          <a:xfrm>
            <a:off x="201613" y="560388"/>
            <a:ext cx="7683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1.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题目是文章的眼睛，你从题目中读出了哪些信息？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59395"/>
          <p:cNvSpPr txBox="1">
            <a:spLocks noChangeArrowheads="1"/>
          </p:cNvSpPr>
          <p:nvPr/>
        </p:nvSpPr>
        <p:spPr bwMode="auto">
          <a:xfrm>
            <a:off x="385763" y="1655763"/>
            <a:ext cx="7858125" cy="1625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4163"/>
              </a:lnSpc>
              <a:buClr>
                <a:schemeClr val="bg1"/>
              </a:buClr>
            </a:pP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刘备诚心诚意邀请诸葛亮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第三次来到隆中诸葛亮的茅庐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终于见到了诸葛亮先生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请到了一位智谋过人的军师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留下一段佳话。</a:t>
            </a:r>
          </a:p>
        </p:txBody>
      </p: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571500" y="885825"/>
            <a:ext cx="7572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en-US" altLang="zh-CN" sz="2400" b="1" smtClean="0">
                <a:solidFill>
                  <a:srgbClr val="0000FF"/>
                </a:solidFill>
                <a:latin typeface="宋体" pitchFamily="2" charset="-122"/>
              </a:rPr>
              <a:t>.</a:t>
            </a:r>
            <a:r>
              <a:rPr lang="zh-CN" altLang="en-US" sz="2400" b="1" smtClean="0">
                <a:solidFill>
                  <a:srgbClr val="0000FF"/>
                </a:solidFill>
                <a:latin typeface="宋体" pitchFamily="2" charset="-122"/>
              </a:rPr>
              <a:t>这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篇文章写了一件什么事？用简</a:t>
            </a:r>
            <a:r>
              <a:rPr lang="zh-CN" altLang="en-US" sz="2400" b="1" smtClean="0">
                <a:solidFill>
                  <a:srgbClr val="0000FF"/>
                </a:solidFill>
                <a:latin typeface="宋体" pitchFamily="2" charset="-122"/>
              </a:rPr>
              <a:t>洁的语言概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括。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圆角矩形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815975"/>
            <a:ext cx="6946900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矩形 2"/>
          <p:cNvSpPr>
            <a:spLocks noChangeArrowheads="1"/>
          </p:cNvSpPr>
          <p:nvPr/>
        </p:nvSpPr>
        <p:spPr bwMode="auto">
          <a:xfrm>
            <a:off x="1808212" y="1677988"/>
            <a:ext cx="5761038" cy="1301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solidFill>
                  <a:srgbClr val="A96A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通读全文，结合相关语句分析刘备、诸葛亮的形象特点。</a:t>
            </a:r>
            <a:endParaRPr lang="zh-CN" altLang="en-US" sz="2800">
              <a:solidFill>
                <a:srgbClr val="A96A00"/>
              </a:solidFill>
            </a:endParaRPr>
          </a:p>
        </p:txBody>
      </p:sp>
      <p:sp>
        <p:nvSpPr>
          <p:cNvPr id="9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精读细研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矩形 5"/>
          <p:cNvSpPr>
            <a:spLocks noChangeArrowheads="1"/>
          </p:cNvSpPr>
          <p:nvPr/>
        </p:nvSpPr>
        <p:spPr bwMode="auto">
          <a:xfrm>
            <a:off x="385763" y="660400"/>
            <a:ext cx="8434387" cy="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圈画出文中与刘备相关的描写，思考：刘备的诚心诚意表现在哪些方面？体现出刘备的哪些品质？</a:t>
            </a:r>
            <a:endParaRPr lang="en-US" altLang="zh-CN" sz="24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6388" name="TextBox 10"/>
          <p:cNvSpPr txBox="1">
            <a:spLocks noChangeArrowheads="1"/>
          </p:cNvSpPr>
          <p:nvPr/>
        </p:nvSpPr>
        <p:spPr bwMode="auto">
          <a:xfrm>
            <a:off x="247650" y="2139702"/>
            <a:ext cx="8501063" cy="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玄德叱曰：“汝岂不闻周文王谒姜子牙之事乎？文王且如此敬贤，汝何太无礼！今番汝休去，我自与云长去。”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0825" y="1677988"/>
            <a:ext cx="2339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体现在语言上：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1520" y="3075806"/>
            <a:ext cx="8448675" cy="146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从刘备的话中可以看出他的诚心诚意。刘备和张飞是结拜弟兄，刘备竟然为了诸葛亮去批评张飞，说明他对诸葛亮很有诚心。</a:t>
            </a:r>
            <a:endParaRPr lang="zh-CN" altLang="en-US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内容占位符 2"/>
          <p:cNvSpPr>
            <a:spLocks noGrp="1"/>
          </p:cNvSpPr>
          <p:nvPr>
            <p:ph idx="4294967295"/>
          </p:nvPr>
        </p:nvSpPr>
        <p:spPr bwMode="auto">
          <a:xfrm>
            <a:off x="107950" y="2931790"/>
            <a:ext cx="8567738" cy="93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0"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b="1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玄德对诸葛亮态度谦恭</a:t>
            </a:r>
            <a:r>
              <a:rPr lang="en-US" altLang="en-US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非常有诚意地邀请其出山辅佐自己，可以说明其求贤若渴，体现了刘备礼贤下士的诚意。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7950" y="795338"/>
            <a:ext cx="3849688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57175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5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体现在动作、态度上：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zh-CN" altLang="en-US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5288" y="1419622"/>
            <a:ext cx="5330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离草庐半里之外，玄德便下马步行。</a:t>
            </a:r>
            <a:endParaRPr lang="zh-CN" altLang="en-US" b="1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5288" y="1936750"/>
            <a:ext cx="8497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玄德徐步而入，见先生仰卧于草堂几席之上。玄德拱立阶下。</a:t>
            </a:r>
            <a:endParaRPr lang="zh-CN" altLang="en-US" b="1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95288" y="2471415"/>
            <a:ext cx="6692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云长再三劝住。玄德仍命二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人出门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外等候。</a:t>
            </a:r>
            <a:endParaRPr lang="zh-CN" altLang="en-US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2" grpId="0"/>
      <p:bldP spid="3" grpId="0"/>
      <p:bldP spid="4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5" name="文本框 1"/>
          <p:cNvSpPr txBox="1">
            <a:spLocks noChangeArrowheads="1"/>
          </p:cNvSpPr>
          <p:nvPr/>
        </p:nvSpPr>
        <p:spPr bwMode="auto">
          <a:xfrm>
            <a:off x="395288" y="549275"/>
            <a:ext cx="150018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刘备：</a:t>
            </a: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395288" y="1131888"/>
            <a:ext cx="8640762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100"/>
              </a:lnSpc>
              <a:buClr>
                <a:srgbClr val="9BBB59"/>
              </a:buClr>
            </a:pP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①仁心爱人：</a:t>
            </a:r>
            <a:r>
              <a:rPr lang="zh-CN" altLang="en-US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刘备求贤若渴，非是为了一己之私，在诸葛亮未应出山时，刘备泣曰：“先生不出，如苍生</a:t>
            </a:r>
            <a:r>
              <a:rPr lang="zh-CN" altLang="en-US" sz="20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何！”</a:t>
            </a:r>
            <a:r>
              <a:rPr lang="zh-CN" altLang="en-US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是为苍生计，以此可见其仁人之心。</a:t>
            </a: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-36513" y="1995488"/>
            <a:ext cx="8712201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000"/>
              </a:lnSpc>
              <a:buClr>
                <a:srgbClr val="9BBB59"/>
              </a:buClr>
            </a:pPr>
            <a:r>
              <a:rPr lang="zh-CN" altLang="zh-CN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②诚心求贤</a:t>
            </a: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：</a:t>
            </a:r>
            <a:r>
              <a:rPr lang="zh-CN" altLang="zh-CN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刘备为见诸葛亮</a:t>
            </a:r>
            <a:r>
              <a:rPr lang="zh-CN" altLang="en-US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不顾贵胄身份</a:t>
            </a:r>
            <a:r>
              <a:rPr lang="zh-CN" altLang="en-US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“凡三往”</a:t>
            </a:r>
            <a:r>
              <a:rPr lang="zh-CN" altLang="en-US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可见其求贤之诚。</a:t>
            </a:r>
          </a:p>
          <a:p>
            <a:pPr>
              <a:lnSpc>
                <a:spcPts val="3000"/>
              </a:lnSpc>
              <a:buClr>
                <a:srgbClr val="9BBB59"/>
              </a:buClr>
            </a:pPr>
            <a:r>
              <a:rPr lang="zh-CN" altLang="zh-CN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③虚心求教</a:t>
            </a: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：</a:t>
            </a:r>
            <a:r>
              <a:rPr lang="zh-CN" altLang="zh-CN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刘备自知谋略不足</a:t>
            </a:r>
            <a:r>
              <a:rPr lang="zh-CN" altLang="en-US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因此请见诸葛亮</a:t>
            </a:r>
            <a:r>
              <a:rPr lang="zh-CN" altLang="en-US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言“开备愚鲁而赐教”</a:t>
            </a:r>
            <a:r>
              <a:rPr lang="zh-CN" altLang="en-US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可见其请教虚心。</a:t>
            </a:r>
          </a:p>
          <a:p>
            <a:pPr>
              <a:lnSpc>
                <a:spcPts val="3000"/>
              </a:lnSpc>
              <a:buClr>
                <a:srgbClr val="9BBB59"/>
              </a:buClr>
            </a:pPr>
            <a:r>
              <a:rPr lang="zh-CN" altLang="zh-CN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④待人宽和</a:t>
            </a: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有耐心</a:t>
            </a: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：</a:t>
            </a:r>
            <a:r>
              <a:rPr lang="zh-CN" altLang="zh-CN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在张飞表现出急性子时</a:t>
            </a:r>
            <a:r>
              <a:rPr lang="zh-CN" altLang="en-US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刘备表现出的是一种耐心与宽厚。</a:t>
            </a:r>
          </a:p>
          <a:p>
            <a:pPr>
              <a:lnSpc>
                <a:spcPts val="3000"/>
              </a:lnSpc>
              <a:buClr>
                <a:srgbClr val="9BBB59"/>
              </a:buClr>
            </a:pPr>
            <a:r>
              <a:rPr lang="zh-CN" altLang="zh-CN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⑤有远大的政治抱负。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矩形 5"/>
          <p:cNvSpPr>
            <a:spLocks noChangeArrowheads="1"/>
          </p:cNvSpPr>
          <p:nvPr/>
        </p:nvSpPr>
        <p:spPr bwMode="auto">
          <a:xfrm>
            <a:off x="395288" y="588963"/>
            <a:ext cx="86407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圈画出文中与诸葛亮相关的描写，思考：选文主要用什么手法对诸葛亮进行了描写？写出了诸葛亮怎样的性格特点？</a:t>
            </a:r>
          </a:p>
        </p:txBody>
      </p:sp>
      <p:sp>
        <p:nvSpPr>
          <p:cNvPr id="11" name="TextBox 10">
            <a:extLst>
              <a:ext uri="{FF2B5EF4-FFF2-40B4-BE49-F238E27FC236}"/>
            </a:extLst>
          </p:cNvPr>
          <p:cNvSpPr txBox="1"/>
          <p:nvPr/>
        </p:nvSpPr>
        <p:spPr>
          <a:xfrm>
            <a:off x="554136" y="1428750"/>
            <a:ext cx="8122320" cy="16312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直接描写：</a:t>
            </a:r>
            <a:endParaRPr lang="en-US" altLang="zh-CN" sz="2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defRPr/>
            </a:pPr>
            <a:r>
              <a:rPr lang="en-US" altLang="zh-CN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通过描写诸葛亮的外貌，表现诸葛亮的卓尔不群；</a:t>
            </a:r>
            <a:endParaRPr lang="en-US" altLang="zh-CN" sz="20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defRPr/>
            </a:pPr>
            <a:r>
              <a:rPr lang="en-US" altLang="zh-CN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通过描写诸葛亮的语言，表现诸葛亮具有卓越的军事才能及不贪恋富贵功名，知恩图报的特点；</a:t>
            </a:r>
            <a:endParaRPr lang="en-US" altLang="zh-CN" sz="20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defRPr/>
            </a:pPr>
            <a:r>
              <a:rPr lang="en-US" altLang="zh-CN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通过描写诸葛亮的动作，表现诸葛亮处世持守谨慎的特点。</a:t>
            </a:r>
            <a:endParaRPr lang="en-US" altLang="zh-CN" sz="20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>
            <a:extLst>
              <a:ext uri="{FF2B5EF4-FFF2-40B4-BE49-F238E27FC236}"/>
            </a:extLst>
          </p:cNvPr>
          <p:cNvSpPr txBox="1"/>
          <p:nvPr/>
        </p:nvSpPr>
        <p:spPr>
          <a:xfrm>
            <a:off x="554136" y="3219822"/>
            <a:ext cx="8122320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 b="1">
                <a:solidFill>
                  <a:srgbClr val="FB2413"/>
                </a:solidFill>
                <a:latin typeface="楷体" pitchFamily="49" charset="-122"/>
                <a:ea typeface="楷体" pitchFamily="49" charset="-122"/>
              </a:rPr>
              <a:t>侧面烘托：</a:t>
            </a:r>
            <a:endParaRPr lang="en-US" altLang="zh-CN" sz="2000" b="1">
              <a:solidFill>
                <a:srgbClr val="FB2413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defRPr/>
            </a:pPr>
            <a:r>
              <a:rPr lang="en-US" altLang="zh-CN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通过写后人所作诗句，侧面烘托了诸葛亮才华横溢的形象特点。</a:t>
            </a:r>
            <a:endParaRPr lang="en-US" altLang="zh-CN" sz="20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defRPr/>
            </a:pPr>
            <a:r>
              <a:rPr lang="en-US" altLang="zh-CN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通过写刘备的礼贤下士，表现了诸葛亮卓尔不群。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338" y="38100"/>
            <a:ext cx="9077325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4838307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214313" y="619646"/>
            <a:ext cx="88217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defTabSz="812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2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2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2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2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575"/>
              </a:lnSpc>
            </a:pP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3.</a:t>
            </a:r>
            <a:r>
              <a:rPr lang="zh-CN" altLang="en-US" sz="2400" b="1">
                <a:latin typeface="宋体" pitchFamily="2" charset="-122"/>
              </a:rPr>
              <a:t>第</a:t>
            </a:r>
            <a:r>
              <a:rPr lang="en-US" altLang="zh-CN" sz="2400" b="1">
                <a:latin typeface="宋体" pitchFamily="2" charset="-122"/>
              </a:rPr>
              <a:t>3</a:t>
            </a:r>
            <a:r>
              <a:rPr lang="zh-CN" altLang="en-US" sz="2400" b="1">
                <a:latin typeface="宋体" pitchFamily="2" charset="-122"/>
              </a:rPr>
              <a:t>自然段中诸葛亮针对刘备的询问，阐述了哪些内容？</a:t>
            </a: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强调了什么问题</a:t>
            </a:r>
            <a:r>
              <a:rPr lang="zh-CN" altLang="en-US" sz="2400" b="1">
                <a:latin typeface="宋体" pitchFamily="2" charset="-122"/>
                <a:sym typeface="宋体" pitchFamily="2" charset="-122"/>
              </a:rPr>
              <a:t>？</a:t>
            </a: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体现了诸葛亮怎样的</a:t>
            </a:r>
            <a:r>
              <a:rPr lang="zh-CN" altLang="en-US" sz="2400" b="1">
                <a:latin typeface="宋体" pitchFamily="2" charset="-122"/>
                <a:sym typeface="宋体" pitchFamily="2" charset="-122"/>
              </a:rPr>
              <a:t>性格</a:t>
            </a:r>
            <a:r>
              <a:rPr lang="en-US" altLang="zh-CN" sz="2400" b="1">
                <a:latin typeface="宋体" pitchFamily="2" charset="-122"/>
                <a:sym typeface="宋体" pitchFamily="2" charset="-122"/>
              </a:rPr>
              <a:t>特点</a:t>
            </a:r>
            <a:r>
              <a:rPr lang="zh-CN" altLang="en-US" sz="2400" b="1">
                <a:latin typeface="宋体" pitchFamily="2" charset="-122"/>
                <a:sym typeface="宋体" pitchFamily="2" charset="-122"/>
              </a:rPr>
              <a:t>？</a:t>
            </a:r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2875" y="1635646"/>
            <a:ext cx="5143500" cy="2332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575"/>
              </a:lnSpc>
            </a:pP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①分析曹、孙两大集团的状况，分清敌友。</a:t>
            </a:r>
          </a:p>
          <a:p>
            <a:pPr>
              <a:lnSpc>
                <a:spcPts val="3575"/>
              </a:lnSpc>
            </a:pP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②指出荆、益二州在战略上的重要地位和夺取的可能性，作为霸业的基础。</a:t>
            </a:r>
          </a:p>
          <a:p>
            <a:pPr>
              <a:lnSpc>
                <a:spcPts val="3575"/>
              </a:lnSpc>
            </a:pP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③归纳策略要点并指出光明前景。</a:t>
            </a:r>
            <a:endParaRPr lang="en-US" altLang="zh-CN" sz="2200" b="1">
              <a:solidFill>
                <a:srgbClr val="0000FF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467350" y="3786188"/>
            <a:ext cx="2954338" cy="4619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强调人谋的重要性。</a:t>
            </a:r>
            <a:endParaRPr lang="zh-CN" altLang="en-US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139952" y="4394016"/>
            <a:ext cx="4896099" cy="5539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575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有政治头脑，有见识，雄才大略。  </a:t>
            </a:r>
          </a:p>
        </p:txBody>
      </p:sp>
      <p:pic>
        <p:nvPicPr>
          <p:cNvPr id="20487" name="Picture 12" descr="C:\Users\Lenovo\AppData\Local\Temp\tim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3" t="16260" r="6859" b="6503"/>
          <a:stretch>
            <a:fillRect/>
          </a:stretch>
        </p:blipFill>
        <p:spPr bwMode="auto">
          <a:xfrm>
            <a:off x="5364088" y="1714500"/>
            <a:ext cx="3527425" cy="2000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85750" y="650875"/>
            <a:ext cx="8572500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宋体" pitchFamily="2" charset="-122"/>
              </a:rPr>
              <a:t>4.</a:t>
            </a:r>
            <a:r>
              <a:rPr lang="zh-CN" altLang="en-US" sz="2400" b="1">
                <a:latin typeface="宋体" pitchFamily="2" charset="-122"/>
              </a:rPr>
              <a:t>说说你从诸葛亮交代诸葛均“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吾受刘皇叔三顾之恩，不容不出。汝可躬耕于此，勿得荒芜田亩。待我功成之日，即当归隐</a:t>
            </a:r>
            <a:r>
              <a:rPr lang="zh-CN" altLang="en-US" sz="2400" b="1">
                <a:latin typeface="宋体" pitchFamily="2" charset="-122"/>
              </a:rPr>
              <a:t>”的这一番话中，能够看出诸葛亮是一个怎样的人？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0063" y="2613843"/>
            <a:ext cx="3714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受刘皇叔之恩，不容不出</a:t>
            </a:r>
            <a:endParaRPr lang="zh-CN" altLang="en-US" sz="24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00063" y="3468688"/>
            <a:ext cx="3578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待我功成之日，即当归隐</a:t>
            </a:r>
            <a:endParaRPr lang="zh-CN" altLang="en-US" sz="24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燕尾形箭头 6">
            <a:extLst>
              <a:ext uri="{FF2B5EF4-FFF2-40B4-BE49-F238E27FC236}"/>
            </a:extLst>
          </p:cNvPr>
          <p:cNvSpPr/>
          <p:nvPr/>
        </p:nvSpPr>
        <p:spPr>
          <a:xfrm>
            <a:off x="3992563" y="2500114"/>
            <a:ext cx="1084262" cy="647700"/>
          </a:xfrm>
          <a:prstGeom prst="notched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燕尾形箭头 7">
            <a:extLst>
              <a:ext uri="{FF2B5EF4-FFF2-40B4-BE49-F238E27FC236}"/>
            </a:extLst>
          </p:cNvPr>
          <p:cNvSpPr/>
          <p:nvPr/>
        </p:nvSpPr>
        <p:spPr>
          <a:xfrm>
            <a:off x="3992563" y="3365500"/>
            <a:ext cx="1084262" cy="647700"/>
          </a:xfrm>
          <a:prstGeom prst="notched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>
            <a:extLst>
              <a:ext uri="{FF2B5EF4-FFF2-40B4-BE49-F238E27FC236}"/>
            </a:extLst>
          </p:cNvPr>
          <p:cNvSpPr/>
          <p:nvPr/>
        </p:nvSpPr>
        <p:spPr>
          <a:xfrm>
            <a:off x="5076056" y="2614141"/>
            <a:ext cx="1415772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zh-CN" altLang="en-US" sz="2400" b="1">
                <a:ln w="11430"/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知恩图报</a:t>
            </a:r>
          </a:p>
        </p:txBody>
      </p:sp>
      <p:sp>
        <p:nvSpPr>
          <p:cNvPr id="10" name="矩形 9">
            <a:extLst>
              <a:ext uri="{FF2B5EF4-FFF2-40B4-BE49-F238E27FC236}"/>
            </a:extLst>
          </p:cNvPr>
          <p:cNvSpPr/>
          <p:nvPr/>
        </p:nvSpPr>
        <p:spPr>
          <a:xfrm>
            <a:off x="5076056" y="3438126"/>
            <a:ext cx="1415772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zh-CN" altLang="en-US" sz="2400" b="1">
                <a:ln w="11430"/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淡泊名利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1"/>
          <p:cNvSpPr txBox="1">
            <a:spLocks noChangeArrowheads="1"/>
          </p:cNvSpPr>
          <p:nvPr/>
        </p:nvSpPr>
        <p:spPr bwMode="auto">
          <a:xfrm>
            <a:off x="250825" y="475382"/>
            <a:ext cx="2089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诸葛亮：</a:t>
            </a:r>
          </a:p>
        </p:txBody>
      </p:sp>
      <p:sp>
        <p:nvSpPr>
          <p:cNvPr id="5" name="文本框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249238" y="1059582"/>
            <a:ext cx="8643937" cy="13630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Clr>
                <a:srgbClr val="9BBB59"/>
              </a:buClr>
              <a:defRPr/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①</a:t>
            </a: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高风亮节：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诸葛亮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有一身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才华，却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甘心做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“南阳野人”，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若非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刘备一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片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赤诚，他绝不出山，可见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其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本心不愿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流落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世俗，是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高风亮节之行。</a:t>
            </a:r>
          </a:p>
        </p:txBody>
      </p:sp>
      <p:sp>
        <p:nvSpPr>
          <p:cNvPr id="12" name="文本框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249238" y="2531988"/>
            <a:ext cx="8678862" cy="9198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Clr>
                <a:srgbClr val="9BBB59"/>
              </a:buClr>
              <a:defRPr/>
            </a:pPr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②仁心爱</a:t>
            </a:r>
            <a:r>
              <a:rPr lang="zh-CN" altLang="zh-CN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人</a:t>
            </a: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：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刘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备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为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天下苍生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计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诸葛亮表示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愿效犬马之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劳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这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是儒者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大义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足见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其一片仁义。</a:t>
            </a:r>
          </a:p>
        </p:txBody>
      </p:sp>
      <p:sp>
        <p:nvSpPr>
          <p:cNvPr id="13" name="文本框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249238" y="3579862"/>
            <a:ext cx="8680450" cy="9198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  <a:buClr>
                <a:srgbClr val="9BBB59"/>
              </a:buClr>
              <a:defRPr/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③</a:t>
            </a:r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聪睿</a:t>
            </a:r>
            <a:r>
              <a:rPr lang="zh-CN" altLang="zh-CN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过人</a:t>
            </a: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：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大梦谁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先觉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？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平生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我自知”是智慧的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宣言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不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出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茅庐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已知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“三分天下”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</a:t>
            </a:r>
            <a:r>
              <a:rPr lang="zh-CN" altLang="zh-CN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足见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诸葛亮之智。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229324" y="1648420"/>
            <a:ext cx="26853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sz="4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8739392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735013" y="1276350"/>
            <a:ext cx="7724775" cy="1799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上节课我们重点分析了刘备与诸葛亮的性格、形象等特点，这节课让我们再次回到文中，看看作者还写到了哪些人物，他们的作用是什么。</a:t>
            </a:r>
          </a:p>
        </p:txBody>
      </p:sp>
      <p:sp>
        <p:nvSpPr>
          <p:cNvPr id="7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导入新知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8" name="圆角矩形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762000"/>
            <a:ext cx="6946900" cy="3897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矩形 2"/>
          <p:cNvSpPr>
            <a:spLocks noChangeArrowheads="1"/>
          </p:cNvSpPr>
          <p:nvPr/>
        </p:nvSpPr>
        <p:spPr bwMode="auto">
          <a:xfrm>
            <a:off x="1778447" y="1203325"/>
            <a:ext cx="5761037" cy="243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>
                <a:solidFill>
                  <a:srgbClr val="A96A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从文中找出描写关羽、张飞的句子读一读，说说他们在拜见诸葛亮的途中是怎样表现的，作者这样写有什么作用。</a:t>
            </a:r>
            <a:endParaRPr lang="zh-CN" altLang="en-US" sz="2800">
              <a:solidFill>
                <a:srgbClr val="A96A00"/>
              </a:solidFill>
            </a:endParaRPr>
          </a:p>
        </p:txBody>
      </p:sp>
      <p:sp>
        <p:nvSpPr>
          <p:cNvPr id="9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精读细研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468313" y="627063"/>
            <a:ext cx="8220075" cy="988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600" b="1" smtClean="0">
                <a:latin typeface="宋体" pitchFamily="2" charset="-122"/>
              </a:rPr>
              <a:t>1.</a:t>
            </a:r>
            <a:r>
              <a:rPr lang="zh-CN" altLang="en-US" sz="2600" b="1" smtClean="0">
                <a:latin typeface="宋体" pitchFamily="2" charset="-122"/>
              </a:rPr>
              <a:t>在文中找一找：关公、张飞第三次拜访诸葛亮时各持什么态度？</a:t>
            </a:r>
            <a:endParaRPr lang="zh-CN" altLang="en-US" sz="2600" b="1">
              <a:latin typeface="宋体" pitchFamily="2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68313" y="1720850"/>
            <a:ext cx="8147050" cy="1505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关公曰：“兄长两次亲往拜谒，其礼太过矣。想诸葛亮有虚名而无实学，故避而不敢见。兄何惑于斯人之甚也！”</a:t>
            </a:r>
          </a:p>
        </p:txBody>
      </p:sp>
      <p:cxnSp>
        <p:nvCxnSpPr>
          <p:cNvPr id="12" name="直接连接符 11">
            <a:extLst>
              <a:ext uri="{FF2B5EF4-FFF2-40B4-BE49-F238E27FC236}"/>
            </a:extLst>
          </p:cNvPr>
          <p:cNvCxnSpPr/>
          <p:nvPr/>
        </p:nvCxnSpPr>
        <p:spPr>
          <a:xfrm>
            <a:off x="5796136" y="2284413"/>
            <a:ext cx="2074863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59" name="矩形 12"/>
          <p:cNvSpPr>
            <a:spLocks noChangeArrowheads="1"/>
          </p:cNvSpPr>
          <p:nvPr/>
        </p:nvSpPr>
        <p:spPr bwMode="auto">
          <a:xfrm>
            <a:off x="250825" y="3429000"/>
            <a:ext cx="806559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虽反对拜谒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但语言较委婉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透着一股大气和修养。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说明他稳重、顾全大局。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95536" y="842963"/>
            <a:ext cx="8352928" cy="2763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张飞曰：“哥哥差矣。量此村夫，何足为大贤！今番不须哥哥去；他如不来，我只用一条麻绳缚将来！”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“此人无礼！便引我等到庄也不妨，何故竟自去了！”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“这先生如何傲慢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等我去屋后放一把火，看他起不起！”  </a:t>
            </a:r>
          </a:p>
        </p:txBody>
      </p:sp>
      <p:cxnSp>
        <p:nvCxnSpPr>
          <p:cNvPr id="7" name="直接连接符 6">
            <a:extLst>
              <a:ext uri="{FF2B5EF4-FFF2-40B4-BE49-F238E27FC236}"/>
            </a:extLst>
          </p:cNvPr>
          <p:cNvCxnSpPr/>
          <p:nvPr/>
        </p:nvCxnSpPr>
        <p:spPr>
          <a:xfrm>
            <a:off x="1763688" y="1995685"/>
            <a:ext cx="489654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2" name="矩形 12"/>
          <p:cNvSpPr>
            <a:spLocks noChangeArrowheads="1"/>
          </p:cNvSpPr>
          <p:nvPr/>
        </p:nvSpPr>
        <p:spPr bwMode="auto">
          <a:xfrm>
            <a:off x="532383" y="3435846"/>
            <a:ext cx="7496001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zh-CN" sz="28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反对拜谒</a:t>
            </a:r>
            <a:r>
              <a:rPr lang="zh-CN" altLang="en-US" sz="24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语言粗俗不堪</a:t>
            </a:r>
            <a:r>
              <a:rPr lang="zh-CN" altLang="en-US" sz="24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不计后果</a:t>
            </a:r>
            <a:r>
              <a:rPr lang="zh-CN" altLang="en-US" sz="2400" b="1" noProof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。说明他暴躁、鲁莽。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57188" y="571500"/>
            <a:ext cx="8501062" cy="9845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2.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小说在叙述玄德第三次前往茅庐拜见诸葛亮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前，为什么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详细描写张飞、关公对玄德此举的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反应？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宋体" pitchFamily="2" charset="-122"/>
            </a:endParaRPr>
          </a:p>
        </p:txBody>
      </p:sp>
      <p:sp>
        <p:nvSpPr>
          <p:cNvPr id="5" name="矩形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700088" y="2900858"/>
            <a:ext cx="1724025" cy="534988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张飞无礼</a:t>
            </a:r>
          </a:p>
        </p:txBody>
      </p:sp>
      <p:sp>
        <p:nvSpPr>
          <p:cNvPr id="6" name="矩形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484438" y="3685703"/>
            <a:ext cx="4346575" cy="8302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通过鲜明</a:t>
            </a:r>
            <a:r>
              <a:rPr lang="zh-CN" altLang="en-US" sz="24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对比：凸</a:t>
            </a:r>
            <a:r>
              <a:rPr lang="zh-CN" altLang="en-US" sz="24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显刘备求贤若渴、礼贤下士的形象特点。</a:t>
            </a:r>
          </a:p>
        </p:txBody>
      </p:sp>
      <p:sp>
        <p:nvSpPr>
          <p:cNvPr id="7" name="矩形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76275" y="1820738"/>
            <a:ext cx="1724025" cy="534988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关公反对</a:t>
            </a:r>
          </a:p>
        </p:txBody>
      </p:sp>
      <p:sp>
        <p:nvSpPr>
          <p:cNvPr id="8" name="左右箭头 7">
            <a:extLst>
              <a:ext uri="{FF2B5EF4-FFF2-40B4-BE49-F238E27FC236}"/>
            </a:extLst>
          </p:cNvPr>
          <p:cNvSpPr/>
          <p:nvPr/>
        </p:nvSpPr>
        <p:spPr>
          <a:xfrm>
            <a:off x="2538413" y="1815405"/>
            <a:ext cx="3605212" cy="468313"/>
          </a:xfrm>
          <a:prstGeom prst="left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/>
          </a:p>
        </p:txBody>
      </p:sp>
      <p:sp>
        <p:nvSpPr>
          <p:cNvPr id="9" name="矩形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357938" y="1597471"/>
            <a:ext cx="1724025" cy="830263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玄德</a:t>
            </a:r>
            <a:endParaRPr lang="en-US" altLang="zh-CN" sz="24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defRPr/>
            </a:pPr>
            <a:r>
              <a: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欲见大贤</a:t>
            </a:r>
          </a:p>
        </p:txBody>
      </p:sp>
      <p:sp>
        <p:nvSpPr>
          <p:cNvPr id="10" name="左右箭头 9">
            <a:extLst>
              <a:ext uri="{FF2B5EF4-FFF2-40B4-BE49-F238E27FC236}"/>
            </a:extLst>
          </p:cNvPr>
          <p:cNvSpPr/>
          <p:nvPr/>
        </p:nvSpPr>
        <p:spPr>
          <a:xfrm>
            <a:off x="2538413" y="2895525"/>
            <a:ext cx="3605212" cy="468313"/>
          </a:xfrm>
          <a:prstGeom prst="left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/>
          </a:p>
        </p:txBody>
      </p:sp>
      <p:sp>
        <p:nvSpPr>
          <p:cNvPr id="11" name="矩形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357938" y="2748012"/>
            <a:ext cx="1724025" cy="831850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玄德</a:t>
            </a:r>
            <a:endParaRPr lang="en-US" altLang="zh-CN" sz="2400" b="1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defRPr/>
            </a:pPr>
            <a:r>
              <a: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怒叱责备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577031" y="817563"/>
            <a:ext cx="8099425" cy="11137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3.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结合全文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思考，写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刘备中途遇见诸葛均这一情节起什么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</a:rPr>
              <a:t>作用？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宋体" pitchFamily="2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84213" y="1969690"/>
            <a:ext cx="770413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由诸葛均之口道出诸葛亮“昨暮方归”，说明刘备此次拜访极有可能见到诸葛亮，推动了情节的发展，也为下文刘备见到诸葛亮的情节作了铺垫。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648395" y="933564"/>
            <a:ext cx="7806837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诸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葛亮在中国是家喻户晓的人物。</a:t>
            </a: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</a:t>
            </a:r>
            <a:endParaRPr lang="en-US" altLang="zh-CN" sz="2400" b="1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任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何时候提到诸葛亮，作为一个中国人</a:t>
            </a: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400" b="1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都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会有一种由衷的自豪感。因为，这是</a:t>
            </a: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</a:t>
            </a:r>
            <a:endParaRPr lang="en-US" altLang="zh-CN" sz="2400" b="1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个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土生土长的、百分之百的中国的智多</a:t>
            </a: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星</a:t>
            </a:r>
            <a:endParaRPr lang="en-US" altLang="zh-CN" sz="2400" b="1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今天，我们将学习的“三顾茅庐”不</a:t>
            </a: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过</a:t>
            </a:r>
            <a:endParaRPr lang="en-US" altLang="zh-CN" sz="2400" b="1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诸葛亮众多故事之一，但是，仅仅从</a:t>
            </a: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</a:t>
            </a:r>
            <a:endParaRPr lang="en-US" altLang="zh-CN" sz="2400" b="1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个故事中，诸葛亮的足智多谋我们就可见一斑。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导入新知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2" name="Picture 2" descr="https://img0.baidu.com/it/u=1380973592,1324718143&amp;fm=26&amp;fmt=auto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2200" y="1077838"/>
            <a:ext cx="2032895" cy="250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矩形 3"/>
          <p:cNvSpPr>
            <a:spLocks noChangeArrowheads="1"/>
          </p:cNvSpPr>
          <p:nvPr/>
        </p:nvSpPr>
        <p:spPr bwMode="auto">
          <a:xfrm>
            <a:off x="395536" y="787400"/>
            <a:ext cx="82091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宋体" pitchFamily="2" charset="-122"/>
              </a:rPr>
              <a:t>1.</a:t>
            </a:r>
            <a:r>
              <a:rPr lang="zh-CN" altLang="en-US" sz="2400" b="1">
                <a:latin typeface="宋体" pitchFamily="2" charset="-122"/>
              </a:rPr>
              <a:t>诸葛亮在向刘备分析天下大势及有关策略之后，为什么没有立即答应刘</a:t>
            </a:r>
            <a:r>
              <a:rPr lang="zh-CN" altLang="en-US" sz="2400" b="1" smtClean="0">
                <a:latin typeface="宋体" pitchFamily="2" charset="-122"/>
              </a:rPr>
              <a:t>备邀他</a:t>
            </a:r>
            <a:r>
              <a:rPr lang="zh-CN" altLang="en-US" sz="2400" b="1">
                <a:latin typeface="宋体" pitchFamily="2" charset="-122"/>
              </a:rPr>
              <a:t>出山的请求？这又说明了什么？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84213" y="2041525"/>
            <a:ext cx="75596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因为此时诸葛亮对刘备的诚意仍有所怀疑，所以仍然以拒绝的态度试探。由此可见诸葛亮极为谨慎，对自己将要辅佐的人只有完全信任，才能出山辅佐。</a:t>
            </a:r>
          </a:p>
        </p:txBody>
      </p:sp>
      <p:sp>
        <p:nvSpPr>
          <p:cNvPr id="11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3" name="矩形 5"/>
          <p:cNvSpPr>
            <a:spLocks noChangeArrowheads="1"/>
          </p:cNvSpPr>
          <p:nvPr/>
        </p:nvSpPr>
        <p:spPr bwMode="auto">
          <a:xfrm>
            <a:off x="487363" y="957263"/>
            <a:ext cx="81168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你认为使孔明最终决定出山辅佐刘备的主要原因是什么？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27088" y="1779588"/>
            <a:ext cx="70580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①刘备的诚意感动了诸葛亮；</a:t>
            </a:r>
            <a:endParaRPr lang="en-US" altLang="zh-CN" sz="24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②诸葛亮既有安邦定国之才，亦有建功立业之志。躬耕南阳只不过是未遇明主时的权宜之计。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7" name="TextBox 4"/>
          <p:cNvSpPr txBox="1">
            <a:spLocks noChangeArrowheads="1"/>
          </p:cNvSpPr>
          <p:nvPr/>
        </p:nvSpPr>
        <p:spPr bwMode="auto">
          <a:xfrm>
            <a:off x="1004888" y="1492250"/>
            <a:ext cx="7215187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本文记叙了刘备三顾茅庐，诚心诚意请诸葛亮出山，辅佐他完成大业的故事，赞扬了刘备求贤若渴、礼贤下士的品质，也展示了诸葛亮未出山便知晓天下事的雄才大略。</a:t>
            </a:r>
          </a:p>
        </p:txBody>
      </p:sp>
      <p:sp>
        <p:nvSpPr>
          <p:cNvPr id="16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概括主题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1" name="TextBox 12"/>
          <p:cNvSpPr txBox="1">
            <a:spLocks noChangeArrowheads="1"/>
          </p:cNvSpPr>
          <p:nvPr/>
        </p:nvSpPr>
        <p:spPr bwMode="auto">
          <a:xfrm>
            <a:off x="642938" y="1500188"/>
            <a:ext cx="77454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“三顾茅庐”的故事让我们懂得要尊重知识、尊重人才，只有这样，才能事业发达，国家兴旺。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淡泊以明志，宁静而致远。我们要学习诸葛亮的旷达胸襟，修身养性，提升自我，做社会的栋梁之材。</a:t>
            </a:r>
          </a:p>
        </p:txBody>
      </p:sp>
      <p:sp>
        <p:nvSpPr>
          <p:cNvPr id="14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学后感悟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288" y="1260475"/>
            <a:ext cx="8064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如对第三次前往茅庐拜谒诸葛亮，刘备的态度与关公及张飞的态度截然不同。通过对比，从侧面表现了刘备礼贤下士、求贤若渴的形象。虽然关公和张飞都不太同意刘备第三次拜谒诸葛亮，但是两人的不同反应也体现出两人性格的不同，作者通过对比，表现了关公稳重、顾全大局的形象特征，也表现了张飞性格暴躁、鲁莽的形象特点。</a:t>
            </a:r>
          </a:p>
        </p:txBody>
      </p:sp>
      <p:sp>
        <p:nvSpPr>
          <p:cNvPr id="33795" name="矩形 2"/>
          <p:cNvSpPr>
            <a:spLocks noChangeArrowheads="1"/>
          </p:cNvSpPr>
          <p:nvPr/>
        </p:nvSpPr>
        <p:spPr bwMode="auto">
          <a:xfrm>
            <a:off x="592138" y="681038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❶</a:t>
            </a:r>
            <a:r>
              <a:rPr lang="zh-CN" altLang="en-US" sz="28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比手法，形象鲜明。</a:t>
            </a: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写作特色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3850" y="987574"/>
            <a:ext cx="8461375" cy="363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作者在文章前两段着重写刘备第三次前往茅庐求见诸葛亮的经过，并未从正面对诸葛亮作过多的描写，这样既使得文章情节充满了张力，给诸葛亮这个人物形象蒙上了神秘色彩，同时也为诸葛亮的正式出场做足了铺垫。而第三段则主要记述了刘备面见诸葛亮求赐教，诸葛亮隆中出对策，突出了诸葛亮的惊世才干和宏谋伟略，而对其他次要人物则未作过多描述。第四段则简略交代了故事的结局：诸葛亮出山助刘备。全文详略得当，重点突出。</a:t>
            </a:r>
          </a:p>
        </p:txBody>
      </p:sp>
      <p:sp>
        <p:nvSpPr>
          <p:cNvPr id="34819" name="矩形 2"/>
          <p:cNvSpPr>
            <a:spLocks noChangeArrowheads="1"/>
          </p:cNvSpPr>
          <p:nvPr/>
        </p:nvSpPr>
        <p:spPr bwMode="auto">
          <a:xfrm>
            <a:off x="500063" y="485775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❷</a:t>
            </a:r>
            <a:r>
              <a:rPr lang="zh-CN" altLang="en-US" sz="28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略得当，巧设铺垫。</a:t>
            </a: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矩形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785938" y="857641"/>
            <a:ext cx="4357687" cy="61516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eaLnBrk="1" hangingPunct="1">
              <a:lnSpc>
                <a:spcPct val="170000"/>
              </a:lnSpc>
              <a:defRPr/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刘备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求贤若渴  志向远大</a:t>
            </a:r>
          </a:p>
        </p:txBody>
      </p:sp>
      <p:sp>
        <p:nvSpPr>
          <p:cNvPr id="35843" name="矩形 4"/>
          <p:cNvSpPr>
            <a:spLocks noChangeArrowheads="1"/>
          </p:cNvSpPr>
          <p:nvPr/>
        </p:nvSpPr>
        <p:spPr bwMode="auto">
          <a:xfrm>
            <a:off x="684213" y="1635125"/>
            <a:ext cx="676275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三顾茅庐</a:t>
            </a:r>
          </a:p>
        </p:txBody>
      </p:sp>
      <p:sp>
        <p:nvSpPr>
          <p:cNvPr id="2" name="左大括号 1">
            <a:extLst>
              <a:ext uri="{FF2B5EF4-FFF2-40B4-BE49-F238E27FC236}"/>
            </a:extLst>
          </p:cNvPr>
          <p:cNvSpPr/>
          <p:nvPr/>
        </p:nvSpPr>
        <p:spPr>
          <a:xfrm>
            <a:off x="1360488" y="973138"/>
            <a:ext cx="400050" cy="3398837"/>
          </a:xfrm>
          <a:prstGeom prst="leftBrac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" name="矩形 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760538" y="3651753"/>
            <a:ext cx="4383087" cy="7201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1" hangingPunct="1">
              <a:lnSpc>
                <a:spcPct val="170000"/>
              </a:lnSpc>
              <a:defRPr/>
            </a:pP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诸葛亮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才略高超  淡泊名利</a:t>
            </a:r>
            <a:endParaRPr lang="en-US" altLang="zh-CN" sz="24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797050" y="1963601"/>
            <a:ext cx="4346575" cy="134806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eaLnBrk="1" hangingPunct="1">
              <a:lnSpc>
                <a:spcPct val="170000"/>
              </a:lnSpc>
              <a:defRPr/>
            </a:pP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关羽：委婉劝阻  顾全大局</a:t>
            </a:r>
            <a:endParaRPr lang="en-US" altLang="zh-CN" sz="24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70000"/>
              </a:lnSpc>
              <a:defRPr/>
            </a:pP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张飞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言行鲁莽  性格直爽</a:t>
            </a:r>
          </a:p>
        </p:txBody>
      </p:sp>
      <p:sp>
        <p:nvSpPr>
          <p:cNvPr id="6" name="上箭头 5">
            <a:extLst>
              <a:ext uri="{FF2B5EF4-FFF2-40B4-BE49-F238E27FC236}"/>
            </a:extLst>
          </p:cNvPr>
          <p:cNvSpPr/>
          <p:nvPr/>
        </p:nvSpPr>
        <p:spPr>
          <a:xfrm>
            <a:off x="4564063" y="1419225"/>
            <a:ext cx="144462" cy="792163"/>
          </a:xfrm>
          <a:prstGeom prst="up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08525" y="1582738"/>
            <a:ext cx="720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衬托</a:t>
            </a:r>
          </a:p>
        </p:txBody>
      </p:sp>
      <p:sp>
        <p:nvSpPr>
          <p:cNvPr id="8" name="右大括号 7">
            <a:extLst>
              <a:ext uri="{FF2B5EF4-FFF2-40B4-BE49-F238E27FC236}"/>
            </a:extLst>
          </p:cNvPr>
          <p:cNvSpPr/>
          <p:nvPr/>
        </p:nvSpPr>
        <p:spPr>
          <a:xfrm>
            <a:off x="6303143" y="1058863"/>
            <a:ext cx="573113" cy="3097212"/>
          </a:xfrm>
          <a:prstGeom prst="rightBrace">
            <a:avLst>
              <a:gd name="adj1" fmla="val 8333"/>
              <a:gd name="adj2" fmla="val 49164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72288" y="2211388"/>
            <a:ext cx="18002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礼贤下士，得旷世奇才</a:t>
            </a:r>
          </a:p>
        </p:txBody>
      </p:sp>
      <p:sp>
        <p:nvSpPr>
          <p:cNvPr id="15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2" grpId="0"/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TextBox 5"/>
          <p:cNvSpPr txBox="1">
            <a:spLocks noChangeArrowheads="1"/>
          </p:cNvSpPr>
          <p:nvPr/>
        </p:nvSpPr>
        <p:spPr bwMode="auto">
          <a:xfrm>
            <a:off x="395288" y="1347788"/>
            <a:ext cx="84153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侥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幸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jiǎo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　 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拱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立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gǒng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半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晌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shǎng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倾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颓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tuí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鹤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氅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chǎng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存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恤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xù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      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鄙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贱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bǐ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 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末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胄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zhòu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教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诲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huì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    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侍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立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shì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 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造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逆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nì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  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疏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懒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lǎn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纶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巾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lún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愧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赧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nǎn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    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殷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红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yān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金</a:t>
            </a:r>
            <a:r>
              <a:rPr lang="zh-CN" altLang="en-US" sz="2400" b="1" u="sng">
                <a:latin typeface="楷体" pitchFamily="49" charset="-122"/>
                <a:ea typeface="楷体" pitchFamily="49" charset="-122"/>
              </a:rPr>
              <a:t>帛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>
                <a:latin typeface="汉语拼音" pitchFamily="34" charset="0"/>
                <a:ea typeface="楷体" pitchFamily="49" charset="-122"/>
              </a:rPr>
              <a:t>bó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72200" y="815231"/>
            <a:ext cx="4079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</a:rPr>
              <a:t>D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6869" name="矩形 1"/>
          <p:cNvSpPr>
            <a:spLocks noChangeArrowheads="1"/>
          </p:cNvSpPr>
          <p:nvPr/>
        </p:nvSpPr>
        <p:spPr bwMode="auto">
          <a:xfrm>
            <a:off x="467544" y="699542"/>
            <a:ext cx="77549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下列词语中划线的字注音有误的一项是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　　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)</a:t>
            </a:r>
            <a:endParaRPr lang="zh-CN" altLang="en-US" sz="24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课堂练习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955675" y="1276350"/>
            <a:ext cx="70723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思贤如渴　　玄德　　衣襟　　属咐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经事奇才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豪杰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造逆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谬举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如雷贯耳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拜揭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犹然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施礼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顿开茅塞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鼎足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荒芜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避席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605463" y="669925"/>
            <a:ext cx="40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</a:rPr>
              <a:t>D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7893" name="矩形 1"/>
          <p:cNvSpPr>
            <a:spLocks noChangeArrowheads="1"/>
          </p:cNvSpPr>
          <p:nvPr/>
        </p:nvSpPr>
        <p:spPr bwMode="auto">
          <a:xfrm>
            <a:off x="468313" y="669925"/>
            <a:ext cx="7245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下列词语中没有错别字的一项是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　　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)</a:t>
            </a:r>
            <a:endParaRPr lang="zh-CN" altLang="en-US" sz="2400" b="1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TextBox 2"/>
          <p:cNvSpPr txBox="1">
            <a:spLocks noChangeArrowheads="1"/>
          </p:cNvSpPr>
          <p:nvPr/>
        </p:nvSpPr>
        <p:spPr bwMode="auto">
          <a:xfrm>
            <a:off x="458788" y="1082725"/>
            <a:ext cx="7929562" cy="3865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成长的路上，挫折也伴随着我们快速成长，但只要认准方向努力，就能打出灿烂的明天。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炎炎夏日，我举目远眺：看到水鸟笨重的身躯掠过水面，羽毛划过水波发出的好听的声音。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环保工人的善是他们在我们吹着空调的时候，顶着太阳，流着汗，鼻头上早已挂满了汗珠。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你走过来，伸手一把把我从地上拉起来，紧紧地抱着我，拍着我的背说：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别怕，有我在。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88024" y="669925"/>
            <a:ext cx="500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</a:rPr>
              <a:t>D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8917" name="矩形 1"/>
          <p:cNvSpPr>
            <a:spLocks noChangeArrowheads="1"/>
          </p:cNvSpPr>
          <p:nvPr/>
        </p:nvSpPr>
        <p:spPr bwMode="auto">
          <a:xfrm>
            <a:off x="420688" y="639763"/>
            <a:ext cx="8255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下</a:t>
            </a:r>
            <a:r>
              <a:rPr lang="zh-CN" altLang="en-US" sz="2400" b="1" smtClean="0">
                <a:solidFill>
                  <a:srgbClr val="000000"/>
                </a:solidFill>
                <a:latin typeface="宋体" pitchFamily="2" charset="-122"/>
              </a:rPr>
              <a:t>列句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子没有语病的一项是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　　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)</a:t>
            </a:r>
            <a:endParaRPr lang="zh-CN" altLang="en-US" sz="2400" b="1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矩形 3"/>
          <p:cNvSpPr>
            <a:spLocks noChangeArrowheads="1"/>
          </p:cNvSpPr>
          <p:nvPr/>
        </p:nvSpPr>
        <p:spPr bwMode="auto">
          <a:xfrm>
            <a:off x="819099" y="1010058"/>
            <a:ext cx="7440319" cy="342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理清文章脉络，复述故事情节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分角色朗读张飞和刘备的对话，抓住描写张飞的关键词语，感悟张飞的性格特点，学习侧面描写衬托人物特点的方法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体会刘备诚心诚意、礼贤下士的品质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学会尊重他人、以诚待人、持之以恒、坚持不懈的精神和品质</a:t>
            </a:r>
            <a:r>
              <a:rPr lang="zh-CN" altLang="en-US" sz="2400" b="1" smtClean="0">
                <a:ea typeface="楷体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9771608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569913" y="1419225"/>
            <a:ext cx="8001000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刘备借荆州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——(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　　　　　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徐庶进曹营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——(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　　　　　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张飞穿针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——(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　　　　　　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59163" y="1500188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有借无还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59163" y="207645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一言不发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017838" y="2538413"/>
            <a:ext cx="1731962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大眼瞪小眼</a:t>
            </a:r>
          </a:p>
        </p:txBody>
      </p:sp>
      <p:sp>
        <p:nvSpPr>
          <p:cNvPr id="39943" name="矩形 1"/>
          <p:cNvSpPr>
            <a:spLocks noChangeArrowheads="1"/>
          </p:cNvSpPr>
          <p:nvPr/>
        </p:nvSpPr>
        <p:spPr bwMode="auto">
          <a:xfrm>
            <a:off x="468313" y="627063"/>
            <a:ext cx="8239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根据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三国演义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的相关内容，补出下面的歇后语。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TextBox 1"/>
          <p:cNvSpPr txBox="1">
            <a:spLocks noChangeArrowheads="1"/>
          </p:cNvSpPr>
          <p:nvPr/>
        </p:nvSpPr>
        <p:spPr bwMode="auto">
          <a:xfrm>
            <a:off x="179388" y="1492250"/>
            <a:ext cx="8785225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次日，于桃园中，备下乌牛白马祭礼等项，三人焚香再拜而说誓曰：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念刘备、关羽、张飞，虽然异姓，既结为兄弟，则同心协力，救困扶危；上报国家，下安黎庶；不求同年同月同日生，只愿同年同月同日死。皇天后土，实鉴此心。背义忘恩，天人共戮！</a:t>
            </a: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誓毕，拜玄德为兄，关羽次之，张飞为弟。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3263900"/>
            <a:ext cx="84248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示例：刘备、关羽、张飞是为了</a:t>
            </a:r>
            <a:r>
              <a:rPr lang="en-US" altLang="zh-CN" sz="2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救困扶危、上报国家、下安黎庶”的共同理想而桃园结义的。今天，我们在交朋友的时候，也需要交志同道合、有崇高理想的朋友，不能无原则，意气用事。</a:t>
            </a:r>
          </a:p>
        </p:txBody>
      </p:sp>
      <p:sp>
        <p:nvSpPr>
          <p:cNvPr id="40965" name="矩形 1"/>
          <p:cNvSpPr>
            <a:spLocks noChangeArrowheads="1"/>
          </p:cNvSpPr>
          <p:nvPr/>
        </p:nvSpPr>
        <p:spPr bwMode="auto">
          <a:xfrm>
            <a:off x="250825" y="627063"/>
            <a:ext cx="86344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5.“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桃园结义</a:t>
            </a:r>
            <a:r>
              <a:rPr lang="en-US" altLang="zh-CN" sz="2400" b="1">
                <a:solidFill>
                  <a:srgbClr val="000000"/>
                </a:solidFill>
                <a:latin typeface="宋体" pitchFamily="2" charset="-122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</a:rPr>
              <a:t>是人们耳熟能详的故事。请结合下面的材料谈谈我们应该怎样结交朋友。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4337" name="对象 1"/>
          <p:cNvGraphicFramePr/>
          <p:nvPr/>
        </p:nvGraphicFramePr>
        <p:xfrm>
          <a:off x="136525" y="987120"/>
          <a:ext cx="8870950" cy="316926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8863200" imgH="3169800" progId="Word.Document.12">
                  <p:embed/>
                </p:oleObj>
              </mc:Choice>
              <mc:Fallback>
                <p:oleObj r:id="rId2" imgW="8863200" imgH="31698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987120"/>
                        <a:ext cx="8870950" cy="31692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6991" name="矩形 546990"/>
          <p:cNvSpPr>
            <a:spLocks noChangeArrowheads="1"/>
          </p:cNvSpPr>
          <p:nvPr/>
        </p:nvSpPr>
        <p:spPr bwMode="auto">
          <a:xfrm>
            <a:off x="5337176" y="1118843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4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12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699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5361" name="对象 1"/>
          <p:cNvGraphicFramePr/>
          <p:nvPr/>
        </p:nvGraphicFramePr>
        <p:xfrm>
          <a:off x="136525" y="847463"/>
          <a:ext cx="8870950" cy="317402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8863200" imgH="3169800" progId="Word.Document.12">
                  <p:embed/>
                </p:oleObj>
              </mc:Choice>
              <mc:Fallback>
                <p:oleObj r:id="rId2" imgW="8863200" imgH="31698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847463"/>
                        <a:ext cx="8870950" cy="31740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6991" name="矩形 546990"/>
          <p:cNvSpPr>
            <a:spLocks noChangeArrowheads="1"/>
          </p:cNvSpPr>
          <p:nvPr/>
        </p:nvSpPr>
        <p:spPr bwMode="auto">
          <a:xfrm>
            <a:off x="6019801" y="999817"/>
            <a:ext cx="7997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92909477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699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6385" name="对象 1"/>
          <p:cNvGraphicFramePr/>
          <p:nvPr/>
        </p:nvGraphicFramePr>
        <p:xfrm>
          <a:off x="136525" y="244400"/>
          <a:ext cx="8870950" cy="435793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2" imgW="8863200" imgH="4358520" progId="Word.Document.12">
                  <p:embed/>
                </p:oleObj>
              </mc:Choice>
              <mc:Fallback>
                <p:oleObj r:id="rId2" imgW="8863200" imgH="43585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244400"/>
                        <a:ext cx="8870950" cy="43579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6991" name="矩形 546990"/>
          <p:cNvSpPr>
            <a:spLocks noChangeArrowheads="1"/>
          </p:cNvSpPr>
          <p:nvPr/>
        </p:nvSpPr>
        <p:spPr bwMode="auto">
          <a:xfrm>
            <a:off x="5807076" y="352316"/>
            <a:ext cx="81057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03983406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699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7409" name="对象 1"/>
          <p:cNvGraphicFramePr/>
          <p:nvPr/>
        </p:nvGraphicFramePr>
        <p:xfrm>
          <a:off x="136525" y="684002"/>
          <a:ext cx="8870950" cy="356759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2" imgW="8863200" imgH="3566160" progId="Word.Document.12">
                  <p:embed/>
                </p:oleObj>
              </mc:Choice>
              <mc:Fallback>
                <p:oleObj r:id="rId2" imgW="8863200" imgH="35661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684002"/>
                        <a:ext cx="8870950" cy="35675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06389" y="2456692"/>
            <a:ext cx="8105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语言描写，表现了张飞粗鲁莽撞、脾气暴躁的性格特点，从侧面衬托了刘备求贤若渴的心情和诚恳的态度。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0664" y="3943721"/>
            <a:ext cx="8105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动作描写，表现了玄德态度的诚恳、襟怀的宽阔和求贤若渴、礼贤下士的性格特点。</a:t>
            </a:r>
          </a:p>
        </p:txBody>
      </p:sp>
    </p:spTree>
    <p:extLst>
      <p:ext uri="{BB962C8B-B14F-4D97-AF65-F5344CB8AC3E}">
        <p14:creationId xmlns:p14="http://schemas.microsoft.com/office/powerpoint/2010/main" val="146220371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9457" name="对象 1"/>
          <p:cNvGraphicFramePr/>
          <p:nvPr/>
        </p:nvGraphicFramePr>
        <p:xfrm>
          <a:off x="136525" y="-11110"/>
          <a:ext cx="8870950" cy="516413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2" imgW="8863200" imgH="5151240" progId="Word.Document.12">
                  <p:embed/>
                </p:oleObj>
              </mc:Choice>
              <mc:Fallback>
                <p:oleObj r:id="rId2" imgW="8863200" imgH="515124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-11110"/>
                        <a:ext cx="8870950" cy="51641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7369385"/>
      </p:ext>
    </p:extLst>
  </p:cSld>
  <p:clrMapOvr>
    <a:masterClrMapping/>
  </p:clrMapOvr>
  <p:transition spd="slow">
    <p:random/>
  </p:transition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0481" name="对象 1"/>
          <p:cNvGraphicFramePr/>
          <p:nvPr/>
        </p:nvGraphicFramePr>
        <p:xfrm>
          <a:off x="136525" y="1180736"/>
          <a:ext cx="8870950" cy="278202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2" imgW="8863200" imgH="2773800" progId="Word.Document.12">
                  <p:embed/>
                </p:oleObj>
              </mc:Choice>
              <mc:Fallback>
                <p:oleObj r:id="rId2" imgW="8863200" imgH="27738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1180736"/>
                        <a:ext cx="8870950" cy="27820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2446009"/>
      </p:ext>
    </p:extLst>
  </p:cSld>
  <p:clrMapOvr>
    <a:masterClrMapping/>
  </p:clrMapOvr>
  <p:transition spd="slow">
    <p:random/>
  </p:transition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1505" name="对象 1"/>
          <p:cNvGraphicFramePr/>
          <p:nvPr/>
        </p:nvGraphicFramePr>
        <p:xfrm>
          <a:off x="136525" y="782397"/>
          <a:ext cx="8870950" cy="3577121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2" imgW="8863200" imgH="3566160" progId="Word.Document.12">
                  <p:embed/>
                </p:oleObj>
              </mc:Choice>
              <mc:Fallback>
                <p:oleObj r:id="rId2" imgW="8863200" imgH="35661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782397"/>
                        <a:ext cx="8870950" cy="35771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074042"/>
      </p:ext>
    </p:extLst>
  </p:cSld>
  <p:clrMapOvr>
    <a:masterClrMapping/>
  </p:clrMapOvr>
  <p:transition spd="slow">
    <p:random/>
  </p:transition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2529" name="对象 1"/>
          <p:cNvGraphicFramePr/>
          <p:nvPr/>
        </p:nvGraphicFramePr>
        <p:xfrm>
          <a:off x="136525" y="187267"/>
          <a:ext cx="8870950" cy="476896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r:id="rId2" imgW="8863200" imgH="4754880" progId="Word.Document.12">
                  <p:embed/>
                </p:oleObj>
              </mc:Choice>
              <mc:Fallback>
                <p:oleObj r:id="rId2" imgW="8863200" imgH="475488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187267"/>
                        <a:ext cx="8870950" cy="47689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4147472"/>
      </p:ext>
    </p:extLst>
  </p:cSld>
  <p:clrMapOvr>
    <a:masterClrMapping/>
  </p:clrMapOvr>
  <p:transition spd="slow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229324" y="1648420"/>
            <a:ext cx="26853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4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9951485"/>
      </p:ext>
    </p:ext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3553" name="对象 1"/>
          <p:cNvGraphicFramePr/>
          <p:nvPr/>
        </p:nvGraphicFramePr>
        <p:xfrm>
          <a:off x="136525" y="1279130"/>
          <a:ext cx="8870950" cy="258365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r:id="rId2" imgW="8863200" imgH="2575440" progId="Word.Document.12">
                  <p:embed/>
                </p:oleObj>
              </mc:Choice>
              <mc:Fallback>
                <p:oleObj r:id="rId2" imgW="8863200" imgH="257544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1279130"/>
                        <a:ext cx="8870950" cy="25836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3284864"/>
      </p:ext>
    </p:extLst>
  </p:cSld>
  <p:clrMapOvr>
    <a:masterClrMapping/>
  </p:clrMapOvr>
  <p:transition spd="slow">
    <p:random/>
  </p:transition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4577" name="对象 1"/>
          <p:cNvGraphicFramePr/>
          <p:nvPr/>
        </p:nvGraphicFramePr>
        <p:xfrm>
          <a:off x="211138" y="1444179"/>
          <a:ext cx="8870950" cy="119343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r:id="rId2" imgW="8863200" imgH="1188720" progId="Word.Document.12">
                  <p:embed/>
                </p:oleObj>
              </mc:Choice>
              <mc:Fallback>
                <p:oleObj r:id="rId2" imgW="8863200" imgH="11887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11138" y="1444179"/>
                        <a:ext cx="8870950" cy="11934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54026" y="2764571"/>
            <a:ext cx="8105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张飞的外貌描写是从大处着笔，概括描写；关羽的外貌描写是从小处着笔，细节描写。</a:t>
            </a:r>
          </a:p>
        </p:txBody>
      </p:sp>
    </p:spTree>
    <p:extLst>
      <p:ext uri="{BB962C8B-B14F-4D97-AF65-F5344CB8AC3E}">
        <p14:creationId xmlns:p14="http://schemas.microsoft.com/office/powerpoint/2010/main" val="310074512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5601" name="对象 1"/>
          <p:cNvGraphicFramePr/>
          <p:nvPr/>
        </p:nvGraphicFramePr>
        <p:xfrm>
          <a:off x="211138" y="1444179"/>
          <a:ext cx="8870950" cy="119501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8" r:id="rId2" imgW="8863200" imgH="1188720" progId="Word.Document.12">
                  <p:embed/>
                </p:oleObj>
              </mc:Choice>
              <mc:Fallback>
                <p:oleObj r:id="rId2" imgW="8863200" imgH="11887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11138" y="1444179"/>
                        <a:ext cx="8870950" cy="11950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81001" y="2828052"/>
            <a:ext cx="8105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闻黄巾倡乱，有志欲破贼安民。因为上文刘玄德已把自己的志向告诉了张飞，在此不必再重复，使行文更加简洁。</a:t>
            </a:r>
          </a:p>
        </p:txBody>
      </p:sp>
    </p:spTree>
    <p:extLst>
      <p:ext uri="{BB962C8B-B14F-4D97-AF65-F5344CB8AC3E}">
        <p14:creationId xmlns:p14="http://schemas.microsoft.com/office/powerpoint/2010/main" val="349406066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6625" name="对象 1"/>
          <p:cNvGraphicFramePr/>
          <p:nvPr/>
        </p:nvGraphicFramePr>
        <p:xfrm>
          <a:off x="211138" y="1642556"/>
          <a:ext cx="8870950" cy="79826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9" r:id="rId2" imgW="8863200" imgH="792360" progId="Word.Document.12">
                  <p:embed/>
                </p:oleObj>
              </mc:Choice>
              <mc:Fallback>
                <p:oleObj r:id="rId2" imgW="8863200" imgH="7923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11138" y="1642556"/>
                        <a:ext cx="8870950" cy="7982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54026" y="2764572"/>
            <a:ext cx="81057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同心协力，救困扶危；上报国家，下安黎庶。</a:t>
            </a:r>
          </a:p>
        </p:txBody>
      </p:sp>
    </p:spTree>
    <p:extLst>
      <p:ext uri="{BB962C8B-B14F-4D97-AF65-F5344CB8AC3E}">
        <p14:creationId xmlns:p14="http://schemas.microsoft.com/office/powerpoint/2010/main" val="422550446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7649" name="对象 1"/>
          <p:cNvGraphicFramePr/>
          <p:nvPr/>
        </p:nvGraphicFramePr>
        <p:xfrm>
          <a:off x="211138" y="647500"/>
          <a:ext cx="8870950" cy="278679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0" r:id="rId2" imgW="8863200" imgH="2773800" progId="Word.Document.12">
                  <p:embed/>
                </p:oleObj>
              </mc:Choice>
              <mc:Fallback>
                <p:oleObj r:id="rId2" imgW="8863200" imgH="27738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11138" y="647500"/>
                        <a:ext cx="8870950" cy="27867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19114" y="2137703"/>
            <a:ext cx="81057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表现了刘备孝敬母亲、忠厚勤劳的性格特征。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19114" y="3283524"/>
            <a:ext cx="81057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表现了关羽不畏豪强、疾恶如仇的性格特征。</a:t>
            </a:r>
          </a:p>
        </p:txBody>
      </p:sp>
    </p:spTree>
    <p:extLst>
      <p:ext uri="{BB962C8B-B14F-4D97-AF65-F5344CB8AC3E}">
        <p14:creationId xmlns:p14="http://schemas.microsoft.com/office/powerpoint/2010/main" val="127358182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8673" name="对象 1"/>
          <p:cNvGraphicFramePr/>
          <p:nvPr/>
        </p:nvGraphicFramePr>
        <p:xfrm>
          <a:off x="211138" y="1442593"/>
          <a:ext cx="8870950" cy="119660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1" r:id="rId2" imgW="8863200" imgH="1188720" progId="Word.Document.12">
                  <p:embed/>
                </p:oleObj>
              </mc:Choice>
              <mc:Fallback>
                <p:oleObj r:id="rId2" imgW="8863200" imgH="11887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11138" y="1442593"/>
                        <a:ext cx="8870950" cy="11966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69889" y="2551912"/>
            <a:ext cx="8105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示例：我们在交朋友的时候，也需要有服务社会、报效国家的远大理想，有积极进取的人生态度，要互相帮助和激励，不能无原则，意气用事。</a:t>
            </a:r>
          </a:p>
        </p:txBody>
      </p:sp>
    </p:spTree>
    <p:extLst>
      <p:ext uri="{BB962C8B-B14F-4D97-AF65-F5344CB8AC3E}">
        <p14:creationId xmlns:p14="http://schemas.microsoft.com/office/powerpoint/2010/main" val="34301697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0721" name="对象 1"/>
          <p:cNvGraphicFramePr/>
          <p:nvPr/>
        </p:nvGraphicFramePr>
        <p:xfrm>
          <a:off x="52388" y="996642"/>
          <a:ext cx="8870950" cy="198217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2" r:id="rId2" imgW="8863200" imgH="1981080" progId="Word.Document.12">
                  <p:embed/>
                </p:oleObj>
              </mc:Choice>
              <mc:Fallback>
                <p:oleObj r:id="rId2" imgW="8863200" imgH="198108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2388" y="996642"/>
                        <a:ext cx="8870950" cy="19821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34976" y="2901055"/>
            <a:ext cx="8105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示例：反映了争夺名人故里的现象。“名人故里之争”实际上是各地对文化旅游资源的争夺，即让名人效应带动巨大的经济效应，助推当地经济发展。</a:t>
            </a:r>
          </a:p>
        </p:txBody>
      </p:sp>
    </p:spTree>
    <p:extLst>
      <p:ext uri="{BB962C8B-B14F-4D97-AF65-F5344CB8AC3E}">
        <p14:creationId xmlns:p14="http://schemas.microsoft.com/office/powerpoint/2010/main" val="184707884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1745" name="对象 1"/>
          <p:cNvGraphicFramePr/>
          <p:nvPr/>
        </p:nvGraphicFramePr>
        <p:xfrm>
          <a:off x="136525" y="928401"/>
          <a:ext cx="8870950" cy="198693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3" r:id="rId2" imgW="8863200" imgH="1981080" progId="Word.Document.12">
                  <p:embed/>
                </p:oleObj>
              </mc:Choice>
              <mc:Fallback>
                <p:oleObj r:id="rId2" imgW="8863200" imgH="198108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928401"/>
                        <a:ext cx="8870950" cy="1986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6991" name="矩形 546990"/>
          <p:cNvSpPr>
            <a:spLocks noChangeArrowheads="1"/>
          </p:cNvSpPr>
          <p:nvPr/>
        </p:nvSpPr>
        <p:spPr bwMode="auto">
          <a:xfrm>
            <a:off x="296864" y="3028016"/>
            <a:ext cx="7850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示例：品读百家经典，品悟百味人生。</a:t>
            </a:r>
          </a:p>
        </p:txBody>
      </p:sp>
    </p:spTree>
    <p:extLst>
      <p:ext uri="{BB962C8B-B14F-4D97-AF65-F5344CB8AC3E}">
        <p14:creationId xmlns:p14="http://schemas.microsoft.com/office/powerpoint/2010/main" val="318314772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699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2769" name="对象 1"/>
          <p:cNvGraphicFramePr/>
          <p:nvPr/>
        </p:nvGraphicFramePr>
        <p:xfrm>
          <a:off x="136525" y="1063297"/>
          <a:ext cx="8870950" cy="139339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4" r:id="rId2" imgW="8863200" imgH="1386720" progId="Word.Document.12">
                  <p:embed/>
                </p:oleObj>
              </mc:Choice>
              <mc:Fallback>
                <p:oleObj r:id="rId2" imgW="8863200" imgH="13867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1063297"/>
                        <a:ext cx="8870950" cy="13933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6991" name="矩形 546990"/>
          <p:cNvSpPr>
            <a:spLocks noChangeArrowheads="1"/>
          </p:cNvSpPr>
          <p:nvPr/>
        </p:nvSpPr>
        <p:spPr bwMode="auto">
          <a:xfrm>
            <a:off x="476250" y="2456692"/>
            <a:ext cx="78501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①演水浒，演绎《水浒传》中的英雄故事；</a:t>
            </a:r>
          </a:p>
          <a:p>
            <a:r>
              <a:rPr lang="en-US" altLang="zh-CN" b="1">
                <a:solidFill>
                  <a:srgbClr val="FF0000"/>
                </a:solidFill>
              </a:rPr>
              <a:t>②讲西游，讲述《西游记》中的奇幻经历；</a:t>
            </a:r>
          </a:p>
          <a:p>
            <a:r>
              <a:rPr lang="en-US" altLang="zh-CN" b="1">
                <a:solidFill>
                  <a:srgbClr val="FF0000"/>
                </a:solidFill>
              </a:rPr>
              <a:t>③吟红楼，吟诵《红楼梦》中的绚丽诗歌。</a:t>
            </a:r>
          </a:p>
        </p:txBody>
      </p:sp>
    </p:spTree>
    <p:extLst>
      <p:ext uri="{BB962C8B-B14F-4D97-AF65-F5344CB8AC3E}">
        <p14:creationId xmlns:p14="http://schemas.microsoft.com/office/powerpoint/2010/main" val="414525773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699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3793" name="对象 1"/>
          <p:cNvGraphicFramePr/>
          <p:nvPr/>
        </p:nvGraphicFramePr>
        <p:xfrm>
          <a:off x="136525" y="1717145"/>
          <a:ext cx="8870950" cy="7966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5" r:id="rId2" imgW="8863200" imgH="792360" progId="Word.Document.12">
                  <p:embed/>
                </p:oleObj>
              </mc:Choice>
              <mc:Fallback>
                <p:oleObj r:id="rId2" imgW="8863200" imgH="7923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36525" y="1717145"/>
                        <a:ext cx="8870950" cy="7966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6991" name="矩形 546990"/>
          <p:cNvSpPr>
            <a:spLocks noChangeArrowheads="1"/>
          </p:cNvSpPr>
          <p:nvPr/>
        </p:nvSpPr>
        <p:spPr bwMode="auto">
          <a:xfrm>
            <a:off x="423864" y="2702679"/>
            <a:ext cx="78501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示例：璀璨的文学星河，孕育了无数宝贵的精神财富，它让我们的心灵得到慰藉。今天就让我们一起来体味文学经典的清新与淡雅，一同亲近经典，赏析经典。现在我宣布，中国文学名著读书汇报会正式开始。</a:t>
            </a:r>
          </a:p>
        </p:txBody>
      </p:sp>
    </p:spTree>
    <p:extLst>
      <p:ext uri="{BB962C8B-B14F-4D97-AF65-F5344CB8AC3E}">
        <p14:creationId xmlns:p14="http://schemas.microsoft.com/office/powerpoint/2010/main" val="211194195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6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69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539552" y="627534"/>
            <a:ext cx="8136904" cy="317182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    罗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贯中，名本，字贯中，号湖海散人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他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是元末明初著名小说家、戏曲家，是中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国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章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回小说的鼻祖，代表作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三国演义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罗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贯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中生于元末社会动乱之时，有自己的政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治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理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想，不苟同于流俗，曾参与反元的起义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斗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争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。明朝建立之后，专心致力于文学创作。今存署名由罗贯中编著的小说有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隋唐志传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残唐五代史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三遂平妖传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等。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简介作者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6" name="Picture 2" descr="https://gss0.baidu.com/70cFfyinKgQFm2e88IuM_a/forum/w=580/sign=1a201c1a952397ddd679980c6983b216/a23eb13533fa828bd906b81ef91f4134970a5a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50823" y="771550"/>
            <a:ext cx="2033588" cy="269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311218" y="1461039"/>
            <a:ext cx="1030514" cy="943429"/>
          </a:xfrm>
          <a:prstGeom prst="roundRect">
            <a:avLst/>
          </a:prstGeom>
          <a:gradFill>
            <a:gsLst>
              <a:gs pos="0">
                <a:srgbClr val="FEF7CA"/>
              </a:gs>
              <a:gs pos="100000">
                <a:srgbClr val="EEAF2A"/>
              </a:gs>
            </a:gsLst>
            <a:lin ang="5400000" scaled="1"/>
          </a:gra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smtClean="0">
                <a:solidFill>
                  <a:srgbClr val="A91E18"/>
                </a:solidFill>
                <a:latin typeface="微软雅黑" panose="020b0503020204020204" pitchFamily="34" charset="-122"/>
                <a:ea typeface="微软雅黑" pitchFamily="34" charset="-122"/>
              </a:rPr>
              <a:t>再</a:t>
            </a:r>
            <a:endParaRPr lang="zh-CN" altLang="en-US" sz="5400" b="1">
              <a:solidFill>
                <a:srgbClr val="A91E18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588475" y="1461039"/>
            <a:ext cx="1030514" cy="943429"/>
          </a:xfrm>
          <a:prstGeom prst="roundRect">
            <a:avLst/>
          </a:prstGeom>
          <a:gradFill>
            <a:gsLst>
              <a:gs pos="0">
                <a:srgbClr val="FEF7CA"/>
              </a:gs>
              <a:gs pos="100000">
                <a:srgbClr val="EEAF2A"/>
              </a:gs>
            </a:gsLst>
            <a:lin ang="5400000" scaled="1"/>
          </a:gra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5400" b="1">
                <a:solidFill>
                  <a:srgbClr val="A91E18"/>
                </a:solidFill>
                <a:latin typeface="微软雅黑" panose="020b0503020204020204" pitchFamily="34" charset="-122"/>
                <a:ea typeface="微软雅黑" pitchFamily="34" charset="-122"/>
              </a:rPr>
              <a:t>见</a:t>
            </a:r>
          </a:p>
        </p:txBody>
      </p:sp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382500" y="10972800"/>
            <a:ext cx="3175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650581842"/>
      </p:ext>
    </p:extLst>
  </p:cSld>
  <p:clrMapOvr>
    <a:masterClrMapping/>
  </p:clrMapOvr>
  <p:transition spd="slow" advClick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1" name="矩形 1"/>
          <p:cNvSpPr>
            <a:spLocks noChangeArrowheads="1"/>
          </p:cNvSpPr>
          <p:nvPr/>
        </p:nvSpPr>
        <p:spPr bwMode="auto">
          <a:xfrm>
            <a:off x="395536" y="771550"/>
            <a:ext cx="8424936" cy="3991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三国演义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：又名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三国志通俗演义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是我国第一部长篇章回体小说，也是历史演义小说的开山之作。所谓“历史演义”，就是用通俗的语言，将兴废争战、朝代更替等为基干的历史题材，组织、敷演成完整的故事，并以此表明一定的政治思想、道德观念和美学理想。这种独特的文学样式受到了素重历史传统的中国人的喜爱，所以可观道人在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新列国志叙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中形容明代“自罗贯中氏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三国志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一书，以国史演为通俗演义，汪洋百余回，为世所尚，嗣是效颦者日众，因而有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夏书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商书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列国</a:t>
            </a:r>
            <a:r>
              <a:rPr lang="en-US" altLang="zh-CN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诸刻，其浩瀚与正史分签并架”，形成了一个创作历史演义的传统。</a:t>
            </a:r>
          </a:p>
        </p:txBody>
      </p:sp>
      <p:sp>
        <p:nvSpPr>
          <p:cNvPr id="14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简介作品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内容占位符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68313" y="555526"/>
            <a:ext cx="8351837" cy="380365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   本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文节选自名著</a:t>
            </a:r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三国演义</a:t>
            </a:r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的第三十八回“定三分隆中决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策战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长江孙氏报仇”，当时有宏图大志的刘备依附于刘表，屯驻在新野，徐庶被曹操所骗，在去曹营前走马荐诸葛亮：“有经天纬地之才，盖天下一人也。”后刘备又遇到司马徽，司马徽对诸葛亮的评价是：“可比兴周八百年之姜子牙，旺汉四百年之张子房。”两人的荐语，更引起了刘备拜见诸葛亮的兴趣。一顾茅庐遇崔州平，论天下事；二顾茅庐遇诸葛均、黄承彦，留下书信。课文从三顾茅庐开始写起。</a:t>
            </a:r>
            <a:endParaRPr lang="en-US" altLang="zh-CN" b="1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14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简介背景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54" name="矩形 1"/>
          <p:cNvSpPr>
            <a:spLocks noChangeArrowheads="1"/>
          </p:cNvSpPr>
          <p:nvPr/>
        </p:nvSpPr>
        <p:spPr bwMode="auto">
          <a:xfrm>
            <a:off x="3760787" y="572242"/>
            <a:ext cx="1497013" cy="64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ts val="4300"/>
              </a:lnSpc>
            </a:pPr>
            <a:r>
              <a:rPr lang="zh-CN" altLang="en-US" sz="28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读一读</a:t>
            </a:r>
          </a:p>
        </p:txBody>
      </p:sp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849164" y="16192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沔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0" name="矩形 10"/>
          <p:cNvSpPr>
            <a:spLocks noChangeArrowheads="1"/>
          </p:cNvSpPr>
          <p:nvPr/>
        </p:nvSpPr>
        <p:spPr bwMode="auto">
          <a:xfrm>
            <a:off x="2484438" y="16192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璋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1" name="矩形 11"/>
          <p:cNvSpPr>
            <a:spLocks noChangeArrowheads="1"/>
          </p:cNvSpPr>
          <p:nvPr/>
        </p:nvSpPr>
        <p:spPr bwMode="auto">
          <a:xfrm>
            <a:off x="4641850" y="16192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会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2" name="矩形 12"/>
          <p:cNvSpPr>
            <a:spLocks noChangeArrowheads="1"/>
          </p:cNvSpPr>
          <p:nvPr/>
        </p:nvSpPr>
        <p:spPr bwMode="auto">
          <a:xfrm>
            <a:off x="5889625" y="16192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殆</a:t>
            </a:r>
          </a:p>
        </p:txBody>
      </p:sp>
      <p:sp>
        <p:nvSpPr>
          <p:cNvPr id="9223" name="矩形 13"/>
          <p:cNvSpPr>
            <a:spLocks noChangeArrowheads="1"/>
          </p:cNvSpPr>
          <p:nvPr/>
        </p:nvSpPr>
        <p:spPr bwMode="auto">
          <a:xfrm>
            <a:off x="7240588" y="1619250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怠</a:t>
            </a:r>
          </a:p>
        </p:txBody>
      </p:sp>
      <p:sp>
        <p:nvSpPr>
          <p:cNvPr id="9224" name="矩形 14"/>
          <p:cNvSpPr>
            <a:spLocks noChangeArrowheads="1"/>
          </p:cNvSpPr>
          <p:nvPr/>
        </p:nvSpPr>
        <p:spPr bwMode="auto">
          <a:xfrm>
            <a:off x="1100138" y="2871788"/>
            <a:ext cx="735012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57175" indent="-257175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000"/>
              </a:lnSpc>
              <a:spcBef>
                <a:spcPct val="20000"/>
              </a:spcBef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谒</a:t>
            </a:r>
            <a:endParaRPr lang="en-US" altLang="zh-CN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5" name="矩形 15"/>
          <p:cNvSpPr>
            <a:spLocks noChangeArrowheads="1"/>
          </p:cNvSpPr>
          <p:nvPr/>
        </p:nvSpPr>
        <p:spPr bwMode="auto">
          <a:xfrm>
            <a:off x="2476500" y="27686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傲</a:t>
            </a: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6" name="矩形 16"/>
          <p:cNvSpPr>
            <a:spLocks noChangeArrowheads="1"/>
          </p:cNvSpPr>
          <p:nvPr/>
        </p:nvSpPr>
        <p:spPr bwMode="auto">
          <a:xfrm>
            <a:off x="4664075" y="2768600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赧</a:t>
            </a:r>
          </a:p>
        </p:txBody>
      </p:sp>
      <p:sp>
        <p:nvSpPr>
          <p:cNvPr id="9227" name="矩形 17"/>
          <p:cNvSpPr>
            <a:spLocks noChangeArrowheads="1"/>
          </p:cNvSpPr>
          <p:nvPr/>
        </p:nvSpPr>
        <p:spPr bwMode="auto">
          <a:xfrm>
            <a:off x="5724525" y="2768600"/>
            <a:ext cx="709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鄙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8" name="矩形 18"/>
          <p:cNvSpPr>
            <a:spLocks noChangeArrowheads="1"/>
          </p:cNvSpPr>
          <p:nvPr/>
        </p:nvSpPr>
        <p:spPr bwMode="auto">
          <a:xfrm>
            <a:off x="7812088" y="2768600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恤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159250" y="2768600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愧</a:t>
            </a:r>
            <a:endParaRPr lang="zh-CN" altLang="en-US" sz="4000"/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812088" y="1619250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慢</a:t>
            </a:r>
            <a:endParaRPr lang="zh-CN" altLang="en-US" sz="4000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159250" y="1619250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吴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09600" y="27686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拜</a:t>
            </a:r>
            <a:endParaRPr lang="zh-CN" altLang="en-US" sz="4000"/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987675" y="27686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慢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238875" y="27686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贱</a:t>
            </a:r>
            <a:endParaRPr lang="zh-CN" altLang="en-US" sz="4000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308850" y="2768600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楷体" pitchFamily="49" charset="-122"/>
                <a:ea typeface="楷体" pitchFamily="49" charset="-122"/>
              </a:rPr>
              <a:t>存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55650" y="1258888"/>
            <a:ext cx="1020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miǎn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379663" y="1258888"/>
            <a:ext cx="1206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zhānɡ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633913" y="1258888"/>
            <a:ext cx="87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kuài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032500" y="1258888"/>
            <a:ext cx="690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dài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240588" y="1258888"/>
            <a:ext cx="690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dài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168400" y="2392363"/>
            <a:ext cx="579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yè</a:t>
            </a: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555875" y="2392363"/>
            <a:ext cx="61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ào</a:t>
            </a: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589463" y="2392363"/>
            <a:ext cx="815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nǎn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5867400" y="2392363"/>
            <a:ext cx="608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bǐ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885113" y="2392363"/>
            <a:ext cx="690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汉语拼音" pitchFamily="34" charset="0"/>
                <a:ea typeface="微软雅黑" pitchFamily="34" charset="-122"/>
              </a:rPr>
              <a:t>xù 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7" name="文本框 10"/>
          <p:cNvSpPr>
            <a:spLocks noChangeArrowheads="1"/>
          </p:cNvSpPr>
          <p:nvPr/>
        </p:nvSpPr>
        <p:spPr bwMode="auto">
          <a:xfrm>
            <a:off x="248920" y="156744"/>
            <a:ext cx="12682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100" b="1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课前预习</a:t>
            </a:r>
            <a:endParaRPr lang="zh-CN" altLang="en-US" sz="2100" b="1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241</Paragraphs>
  <Slides>60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baseType="lpstr" size="73">
      <vt:lpstr>Arial</vt:lpstr>
      <vt:lpstr>Impact</vt:lpstr>
      <vt:lpstr>微软雅黑</vt:lpstr>
      <vt:lpstr>Times New Roman</vt:lpstr>
      <vt:lpstr>Calibri</vt:lpstr>
      <vt:lpstr>方正正大黑简体</vt:lpstr>
      <vt:lpstr>宋体</vt:lpstr>
      <vt:lpstr>楷体</vt:lpstr>
      <vt:lpstr>Comic Sans MS</vt:lpstr>
      <vt:lpstr>黑体</vt:lpstr>
      <vt:lpstr>汉语拼音</vt:lpstr>
      <vt:lpstr>华文楷体</vt:lpstr>
      <vt:lpstr>课件模板（新）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2021-07-23T13:19:11.683</cp:lastPrinted>
  <dcterms:created xsi:type="dcterms:W3CDTF">2021-07-23T13:19:11Z</dcterms:created>
  <dcterms:modified xsi:type="dcterms:W3CDTF">2021-07-23T05:19:12Z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