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8" r:id="rId2"/>
    <p:sldId id="264" r:id="rId3"/>
    <p:sldId id="260" r:id="rId4"/>
    <p:sldId id="259" r:id="rId5"/>
    <p:sldId id="277" r:id="rId6"/>
    <p:sldId id="261" r:id="rId7"/>
    <p:sldId id="262" r:id="rId8"/>
    <p:sldId id="267" r:id="rId9"/>
    <p:sldId id="263" r:id="rId10"/>
    <p:sldId id="275" r:id="rId11"/>
    <p:sldId id="265" r:id="rId12"/>
    <p:sldId id="268" r:id="rId13"/>
    <p:sldId id="269" r:id="rId14"/>
    <p:sldId id="266" r:id="rId15"/>
    <p:sldId id="278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5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64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34390-012C-4706-B1C8-B9948A28FF15}" type="datetimeFigureOut">
              <a:rPr lang="zh-CN" altLang="en-US" smtClean="0"/>
              <a:t>2017/4/21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ED73C-4BDE-4E00-8DBE-52E5437487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90364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灵魂相通的时刻，诗歌就是我们的使者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484981"/>
            <a:ext cx="7427168" cy="3030985"/>
          </a:xfrm>
          <a:solidFill>
            <a:srgbClr val="FFFFFF">
              <a:alpha val="63922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eaLnBrk="0">
              <a:lnSpc>
                <a:spcPct val="150000"/>
              </a:lnSpc>
              <a:buNone/>
            </a:pPr>
            <a:r>
              <a:rPr lang="zh-CN" altLang="zh-CN" sz="2500" b="1" dirty="0">
                <a:solidFill>
                  <a:srgbClr val="FF0000"/>
                </a:solidFill>
              </a:rPr>
              <a:t>春天</a:t>
            </a:r>
            <a:r>
              <a:rPr lang="zh-CN" altLang="zh-CN" sz="2500" b="1" dirty="0"/>
              <a:t>，</a:t>
            </a:r>
            <a:r>
              <a:rPr lang="zh-CN" altLang="zh-CN" sz="2500" b="1" u="sng" dirty="0"/>
              <a:t>看到盛开的桃花</a:t>
            </a:r>
            <a:r>
              <a:rPr lang="zh-CN" altLang="zh-CN" sz="2500" b="1" dirty="0"/>
              <a:t>，我明白了什么是“</a:t>
            </a:r>
            <a:r>
              <a:rPr lang="zh-CN" altLang="zh-CN" sz="2500" b="1" u="sng" dirty="0"/>
              <a:t>桃之夭夭，灼灼其华</a:t>
            </a:r>
            <a:r>
              <a:rPr lang="zh-CN" altLang="zh-CN" sz="2500" b="1" dirty="0"/>
              <a:t>”；</a:t>
            </a:r>
          </a:p>
          <a:p>
            <a:pPr marL="0" indent="0" eaLnBrk="0">
              <a:lnSpc>
                <a:spcPct val="150000"/>
              </a:lnSpc>
              <a:buNone/>
            </a:pPr>
            <a:r>
              <a:rPr lang="zh-CN" altLang="zh-CN" sz="2500" b="1" dirty="0">
                <a:solidFill>
                  <a:srgbClr val="FF0000"/>
                </a:solidFill>
              </a:rPr>
              <a:t>夏天</a:t>
            </a:r>
            <a:r>
              <a:rPr lang="zh-CN" altLang="zh-CN" sz="2500" b="1" dirty="0"/>
              <a:t>，</a:t>
            </a:r>
            <a:r>
              <a:rPr lang="en-US" altLang="zh-CN" sz="2500" b="1" u="sng" dirty="0"/>
              <a:t>            </a:t>
            </a:r>
            <a:r>
              <a:rPr lang="en-US" altLang="zh-CN" sz="2500" b="1" u="sng" dirty="0" smtClean="0"/>
              <a:t>  </a:t>
            </a:r>
            <a:r>
              <a:rPr lang="zh-CN" altLang="zh-CN" sz="2500" b="1" dirty="0"/>
              <a:t>，我知道了什么是</a:t>
            </a:r>
            <a:r>
              <a:rPr lang="zh-CN" altLang="zh-CN" sz="2500" b="1" dirty="0" smtClean="0"/>
              <a:t>“</a:t>
            </a:r>
            <a:r>
              <a:rPr lang="en-US" altLang="zh-CN" sz="2500" b="1" u="sng" dirty="0" smtClean="0"/>
              <a:t>                  </a:t>
            </a:r>
            <a:r>
              <a:rPr lang="zh-CN" altLang="zh-CN" sz="2500" b="1" dirty="0" smtClean="0"/>
              <a:t>”</a:t>
            </a:r>
            <a:r>
              <a:rPr lang="zh-CN" altLang="zh-CN" sz="2500" b="1" dirty="0"/>
              <a:t>；</a:t>
            </a:r>
          </a:p>
          <a:p>
            <a:pPr marL="0" indent="0" eaLnBrk="0">
              <a:lnSpc>
                <a:spcPct val="150000"/>
              </a:lnSpc>
              <a:buNone/>
            </a:pPr>
            <a:r>
              <a:rPr lang="zh-CN" altLang="zh-CN" sz="2500" b="1" dirty="0">
                <a:solidFill>
                  <a:srgbClr val="FF0000"/>
                </a:solidFill>
              </a:rPr>
              <a:t>秋天</a:t>
            </a:r>
            <a:r>
              <a:rPr lang="zh-CN" altLang="zh-CN" sz="2500" b="1" dirty="0"/>
              <a:t>，</a:t>
            </a:r>
            <a:r>
              <a:rPr lang="en-US" altLang="zh-CN" sz="2500" b="1" u="sng" dirty="0"/>
              <a:t>              </a:t>
            </a:r>
            <a:r>
              <a:rPr lang="zh-CN" altLang="zh-CN" sz="2500" b="1" dirty="0"/>
              <a:t>，我懂得了什么是“</a:t>
            </a:r>
            <a:r>
              <a:rPr lang="en-US" altLang="zh-CN" sz="2500" b="1" u="sng" dirty="0"/>
              <a:t>                  </a:t>
            </a:r>
            <a:r>
              <a:rPr lang="zh-CN" altLang="zh-CN" sz="2500" b="1" dirty="0"/>
              <a:t>”；</a:t>
            </a:r>
          </a:p>
          <a:p>
            <a:pPr marL="0" indent="0" eaLnBrk="0">
              <a:lnSpc>
                <a:spcPct val="150000"/>
              </a:lnSpc>
              <a:buNone/>
            </a:pPr>
            <a:r>
              <a:rPr lang="zh-CN" altLang="zh-CN" sz="2500" b="1" dirty="0">
                <a:solidFill>
                  <a:srgbClr val="FF0000"/>
                </a:solidFill>
              </a:rPr>
              <a:t>冬天</a:t>
            </a:r>
            <a:r>
              <a:rPr lang="zh-CN" altLang="zh-CN" sz="2500" b="1" dirty="0"/>
              <a:t>，</a:t>
            </a:r>
            <a:r>
              <a:rPr lang="en-US" altLang="zh-CN" sz="2500" b="1" u="sng" dirty="0"/>
              <a:t>              </a:t>
            </a:r>
            <a:r>
              <a:rPr lang="zh-CN" altLang="zh-CN" sz="2500" b="1" dirty="0"/>
              <a:t>，我领略了什么是“</a:t>
            </a:r>
            <a:r>
              <a:rPr lang="en-US" altLang="zh-CN" sz="2500" b="1" u="sng" dirty="0"/>
              <a:t>                  </a:t>
            </a:r>
            <a:r>
              <a:rPr lang="zh-CN" altLang="zh-CN" sz="2500" b="1" dirty="0"/>
              <a:t>”</a:t>
            </a:r>
            <a:r>
              <a:rPr lang="zh-CN" altLang="zh-CN" sz="2500" b="1" dirty="0" smtClean="0"/>
              <a:t>。</a:t>
            </a:r>
            <a:endParaRPr lang="zh-CN" altLang="zh-CN" sz="2500" b="1" dirty="0"/>
          </a:p>
        </p:txBody>
      </p:sp>
      <p:sp>
        <p:nvSpPr>
          <p:cNvPr id="9" name="标题 3"/>
          <p:cNvSpPr txBox="1"/>
          <p:nvPr/>
        </p:nvSpPr>
        <p:spPr>
          <a:xfrm>
            <a:off x="2052836" y="698416"/>
            <a:ext cx="5038328" cy="3996444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3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蜀相</a:t>
            </a:r>
            <a:r>
              <a:rPr lang="en-US" altLang="zh-CN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lang="en-US" altLang="zh-CN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b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26959"/>
            <a:ext cx="8229600" cy="857250"/>
          </a:xfrm>
        </p:spPr>
        <p:txBody>
          <a:bodyPr/>
          <a:lstStyle/>
          <a:p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  <a:hlinkClick r:id="" action="ppaction://hlinkshowjump?jump=previousslide"/>
              </a:rPr>
              <a:t>出师未捷身先死</a:t>
            </a:r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3990"/>
            <a:ext cx="8229600" cy="2040890"/>
          </a:xfrm>
        </p:spPr>
        <p:txBody>
          <a:bodyPr>
            <a:noAutofit/>
          </a:bodyPr>
          <a:lstStyle/>
          <a:p>
            <a:pPr marL="0" indent="467995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/>
              <a:t>公元</a:t>
            </a:r>
            <a:r>
              <a:rPr lang="en-US" altLang="zh-CN" sz="2800" b="1" dirty="0"/>
              <a:t>234</a:t>
            </a:r>
            <a:r>
              <a:rPr lang="zh-CN" altLang="en-US" sz="2800" b="1" dirty="0"/>
              <a:t>年，诸葛亮带领十万兵力第六次北伐，但是司马懿始终稳守营垒，诸葛亮几次三番向他挑战没有用。双方在那里相持了一百多天。诸葛亮积劳成疾，最终病死在五丈原。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339502"/>
            <a:ext cx="41148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41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三、</a:t>
            </a:r>
            <a:r>
              <a:rPr lang="zh-CN" altLang="en-US" sz="4100" dirty="0" smtClean="0">
                <a:latin typeface="华文隶书" panose="02010800040101010101" pitchFamily="2" charset="-122"/>
                <a:ea typeface="华文隶书" panose="02010800040101010101" pitchFamily="2" charset="-122"/>
                <a:hlinkClick r:id="" action="ppaction://hlinkshowjump?jump=nextslide"/>
              </a:rPr>
              <a:t>创作背景</a:t>
            </a:r>
            <a:endParaRPr lang="zh-CN" altLang="zh-CN" sz="41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915566"/>
            <a:ext cx="699512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zh-CN" altLang="en-US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杜甫、诸葛亮生平</a:t>
            </a:r>
            <a:r>
              <a:rPr lang="zh-CN" altLang="en-US" sz="2500" dirty="0">
                <a:latin typeface="黑体" panose="02010609060101010101" pitchFamily="49" charset="-122"/>
                <a:ea typeface="黑体" panose="02010609060101010101" pitchFamily="49" charset="-122"/>
              </a:rPr>
              <a:t>和相关时代背景填表。</a:t>
            </a:r>
            <a:endParaRPr lang="zh-CN" altLang="zh-CN" sz="2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3322" y="1563638"/>
          <a:ext cx="7344816" cy="2160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375680">
                <a:tc>
                  <a:txBody>
                    <a:bodyPr/>
                    <a:lstStyle/>
                    <a:p>
                      <a:pPr marR="266700"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诸葛亮</a:t>
                      </a:r>
                      <a:endParaRPr lang="zh-CN" sz="15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266700"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杜甫</a:t>
                      </a:r>
                      <a:endParaRPr lang="zh-CN" sz="150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81768">
                <a:tc>
                  <a:txBody>
                    <a:bodyPr/>
                    <a:lstStyle/>
                    <a:p>
                      <a:pPr marR="266700"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蜀相</a:t>
                      </a:r>
                      <a:endParaRPr lang="zh-CN" sz="15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/>
                </a:tc>
              </a:tr>
              <a:tr h="375680">
                <a:tc>
                  <a:txBody>
                    <a:bodyPr/>
                    <a:lstStyle/>
                    <a:p>
                      <a:pPr marR="266700"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被君王信任，一展雄才</a:t>
                      </a:r>
                      <a:endParaRPr lang="zh-CN" sz="15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/>
                </a:tc>
              </a:tr>
              <a:tr h="375680">
                <a:tc>
                  <a:txBody>
                    <a:bodyPr/>
                    <a:lstStyle/>
                    <a:p>
                      <a:pPr marR="266700"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忠贞不二，鞠躬尽瘁</a:t>
                      </a:r>
                      <a:endParaRPr lang="zh-CN" sz="15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/>
                </a:tc>
              </a:tr>
              <a:tr h="351431">
                <a:tc>
                  <a:txBody>
                    <a:bodyPr/>
                    <a:lstStyle/>
                    <a:p>
                      <a:pPr marR="266700"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出师未捷，千古留憾</a:t>
                      </a:r>
                      <a:endParaRPr lang="zh-CN" sz="15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9532" y="4011910"/>
            <a:ext cx="821692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latin typeface="黑体" panose="02010609060101010101" pitchFamily="49" charset="-122"/>
                <a:ea typeface="黑体" panose="02010609060101010101" pitchFamily="49" charset="-122"/>
              </a:rPr>
              <a:t>这种忧国忧民的情怀使得杜甫被鲁迅赞誉为</a:t>
            </a:r>
            <a:r>
              <a:rPr lang="zh-CN" altLang="en-US" sz="25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“中华民族的脊梁”</a:t>
            </a:r>
            <a:r>
              <a:rPr lang="zh-CN" altLang="en-US" sz="25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>
            <a:hlinkClick r:id="rId3" action="ppaction://hlinksldjump"/>
          </p:cNvPr>
          <p:cNvSpPr/>
          <p:nvPr/>
        </p:nvSpPr>
        <p:spPr>
          <a:xfrm>
            <a:off x="7812360" y="4479962"/>
            <a:ext cx="648072" cy="4680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" y="20538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5746" name="文本框 1055745"/>
          <p:cNvSpPr txBox="1"/>
          <p:nvPr/>
        </p:nvSpPr>
        <p:spPr>
          <a:xfrm>
            <a:off x="267360" y="1089278"/>
            <a:ext cx="8620125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00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看背景:</a:t>
            </a:r>
          </a:p>
          <a:p>
            <a:pPr lvl="0" algn="l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    此诗作于唐肃宗上元元年(760)春。杜甫避乱成都的次年春天，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安史之乱仍未平息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，唐王朝仍处于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风雨飘摇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之中；唐肃宗信任宦官，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猜忌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像杜甫这样真正忧国忧民的文人。</a:t>
            </a:r>
          </a:p>
        </p:txBody>
      </p:sp>
      <p:sp>
        <p:nvSpPr>
          <p:cNvPr id="998402" name="文本框 998401"/>
          <p:cNvSpPr txBox="1"/>
          <p:nvPr/>
        </p:nvSpPr>
        <p:spPr>
          <a:xfrm>
            <a:off x="243374" y="2571750"/>
            <a:ext cx="8620125" cy="161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00000"/>
              </a:lnSpc>
              <a:buNone/>
            </a:pPr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    杜甫经历了</a:t>
            </a:r>
            <a:r>
              <a:rPr lang="en-US" altLang="zh-CN" sz="2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一系列仕途打击</a:t>
            </a:r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，其</a:t>
            </a:r>
            <a:r>
              <a:rPr lang="en-US" altLang="zh-CN" sz="2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“致君尧舜上，再使风俗淳”的理想彻底落空</a:t>
            </a:r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。诗人</a:t>
            </a:r>
            <a:r>
              <a:rPr lang="en-US" altLang="zh-CN" sz="2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流落蜀地，寄人篱下</a:t>
            </a:r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，困厄穷途，</a:t>
            </a:r>
            <a:r>
              <a:rPr lang="en-US" altLang="zh-CN" sz="2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家事、国事均忧心忡忡，苦闷彷徨</a:t>
            </a:r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。这段时间，他创作了一系列赞扬诸葛亮的诗篇，《蜀相》为其中最著名的一首。</a:t>
            </a:r>
          </a:p>
        </p:txBody>
      </p:sp>
      <p:sp>
        <p:nvSpPr>
          <p:cNvPr id="2" name="右箭头 1">
            <a:hlinkClick r:id="rId3" action="ppaction://hlinksldjump"/>
          </p:cNvPr>
          <p:cNvSpPr/>
          <p:nvPr/>
        </p:nvSpPr>
        <p:spPr>
          <a:xfrm>
            <a:off x="7960900" y="4733558"/>
            <a:ext cx="504056" cy="409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55745"/>
          <p:cNvSpPr txBox="1"/>
          <p:nvPr/>
        </p:nvSpPr>
        <p:spPr>
          <a:xfrm>
            <a:off x="272355" y="660633"/>
            <a:ext cx="862012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00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看作者: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j-cs"/>
            </a:endParaRPr>
          </a:p>
          <a:p>
            <a:pPr lvl="0" algn="l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5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5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5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8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8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8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746" grpId="0"/>
      <p:bldP spid="99840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"/>
          <p:cNvPicPr>
            <a:picLocks noGrp="1" noChangeAspect="1"/>
          </p:cNvPicPr>
          <p:nvPr>
            <p:ph idx="1"/>
          </p:nvPr>
        </p:nvPicPr>
        <p:blipFill>
          <a:blip r:embed="rId2"/>
          <a:srcRect r="-84" b="17172"/>
          <a:stretch>
            <a:fillRect/>
          </a:stretch>
        </p:blipFill>
        <p:spPr>
          <a:xfrm>
            <a:off x="192405" y="205740"/>
            <a:ext cx="8886190" cy="4133215"/>
          </a:xfrm>
          <a:prstGeom prst="rect">
            <a:avLst/>
          </a:prstGeom>
        </p:spPr>
      </p:pic>
      <p:pic>
        <p:nvPicPr>
          <p:cNvPr id="5" name="图片 4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880" y="326390"/>
            <a:ext cx="5026025" cy="4795520"/>
          </a:xfrm>
          <a:prstGeom prst="rect">
            <a:avLst/>
          </a:prstGeom>
        </p:spPr>
      </p:pic>
      <p:pic>
        <p:nvPicPr>
          <p:cNvPr id="6" name="图片 5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" y="1209675"/>
            <a:ext cx="6478270" cy="391223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339502"/>
            <a:ext cx="41148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41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四</a:t>
            </a:r>
            <a:r>
              <a:rPr lang="zh-CN" altLang="en-US" sz="41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、小试牛刀</a:t>
            </a:r>
            <a:endParaRPr lang="zh-CN" altLang="zh-CN" sz="41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51520" y="1059582"/>
            <a:ext cx="8424936" cy="3888432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登岳阳楼</a:t>
            </a:r>
          </a:p>
          <a:p>
            <a:pPr marL="0" indent="0" algn="ctr">
              <a:buNone/>
            </a:pPr>
            <a:r>
              <a:rPr lang="zh-CN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杜甫</a:t>
            </a:r>
          </a:p>
          <a:p>
            <a:pPr marL="0" indent="0" algn="dist">
              <a:buNone/>
            </a:pP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昔闻洞庭水，今上岳阳楼</a:t>
            </a:r>
            <a:r>
              <a:rPr lang="zh-CN" altLang="zh-CN" sz="31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1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过去就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听说洞庭湖水势浩瀚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今天我登上了岳阳楼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吴楚东南</a:t>
            </a:r>
            <a:r>
              <a:rPr lang="zh-CN" altLang="zh-CN" sz="31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坼，</a:t>
            </a: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乾坤日夜浮</a:t>
            </a: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1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吴、楚两地以此分为东、南两域，日月星辰昼夜都漂浮在洞庭湖上。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亲朋无一字，老病有孤舟</a:t>
            </a: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1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亲戚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朋友音讯全无，衰老多病的我呀，只有孤零零的一只小船伴随。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戎马关山北，凭轩涕泗流</a:t>
            </a:r>
            <a:r>
              <a:rPr lang="zh-CN" altLang="zh-CN" sz="31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1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dist">
              <a:buNone/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北方边关战事又起，凭倚窗轩，我不禁涕泪交流。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05979"/>
            <a:ext cx="1810544" cy="853603"/>
          </a:xfrm>
        </p:spPr>
        <p:txBody>
          <a:bodyPr/>
          <a:lstStyle/>
          <a:p>
            <a:r>
              <a:rPr lang="zh-CN" altLang="en-US" dirty="0" smtClean="0">
                <a:latin typeface="方正舒体" pitchFamily="2" charset="-122"/>
                <a:ea typeface="方正舒体" pitchFamily="2" charset="-122"/>
              </a:rPr>
              <a:t>思考：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75606"/>
            <a:ext cx="8233088" cy="1083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000" b="1" dirty="0"/>
              <a:t>有人</a:t>
            </a:r>
            <a:r>
              <a:rPr lang="zh-CN" altLang="en-US" sz="3000" b="1" dirty="0" smtClean="0"/>
              <a:t>认为首联表现了杜甫终于实现登楼夙愿的欣喜愉悦之感，说说你的看法。</a:t>
            </a:r>
            <a:endParaRPr lang="zh-CN" altLang="en-US" sz="3000" b="1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60688" y="2787774"/>
            <a:ext cx="8229600" cy="1083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000" b="1" dirty="0"/>
              <a:t>颈联诗境由宽阔陡变为狭窄，是否不太相称，联系尾联，试分析作者所发之情。</a:t>
            </a:r>
            <a:endParaRPr lang="zh-CN" alt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200361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987574"/>
            <a:ext cx="8229600" cy="375944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zh-CN" sz="4000" b="1" dirty="0" smtClean="0">
                <a:solidFill>
                  <a:schemeClr val="tx2"/>
                </a:solidFill>
              </a:rPr>
              <a:t>蜀相 杜甫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b="1" dirty="0" smtClean="0"/>
              <a:t>丞相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祠堂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何处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寻？锦官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城外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柏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森森。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何处去寻找武侯诸葛亮的祠堂？在成都城外那柏树茂密的地方。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sz="3100" b="1" dirty="0"/>
              <a:t>映阶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碧草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自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春色，隔叶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黄鹂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空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好音。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碧草照映台阶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自顾显出春色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，树上的黄鹂隔枝空对婉转鸣唱。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sz="3100" b="1" dirty="0"/>
              <a:t>三顾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频烦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天下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计，两朝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开济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老臣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心。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定夺天下先主曾三顾茅庐拜访，辅佐两朝开国与继业忠诚满腔。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sz="3100" b="1" dirty="0"/>
              <a:t>出师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未捷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身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先死，长使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英雄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泪</a:t>
            </a:r>
            <a:r>
              <a:rPr lang="en-US" altLang="zh-CN" sz="3100" b="1" dirty="0"/>
              <a:t>/</a:t>
            </a:r>
            <a:r>
              <a:rPr lang="zh-CN" altLang="zh-CN" sz="3100" b="1" dirty="0"/>
              <a:t>满襟。</a:t>
            </a:r>
          </a:p>
          <a:p>
            <a:pPr marL="0" indent="0" algn="dist">
              <a:lnSpc>
                <a:spcPct val="120000"/>
              </a:lnSpc>
              <a:buNone/>
            </a:pP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可惜出师伐魏未捷而病亡军中，长使历代英雄们对此涕泪满裳。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09600" y="339502"/>
            <a:ext cx="41148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一、诵读诗歌</a:t>
            </a:r>
            <a:endParaRPr lang="zh-CN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32240" y="195486"/>
            <a:ext cx="158417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悲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987574"/>
            <a:ext cx="2890664" cy="504056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解题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09600" y="339502"/>
            <a:ext cx="41148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4100" dirty="0">
                <a:latin typeface="华文隶书" panose="02010800040101010101" pitchFamily="2" charset="-122"/>
                <a:ea typeface="华文隶书" panose="02010800040101010101" pitchFamily="2" charset="-122"/>
              </a:rPr>
              <a:t>二、解读诗歌</a:t>
            </a:r>
            <a:endParaRPr lang="zh-CN" altLang="zh-CN" sz="41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331640" y="1572020"/>
            <a:ext cx="6480720" cy="49567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、为什么以“蜀相”为题，而非“武侯祠”？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126668" y="2139702"/>
            <a:ext cx="2890664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诗意在人不在祠。</a:t>
            </a:r>
            <a:endParaRPr lang="en-US" altLang="zh-CN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331640" y="2652140"/>
            <a:ext cx="6480720" cy="4956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、那么，为什么又从祠写起呢？</a:t>
            </a:r>
            <a:endParaRPr lang="en-US" altLang="zh-CN" sz="25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110549" y="3168352"/>
            <a:ext cx="4922902" cy="16356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盖人物千古，莫可亲承</a:t>
            </a: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  <a:endParaRPr lang="en-US" altLang="zh-CN" sz="25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 algn="ctr">
              <a:buNone/>
            </a:pP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庙</a:t>
            </a: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貌数楹，临风结想</a:t>
            </a: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5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因</a:t>
            </a: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武侯祠而思蜀相，亦理之必然。</a:t>
            </a:r>
          </a:p>
          <a:p>
            <a:pPr marL="0" indent="0" algn="r">
              <a:buNone/>
            </a:pP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——周汝昌</a:t>
            </a:r>
            <a:endParaRPr lang="en-US" altLang="zh-CN" sz="25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" y="-2"/>
            <a:ext cx="9252520" cy="5204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67544" y="1"/>
            <a:ext cx="8496944" cy="1059582"/>
          </a:xfrm>
        </p:spPr>
        <p:txBody>
          <a:bodyPr>
            <a:noAutofit/>
          </a:bodyPr>
          <a:lstStyle/>
          <a:p>
            <a:pPr algn="dist"/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丞相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祠堂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？锦官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城外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柏</a:t>
            </a:r>
            <a:r>
              <a:rPr lang="en-US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森森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b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何处去寻找武侯诸葛亮的祠堂？在成都城外那柏树茂密的地方</a:t>
            </a:r>
            <a:r>
              <a:rPr lang="zh-CN" altLang="zh-CN" sz="2400" b="1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529318" y="1084166"/>
            <a:ext cx="8445554" cy="2135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2800" b="1" dirty="0">
                <a:solidFill>
                  <a:srgbClr val="FF0000"/>
                </a:solidFill>
              </a:rPr>
              <a:t>“寻”</a:t>
            </a:r>
            <a:r>
              <a:rPr lang="zh-CN" altLang="zh-CN" sz="2800" b="1" dirty="0"/>
              <a:t>：</a:t>
            </a:r>
          </a:p>
          <a:p>
            <a:pPr marL="0" indent="0">
              <a:buNone/>
            </a:pP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寻声暗问弹者谁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”，寻的是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知音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</a:p>
          <a:p>
            <a:pPr marL="0" indent="0">
              <a:buNone/>
            </a:pP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儿童急走</a:t>
            </a:r>
            <a:r>
              <a:rPr lang="zh-CN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追</a:t>
            </a:r>
            <a:r>
              <a:rPr lang="zh-CN" altLang="en-US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黄</a:t>
            </a:r>
            <a:r>
              <a:rPr lang="zh-CN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蝶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，飞入菜花无处寻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”，寻的是</a:t>
            </a:r>
            <a:r>
              <a:rPr lang="en-US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  <a:endParaRPr lang="zh-CN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山寺月中寻桂子，郡亭枕上看潮头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”，寻的是</a:t>
            </a:r>
            <a:r>
              <a:rPr lang="en-US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</a:p>
        </p:txBody>
      </p:sp>
      <p:sp>
        <p:nvSpPr>
          <p:cNvPr id="12" name="内容占位符 7"/>
          <p:cNvSpPr txBox="1"/>
          <p:nvPr/>
        </p:nvSpPr>
        <p:spPr>
          <a:xfrm>
            <a:off x="729318" y="3147814"/>
            <a:ext cx="860444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问：在寻的原因上，有什么共同点？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内容占位符 7"/>
          <p:cNvSpPr txBox="1"/>
          <p:nvPr/>
        </p:nvSpPr>
        <p:spPr>
          <a:xfrm>
            <a:off x="755576" y="3795886"/>
            <a:ext cx="259228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2000"/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zh-CN" sz="2800" b="1" dirty="0"/>
              <a:t>心有所往</a:t>
            </a:r>
            <a:r>
              <a:rPr lang="zh-CN" altLang="zh-CN" sz="2800" b="1" dirty="0" smtClean="0"/>
              <a:t>，</a:t>
            </a:r>
            <a:endParaRPr lang="en-US" altLang="zh-CN" sz="2800" b="1" dirty="0" smtClean="0"/>
          </a:p>
          <a:p>
            <a:r>
              <a:rPr lang="zh-CN" altLang="zh-CN" sz="2800" b="1" dirty="0" smtClean="0"/>
              <a:t>故而</a:t>
            </a:r>
            <a:r>
              <a:rPr lang="zh-CN" altLang="zh-CN" sz="2800" b="1" dirty="0"/>
              <a:t>追寻。</a:t>
            </a:r>
            <a:r>
              <a:rPr lang="en-US" altLang="zh-CN" sz="2800" b="1" dirty="0"/>
              <a:t>                         </a:t>
            </a:r>
            <a:endParaRPr lang="zh-CN" altLang="zh-CN" sz="2800" b="1" dirty="0"/>
          </a:p>
        </p:txBody>
      </p:sp>
      <p:sp>
        <p:nvSpPr>
          <p:cNvPr id="9" name="右箭头 8"/>
          <p:cNvSpPr/>
          <p:nvPr/>
        </p:nvSpPr>
        <p:spPr>
          <a:xfrm>
            <a:off x="3203848" y="4227934"/>
            <a:ext cx="1296144" cy="18002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内容占位符 7"/>
          <p:cNvSpPr txBox="1"/>
          <p:nvPr/>
        </p:nvSpPr>
        <p:spPr>
          <a:xfrm>
            <a:off x="5157222" y="3795886"/>
            <a:ext cx="3015178" cy="11161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2000"/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zh-CN" sz="2800" b="1" dirty="0"/>
              <a:t>心思其人</a:t>
            </a:r>
            <a:r>
              <a:rPr lang="zh-CN" altLang="zh-CN" sz="2800" b="1" dirty="0" smtClean="0"/>
              <a:t>，</a:t>
            </a:r>
            <a:endParaRPr lang="en-US" altLang="zh-CN" sz="2800" b="1" dirty="0" smtClean="0"/>
          </a:p>
          <a:p>
            <a:r>
              <a:rPr lang="zh-CN" altLang="zh-CN" sz="2800" b="1" dirty="0" smtClean="0"/>
              <a:t>故而</a:t>
            </a:r>
            <a:r>
              <a:rPr lang="zh-CN" altLang="zh-CN" sz="2800" b="1" dirty="0"/>
              <a:t>寻祠。</a:t>
            </a:r>
          </a:p>
        </p:txBody>
      </p:sp>
      <p:sp>
        <p:nvSpPr>
          <p:cNvPr id="2" name="椭圆 1"/>
          <p:cNvSpPr/>
          <p:nvPr/>
        </p:nvSpPr>
        <p:spPr>
          <a:xfrm>
            <a:off x="7020272" y="3399842"/>
            <a:ext cx="203116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崇敬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12" grpId="0"/>
      <p:bldP spid="13" grpId="0"/>
      <p:bldP spid="9" grpId="0" animBg="1"/>
      <p:bldP spid="15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" y="-2"/>
            <a:ext cx="9252520" cy="5204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7"/>
          <p:cNvSpPr txBox="1"/>
          <p:nvPr/>
        </p:nvSpPr>
        <p:spPr>
          <a:xfrm>
            <a:off x="241236" y="483518"/>
            <a:ext cx="8768982" cy="2592288"/>
          </a:xfrm>
          <a:prstGeom prst="rect">
            <a:avLst/>
          </a:prstGeom>
          <a:solidFill>
            <a:srgbClr val="FFFFFF">
              <a:alpha val="27843"/>
            </a:srgb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柏森森</a:t>
            </a:r>
            <a:r>
              <a:rPr lang="zh-CN" altLang="zh-CN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：</a:t>
            </a:r>
          </a:p>
          <a:p>
            <a:pPr marL="0" indent="0">
              <a:buNone/>
            </a:pPr>
            <a:r>
              <a:rPr lang="en-US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看到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杨柳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，我们会升起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对故人的思念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，因为“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此夜曲中闻折柳，何人不起故园情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”；</a:t>
            </a:r>
          </a:p>
          <a:p>
            <a:pPr marL="0" indent="0">
              <a:buNone/>
            </a:pP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看到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桃花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，我们会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升起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因为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en-US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</a:p>
          <a:p>
            <a:pPr marL="0" indent="0">
              <a:buNone/>
            </a:pP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看到</a:t>
            </a:r>
            <a:r>
              <a:rPr lang="zh-CN" altLang="zh-CN" sz="2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明月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，我们会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升起</a:t>
            </a:r>
            <a:r>
              <a:rPr lang="en-US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因为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en-US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en-US" altLang="zh-CN" sz="2800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</a:p>
        </p:txBody>
      </p:sp>
      <p:sp>
        <p:nvSpPr>
          <p:cNvPr id="6" name="内容占位符 7"/>
          <p:cNvSpPr txBox="1"/>
          <p:nvPr/>
        </p:nvSpPr>
        <p:spPr>
          <a:xfrm>
            <a:off x="197235" y="3219822"/>
            <a:ext cx="8856984" cy="1803648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第一</a:t>
            </a:r>
            <a:r>
              <a:rPr lang="zh-CN" altLang="zh-CN" sz="2800" b="1" dirty="0">
                <a:solidFill>
                  <a:srgbClr val="FF0000"/>
                </a:solidFill>
              </a:rPr>
              <a:t>联，看门见山，自问自答，自开自合。通过 “寻”和 “柏森森”二词，抒发了诗人对诸葛亮的无限敬仰钦佩之情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。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1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718899" y="2733818"/>
            <a:ext cx="302433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仁者见仁智者见智：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清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人仇兆鳌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认为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这一联写出了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“祠庙荒凉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 smtClean="0"/>
              <a:t>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24674" y="1203599"/>
            <a:ext cx="8512390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问：</a:t>
            </a:r>
            <a:r>
              <a:rPr lang="zh-CN" altLang="zh-CN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概括</a:t>
            </a:r>
            <a:r>
              <a:rPr lang="zh-CN" altLang="zh-CN" sz="2500" dirty="0">
                <a:latin typeface="黑体" panose="02010609060101010101" pitchFamily="49" charset="-122"/>
                <a:ea typeface="黑体" panose="02010609060101010101" pitchFamily="49" charset="-122"/>
              </a:rPr>
              <a:t>这一联所写景物</a:t>
            </a:r>
            <a:r>
              <a:rPr lang="zh-CN" altLang="zh-CN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你读出了怎样的感觉？</a:t>
            </a:r>
            <a:endParaRPr lang="zh-CN" altLang="en-US" sz="2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6"/>
          <p:cNvSpPr txBox="1"/>
          <p:nvPr/>
        </p:nvSpPr>
        <p:spPr>
          <a:xfrm>
            <a:off x="467544" y="1"/>
            <a:ext cx="8496944" cy="1059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映阶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碧草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春色，隔叶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黄鹂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空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好音。</a:t>
            </a:r>
          </a:p>
          <a:p>
            <a:pPr algn="dist"/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碧草照映台阶自顾显出春色</a:t>
            </a:r>
            <a:r>
              <a:rPr lang="zh-CN" altLang="zh-CN" sz="2400" b="1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树上的黄鹂隔枝空对婉转鸣唱。</a:t>
            </a:r>
          </a:p>
        </p:txBody>
      </p:sp>
      <p:sp>
        <p:nvSpPr>
          <p:cNvPr id="9" name="内容占位符 3"/>
          <p:cNvSpPr txBox="1"/>
          <p:nvPr/>
        </p:nvSpPr>
        <p:spPr>
          <a:xfrm>
            <a:off x="113822" y="1705445"/>
            <a:ext cx="3888432" cy="387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“碧草春色”“黄鹂好音”</a:t>
            </a:r>
            <a:endParaRPr lang="zh-CN" altLang="zh-CN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031940" y="1799955"/>
            <a:ext cx="1080120" cy="19802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3"/>
          <p:cNvSpPr txBox="1"/>
          <p:nvPr/>
        </p:nvSpPr>
        <p:spPr>
          <a:xfrm>
            <a:off x="5197750" y="1705446"/>
            <a:ext cx="3676972" cy="387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“草长莺飞”“鸟语花香”</a:t>
            </a:r>
            <a:endParaRPr lang="zh-CN" altLang="zh-CN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内容占位符 3"/>
          <p:cNvSpPr txBox="1"/>
          <p:nvPr/>
        </p:nvSpPr>
        <p:spPr>
          <a:xfrm>
            <a:off x="305434" y="2146809"/>
            <a:ext cx="5221605" cy="511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问：是否与全诗情感基调不搭呢？</a:t>
            </a:r>
            <a:endParaRPr lang="zh-CN" altLang="en-US" sz="2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内容占位符 3"/>
          <p:cNvSpPr txBox="1"/>
          <p:nvPr/>
        </p:nvSpPr>
        <p:spPr>
          <a:xfrm>
            <a:off x="305434" y="2733818"/>
            <a:ext cx="4968552" cy="1051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“自”：</a:t>
            </a: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青草</a:t>
            </a: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自绿，却无人光顾</a:t>
            </a: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  <a:endParaRPr lang="en-US" altLang="zh-CN" sz="25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“空”：</a:t>
            </a: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黄鹂</a:t>
            </a: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好音，却无人聆听</a:t>
            </a:r>
            <a:r>
              <a:rPr lang="zh-CN" altLang="zh-CN" sz="2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5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zh-CN" sz="2500" b="1" dirty="0" smtClean="0">
                <a:solidFill>
                  <a:srgbClr val="FF0000"/>
                </a:solidFill>
                <a:latin typeface="+mn-ea"/>
              </a:rPr>
              <a:t>总结</a:t>
            </a:r>
            <a:r>
              <a:rPr lang="zh-CN" altLang="zh-CN" sz="2500" b="1" dirty="0">
                <a:solidFill>
                  <a:srgbClr val="FF0000"/>
                </a:solidFill>
                <a:latin typeface="+mn-ea"/>
              </a:rPr>
              <a:t>：运用了“以乐景衬哀情”的写作手法，意境由生机勃勃陡转为清冷寂寥</a:t>
            </a:r>
            <a:r>
              <a:rPr lang="zh-CN" altLang="zh-CN" sz="2500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zh-CN" sz="2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6"/>
          <p:cNvSpPr txBox="1"/>
          <p:nvPr/>
        </p:nvSpPr>
        <p:spPr>
          <a:xfrm>
            <a:off x="313097" y="1275606"/>
            <a:ext cx="8496944" cy="36640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诵读下面诗句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体会其</a:t>
            </a:r>
            <a:r>
              <a:rPr lang="zh-CN" altLang="zh-CN" sz="3200" b="1" dirty="0" smtClean="0">
                <a:latin typeface="华文楷体" pitchFamily="2" charset="-122"/>
                <a:ea typeface="华文楷体" pitchFamily="2" charset="-122"/>
              </a:rPr>
              <a:t>中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“自”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“空”</a:t>
            </a:r>
            <a:r>
              <a:rPr lang="zh-CN" altLang="zh-CN" sz="3200" b="1" dirty="0" smtClean="0">
                <a:latin typeface="华文楷体" pitchFamily="2" charset="-122"/>
                <a:ea typeface="华文楷体" pitchFamily="2" charset="-122"/>
              </a:rPr>
              <a:t>字。</a:t>
            </a:r>
            <a:endParaRPr lang="zh-CN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空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闻虎旅传宵柝，无复鸡人报晓筹。</a:t>
            </a: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3200" b="1" dirty="0" smtClean="0">
                <a:latin typeface="华文楷体" pitchFamily="2" charset="-122"/>
                <a:ea typeface="华文楷体" pitchFamily="2" charset="-122"/>
              </a:rPr>
              <a:t>死去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元知万事</a:t>
            </a:r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空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，但悲不见九州同。</a:t>
            </a: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3200" b="1" dirty="0" smtClean="0">
                <a:latin typeface="华文楷体" pitchFamily="2" charset="-122"/>
                <a:ea typeface="华文楷体" pitchFamily="2" charset="-122"/>
              </a:rPr>
              <a:t>昔人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已乘黄鹤去，白云千载</a:t>
            </a:r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空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悠悠</a:t>
            </a:r>
            <a:r>
              <a:rPr lang="zh-CN" altLang="zh-CN" sz="32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build="p"/>
      <p:bldP spid="6" grpId="0"/>
      <p:bldP spid="9" grpId="0"/>
      <p:bldP spid="5" grpId="0" animBg="1"/>
      <p:bldP spid="11" grpId="0"/>
      <p:bldP spid="12" grpId="0"/>
      <p:bldP spid="13" grpId="0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7"/>
          <p:cNvGrpSpPr/>
          <p:nvPr/>
        </p:nvGrpSpPr>
        <p:grpSpPr bwMode="auto">
          <a:xfrm>
            <a:off x="-2373" y="123478"/>
            <a:ext cx="8928992" cy="4824536"/>
            <a:chOff x="192" y="288"/>
            <a:chExt cx="5184" cy="3744"/>
          </a:xfrm>
        </p:grpSpPr>
        <p:sp>
          <p:nvSpPr>
            <p:cNvPr id="38915" name="Rectangle 5"/>
            <p:cNvSpPr>
              <a:spLocks noChangeArrowheads="1"/>
            </p:cNvSpPr>
            <p:nvPr/>
          </p:nvSpPr>
          <p:spPr bwMode="auto">
            <a:xfrm>
              <a:off x="192" y="288"/>
              <a:ext cx="5184" cy="3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891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0"/>
            <a:stretch>
              <a:fillRect/>
            </a:stretch>
          </p:blipFill>
          <p:spPr bwMode="auto">
            <a:xfrm>
              <a:off x="3120" y="2976"/>
              <a:ext cx="2166" cy="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91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0"/>
            <a:stretch>
              <a:fillRect/>
            </a:stretch>
          </p:blipFill>
          <p:spPr bwMode="auto">
            <a:xfrm rot="-5400000">
              <a:off x="3777" y="879"/>
              <a:ext cx="2166" cy="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标题 6"/>
          <p:cNvSpPr>
            <a:spLocks noGrp="1"/>
          </p:cNvSpPr>
          <p:nvPr>
            <p:ph type="title"/>
          </p:nvPr>
        </p:nvSpPr>
        <p:spPr>
          <a:xfrm>
            <a:off x="0" y="123478"/>
            <a:ext cx="8424279" cy="857250"/>
          </a:xfrm>
        </p:spPr>
        <p:txBody>
          <a:bodyPr>
            <a:noAutofit/>
          </a:bodyPr>
          <a:lstStyle/>
          <a:p>
            <a:pPr algn="dist"/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三顾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频烦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计，两朝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开济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老臣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心。</a:t>
            </a:r>
            <a:b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定夺天下先主曾三顾茅庐拜访，辅佐两朝开国与继业忠诚满腔。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275606"/>
            <a:ext cx="7272808" cy="7955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你最佩服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诸葛亮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的哪一个方面？作者用这两句来概括诸葛亮一生的功业，你认为准确吗？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1"/>
          <p:cNvSpPr txBox="1"/>
          <p:nvPr/>
        </p:nvSpPr>
        <p:spPr>
          <a:xfrm>
            <a:off x="197808" y="3587247"/>
            <a:ext cx="7228274" cy="7955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2400" b="1" dirty="0">
                <a:solidFill>
                  <a:srgbClr val="FF0000"/>
                </a:solidFill>
              </a:rPr>
              <a:t>总结：从大处着眼，言简意赅，高度地概括和评价了诸葛亮一生的功绩和才德。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1"/>
          <p:cNvSpPr txBox="1"/>
          <p:nvPr/>
        </p:nvSpPr>
        <p:spPr>
          <a:xfrm>
            <a:off x="201266" y="2263077"/>
            <a:ext cx="3074590" cy="1172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三顾：三顾茅庐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天下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计：“隆中对”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内容占位符 1"/>
          <p:cNvSpPr txBox="1"/>
          <p:nvPr/>
        </p:nvSpPr>
        <p:spPr>
          <a:xfrm>
            <a:off x="3831638" y="2263077"/>
            <a:ext cx="3074590" cy="1172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两朝：刘备、刘禅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老臣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心：忠贞不二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右箭头 2">
            <a:hlinkClick r:id="rId4" action="ppaction://hlinksldjump"/>
          </p:cNvPr>
          <p:cNvSpPr/>
          <p:nvPr/>
        </p:nvSpPr>
        <p:spPr>
          <a:xfrm>
            <a:off x="395536" y="4515966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uild="p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"/>
          <p:cNvPicPr>
            <a:picLocks noChangeAspect="1"/>
          </p:cNvPicPr>
          <p:nvPr/>
        </p:nvPicPr>
        <p:blipFill>
          <a:blip r:embed="rId3"/>
          <a:srcRect r="4567" b="14229"/>
          <a:stretch>
            <a:fillRect/>
          </a:stretch>
        </p:blipFill>
        <p:spPr>
          <a:xfrm>
            <a:off x="-6350" y="0"/>
            <a:ext cx="9171940" cy="51638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9985" y="135255"/>
            <a:ext cx="1762760" cy="873125"/>
          </a:xfrm>
          <a:solidFill>
            <a:schemeClr val="lt1">
              <a:alpha val="4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en-US" b="1" dirty="0" smtClean="0">
                <a:hlinkClick r:id="rId4" action="ppaction://hlinksldjump"/>
              </a:rPr>
              <a:t>诸葛亮</a:t>
            </a:r>
            <a:endParaRPr lang="zh-CN" altLang="en-US" b="1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456565" y="1267460"/>
            <a:ext cx="8230235" cy="2560320"/>
          </a:xfrm>
          <a:prstGeom prst="rec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467995" fontAlgn="auto">
              <a:lnSpc>
                <a:spcPct val="150000"/>
              </a:lnSpc>
            </a:pPr>
            <a:r>
              <a:rPr lang="zh-CN" altLang="en-US" b="1"/>
              <a:t>诸葛亮，字孔明、号卧龙，汉族，琅琊阳都（今山东临沂市沂南县）人，三国时期蜀汉丞相、杰出的</a:t>
            </a:r>
            <a:r>
              <a:rPr lang="zh-CN" altLang="en-US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政治家</a:t>
            </a:r>
            <a:r>
              <a:rPr lang="zh-CN" altLang="en-US" b="1"/>
              <a:t>、军事家、文学家。在世时被封为武乡侯，死后追谥</a:t>
            </a:r>
            <a:r>
              <a:rPr lang="zh-CN" altLang="en-US" b="1">
                <a:solidFill>
                  <a:srgbClr val="FF0000"/>
                </a:solidFill>
              </a:rPr>
              <a:t>忠武侯</a:t>
            </a:r>
            <a:r>
              <a:rPr lang="zh-CN" altLang="en-US" b="1"/>
              <a:t>，东晋政权特追封他为武兴王。</a:t>
            </a:r>
          </a:p>
          <a:p>
            <a:pPr indent="467995" fontAlgn="auto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诸葛亮为匡扶蜀汉政权，呕心沥血，鞠躬尽瘁，死而后已。</a:t>
            </a:r>
            <a:r>
              <a:rPr lang="zh-CN" altLang="en-US" b="1">
                <a:sym typeface="+mn-ea"/>
              </a:rPr>
              <a:t>于234年在宝鸡五丈原逝世。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诸葛亮在后世受到极大尊崇，成为后世忠臣楷模，智慧化身。</a:t>
            </a:r>
            <a:r>
              <a:rPr lang="zh-CN" altLang="en-US" b="1">
                <a:sym typeface="+mn-ea"/>
              </a:rPr>
              <a:t>成都、宝鸡、汉中、南阳等地有武侯祠，杜甫作《蜀相》赞诸葛亮。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456565" y="4072890"/>
            <a:ext cx="8230870" cy="914400"/>
          </a:xfrm>
          <a:prstGeom prst="rec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收二川，排八阵，六出七擒，五丈原前，点四十九盏明灯，一心只为酬三顾 </a:t>
            </a:r>
            <a:b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</a:b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取西蜀，定南蛮，东和北拒，中军帐里，变金木土爻神卦，水面偏能用火攻 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8" t="4094" r="41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6"/>
          <p:cNvSpPr txBox="1"/>
          <p:nvPr/>
        </p:nvSpPr>
        <p:spPr>
          <a:xfrm>
            <a:off x="246380" y="125730"/>
            <a:ext cx="857377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出师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/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未捷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/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身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/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" action="ppaction://hlinkshowjump?jump=nextslide"/>
              </a:rPr>
              <a:t>先死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长使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泪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满襟。</a:t>
            </a:r>
          </a:p>
          <a:p>
            <a:pPr algn="dist"/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可惜出师伐魏未捷而病亡军中，长使历代英雄们对此涕泪满裳。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0894" y="1491630"/>
            <a:ext cx="8219256" cy="507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“长使”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之后，“英雄”的内涵有没有变化？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7624" y="3003798"/>
            <a:ext cx="6186170" cy="817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2500" dirty="0">
                <a:latin typeface="华文行楷" panose="02010800040101010101" pitchFamily="2" charset="-122"/>
                <a:ea typeface="华文行楷" panose="02010800040101010101" pitchFamily="2" charset="-122"/>
              </a:rPr>
              <a:t>扩大了，自诗人以后所有壮志未酬、有志未遂的英雄人物，同声一哭。</a:t>
            </a:r>
          </a:p>
        </p:txBody>
      </p:sp>
      <p:sp>
        <p:nvSpPr>
          <p:cNvPr id="2" name="右箭头 1">
            <a:hlinkClick r:id="rId3" action="ppaction://hlinksldjump"/>
          </p:cNvPr>
          <p:cNvSpPr/>
          <p:nvPr/>
        </p:nvSpPr>
        <p:spPr>
          <a:xfrm>
            <a:off x="7956376" y="4458335"/>
            <a:ext cx="504056" cy="4896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1323</Words>
  <Application>Microsoft Office PowerPoint</Application>
  <PresentationFormat>全屏显示(16:9)</PresentationFormat>
  <Paragraphs>102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灵魂相通的时刻，诗歌就是我们的使者。</vt:lpstr>
      <vt:lpstr>PowerPoint 演示文稿</vt:lpstr>
      <vt:lpstr>PowerPoint 演示文稿</vt:lpstr>
      <vt:lpstr>丞相/祠堂/何处/寻？锦官/城外/柏/森森。 何处去寻找武侯诸葛亮的祠堂？在成都城外那柏树茂密的地方。</vt:lpstr>
      <vt:lpstr>PowerPoint 演示文稿</vt:lpstr>
      <vt:lpstr>PowerPoint 演示文稿</vt:lpstr>
      <vt:lpstr>三顾/频烦/天下/计，两朝/开济/老臣/心。 定夺天下先主曾三顾茅庐拜访，辅佐两朝开国与继业忠诚满腔。</vt:lpstr>
      <vt:lpstr>诸葛亮</vt:lpstr>
      <vt:lpstr>PowerPoint 演示文稿</vt:lpstr>
      <vt:lpstr>出师未捷身先死</vt:lpstr>
      <vt:lpstr>PowerPoint 演示文稿</vt:lpstr>
      <vt:lpstr>PowerPoint 演示文稿</vt:lpstr>
      <vt:lpstr>PowerPoint 演示文稿</vt:lpstr>
      <vt:lpstr>PowerPoint 演示文稿</vt:lpstr>
      <vt:lpstr>思考：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29</cp:revision>
  <dcterms:created xsi:type="dcterms:W3CDTF">2017-04-17T02:49:00Z</dcterms:created>
  <dcterms:modified xsi:type="dcterms:W3CDTF">2017-04-21T00:33:40Z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