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9" r:id="rId3"/>
    <p:sldId id="280" r:id="rId4"/>
    <p:sldId id="258" r:id="rId5"/>
    <p:sldId id="259" r:id="rId6"/>
    <p:sldId id="260" r:id="rId7"/>
    <p:sldId id="262" r:id="rId8"/>
    <p:sldId id="263" r:id="rId9"/>
    <p:sldId id="264" r:id="rId10"/>
    <p:sldId id="265" r:id="rId11"/>
    <p:sldId id="267" r:id="rId12"/>
    <p:sldId id="261" r:id="rId13"/>
    <p:sldId id="270" r:id="rId14"/>
    <p:sldId id="271" r:id="rId15"/>
    <p:sldId id="268" r:id="rId16"/>
    <p:sldId id="269" r:id="rId17"/>
    <p:sldId id="272" r:id="rId18"/>
    <p:sldId id="274" r:id="rId19"/>
    <p:sldId id="273" r:id="rId20"/>
    <p:sldId id="275" r:id="rId21"/>
    <p:sldId id="276"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6">
          <p15:clr>
            <a:srgbClr val="A4A3A4"/>
          </p15:clr>
        </p15:guide>
        <p15:guide id="2" pos="385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216"/>
        <p:guide pos="385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tags" Target="tags/tag65.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65054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extLst>
      <p:ext uri="{BB962C8B-B14F-4D97-AF65-F5344CB8AC3E}">
        <p14:creationId xmlns:p14="http://schemas.microsoft.com/office/powerpoint/2010/main" val="152716103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27890468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31833914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2021/9/10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2021/9/10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2021/9/10</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E6BC355E-3CBA-44F4-AD43-0E3D3BE195E0}" type="datetimeFigureOut">
              <a:rPr lang="zh-CN" altLang="en-US" smtClean="0"/>
              <a:t>2021/9/10</a:t>
            </a:fld>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9E1586CC-85FC-4884-9296-583390DD12DB}" type="slidenum">
              <a:rPr lang="zh-CN" altLang="en-US" smtClean="0"/>
              <a:t>0</a:t>
            </a:fld>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3709642" y="613558"/>
            <a:ext cx="5550251" cy="5091062"/>
            <a:chOff x="2531209" y="813440"/>
            <a:chExt cx="5043848" cy="5657726"/>
          </a:xfrm>
        </p:grpSpPr>
        <p:sp>
          <p:nvSpPr>
            <p:cNvPr id="13" name="文本框 12"/>
            <p:cNvSpPr txBox="1"/>
            <p:nvPr/>
          </p:nvSpPr>
          <p:spPr>
            <a:xfrm>
              <a:off x="3611828" y="949933"/>
              <a:ext cx="1293255" cy="5521233"/>
            </a:xfrm>
            <a:prstGeom prst="rect">
              <a:avLst/>
            </a:prstGeom>
            <a:noFill/>
          </p:spPr>
          <p:txBody>
            <a:bodyPr wrap="square" rtlCol="0">
              <a:spAutoFit/>
            </a:bodyPr>
            <a:lstStyle/>
            <a:p>
              <a:r>
                <a:rPr lang="zh-CN" altLang="en-US" sz="8000" b="1">
                  <a:solidFill>
                    <a:srgbClr val="578778"/>
                  </a:solidFill>
                  <a:latin typeface="等线" panose="02010600030101010101" pitchFamily="2" charset="-122"/>
                  <a:ea typeface="等线" panose="02010600030101010101" pitchFamily="2" charset="-122"/>
                </a:rPr>
                <a:t>压缩语段</a:t>
              </a:r>
            </a:p>
          </p:txBody>
        </p:sp>
        <p:cxnSp>
          <p:nvCxnSpPr>
            <p:cNvPr id="15" name="直接连接符 14"/>
            <p:cNvCxnSpPr/>
            <p:nvPr/>
          </p:nvCxnSpPr>
          <p:spPr>
            <a:xfrm flipH="1">
              <a:off x="5908467" y="826142"/>
              <a:ext cx="665307" cy="6169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562351" y="1483328"/>
              <a:ext cx="3012706" cy="28938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6191333" y="5287896"/>
              <a:ext cx="665307" cy="6169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31209" y="813440"/>
              <a:ext cx="772653" cy="4166330"/>
            </a:xfrm>
            <a:prstGeom prst="rect">
              <a:avLst/>
            </a:prstGeom>
            <a:noFill/>
          </p:spPr>
          <p:txBody>
            <a:bodyPr wrap="square" rtlCol="0">
              <a:spAutoFit/>
            </a:bodyPr>
            <a:lstStyle/>
            <a:p>
              <a:r>
                <a:rPr lang="zh-CN" altLang="en-US" sz="4800">
                  <a:solidFill>
                    <a:srgbClr val="578778"/>
                  </a:solidFill>
                  <a:latin typeface="隶书" panose="02010509060101010101" charset="-122"/>
                  <a:ea typeface="隶书" panose="02010509060101010101" charset="-122"/>
                </a:rPr>
                <a:t>专题突破之</a:t>
              </a:r>
            </a:p>
          </p:txBody>
        </p:sp>
      </p:gr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451611" y="-12065"/>
            <a:ext cx="9166860" cy="3383280"/>
          </a:xfrm>
          <a:prstGeom prst="rect">
            <a:avLst/>
          </a:prstGeom>
          <a:noFill/>
        </p:spPr>
        <p:txBody>
          <a:bodyPr wrap="square" rtlCol="0" anchor="t">
            <a:spAutoFit/>
          </a:bodyPr>
          <a:lstStyle/>
          <a:p>
            <a:pPr algn="ctr"/>
            <a:r>
              <a:rPr lang="zh-CN" sz="24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堂上练习</a:t>
            </a:r>
          </a:p>
          <a:p>
            <a:pPr algn="ctr"/>
            <a:r>
              <a:rPr lang="zh-CN" sz="24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【对点练习】1.做真题2019全国Ⅱ卷。</a:t>
            </a:r>
          </a:p>
          <a:p>
            <a:pPr algn="ctr"/>
            <a:r>
              <a:rPr lang="zh-CN" sz="24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1.（1）（2019全国Ⅱ卷）请对下面这段新闻报道的文字进行压缩。要求保留关键信息，句子简洁流畅，不超过60个字。（5分）</a:t>
            </a:r>
          </a:p>
          <a:p>
            <a:pPr algn="ctr"/>
            <a:r>
              <a:rPr lang="zh-CN" sz="24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2019年的永定河补水工程于3月13日启动。本次补水工程加大了补水力度，到4月2日，已累计输水3 100万立方米。另外，拦截在河道上的官厅水库发电站、珠窝水库下马岭发电站、落坡岭水库的下苇甸发电站全都停用，以保证补水全部灌入河道。目前，门头沟区城内102公里的永定河山峡段，近40年来首次实现全级通水。</a:t>
            </a:r>
          </a:p>
        </p:txBody>
      </p:sp>
      <p:sp>
        <p:nvSpPr>
          <p:cNvPr id="4" name="矩形标注 3"/>
          <p:cNvSpPr/>
          <p:nvPr/>
        </p:nvSpPr>
        <p:spPr>
          <a:xfrm>
            <a:off x="5822315" y="760095"/>
            <a:ext cx="1584325" cy="431800"/>
          </a:xfrm>
          <a:prstGeom prst="wedgeRectCallout">
            <a:avLst>
              <a:gd name="adj1" fmla="val -231763"/>
              <a:gd name="adj2" fmla="val 22088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latin typeface="黑体" panose="02010609060101010101" pitchFamily="2" charset="-122"/>
                <a:ea typeface="黑体" panose="02010609060101010101" pitchFamily="2" charset="-122"/>
              </a:rPr>
              <a:t>时间</a:t>
            </a:r>
          </a:p>
        </p:txBody>
      </p:sp>
      <p:sp>
        <p:nvSpPr>
          <p:cNvPr id="5" name="矩形标注 4"/>
          <p:cNvSpPr/>
          <p:nvPr/>
        </p:nvSpPr>
        <p:spPr>
          <a:xfrm>
            <a:off x="8055610" y="760095"/>
            <a:ext cx="2563495" cy="431800"/>
          </a:xfrm>
          <a:prstGeom prst="wedgeRectCallout">
            <a:avLst>
              <a:gd name="adj1" fmla="val -124684"/>
              <a:gd name="adj2" fmla="val 2241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0000FF"/>
                </a:solidFill>
                <a:latin typeface="黑体" panose="02010609060101010101" pitchFamily="2" charset="-122"/>
                <a:ea typeface="黑体" panose="02010609060101010101" pitchFamily="2" charset="-122"/>
              </a:rPr>
              <a:t>地点+事件</a:t>
            </a:r>
          </a:p>
        </p:txBody>
      </p:sp>
      <p:sp>
        <p:nvSpPr>
          <p:cNvPr id="6" name="矩形标注 5"/>
          <p:cNvSpPr/>
          <p:nvPr/>
        </p:nvSpPr>
        <p:spPr>
          <a:xfrm>
            <a:off x="7956550" y="4657725"/>
            <a:ext cx="1584325" cy="431800"/>
          </a:xfrm>
          <a:prstGeom prst="wedgeRectCallout">
            <a:avLst>
              <a:gd name="adj1" fmla="val -146112"/>
              <a:gd name="adj2" fmla="val -711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C00000"/>
                </a:solidFill>
                <a:latin typeface="黑体" panose="02010609060101010101" pitchFamily="2" charset="-122"/>
                <a:ea typeface="黑体" panose="02010609060101010101" pitchFamily="2" charset="-122"/>
              </a:rPr>
              <a:t>结果</a:t>
            </a:r>
          </a:p>
        </p:txBody>
      </p:sp>
      <p:sp>
        <p:nvSpPr>
          <p:cNvPr id="7" name="文本框 6"/>
          <p:cNvSpPr txBox="1"/>
          <p:nvPr/>
        </p:nvSpPr>
        <p:spPr>
          <a:xfrm>
            <a:off x="1537970" y="5157470"/>
            <a:ext cx="9152890" cy="1371600"/>
          </a:xfrm>
          <a:prstGeom prst="rect">
            <a:avLst/>
          </a:prstGeom>
          <a:noFill/>
          <a:ln w="28575" cmpd="sng">
            <a:solidFill>
              <a:schemeClr val="accent1">
                <a:shade val="50000"/>
              </a:schemeClr>
            </a:solidFill>
            <a:prstDash val="solid"/>
          </a:ln>
        </p:spPr>
        <p:txBody>
          <a:bodyPr wrap="square" rtlCol="0" anchor="t">
            <a:spAutoFit/>
          </a:bodyPr>
          <a:lstStyle/>
          <a:p>
            <a:r>
              <a:rPr lang="zh-CN" sz="2800" b="1">
                <a:latin typeface="黑体" panose="02010609060101010101" pitchFamily="2" charset="-122"/>
                <a:ea typeface="黑体" panose="02010609060101010101" pitchFamily="2" charset="-122"/>
                <a:cs typeface="黑体" panose="02010609060101010101" pitchFamily="2" charset="-122"/>
                <a:sym typeface="+mn-ea"/>
              </a:rPr>
              <a:t>参考答案：2019年3月13日永定河补水工程启动。这次工程加大补水力度，停用发电站，实现永定河山峡段近40年来首次全线通水。</a:t>
            </a:r>
          </a:p>
        </p:txBody>
      </p:sp>
      <p:cxnSp>
        <p:nvCxnSpPr>
          <p:cNvPr id="8" name="直接连接符 7"/>
          <p:cNvCxnSpPr/>
          <p:nvPr/>
        </p:nvCxnSpPr>
        <p:spPr>
          <a:xfrm flipH="1">
            <a:off x="9192260" y="1829435"/>
            <a:ext cx="253365" cy="51943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837940" y="2748915"/>
            <a:ext cx="253365" cy="51943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8622030" y="3688080"/>
            <a:ext cx="253365" cy="51943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72745" y="1572260"/>
            <a:ext cx="10894695" cy="3291841"/>
          </a:xfrm>
          <a:prstGeom prst="rect">
            <a:avLst/>
          </a:prstGeom>
          <a:noFill/>
        </p:spPr>
        <p:txBody>
          <a:bodyPr wrap="square" rtlCol="0">
            <a:spAutoFit/>
          </a:bodyPr>
          <a:lstStyle/>
          <a:p>
            <a:pPr>
              <a:lnSpc>
                <a:spcPct val="150000"/>
              </a:lnSpc>
              <a:defRPr/>
            </a:pPr>
            <a:r>
              <a:rPr lang="en-US" altLang="zh-CN" sz="2800">
                <a:solidFill>
                  <a:srgbClr val="578778"/>
                </a:solidFill>
                <a:latin typeface="微软雅黑" panose="020b0503020204020204" pitchFamily="34" charset="-122"/>
                <a:ea typeface="微软雅黑" panose="020b0503020204020204" pitchFamily="34" charset="-122"/>
              </a:rPr>
              <a:t>     2019年的永定河补水工程于3月13日启动。本次补水工程加大了补水力度，到4月2日，已累计输水3100万立方米。另外，拦截在河道上的官厅水库发电站、珠窝水库下马岭发电站、落坡岭水库的下苇甸发电站全都停用，以保证补水全部灌入河道。目前，门头沟区城内102公里的永定河山峡段，近40年来首次实现全级通水。</a:t>
            </a:r>
          </a:p>
        </p:txBody>
      </p:sp>
      <p:sp>
        <p:nvSpPr>
          <p:cNvPr id="100" name="文本框 99"/>
          <p:cNvSpPr txBox="1"/>
          <p:nvPr/>
        </p:nvSpPr>
        <p:spPr>
          <a:xfrm>
            <a:off x="956310" y="877570"/>
            <a:ext cx="10137775" cy="822960"/>
          </a:xfrm>
          <a:prstGeom prst="rect">
            <a:avLst/>
          </a:prstGeom>
          <a:noFill/>
          <a:ln w="9525">
            <a:noFill/>
          </a:ln>
        </p:spPr>
        <p:txBody>
          <a:bodyPr wrap="square">
            <a:spAutoFit/>
          </a:bodyPr>
          <a:lstStyle/>
          <a:p>
            <a:pPr indent="0"/>
            <a:r>
              <a:rPr lang="zh-CN" sz="2400" b="1">
                <a:solidFill>
                  <a:schemeClr val="tx1"/>
                </a:solidFill>
                <a:ea typeface="宋体" panose="02010600030101010101" pitchFamily="2" charset="-122"/>
              </a:rPr>
              <a:t>【2019年高考新课标Ⅱ卷】请对下面这段新闻报道的文字进行压缩。要求保留关键信息，句子简洁流畅，不超过60个字。（5分）</a:t>
            </a:r>
          </a:p>
        </p:txBody>
      </p:sp>
      <p:sp>
        <p:nvSpPr>
          <p:cNvPr id="35" name="文本框 34"/>
          <p:cNvSpPr txBox="1"/>
          <p:nvPr/>
        </p:nvSpPr>
        <p:spPr>
          <a:xfrm>
            <a:off x="4813935" y="170815"/>
            <a:ext cx="3602990" cy="640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b="1">
                <a:solidFill>
                  <a:srgbClr val="FF0000"/>
                </a:solidFill>
                <a:latin typeface="隶书" panose="02010509060101010101" charset="-122"/>
                <a:ea typeface="隶书" panose="02010509060101010101" charset="-122"/>
                <a:cs typeface="隶书" panose="02010509060101010101" charset="-122"/>
                <a:sym typeface="+mn-ea"/>
              </a:rPr>
              <a:t>记叙类语段</a:t>
            </a:r>
          </a:p>
        </p:txBody>
      </p:sp>
      <p:cxnSp>
        <p:nvCxnSpPr>
          <p:cNvPr id="8" name="直接连接符 7"/>
          <p:cNvCxnSpPr/>
          <p:nvPr/>
        </p:nvCxnSpPr>
        <p:spPr>
          <a:xfrm>
            <a:off x="2496820" y="2298700"/>
            <a:ext cx="499491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675880" y="1862455"/>
            <a:ext cx="0" cy="49403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9928225" y="2285365"/>
            <a:ext cx="1049655" cy="26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56895" y="2925445"/>
            <a:ext cx="1481455" cy="1460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761365" y="4190365"/>
            <a:ext cx="2553970" cy="285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825365" y="4769485"/>
            <a:ext cx="4233545" cy="279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438275" y="4895215"/>
            <a:ext cx="9539605" cy="1554480"/>
          </a:xfrm>
          <a:prstGeom prst="rect">
            <a:avLst/>
          </a:prstGeom>
          <a:solidFill>
            <a:srgbClr val="92D050"/>
          </a:solidFill>
          <a:ln w="9525">
            <a:noFill/>
          </a:ln>
        </p:spPr>
        <p:txBody>
          <a:bodyPr wrap="square">
            <a:spAutoFit/>
          </a:bodyPr>
          <a:lstStyle/>
          <a:p>
            <a:pPr indent="0"/>
            <a:r>
              <a:rPr lang="zh-CN" sz="3200" b="1">
                <a:solidFill>
                  <a:srgbClr val="FF0000"/>
                </a:solidFill>
                <a:ea typeface="微软雅黑" panose="020b0503020204020204" pitchFamily="34" charset="-122"/>
              </a:rPr>
              <a:t>【答案】2019年3月13日,永定河补水工程启动；加大补水力度，停用原有发电站；永定河山峡段近40年来首次全线通水。</a:t>
            </a:r>
          </a:p>
        </p:txBody>
      </p:sp>
      <p:sp>
        <p:nvSpPr>
          <p:cNvPr id="18" name="椭圆 17"/>
          <p:cNvSpPr/>
          <p:nvPr/>
        </p:nvSpPr>
        <p:spPr>
          <a:xfrm>
            <a:off x="761365" y="1707515"/>
            <a:ext cx="1467485" cy="648970"/>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276850" y="1717040"/>
            <a:ext cx="1086485" cy="784860"/>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 Placeholder 32"/>
          <p:cNvSpPr txBox="1"/>
          <p:nvPr/>
        </p:nvSpPr>
        <p:spPr>
          <a:xfrm>
            <a:off x="3398520" y="3314065"/>
            <a:ext cx="7179945" cy="1258570"/>
          </a:xfrm>
          <a:prstGeom prst="rect">
            <a:avLst/>
          </a:prstGeom>
          <a:gradFill>
            <a:gsLst>
              <a:gs pos="0">
                <a:srgbClr val="FECF40"/>
              </a:gs>
              <a:gs pos="100000">
                <a:srgbClr val="846C21"/>
              </a:gs>
            </a:gsLst>
            <a:lin scaled="0"/>
          </a:gradFill>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algn="l">
              <a:lnSpc>
                <a:spcPct val="100000"/>
              </a:lnSpc>
              <a:spcBef>
                <a:spcPts val="750"/>
              </a:spcBef>
              <a:buClrTx/>
              <a:buSzTx/>
              <a:buNone/>
            </a:pPr>
            <a:r>
              <a:rPr lang="en-US" sz="3200" b="1">
                <a:solidFill>
                  <a:srgbClr val="FF0000"/>
                </a:solidFill>
                <a:latin typeface="黑体" panose="02010609060101010101" pitchFamily="2" charset="-122"/>
                <a:ea typeface="黑体" panose="02010609060101010101" pitchFamily="2" charset="-122"/>
                <a:sym typeface="+mn-ea"/>
              </a:rPr>
              <a:t>①事件的时间、地点、人物、经过</a:t>
            </a:r>
          </a:p>
          <a:p>
            <a:pPr marL="0" algn="l">
              <a:lnSpc>
                <a:spcPct val="100000"/>
              </a:lnSpc>
              <a:spcBef>
                <a:spcPts val="750"/>
              </a:spcBef>
              <a:buClrTx/>
              <a:buSzTx/>
              <a:buNone/>
            </a:pPr>
            <a:r>
              <a:rPr lang="en-US" sz="3200" b="1">
                <a:solidFill>
                  <a:srgbClr val="FF0000"/>
                </a:solidFill>
                <a:latin typeface="黑体" panose="02010609060101010101" pitchFamily="2" charset="-122"/>
                <a:ea typeface="黑体" panose="02010609060101010101" pitchFamily="2" charset="-122"/>
                <a:sym typeface="+mn-ea"/>
              </a:rPr>
              <a:t>②事件目的及意义</a:t>
            </a:r>
          </a:p>
        </p:txBody>
      </p:sp>
      <p:cxnSp>
        <p:nvCxnSpPr>
          <p:cNvPr id="4" name="直接连接符 3"/>
          <p:cNvCxnSpPr/>
          <p:nvPr/>
        </p:nvCxnSpPr>
        <p:spPr>
          <a:xfrm flipH="1">
            <a:off x="7786370" y="3696335"/>
            <a:ext cx="0" cy="49403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1+#ppt_h/2"/>
                                          </p:val>
                                        </p:tav>
                                        <p:tav tm="100000">
                                          <p:val>
                                            <p:strVal val="#ppt_y"/>
                                          </p:val>
                                        </p:tav>
                                      </p:tavLst>
                                    </p:anim>
                                  </p:childTnLst>
                                </p:cTn>
                              </p:par>
                              <p:par>
                                <p:cTn id="16" presetID="2" presetClass="entr" presetSubtype="4" fill="hold" grpId="2"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2" presetClass="entr" presetSubtype="4"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cond evt="onBegin" delay="0">
                          <p:tn val="57"/>
                        </p:cond>
                      </p:stCondLst>
                      <p:childTnLst>
                        <p:par>
                          <p:cTn id="59" fill="hold" nodeType="afterGroup">
                            <p:stCondLst>
                              <p:cond delay="0"/>
                            </p:stCondLst>
                            <p:childTnLst>
                              <p:par>
                                <p:cTn id="60" presetID="2" presetClass="entr" presetSubtype="4"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ppt_x"/>
                                          </p:val>
                                        </p:tav>
                                        <p:tav tm="100000">
                                          <p:val>
                                            <p:strVal val="#ppt_x"/>
                                          </p:val>
                                        </p:tav>
                                      </p:tavLst>
                                    </p:anim>
                                    <p:anim calcmode="lin" valueType="num">
                                      <p:cBhvr additive="base">
                                        <p:cTn id="6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4" fill="hold" nodeType="clickPar">
                      <p:stCondLst>
                        <p:cond delay="indefinite"/>
                        <p:cond evt="onBegin" delay="0">
                          <p:tn val="63"/>
                        </p:cond>
                      </p:stCondLst>
                      <p:childTnLst>
                        <p:par>
                          <p:cTn id="65" fill="hold" nodeType="afterGroup">
                            <p:stCondLst>
                              <p:cond delay="0"/>
                            </p:stCondLst>
                            <p:childTnLst>
                              <p:par>
                                <p:cTn id="66" presetID="4" presetClass="entr" presetSubtype="16" fill="hold" grpId="3"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box(in)">
                                      <p:cBhvr>
                                        <p:cTn id="68" dur="2000"/>
                                        <p:tgtEl>
                                          <p:spTgt spid="16"/>
                                        </p:tgtEl>
                                      </p:cBhvr>
                                    </p:animEffect>
                                  </p:childTnLst>
                                </p:cTn>
                              </p:par>
                            </p:childTnLst>
                          </p:cTn>
                        </p:par>
                      </p:childTnLst>
                    </p:cTn>
                  </p:par>
                  <p:par>
                    <p:cTn id="69" fill="hold" nodeType="clickPar">
                      <p:stCondLst>
                        <p:cond delay="indefinite"/>
                        <p:cond evt="onBegin" delay="0">
                          <p:tn val="68"/>
                        </p:cond>
                      </p:stCondLst>
                      <p:childTnLst>
                        <p:par>
                          <p:cTn id="70" fill="hold" nodeType="afterGroup">
                            <p:stCondLst>
                              <p:cond delay="0"/>
                            </p:stCondLst>
                            <p:childTnLst>
                              <p:par>
                                <p:cTn id="71" presetID="22" presetClass="entr" presetSubtype="4" fill="hold" grpId="4" nodeType="click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down)">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3"/>
      <p:bldP spid="18" grpId="1"/>
      <p:bldP spid="19" grpId="2"/>
      <p:bldP spid="30" grpId="4"/>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lvl="0"/>
            <a:fld id="{85F53C0E-474A-4505-87BD-84603C3F52BA}" type="slidenum">
              <a:rPr lang="zh-CN" altLang="en-US">
                <a:latin typeface="Times New Roman" panose="02020603050405020304" pitchFamily="18" charset="0"/>
              </a:rPr>
              <a:t>12</a:t>
            </a:fld>
          </a:p>
        </p:txBody>
      </p:sp>
      <p:sp>
        <p:nvSpPr>
          <p:cNvPr id="268290" name="标题 268289"/>
          <p:cNvSpPr>
            <a:spLocks noGrp="1"/>
          </p:cNvSpPr>
          <p:nvPr>
            <p:ph type="title"/>
          </p:nvPr>
        </p:nvSpPr>
        <p:spPr>
          <a:xfrm>
            <a:off x="1822450" y="60960"/>
            <a:ext cx="8540750" cy="848360"/>
          </a:xfrm>
        </p:spPr>
        <p:txBody>
          <a:bodyPr anchor="ctr"/>
          <a:lstStyle/>
          <a:p>
            <a:r>
              <a:rPr lang="zh-CN" altLang="en-US" sz="4000" b="1">
                <a:solidFill>
                  <a:schemeClr val="tx2"/>
                </a:solidFill>
                <a:latin typeface="黑体" panose="02010609060101010101" pitchFamily="2" charset="-122"/>
                <a:ea typeface="黑体" panose="02010609060101010101" pitchFamily="2" charset="-122"/>
                <a:cs typeface="黑体" panose="02010609060101010101" pitchFamily="2" charset="-122"/>
              </a:rPr>
              <a:t>题型二   议论类压缩</a:t>
            </a:r>
          </a:p>
        </p:txBody>
      </p:sp>
      <p:sp>
        <p:nvSpPr>
          <p:cNvPr id="268291" name="文本占位符 268290"/>
          <p:cNvSpPr>
            <a:spLocks noGrp="1"/>
          </p:cNvSpPr>
          <p:nvPr>
            <p:ph type="body" idx="1"/>
          </p:nvPr>
        </p:nvSpPr>
        <p:spPr>
          <a:xfrm>
            <a:off x="1445260" y="1503680"/>
            <a:ext cx="8917940" cy="4114800"/>
          </a:xfrm>
        </p:spPr>
        <p:txBody>
          <a:bodyPr/>
          <a:lstStyle/>
          <a:p>
            <a:pPr marL="0" marR="0" indent="0" defTabSz="914400">
              <a:lnSpc>
                <a:spcPct val="90000"/>
              </a:lnSpc>
              <a:spcBef>
                <a:spcPct val="50000"/>
              </a:spcBef>
              <a:buClrTx/>
              <a:buSzTx/>
              <a:buNone/>
              <a:defRPr/>
            </a:pPr>
            <a:r>
              <a:rPr lang="zh-CN" altLang="en-US" sz="3600" b="1" kern="1200" noProof="0">
                <a:latin typeface="黑体" panose="02010609060101010101" pitchFamily="2" charset="-122"/>
                <a:ea typeface="黑体" panose="02010609060101010101" pitchFamily="2" charset="-122"/>
                <a:cs typeface="黑体" panose="02010609060101010101" pitchFamily="2" charset="-122"/>
                <a:sym typeface="+mn-ea"/>
              </a:rPr>
              <a:t>一、以议论为主的语段，其主要信息是：</a:t>
            </a:r>
          </a:p>
          <a:p>
            <a:pPr marL="0" marR="0" indent="0" defTabSz="914400">
              <a:lnSpc>
                <a:spcPct val="90000"/>
              </a:lnSpc>
              <a:spcBef>
                <a:spcPct val="50000"/>
              </a:spcBef>
              <a:buClrTx/>
              <a:buSzTx/>
              <a:buNone/>
              <a:defRPr/>
            </a:pPr>
            <a:r>
              <a:rPr lang="zh-CN" altLang="en-US" sz="3600" b="1" kern="1200" noProof="0">
                <a:latin typeface="黑体" panose="02010609060101010101" pitchFamily="2" charset="-122"/>
                <a:ea typeface="黑体" panose="02010609060101010101" pitchFamily="2" charset="-122"/>
                <a:cs typeface="黑体" panose="02010609060101010101" pitchFamily="2" charset="-122"/>
                <a:sym typeface="+mn-ea"/>
              </a:rPr>
              <a:t>     ①议论的话题、中心看法；</a:t>
            </a:r>
          </a:p>
          <a:p>
            <a:pPr marL="0" marR="0" indent="0" defTabSz="914400">
              <a:lnSpc>
                <a:spcPct val="90000"/>
              </a:lnSpc>
              <a:spcBef>
                <a:spcPct val="50000"/>
              </a:spcBef>
              <a:buClrTx/>
              <a:buSzTx/>
              <a:buNone/>
              <a:defRPr/>
            </a:pPr>
            <a:r>
              <a:rPr lang="zh-CN" altLang="en-US" sz="3600" b="1" kern="1200" noProof="0">
                <a:latin typeface="黑体" panose="02010609060101010101" pitchFamily="2" charset="-122"/>
                <a:ea typeface="黑体" panose="02010609060101010101" pitchFamily="2" charset="-122"/>
                <a:cs typeface="黑体" panose="02010609060101010101" pitchFamily="2" charset="-122"/>
                <a:sym typeface="+mn-ea"/>
              </a:rPr>
              <a:t>     ②证明中心看法的证据；</a:t>
            </a:r>
          </a:p>
          <a:p>
            <a:pPr marL="0" marR="0" indent="0" defTabSz="914400">
              <a:lnSpc>
                <a:spcPct val="90000"/>
              </a:lnSpc>
              <a:spcBef>
                <a:spcPct val="50000"/>
              </a:spcBef>
              <a:buClrTx/>
              <a:buSzTx/>
              <a:buNone/>
              <a:defRPr/>
            </a:pPr>
            <a:r>
              <a:rPr lang="zh-CN" altLang="en-US" sz="3600" b="1" kern="1200" noProof="0">
                <a:latin typeface="黑体" panose="02010609060101010101" pitchFamily="2" charset="-122"/>
                <a:ea typeface="黑体" panose="02010609060101010101" pitchFamily="2" charset="-122"/>
                <a:cs typeface="黑体" panose="02010609060101010101" pitchFamily="2" charset="-122"/>
                <a:sym typeface="+mn-ea"/>
              </a:rPr>
              <a:t>     ③结论是什么。</a:t>
            </a:r>
          </a:p>
        </p:txBody>
      </p:sp>
    </p:spTree>
  </p:cSld>
  <p:clrMapOvr>
    <a:masterClrMapping/>
  </p:clrMapOvr>
  <p:transition>
    <p:random/>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179195" y="726440"/>
            <a:ext cx="8943340" cy="6591935"/>
          </a:xfrm>
        </p:spPr>
        <p:txBody>
          <a:bodyPr/>
          <a:lstStyle/>
          <a:p>
            <a:pPr marL="0" marR="0" indent="0" defTabSz="914400">
              <a:lnSpc>
                <a:spcPct val="90000"/>
              </a:lnSpc>
              <a:spcBef>
                <a:spcPct val="50000"/>
              </a:spcBef>
              <a:buClrTx/>
              <a:buSzTx/>
              <a:buNone/>
              <a:defRPr/>
            </a:pPr>
            <a:r>
              <a:rPr lang="zh-CN" altLang="en-US" sz="2400" b="1">
                <a:effectLst/>
                <a:latin typeface="黑体" panose="02010609060101010101" pitchFamily="2" charset="-122"/>
                <a:ea typeface="黑体" panose="02010609060101010101" pitchFamily="2" charset="-122"/>
                <a:cs typeface="黑体" panose="02010609060101010101" pitchFamily="2" charset="-122"/>
                <a:sym typeface="+mn-ea"/>
              </a:rPr>
              <a:t>二、议论类压缩题2方法</a:t>
            </a:r>
          </a:p>
          <a:p>
            <a:pPr marL="0" marR="0" indent="0" defTabSz="914400">
              <a:lnSpc>
                <a:spcPct val="90000"/>
              </a:lnSpc>
              <a:spcBef>
                <a:spcPct val="50000"/>
              </a:spcBef>
              <a:buClrTx/>
              <a:buSzTx/>
              <a:buNone/>
              <a:defRPr/>
            </a:pPr>
            <a:r>
              <a:rPr lang="zh-CN" altLang="en-US" sz="2400" b="1">
                <a:effectLst/>
                <a:latin typeface="黑体" panose="02010609060101010101" pitchFamily="2" charset="-122"/>
                <a:ea typeface="黑体" panose="02010609060101010101" pitchFamily="2" charset="-122"/>
                <a:cs typeface="黑体" panose="02010609060101010101" pitchFamily="2" charset="-122"/>
                <a:sym typeface="+mn-ea"/>
              </a:rPr>
              <a:t>(1)串联关键语句法</a:t>
            </a:r>
          </a:p>
          <a:p>
            <a:pPr marL="0" marR="0" indent="0" defTabSz="914400">
              <a:lnSpc>
                <a:spcPct val="90000"/>
              </a:lnSpc>
              <a:spcBef>
                <a:spcPct val="50000"/>
              </a:spcBef>
              <a:buClrTx/>
              <a:buSzTx/>
              <a:buNone/>
              <a:defRPr/>
            </a:pPr>
            <a:r>
              <a:rPr lang="zh-CN" altLang="en-US" sz="2400" b="1">
                <a:effectLst/>
                <a:latin typeface="黑体" panose="02010609060101010101" pitchFamily="2" charset="-122"/>
                <a:ea typeface="黑体" panose="02010609060101010101" pitchFamily="2" charset="-122"/>
                <a:cs typeface="黑体" panose="02010609060101010101" pitchFamily="2" charset="-122"/>
                <a:sym typeface="+mn-ea"/>
              </a:rPr>
              <a:t>    对议论类语段进行压缩，一般可舍弃论据，弄清论证思路，注意文中的关联词语及过渡句，将总起、过渡句、中心句、总结句等关键的语句利用语段的论证思路串联起来，即可作答。</a:t>
            </a:r>
          </a:p>
          <a:p>
            <a:pPr marL="0" marR="0" indent="0" defTabSz="914400">
              <a:lnSpc>
                <a:spcPct val="90000"/>
              </a:lnSpc>
              <a:spcBef>
                <a:spcPct val="50000"/>
              </a:spcBef>
              <a:buClrTx/>
              <a:buSzTx/>
              <a:buNone/>
              <a:defRPr/>
            </a:pPr>
            <a:r>
              <a:rPr lang="zh-CN" altLang="en-US" sz="2400" b="1">
                <a:effectLst/>
                <a:latin typeface="黑体" panose="02010609060101010101" pitchFamily="2" charset="-122"/>
                <a:ea typeface="黑体" panose="02010609060101010101" pitchFamily="2" charset="-122"/>
                <a:cs typeface="黑体" panose="02010609060101010101" pitchFamily="2" charset="-122"/>
                <a:sym typeface="+mn-ea"/>
              </a:rPr>
              <a:t>(2)概括浓缩法</a:t>
            </a:r>
          </a:p>
          <a:p>
            <a:pPr marL="0" marR="0" indent="0" defTabSz="914400">
              <a:lnSpc>
                <a:spcPct val="90000"/>
              </a:lnSpc>
              <a:spcBef>
                <a:spcPct val="50000"/>
              </a:spcBef>
              <a:buClrTx/>
              <a:buSzTx/>
              <a:buNone/>
              <a:defRPr/>
            </a:pPr>
            <a:r>
              <a:rPr lang="zh-CN" altLang="en-US" sz="2400" b="1">
                <a:effectLst/>
                <a:latin typeface="黑体" panose="02010609060101010101" pitchFamily="2" charset="-122"/>
                <a:ea typeface="黑体" panose="02010609060101010101" pitchFamily="2" charset="-122"/>
                <a:cs typeface="黑体" panose="02010609060101010101" pitchFamily="2" charset="-122"/>
                <a:sym typeface="+mn-ea"/>
              </a:rPr>
              <a:t>    要根据语段论证的层次结构、句间关系等，逐层分析，把握作者的观点、态度，然后按题目要求提炼观点。对原文重新组织、概括浓缩，而不是通过原文的支撑材料提炼观点；或采用“提取归纳论点”法，即把原文看成是用作论据的材料，从这些材料中提炼论点。</a:t>
            </a:r>
          </a:p>
        </p:txBody>
      </p:sp>
    </p:spTree>
  </p:cSld>
  <p:clrMapOvr>
    <a:masterClrMapping/>
  </p:clrMapOvr>
  <p:transition spd="med">
    <p:wedge/>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5"/>
          <p:cNvSpPr txBox="1">
            <a:spLocks noChangeArrowheads="1"/>
          </p:cNvSpPr>
          <p:nvPr/>
        </p:nvSpPr>
        <p:spPr bwMode="auto">
          <a:xfrm>
            <a:off x="578148" y="6095220"/>
            <a:ext cx="11036374" cy="543306"/>
          </a:xfrm>
          <a:prstGeom prst="rect">
            <a:avLst/>
          </a:prstGeom>
          <a:noFill/>
          <a:ln w="9525">
            <a:noFill/>
            <a:miter lim="800000"/>
          </a:ln>
          <a:effectLst/>
        </p:spPr>
        <p:txBody>
          <a:bodyPr wrap="square">
            <a:spAutoFit/>
          </a:bodyPr>
          <a:lstStyle/>
          <a:p>
            <a:r>
              <a:rPr lang="zh-CN" altLang="en-US" sz="2965" b="1" smtClean="0">
                <a:solidFill>
                  <a:srgbClr val="FF0000"/>
                </a:solidFill>
                <a:latin typeface="+mn-ea"/>
              </a:rPr>
              <a:t>答案：陶渊明是最近人情的隐士和忠臣。</a:t>
            </a:r>
          </a:p>
        </p:txBody>
      </p:sp>
      <p:graphicFrame>
        <p:nvGraphicFramePr>
          <p:cNvPr id="3" name="表格 2"/>
          <p:cNvGraphicFramePr>
            <a:graphicFrameLocks noGrp="1"/>
          </p:cNvGraphicFramePr>
          <p:nvPr>
            <p:custDataLst>
              <p:tags r:id="rId2"/>
            </p:custDataLst>
          </p:nvPr>
        </p:nvGraphicFramePr>
        <p:xfrm>
          <a:off x="342640" y="3275854"/>
          <a:ext cx="11262360" cy="2818765"/>
        </p:xfrm>
        <a:graphic>
          <a:graphicData uri="http://schemas.openxmlformats.org/drawingml/2006/table">
            <a:tbl>
              <a:tblPr/>
              <a:tblGrid>
                <a:gridCol w="1587500"/>
                <a:gridCol w="9674860"/>
              </a:tblGrid>
              <a:tr h="977900">
                <a:tc>
                  <a:txBody>
                    <a:bodyPr vert="horz" wrap="square"/>
                    <a:lstStyle/>
                    <a:p>
                      <a:pPr marL="0" algn="l" defTabSz="914400" rtl="0" eaLnBrk="1" latinLnBrk="0" hangingPunct="1">
                        <a:spcAft>
                          <a:spcPct val="0"/>
                        </a:spcAft>
                      </a:pPr>
                      <a:r>
                        <a:rPr lang="zh-CN" sz="2115" kern="100">
                          <a:solidFill>
                            <a:schemeClr val="accent6">
                              <a:lumMod val="50000"/>
                            </a:schemeClr>
                          </a:solidFill>
                          <a:latin typeface="+mn-ea"/>
                          <a:ea typeface="+mn-ea"/>
                          <a:cs typeface="Times New Roman" panose="02020603050405020304"/>
                        </a:rPr>
                        <a:t>第一步：抓住中心句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115" kern="100">
                          <a:solidFill>
                            <a:schemeClr val="accent6">
                              <a:lumMod val="50000"/>
                            </a:schemeClr>
                          </a:solidFill>
                          <a:latin typeface="+mn-ea"/>
                          <a:ea typeface="+mn-ea"/>
                          <a:cs typeface="Times New Roman" panose="02020603050405020304"/>
                        </a:rPr>
                        <a:t>这是议论性材料，文段的中心句是：他处处都最近人情，保持着一个平常人的家常便饭的风格。</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920750">
                <a:tc>
                  <a:txBody>
                    <a:bodyPr vert="horz" wrap="square"/>
                    <a:lstStyle/>
                    <a:p>
                      <a:pPr marL="0" algn="l" defTabSz="914400" rtl="0" eaLnBrk="1" latinLnBrk="0" hangingPunct="1">
                        <a:spcAft>
                          <a:spcPct val="0"/>
                        </a:spcAft>
                      </a:pPr>
                      <a:r>
                        <a:rPr lang="zh-CN" sz="2115" kern="100">
                          <a:solidFill>
                            <a:schemeClr val="accent6">
                              <a:lumMod val="50000"/>
                            </a:schemeClr>
                          </a:solidFill>
                          <a:latin typeface="+mn-ea"/>
                          <a:ea typeface="+mn-ea"/>
                          <a:cs typeface="Times New Roman" panose="02020603050405020304"/>
                        </a:rPr>
                        <a:t>第二步：抓主要信息</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115" kern="100">
                          <a:solidFill>
                            <a:schemeClr val="accent6">
                              <a:lumMod val="50000"/>
                            </a:schemeClr>
                          </a:solidFill>
                          <a:latin typeface="+mn-ea"/>
                          <a:ea typeface="+mn-ea"/>
                          <a:cs typeface="Times New Roman" panose="02020603050405020304"/>
                        </a:rPr>
                        <a:t>朱光潜同意陶渊明“是隐士”(主要信息1)“是忠臣”(主要信息2)，又用“却”点明了自己认识的与众不同(主要信息3)。</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920115">
                <a:tc>
                  <a:txBody>
                    <a:bodyPr vert="horz" wrap="square"/>
                    <a:lstStyle/>
                    <a:p>
                      <a:pPr marL="0" algn="l" defTabSz="914400" rtl="0" eaLnBrk="1" latinLnBrk="0" hangingPunct="1">
                        <a:spcAft>
                          <a:spcPct val="0"/>
                        </a:spcAft>
                      </a:pPr>
                      <a:r>
                        <a:rPr lang="zh-CN" sz="2115" kern="100">
                          <a:solidFill>
                            <a:schemeClr val="accent6">
                              <a:lumMod val="50000"/>
                            </a:schemeClr>
                          </a:solidFill>
                          <a:latin typeface="+mn-ea"/>
                          <a:ea typeface="+mn-ea"/>
                          <a:cs typeface="Times New Roman" panose="02020603050405020304"/>
                        </a:rPr>
                        <a:t>第三步：提炼整合观点</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115" kern="100">
                          <a:solidFill>
                            <a:schemeClr val="accent6">
                              <a:lumMod val="50000"/>
                            </a:schemeClr>
                          </a:solidFill>
                          <a:latin typeface="+mn-ea"/>
                          <a:ea typeface="+mn-ea"/>
                          <a:cs typeface="Times New Roman" panose="02020603050405020304"/>
                        </a:rPr>
                        <a:t>根据字数要求删掉非重要词语，把三个方面概括到一句话中。</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5" name="Text Box 5"/>
          <p:cNvSpPr txBox="1">
            <a:spLocks noChangeArrowheads="1"/>
          </p:cNvSpPr>
          <p:nvPr/>
        </p:nvSpPr>
        <p:spPr bwMode="auto">
          <a:xfrm>
            <a:off x="229085" y="76193"/>
            <a:ext cx="11489923" cy="3188208"/>
          </a:xfrm>
          <a:prstGeom prst="rect">
            <a:avLst/>
          </a:prstGeom>
          <a:noFill/>
          <a:ln w="9525">
            <a:noFill/>
            <a:miter lim="800000"/>
          </a:ln>
          <a:effectLst/>
        </p:spPr>
        <p:txBody>
          <a:bodyPr wrap="square">
            <a:spAutoFit/>
          </a:bodyPr>
          <a:lstStyle/>
          <a:p>
            <a:r>
              <a:rPr lang="zh-CN" altLang="en-US" sz="2540" b="1" smtClean="0">
                <a:solidFill>
                  <a:srgbClr val="006600"/>
                </a:solidFill>
                <a:latin typeface="黑体" panose="02010609060101010101" pitchFamily="2" charset="-122"/>
                <a:ea typeface="黑体" panose="02010609060101010101" pitchFamily="2" charset="-122"/>
                <a:cs typeface="黑体" panose="02010609060101010101" pitchFamily="2" charset="-122"/>
              </a:rPr>
              <a:t>下面是朱光潜《诗论》中的一段文字。请用一句话来概括朱光潜对陶渊明的评价，不超过15个字。</a:t>
            </a:r>
          </a:p>
          <a:p>
            <a:r>
              <a:rPr lang="zh-CN" altLang="en-US" sz="2540" b="1" smtClean="0">
                <a:solidFill>
                  <a:srgbClr val="006600"/>
                </a:solidFill>
                <a:latin typeface="黑体" panose="02010609060101010101" pitchFamily="2" charset="-122"/>
                <a:ea typeface="黑体" panose="02010609060101010101" pitchFamily="2" charset="-122"/>
                <a:cs typeface="黑体" panose="02010609060101010101" pitchFamily="2" charset="-122"/>
              </a:rPr>
              <a:t>自钟嵘推陶渊明为“隐逸诗人之宗”，一般人都看重渊明的隐逸一方面；自颜真卿作诗表白渊明眷恋晋室的心迹以后，一般人又看重渊明的忠贞一方面。渊明是隐士，却不是一般人所想象的孤高自赏、不食人间烟火气，像《红楼梦》里妙玉性格的那种隐士；渊明是忠臣，却也不是他自己所敬仰的荆轲、张良那种忠臣。渊明还有极实际极平常的一方面，他处处都最近人情，保持着一个平常人的家常便饭的风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3" name="Rectangle 3"/>
          <p:cNvSpPr>
            <a:spLocks noGrp="1" noChangeArrowheads="1"/>
          </p:cNvSpPr>
          <p:nvPr>
            <p:ph idx="1"/>
          </p:nvPr>
        </p:nvSpPr>
        <p:spPr>
          <a:xfrm>
            <a:off x="1757363" y="115888"/>
            <a:ext cx="8893175" cy="6742113"/>
          </a:xfrm>
          <a:solidFill>
            <a:schemeClr val="bg1">
              <a:alpha val="56078"/>
            </a:schemeClr>
          </a:solidFill>
        </p:spPr>
        <p:txBody>
          <a:bodyPr vert="horz" wrap="square" lIns="91440" tIns="45720" rIns="91440" bIns="45720" numCol="1" anchor="t" anchorCtr="0" compatLnSpc="1"/>
          <a:lstStyle>
            <a:lvl1pPr marL="342900" indent="-342900" algn="l" defTabSz="914400" rtl="0" eaLnBrk="0" fontAlgn="base" hangingPunct="0">
              <a:lnSpc>
                <a:spcPct val="100000"/>
              </a:lnSpc>
              <a:spcBef>
                <a:spcPct val="20000"/>
              </a:spcBef>
              <a:spcAft>
                <a:spcPct val="0"/>
              </a:spcAft>
              <a:buClr>
                <a:schemeClr val="hlink"/>
              </a:buClr>
              <a:buSzTx/>
              <a:buFont typeface="Wingdings" panose="05000000000000000000" pitchFamily="2" charset="2"/>
              <a:buChar char="§"/>
              <a:defRPr lang="en-US" altLang="en-US" sz="320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anose="05000000000000000000" pitchFamily="2" charset="2"/>
              <a:buChar char="Ø"/>
              <a:defRPr lang="en-US" altLang="en-US" sz="280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anose="05020102010507070707" pitchFamily="18" charset="2"/>
              <a:buChar char="¡"/>
              <a:defRPr lang="en-US" altLang="en-US" sz="240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anose="05000000000000000000" pitchFamily="2" charset="2"/>
              <a:buChar char="Ø"/>
              <a:defRPr lang="en-US" altLang="en-US" sz="200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
                <a:schemeClr val="hlink"/>
              </a:buClr>
              <a:buSzPct val="90000"/>
              <a:buFont typeface="Wingdings 2" panose="05020102010507070707" pitchFamily="18" charset="2"/>
              <a:buChar char="¡"/>
              <a:defRPr lang="en-US" altLang="en-US" sz="2000">
                <a:solidFill>
                  <a:schemeClr val="tx1"/>
                </a:solidFill>
                <a:latin typeface="Arial" panose="020b0604020202020204" pitchFamily="34" charset="0"/>
                <a:ea typeface="宋体" panose="02010600030101010101" pitchFamily="2" charset="-122"/>
              </a:defRPr>
            </a:lvl5pPr>
          </a:lstStyle>
          <a:p>
            <a:pPr marL="342900" marR="0" lvl="0" indent="-342900" defTabSz="914400">
              <a:lnSpc>
                <a:spcPct val="90000"/>
              </a:lnSpc>
            </a:pPr>
            <a:r>
              <a:rPr lang="zh-CN" altLang="en-US" sz="2800" b="1" u="none" baseline="0">
                <a:solidFill>
                  <a:srgbClr val="0000FF"/>
                </a:solidFill>
                <a:ea typeface="楷体_GB2312" pitchFamily="49" charset="-122"/>
              </a:rPr>
              <a:t> 压缩议论性材料要注意：①抓中心句、过渡句；②内容要全面，不要片面；③要特别注意一些关联词，如“然而”“另一方面”“又”“其次”等。</a:t>
            </a:r>
          </a:p>
          <a:p>
            <a:pPr marL="342900" marR="0" lvl="0" indent="-342900" defTabSz="914400">
              <a:lnSpc>
                <a:spcPct val="90000"/>
              </a:lnSpc>
            </a:pPr>
            <a:r>
              <a:rPr lang="zh-CN" altLang="en-US" sz="2800" b="1" u="none" baseline="0">
                <a:solidFill>
                  <a:srgbClr val="0000FF"/>
                </a:solidFill>
                <a:ea typeface="楷体_GB2312" pitchFamily="49" charset="-122"/>
              </a:rPr>
              <a:t>解题思路：</a:t>
            </a:r>
          </a:p>
          <a:p>
            <a:pPr marL="342900" marR="0" lvl="0" indent="-342900" defTabSz="914400">
              <a:lnSpc>
                <a:spcPct val="90000"/>
              </a:lnSpc>
            </a:pPr>
            <a:r>
              <a:rPr lang="zh-CN" altLang="en-US" sz="2800" b="1" u="none" baseline="0">
                <a:solidFill>
                  <a:srgbClr val="0000FF"/>
                </a:solidFill>
                <a:ea typeface="楷体_GB2312" pitchFamily="49" charset="-122"/>
              </a:rPr>
              <a:t>       语段由三句话构成，第一句是说陶渊明具有隐逸与忠贞两个方面；</a:t>
            </a:r>
          </a:p>
          <a:p>
            <a:pPr marL="342900" marR="0" lvl="0" indent="-342900" defTabSz="914400">
              <a:lnSpc>
                <a:spcPct val="90000"/>
              </a:lnSpc>
            </a:pPr>
            <a:r>
              <a:rPr lang="zh-CN" altLang="en-US" sz="2800" b="1" u="none" baseline="0">
                <a:solidFill>
                  <a:srgbClr val="0000FF"/>
                </a:solidFill>
                <a:ea typeface="楷体_GB2312" pitchFamily="49" charset="-122"/>
              </a:rPr>
              <a:t>       第二句语段主体是两个转折复句“渊明是……，却不是……”；“渊明是……，却也不是……”。由于转折复句强调后半句，因而第二句重点在于指出他的隐逸与忠贞不同于他人；</a:t>
            </a:r>
          </a:p>
          <a:p>
            <a:pPr marL="342900" marR="0" lvl="0" indent="-342900" defTabSz="914400">
              <a:lnSpc>
                <a:spcPct val="90000"/>
              </a:lnSpc>
            </a:pPr>
            <a:r>
              <a:rPr lang="zh-CN" altLang="en-US" sz="2800" b="1" u="none" baseline="0">
                <a:solidFill>
                  <a:srgbClr val="0000FF"/>
                </a:solidFill>
                <a:ea typeface="楷体_GB2312" pitchFamily="49" charset="-122"/>
              </a:rPr>
              <a:t>       第三句表明他近人情的一面。所以很容易分析出他与一般隐士和忠臣的区别在于“近人情”三字。第二句是语段主体，它关联着其他两句。据此可得出答案。</a:t>
            </a:r>
          </a:p>
          <a:p>
            <a:pPr marL="342900" marR="0" lvl="0" indent="-342900" defTabSz="914400">
              <a:lnSpc>
                <a:spcPct val="90000"/>
              </a:lnSpc>
            </a:pPr>
            <a:r>
              <a:rPr lang="zh-CN" altLang="en-US" sz="2800" b="1" u="none" baseline="0">
                <a:solidFill>
                  <a:srgbClr val="0000FF"/>
                </a:solidFill>
                <a:ea typeface="楷体_GB2312" pitchFamily="49" charset="-122"/>
              </a:rPr>
              <a:t>答案:(陶渊明是)最近人情的隐士与忠臣。 </a:t>
            </a:r>
          </a:p>
        </p:txBody>
      </p:sp>
      <p:sp>
        <p:nvSpPr>
          <p:cNvPr id="28674" name="AutoShape 5"/>
          <p:cNvSpPr>
            <a:spLocks noChangeArrowheads="1"/>
          </p:cNvSpPr>
          <p:nvPr/>
        </p:nvSpPr>
        <p:spPr bwMode="auto">
          <a:xfrm>
            <a:off x="1631950" y="44450"/>
            <a:ext cx="504825" cy="431800"/>
          </a:xfrm>
          <a:prstGeom prst="star5">
            <a:avLst/>
          </a:prstGeom>
          <a:solidFill>
            <a:schemeClr val="accent1"/>
          </a:solidFill>
          <a:ln w="9525">
            <a:solidFill>
              <a:schemeClr val="tx1"/>
            </a:solidFill>
            <a:miter lim="800000"/>
          </a:ln>
          <a:effectLst/>
        </p:spPr>
        <p:txBody>
          <a:bodyPr wrap="none" anchor="ctr" anchorCtr="0"/>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endParaRPr lang="zh-CN" altLang="en-US" sz="180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additive="base">
                                        <p:cTn id="6" dur="1" fill="hold">
                                          <p:stCondLst>
                                            <p:cond delay="0"/>
                                          </p:stCondLst>
                                        </p:cTn>
                                        <p:tgtEl>
                                          <p:spTgt spid="28673">
                                            <p:txEl>
                                              <p:pRg st="0" end="0"/>
                                            </p:txEl>
                                          </p:spTgt>
                                        </p:tgtEl>
                                        <p:attrNameLst>
                                          <p:attrName>style.visibility</p:attrName>
                                        </p:attrNameLst>
                                      </p:cBhvr>
                                      <p:to>
                                        <p:strVal val="visible"/>
                                      </p:to>
                                    </p:set>
                                    <p:animEffect transition="in" filter="diamond(in)">
                                      <p:cBhvr additive="base">
                                        <p:cTn id="7" dur="500" fill="hold"/>
                                        <p:tgtEl>
                                          <p:spTgt spid="2867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additive="base">
                                        <p:cTn id="11" dur="1" fill="hold">
                                          <p:stCondLst>
                                            <p:cond delay="0"/>
                                          </p:stCondLst>
                                        </p:cTn>
                                        <p:tgtEl>
                                          <p:spTgt spid="28673">
                                            <p:txEl>
                                              <p:pRg st="1" end="1"/>
                                            </p:txEl>
                                          </p:spTgt>
                                        </p:tgtEl>
                                        <p:attrNameLst>
                                          <p:attrName>style.visibility</p:attrName>
                                        </p:attrNameLst>
                                      </p:cBhvr>
                                      <p:to>
                                        <p:strVal val="visible"/>
                                      </p:to>
                                    </p:set>
                                    <p:animEffect transition="in" filter="diamond(in)">
                                      <p:cBhvr additive="base">
                                        <p:cTn id="12" dur="500" fill="hold"/>
                                        <p:tgtEl>
                                          <p:spTgt spid="2867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additive="base">
                                        <p:cTn id="16" dur="1" fill="hold">
                                          <p:stCondLst>
                                            <p:cond delay="0"/>
                                          </p:stCondLst>
                                        </p:cTn>
                                        <p:tgtEl>
                                          <p:spTgt spid="28673">
                                            <p:txEl>
                                              <p:pRg st="2" end="2"/>
                                            </p:txEl>
                                          </p:spTgt>
                                        </p:tgtEl>
                                        <p:attrNameLst>
                                          <p:attrName>style.visibility</p:attrName>
                                        </p:attrNameLst>
                                      </p:cBhvr>
                                      <p:to>
                                        <p:strVal val="visible"/>
                                      </p:to>
                                    </p:set>
                                    <p:animEffect transition="in" filter="diamond(in)">
                                      <p:cBhvr additive="base">
                                        <p:cTn id="17" dur="500" fill="hold"/>
                                        <p:tgtEl>
                                          <p:spTgt spid="2867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additive="base">
                                        <p:cTn id="21" dur="1" fill="hold">
                                          <p:stCondLst>
                                            <p:cond delay="0"/>
                                          </p:stCondLst>
                                        </p:cTn>
                                        <p:tgtEl>
                                          <p:spTgt spid="28673">
                                            <p:txEl>
                                              <p:pRg st="3" end="3"/>
                                            </p:txEl>
                                          </p:spTgt>
                                        </p:tgtEl>
                                        <p:attrNameLst>
                                          <p:attrName>style.visibility</p:attrName>
                                        </p:attrNameLst>
                                      </p:cBhvr>
                                      <p:to>
                                        <p:strVal val="visible"/>
                                      </p:to>
                                    </p:set>
                                    <p:animEffect transition="in" filter="diamond(in)">
                                      <p:cBhvr additive="base">
                                        <p:cTn id="22" dur="500" fill="hold"/>
                                        <p:tgtEl>
                                          <p:spTgt spid="2867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additive="base">
                                        <p:cTn id="26" dur="1" fill="hold">
                                          <p:stCondLst>
                                            <p:cond delay="0"/>
                                          </p:stCondLst>
                                        </p:cTn>
                                        <p:tgtEl>
                                          <p:spTgt spid="28673">
                                            <p:txEl>
                                              <p:pRg st="4" end="4"/>
                                            </p:txEl>
                                          </p:spTgt>
                                        </p:tgtEl>
                                        <p:attrNameLst>
                                          <p:attrName>style.visibility</p:attrName>
                                        </p:attrNameLst>
                                      </p:cBhvr>
                                      <p:to>
                                        <p:strVal val="visible"/>
                                      </p:to>
                                    </p:set>
                                    <p:animEffect transition="in" filter="diamond(in)">
                                      <p:cBhvr additive="base">
                                        <p:cTn id="27" dur="500" fill="hold"/>
                                        <p:tgtEl>
                                          <p:spTgt spid="2867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additive="base">
                                        <p:cTn id="31" dur="1" fill="hold">
                                          <p:stCondLst>
                                            <p:cond delay="0"/>
                                          </p:stCondLst>
                                        </p:cTn>
                                        <p:tgtEl>
                                          <p:spTgt spid="28673">
                                            <p:txEl>
                                              <p:pRg st="5" end="5"/>
                                            </p:txEl>
                                          </p:spTgt>
                                        </p:tgtEl>
                                        <p:attrNameLst>
                                          <p:attrName>style.visibility</p:attrName>
                                        </p:attrNameLst>
                                      </p:cBhvr>
                                      <p:to>
                                        <p:strVal val="visible"/>
                                      </p:to>
                                    </p:set>
                                    <p:animEffect transition="in" filter="diamond(in)">
                                      <p:cBhvr additive="base">
                                        <p:cTn id="32" dur="500" fill="hold"/>
                                        <p:tgtEl>
                                          <p:spTgt spid="2867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7" name="Text Box 2"/>
          <p:cNvSpPr txBox="1">
            <a:spLocks noChangeArrowheads="1"/>
          </p:cNvSpPr>
          <p:nvPr/>
        </p:nvSpPr>
        <p:spPr bwMode="auto">
          <a:xfrm>
            <a:off x="519430" y="255270"/>
            <a:ext cx="11528425" cy="6949439"/>
          </a:xfrm>
          <a:prstGeom prst="rect">
            <a:avLst/>
          </a:prstGeom>
          <a:noFill/>
          <a:ln w="9525">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R="0" lvl="0" algn="just">
              <a:spcBef>
                <a:spcPct val="50000"/>
              </a:spcBef>
            </a:pPr>
            <a:r>
              <a:rPr lang="zh-CN" altLang="en-US" sz="3600" b="1">
                <a:solidFill>
                  <a:srgbClr val="FF00FF"/>
                </a:solidFill>
                <a:effectLst>
                  <a:outerShdw blurRad="38100" dist="38100" dir="2700000" algn="tl">
                    <a:schemeClr val="bg2"/>
                  </a:outerShdw>
                </a:effectLst>
                <a:latin typeface="微软雅黑" panose="020b0503020204020204" pitchFamily="34" charset="-122"/>
                <a:ea typeface="微软雅黑" panose="020b0503020204020204" pitchFamily="34" charset="-122"/>
              </a:rPr>
              <a:t>三、说明类语段 </a:t>
            </a:r>
          </a:p>
          <a:p>
            <a:pPr marR="0" lvl="0" algn="just">
              <a:spcBef>
                <a:spcPct val="50000"/>
              </a:spcBef>
            </a:pPr>
            <a:r>
              <a:rPr lang="zh-CN" altLang="en-US" sz="3600" b="1">
                <a:solidFill>
                  <a:srgbClr val="FF00FF"/>
                </a:solidFill>
                <a:effectLst>
                  <a:outerShdw blurRad="38100" dist="38100" dir="2700000" algn="tl">
                    <a:schemeClr val="bg2"/>
                  </a:outerShdw>
                </a:effectLst>
                <a:latin typeface="微软雅黑" panose="020b0503020204020204" pitchFamily="34" charset="-122"/>
                <a:ea typeface="微软雅黑" panose="020b0503020204020204" pitchFamily="34" charset="-122"/>
              </a:rPr>
              <a:t>以说明方式表达的语段，其主要信息是：</a:t>
            </a:r>
          </a:p>
          <a:p>
            <a:pPr marR="0" lvl="0" algn="just">
              <a:spcBef>
                <a:spcPct val="50000"/>
              </a:spcBef>
            </a:pPr>
            <a:r>
              <a:rPr lang="zh-CN" altLang="en-US" sz="3600" b="1">
                <a:solidFill>
                  <a:srgbClr val="FF00FF"/>
                </a:solidFill>
                <a:effectLst>
                  <a:outerShdw blurRad="38100" dist="38100" dir="2700000" algn="tl">
                    <a:schemeClr val="bg2"/>
                  </a:outerShdw>
                </a:effectLst>
                <a:latin typeface="微软雅黑" panose="020b0503020204020204" pitchFamily="34" charset="-122"/>
                <a:ea typeface="微软雅黑" panose="020b0503020204020204" pitchFamily="34" charset="-122"/>
              </a:rPr>
              <a:t>①被说明的事物</a:t>
            </a:r>
          </a:p>
          <a:p>
            <a:pPr marR="0" lvl="0" algn="just">
              <a:spcBef>
                <a:spcPct val="50000"/>
              </a:spcBef>
            </a:pPr>
            <a:r>
              <a:rPr lang="zh-CN" altLang="en-US" sz="3600" b="1">
                <a:solidFill>
                  <a:srgbClr val="FF00FF"/>
                </a:solidFill>
                <a:effectLst>
                  <a:outerShdw blurRad="38100" dist="38100" dir="2700000" algn="tl">
                    <a:schemeClr val="bg2"/>
                  </a:outerShdw>
                </a:effectLst>
                <a:latin typeface="微软雅黑" panose="020b0503020204020204" pitchFamily="34" charset="-122"/>
                <a:ea typeface="微软雅黑" panose="020b0503020204020204" pitchFamily="34" charset="-122"/>
              </a:rPr>
              <a:t>②被说明事物的主要特征	</a:t>
            </a:r>
          </a:p>
          <a:p>
            <a:pPr marR="0" lvl="0" algn="just">
              <a:spcBef>
                <a:spcPct val="50000"/>
              </a:spcBef>
            </a:pPr>
            <a:endParaRPr lang="zh-CN" altLang="en-US" sz="3600" b="1">
              <a:solidFill>
                <a:srgbClr val="FF00FF"/>
              </a:solidFill>
              <a:effectLst>
                <a:outerShdw blurRad="38100" dist="38100" dir="2700000" algn="tl">
                  <a:schemeClr val="bg2"/>
                </a:outerShdw>
              </a:effectLst>
              <a:latin typeface="微软雅黑" panose="020b0503020204020204" pitchFamily="34" charset="-122"/>
              <a:ea typeface="微软雅黑" panose="020b0503020204020204" pitchFamily="34" charset="-122"/>
            </a:endParaRPr>
          </a:p>
          <a:p>
            <a:pPr marR="0" lvl="0" algn="just">
              <a:spcBef>
                <a:spcPct val="50000"/>
              </a:spcBef>
            </a:pPr>
            <a:endParaRPr lang="zh-CN" altLang="en-US" sz="3600" b="1">
              <a:solidFill>
                <a:srgbClr val="FF00FF"/>
              </a:solidFill>
              <a:effectLst>
                <a:outerShdw blurRad="38100" dist="38100" dir="2700000" algn="tl">
                  <a:schemeClr val="bg2"/>
                </a:outerShdw>
              </a:effectLst>
              <a:latin typeface="微软雅黑" panose="020b0503020204020204" pitchFamily="34" charset="-122"/>
              <a:ea typeface="微软雅黑" panose="020b0503020204020204" pitchFamily="34" charset="-122"/>
            </a:endParaRPr>
          </a:p>
          <a:p>
            <a:pPr marR="0" lvl="0" algn="just">
              <a:spcBef>
                <a:spcPct val="50000"/>
              </a:spcBef>
            </a:pPr>
            <a:r>
              <a:rPr lang="zh-CN" altLang="en-US" sz="3600" b="1">
                <a:solidFill>
                  <a:srgbClr val="FF00FF"/>
                </a:solidFill>
                <a:effectLst>
                  <a:outerShdw blurRad="38100" dist="38100" dir="2700000" algn="tl">
                    <a:schemeClr val="bg2"/>
                  </a:outerShdw>
                </a:effectLst>
                <a:latin typeface="微软雅黑" panose="020b0503020204020204" pitchFamily="34" charset="-122"/>
                <a:ea typeface="微软雅黑" panose="020b0503020204020204" pitchFamily="34" charset="-122"/>
              </a:rPr>
              <a:t>③说明的目的等（要运用层次划分法,把语段的层次划清后，提炼各层次的要点，然后把各要点“相加”）</a:t>
            </a:r>
          </a:p>
          <a:p>
            <a:pPr marR="0" lvl="0" algn="just">
              <a:spcBef>
                <a:spcPct val="50000"/>
              </a:spcBef>
            </a:pPr>
            <a:r>
              <a:rPr lang="zh-CN" altLang="en-US" sz="3600" b="1">
                <a:solidFill>
                  <a:srgbClr val="FF00FF"/>
                </a:solidFill>
                <a:effectLst>
                  <a:outerShdw blurRad="38100" dist="38100" dir="2700000" algn="tl">
                    <a:schemeClr val="bg2"/>
                  </a:outerShdw>
                </a:effectLst>
                <a:latin typeface="微软雅黑" panose="020b0503020204020204" pitchFamily="34" charset="-122"/>
                <a:ea typeface="微软雅黑" panose="020b0503020204020204" pitchFamily="34" charset="-122"/>
              </a:rPr>
              <a:t>  次要信息包括举例、描写、修辞等方面的句子。</a:t>
            </a:r>
          </a:p>
        </p:txBody>
      </p:sp>
      <p:sp>
        <p:nvSpPr>
          <p:cNvPr id="29698" name="Text Box 3"/>
          <p:cNvSpPr/>
          <p:nvPr/>
        </p:nvSpPr>
        <p:spPr>
          <a:xfrm>
            <a:off x="1347470" y="3055620"/>
            <a:ext cx="7326312" cy="179832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solidFill>
                  <a:srgbClr val="0000FF"/>
                </a:solidFill>
                <a:latin typeface="楷体_GB2312" pitchFamily="49" charset="-122"/>
                <a:ea typeface="楷体_GB2312" pitchFamily="49" charset="-122"/>
              </a:rPr>
              <a:t>人 ——外貌、特点</a:t>
            </a:r>
          </a:p>
          <a:p>
            <a:pPr lvl="0"/>
            <a:r>
              <a:rPr lang="zh-CN" altLang="en-US" sz="2800" b="1">
                <a:solidFill>
                  <a:srgbClr val="0000FF"/>
                </a:solidFill>
                <a:latin typeface="楷体_GB2312" pitchFamily="49" charset="-122"/>
                <a:ea typeface="楷体_GB2312" pitchFamily="49" charset="-122"/>
              </a:rPr>
              <a:t>物体——属性、特点、功用</a:t>
            </a:r>
          </a:p>
          <a:p>
            <a:pPr lvl="0"/>
            <a:r>
              <a:rPr lang="zh-CN" altLang="en-US" sz="2800" b="1">
                <a:solidFill>
                  <a:srgbClr val="0000FF"/>
                </a:solidFill>
                <a:latin typeface="楷体_GB2312" pitchFamily="49" charset="-122"/>
                <a:ea typeface="楷体_GB2312" pitchFamily="49" charset="-122"/>
              </a:rPr>
              <a:t>景物、建筑物——方位、大小、结构、成因</a:t>
            </a:r>
          </a:p>
          <a:p>
            <a:pPr lvl="0"/>
            <a:r>
              <a:rPr lang="zh-CN" altLang="en-US" sz="2800" b="1">
                <a:solidFill>
                  <a:srgbClr val="0000FF"/>
                </a:solidFill>
                <a:latin typeface="楷体_GB2312" pitchFamily="49" charset="-122"/>
                <a:ea typeface="楷体_GB2312" pitchFamily="49" charset="-122"/>
              </a:rPr>
              <a:t>抽象事物——内涵、外延、属性</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5"/>
          <p:cNvSpPr txBox="1">
            <a:spLocks noChangeArrowheads="1"/>
          </p:cNvSpPr>
          <p:nvPr/>
        </p:nvSpPr>
        <p:spPr bwMode="auto">
          <a:xfrm>
            <a:off x="533801" y="6019758"/>
            <a:ext cx="11036374" cy="736092"/>
          </a:xfrm>
          <a:prstGeom prst="rect">
            <a:avLst/>
          </a:prstGeom>
          <a:noFill/>
          <a:ln w="9525">
            <a:noFill/>
            <a:miter lim="800000"/>
          </a:ln>
          <a:effectLst/>
        </p:spPr>
        <p:txBody>
          <a:bodyPr wrap="square">
            <a:spAutoFit/>
          </a:bodyPr>
          <a:lstStyle/>
          <a:p>
            <a:r>
              <a:rPr lang="zh-CN" altLang="en-US" sz="2115" b="1" smtClean="0">
                <a:solidFill>
                  <a:srgbClr val="FF0000"/>
                </a:solidFill>
                <a:latin typeface="+mn-ea"/>
              </a:rPr>
              <a:t>答案： ①志愿服务能够弥补政府和市场服务的不足；②推动社会文明发展；</a:t>
            </a:r>
          </a:p>
          <a:p>
            <a:r>
              <a:rPr lang="zh-CN" altLang="en-US" sz="2115" b="1" smtClean="0">
                <a:solidFill>
                  <a:srgbClr val="FF0000"/>
                </a:solidFill>
                <a:latin typeface="+mn-ea"/>
              </a:rPr>
              <a:t>       ③实现个人美好价值；④使人获得精神满足。</a:t>
            </a:r>
          </a:p>
        </p:txBody>
      </p:sp>
      <p:graphicFrame>
        <p:nvGraphicFramePr>
          <p:cNvPr id="5" name="表格 4"/>
          <p:cNvGraphicFramePr>
            <a:graphicFrameLocks noGrp="1"/>
          </p:cNvGraphicFramePr>
          <p:nvPr>
            <p:custDataLst>
              <p:tags r:id="rId2"/>
            </p:custDataLst>
          </p:nvPr>
        </p:nvGraphicFramePr>
        <p:xfrm>
          <a:off x="244903" y="2142156"/>
          <a:ext cx="11262360" cy="3126740"/>
        </p:xfrm>
        <a:graphic>
          <a:graphicData uri="http://schemas.openxmlformats.org/drawingml/2006/table">
            <a:tbl>
              <a:tblPr/>
              <a:tblGrid>
                <a:gridCol w="1814195"/>
                <a:gridCol w="9448165"/>
              </a:tblGrid>
              <a:tr h="748030">
                <a:tc>
                  <a:txBody>
                    <a:bodyPr vert="horz" wrap="square"/>
                    <a:lstStyle/>
                    <a:p>
                      <a:pPr marL="0" algn="l" defTabSz="914400" rtl="0" eaLnBrk="1" latinLnBrk="0" hangingPunct="1">
                        <a:spcAft>
                          <a:spcPct val="0"/>
                        </a:spcAft>
                      </a:pPr>
                      <a:r>
                        <a:rPr lang="zh-CN" sz="2000" b="1" kern="100">
                          <a:solidFill>
                            <a:schemeClr val="accent6">
                              <a:lumMod val="50000"/>
                            </a:schemeClr>
                          </a:solidFill>
                          <a:latin typeface="黑体" panose="02010609060101010101" pitchFamily="2" charset="-122"/>
                          <a:ea typeface="黑体" panose="02010609060101010101" pitchFamily="2" charset="-122"/>
                          <a:cs typeface="Times New Roman" panose="02020603050405020304"/>
                        </a:rPr>
                        <a:t>第一步：给语段划分层次</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000" b="1" kern="100">
                          <a:solidFill>
                            <a:schemeClr val="accent6">
                              <a:lumMod val="50000"/>
                            </a:schemeClr>
                          </a:solidFill>
                          <a:latin typeface="黑体" panose="02010609060101010101" pitchFamily="2" charset="-122"/>
                          <a:ea typeface="黑体" panose="02010609060101010101" pitchFamily="2" charset="-122"/>
                          <a:cs typeface="黑体" panose="02010609060101010101" pitchFamily="2" charset="-122"/>
                        </a:rPr>
                        <a:t>这是一则说明性材料，介绍的是志愿服务的作用。语段共有4句话，每一句话各是一个层次。</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028700">
                <a:tc>
                  <a:txBody>
                    <a:bodyPr vert="horz" wrap="square"/>
                    <a:lstStyle/>
                    <a:p>
                      <a:pPr marL="0" algn="l" defTabSz="914400" rtl="0" eaLnBrk="1" latinLnBrk="0" hangingPunct="1">
                        <a:spcAft>
                          <a:spcPct val="0"/>
                        </a:spcAft>
                      </a:pPr>
                      <a:r>
                        <a:rPr lang="zh-CN" sz="2000" b="1" kern="100">
                          <a:solidFill>
                            <a:schemeClr val="accent6">
                              <a:lumMod val="50000"/>
                            </a:schemeClr>
                          </a:solidFill>
                          <a:latin typeface="黑体" panose="02010609060101010101" pitchFamily="2" charset="-122"/>
                          <a:ea typeface="黑体" panose="02010609060101010101" pitchFamily="2" charset="-122"/>
                          <a:cs typeface="Times New Roman" panose="02020603050405020304"/>
                        </a:rPr>
                        <a:t>第二步：提炼各层次要点</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000" b="1" kern="100">
                          <a:solidFill>
                            <a:schemeClr val="accent6">
                              <a:lumMod val="50000"/>
                            </a:schemeClr>
                          </a:solidFill>
                          <a:latin typeface="黑体" panose="02010609060101010101" pitchFamily="2" charset="-122"/>
                          <a:ea typeface="黑体" panose="02010609060101010101" pitchFamily="2" charset="-122"/>
                          <a:cs typeface="Times New Roman" panose="02020603050405020304"/>
                        </a:rPr>
                        <a:t>第一层次介绍志愿服务的社会特质；第二层次介绍志愿服务的历史和作用；第三层次介绍志愿服务是把实现个人的美好价值变为现实的一种途径；第四层次表明志愿者在服务过程中会获得精神上的满足。</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707390">
                <a:tc>
                  <a:txBody>
                    <a:bodyPr vert="horz" wrap="square"/>
                    <a:lstStyle/>
                    <a:p>
                      <a:pPr marL="0" algn="l" defTabSz="914400" rtl="0" eaLnBrk="1" latinLnBrk="0" hangingPunct="1">
                        <a:spcAft>
                          <a:spcPct val="0"/>
                        </a:spcAft>
                      </a:pPr>
                      <a:r>
                        <a:rPr lang="zh-CN" sz="2000" b="1" kern="100">
                          <a:solidFill>
                            <a:schemeClr val="accent6">
                              <a:lumMod val="50000"/>
                            </a:schemeClr>
                          </a:solidFill>
                          <a:latin typeface="黑体" panose="02010609060101010101" pitchFamily="2" charset="-122"/>
                          <a:ea typeface="黑体" panose="02010609060101010101" pitchFamily="2" charset="-122"/>
                          <a:cs typeface="Times New Roman" panose="02020603050405020304"/>
                        </a:rPr>
                        <a:t>第三步：比较整理概括</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000" b="1" kern="100">
                          <a:solidFill>
                            <a:schemeClr val="accent6">
                              <a:lumMod val="50000"/>
                            </a:schemeClr>
                          </a:solidFill>
                          <a:latin typeface="黑体" panose="02010609060101010101" pitchFamily="2" charset="-122"/>
                          <a:ea typeface="黑体" panose="02010609060101010101" pitchFamily="2" charset="-122"/>
                          <a:cs typeface="Times New Roman" panose="02020603050405020304"/>
                        </a:rPr>
                        <a:t>整合四句话的四方面信息，即可得出答案。在概括的过程中，注意删次留主，根据字数概括压缩。</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42620">
                <a:tc>
                  <a:txBody>
                    <a:bodyPr vert="horz" wrap="square"/>
                    <a:lstStyle/>
                    <a:p>
                      <a:pPr marL="0" algn="l" defTabSz="914400" rtl="0" eaLnBrk="1" latinLnBrk="0" hangingPunct="1">
                        <a:spcAft>
                          <a:spcPct val="0"/>
                        </a:spcAft>
                      </a:pPr>
                      <a:r>
                        <a:rPr lang="zh-CN" sz="2000" b="1" kern="100">
                          <a:solidFill>
                            <a:schemeClr val="accent6">
                              <a:lumMod val="50000"/>
                            </a:schemeClr>
                          </a:solidFill>
                          <a:latin typeface="黑体" panose="02010609060101010101" pitchFamily="2" charset="-122"/>
                          <a:ea typeface="黑体" panose="02010609060101010101" pitchFamily="2" charset="-122"/>
                          <a:cs typeface="Times New Roman" panose="02020603050405020304"/>
                        </a:rPr>
                        <a:t>第四步：根据要求检验答案</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algn="l" defTabSz="914400" rtl="0" eaLnBrk="1" latinLnBrk="0" hangingPunct="1">
                        <a:spcAft>
                          <a:spcPct val="0"/>
                        </a:spcAft>
                      </a:pPr>
                      <a:r>
                        <a:rPr lang="zh-CN" sz="2000" b="1" kern="100">
                          <a:solidFill>
                            <a:schemeClr val="accent6">
                              <a:lumMod val="50000"/>
                            </a:schemeClr>
                          </a:solidFill>
                          <a:latin typeface="黑体" panose="02010609060101010101" pitchFamily="2" charset="-122"/>
                          <a:ea typeface="黑体" panose="02010609060101010101" pitchFamily="2" charset="-122"/>
                          <a:cs typeface="Times New Roman" panose="02020603050405020304"/>
                        </a:rPr>
                        <a:t>看看题干要求有没有字数限制，语言限制，检查答案。</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2" name="Text Box 5"/>
          <p:cNvSpPr txBox="1">
            <a:spLocks noChangeArrowheads="1"/>
          </p:cNvSpPr>
          <p:nvPr/>
        </p:nvSpPr>
        <p:spPr bwMode="auto">
          <a:xfrm>
            <a:off x="76835" y="76200"/>
            <a:ext cx="12016740" cy="1833372"/>
          </a:xfrm>
          <a:prstGeom prst="rect">
            <a:avLst/>
          </a:prstGeom>
          <a:noFill/>
          <a:ln w="9525">
            <a:noFill/>
            <a:miter lim="800000"/>
          </a:ln>
          <a:effectLst/>
        </p:spPr>
        <p:txBody>
          <a:bodyPr wrap="square">
            <a:spAutoFit/>
          </a:bodyPr>
          <a:lstStyle/>
          <a:p>
            <a:r>
              <a:rPr lang="en-US" altLang="en-US" sz="1905" b="1" smtClean="0">
                <a:solidFill>
                  <a:srgbClr val="006600"/>
                </a:solidFill>
                <a:latin typeface="+mn-ea"/>
              </a:rPr>
              <a:t> (2015·山东卷)阅读下面一段文字，以“志愿服务”开头，概括志愿服务的作用。</a:t>
            </a:r>
          </a:p>
          <a:p>
            <a:r>
              <a:rPr lang="en-US" altLang="en-US" sz="1905" b="1" smtClean="0">
                <a:solidFill>
                  <a:srgbClr val="006600"/>
                </a:solidFill>
                <a:latin typeface="+mn-ea"/>
              </a:rPr>
              <a:t>        要求：①要点全面；②不超过50个字。</a:t>
            </a:r>
          </a:p>
          <a:p>
            <a:r>
              <a:rPr lang="en-US" altLang="en-US" sz="1905" b="1" smtClean="0">
                <a:solidFill>
                  <a:srgbClr val="006600"/>
                </a:solidFill>
                <a:latin typeface="+mn-ea"/>
              </a:rPr>
              <a:t>志愿服务是一项以自愿且不图物质报酬为参与前提的社会事业，重在出力而不是出钱，致力于弥补政府服务和市场服务的不足。这项事业有上百年的历史，在世界各地广泛开展，是推动社会文明发展的一个重要方面。人的内心都有向真、向善、向美的一面，都期望实现个人的美好价值，志愿服务是把这种期望变为现实的一种途径。志愿者在从事服务的过程中，会获得精神上的满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48970" y="929005"/>
            <a:ext cx="10894695" cy="3383281"/>
          </a:xfrm>
          <a:prstGeom prst="rect">
            <a:avLst/>
          </a:prstGeom>
          <a:noFill/>
        </p:spPr>
        <p:txBody>
          <a:bodyPr wrap="square" rtlCol="0">
            <a:spAutoFit/>
          </a:bodyPr>
          <a:lstStyle/>
          <a:p>
            <a:pPr>
              <a:lnSpc>
                <a:spcPct val="150000"/>
              </a:lnSpc>
              <a:defRPr/>
            </a:pPr>
            <a:r>
              <a:rPr lang="zh-CN" altLang="id-ID">
                <a:solidFill>
                  <a:srgbClr val="578778"/>
                </a:solidFill>
                <a:latin typeface="微软雅黑" panose="020b0503020204020204" pitchFamily="34" charset="-122"/>
                <a:ea typeface="微软雅黑" panose="020b0503020204020204" pitchFamily="34" charset="-122"/>
              </a:rPr>
              <a:t>阅读下面的语段，用一句话概括“丹书铁券”在明代的发展变化。(不超过55字)</a:t>
            </a:r>
          </a:p>
          <a:p>
            <a:pPr>
              <a:lnSpc>
                <a:spcPct val="150000"/>
              </a:lnSpc>
              <a:defRPr/>
            </a:pPr>
            <a:r>
              <a:rPr lang="zh-CN" altLang="id-ID">
                <a:solidFill>
                  <a:srgbClr val="578778"/>
                </a:solidFill>
                <a:latin typeface="微软雅黑" panose="020b0503020204020204" pitchFamily="34" charset="-122"/>
                <a:ea typeface="微软雅黑" panose="020b0503020204020204" pitchFamily="34" charset="-122"/>
              </a:rPr>
              <a:t>“丹书铁券”是古代帝王颁授给功臣、重臣的一种特权信物。之所以称“丹书铁券”，是因为早期的铁券是以朱砂填涂其上的文字。用朱砂填涂文字，可使颜色纯正，又能使色彩经久不褪；以铁为券，取其坚固、久存之意。明初，朱元璋创建了历史上最完备的铁券制度，从法律上规范了“丹书铁券”的有关内容。如其颁授对象，仅限于立有军功，被封为公、侯、伯的勋臣；至于权限范围，仅限于本人和后代犯罪不加刑。洪武三年(1370年)，李善长、徐达、李文忠等34人获公爵或侯爵封号，并被赐予“丹书铁券”。明中后期，仍不时有功臣及其后裔获赐铁券。明末，崇祯皇帝还曾给大宦官魏忠贤的侄子魏良卿颁赐铁券。清代，“丹书铁券”制度被废除。</a:t>
            </a:r>
          </a:p>
        </p:txBody>
      </p:sp>
      <p:sp>
        <p:nvSpPr>
          <p:cNvPr id="31" name="文本框 30"/>
          <p:cNvSpPr txBox="1"/>
          <p:nvPr/>
        </p:nvSpPr>
        <p:spPr>
          <a:xfrm>
            <a:off x="2370067" y="364634"/>
            <a:ext cx="3672603" cy="4572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a:ln>
                  <a:noFill/>
                </a:ln>
                <a:solidFill>
                  <a:schemeClr val="tx1">
                    <a:lumMod val="75000"/>
                    <a:lumOff val="25000"/>
                  </a:schemeClr>
                </a:solidFill>
                <a:uLnTx/>
                <a:uFillTx/>
                <a:latin typeface="微软雅黑" panose="020b0503020204020204" pitchFamily="34" charset="-122"/>
                <a:ea typeface="微软雅黑" panose="020b0503020204020204" pitchFamily="34" charset="-122"/>
              </a:rPr>
              <a:t> 说明类语段</a:t>
            </a:r>
          </a:p>
        </p:txBody>
      </p:sp>
      <p:cxnSp>
        <p:nvCxnSpPr>
          <p:cNvPr id="4" name="直接连接符 3"/>
          <p:cNvCxnSpPr/>
          <p:nvPr/>
        </p:nvCxnSpPr>
        <p:spPr>
          <a:xfrm>
            <a:off x="926465" y="1902460"/>
            <a:ext cx="10577195" cy="7556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74065" y="2445385"/>
            <a:ext cx="10577195" cy="7556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81355" y="3001010"/>
            <a:ext cx="8313420" cy="476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04875" y="6129655"/>
            <a:ext cx="35763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5492115" y="1014095"/>
            <a:ext cx="1870710" cy="467995"/>
          </a:xfrm>
          <a:prstGeom prst="round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48970" y="3081655"/>
            <a:ext cx="4088765" cy="588010"/>
          </a:xfrm>
          <a:prstGeom prst="round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249410" y="2493010"/>
            <a:ext cx="768985" cy="58864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388735" y="4668520"/>
            <a:ext cx="1537970" cy="637540"/>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087360" y="4838700"/>
            <a:ext cx="3364230" cy="331470"/>
          </a:xfrm>
          <a:prstGeom prst="roundRect">
            <a:avLst>
              <a:gd name="adj" fmla="val 50000"/>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869440" y="5306060"/>
            <a:ext cx="768985" cy="58864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80440" y="5438140"/>
            <a:ext cx="10894695" cy="1371600"/>
          </a:xfrm>
          <a:prstGeom prst="rect">
            <a:avLst/>
          </a:prstGeom>
          <a:solidFill>
            <a:srgbClr val="92D050"/>
          </a:solidFill>
        </p:spPr>
        <p:txBody>
          <a:bodyPr wrap="square" rtlCol="0">
            <a:spAutoFit/>
          </a:bodyPr>
          <a:lstStyle/>
          <a:p>
            <a:pPr>
              <a:lnSpc>
                <a:spcPct val="150000"/>
              </a:lnSpc>
              <a:defRPr/>
            </a:pPr>
            <a:r>
              <a:rPr lang="zh-CN" altLang="id-ID" sz="2800" b="1">
                <a:solidFill>
                  <a:srgbClr val="FF0000"/>
                </a:solidFill>
                <a:latin typeface="微软雅黑" panose="020b0503020204020204" pitchFamily="34" charset="-122"/>
                <a:ea typeface="微软雅黑" panose="020b0503020204020204" pitchFamily="34" charset="-122"/>
              </a:rPr>
              <a:t>丹书铁券在明初创建了最完备的铁券制度，规定了颁授对象和权限范围；到了明朝中后期，颁授对象扩大到有功之臣的后裔。</a:t>
            </a:r>
          </a:p>
        </p:txBody>
      </p:sp>
      <p:sp>
        <p:nvSpPr>
          <p:cNvPr id="28" name="Text Placeholder 32"/>
          <p:cNvSpPr txBox="1"/>
          <p:nvPr/>
        </p:nvSpPr>
        <p:spPr>
          <a:xfrm>
            <a:off x="5678170" y="603251"/>
            <a:ext cx="4861560" cy="878840"/>
          </a:xfrm>
          <a:prstGeom prst="rect">
            <a:avLst/>
          </a:prstGeom>
          <a:gradFill>
            <a:gsLst>
              <a:gs pos="0">
                <a:srgbClr val="FECF40"/>
              </a:gs>
              <a:gs pos="100000">
                <a:srgbClr val="846C21"/>
              </a:gs>
            </a:gsLst>
            <a:lin scaled="0"/>
          </a:gradFill>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algn="l">
              <a:lnSpc>
                <a:spcPct val="100000"/>
              </a:lnSpc>
              <a:spcBef>
                <a:spcPts val="750"/>
              </a:spcBef>
              <a:buClrTx/>
              <a:buSzTx/>
              <a:buNone/>
            </a:pPr>
            <a:r>
              <a:rPr lang="en-US" sz="2800" b="1">
                <a:latin typeface="微软雅黑" panose="020b0503020204020204" pitchFamily="34" charset="-122"/>
                <a:ea typeface="微软雅黑" panose="020b0503020204020204" pitchFamily="34" charset="-122"/>
                <a:sym typeface="+mn-ea"/>
              </a:rPr>
              <a:t>①中心事物③主要特征③范围（举例等可省）</a:t>
            </a:r>
          </a:p>
        </p:txBody>
      </p:sp>
      <p:cxnSp>
        <p:nvCxnSpPr>
          <p:cNvPr id="8" name="直接连接符 7"/>
          <p:cNvCxnSpPr/>
          <p:nvPr/>
        </p:nvCxnSpPr>
        <p:spPr>
          <a:xfrm>
            <a:off x="5111115" y="3627120"/>
            <a:ext cx="5326380" cy="1651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48970" y="3669665"/>
            <a:ext cx="1579245" cy="58864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962390" y="3627120"/>
            <a:ext cx="1475105" cy="58864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884545" y="5306060"/>
            <a:ext cx="2041525" cy="58864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1"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2"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3"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4" presetClass="entr" presetSubtype="16" fill="hold" grpId="4"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ox(in)">
                                      <p:cBhvr>
                                        <p:cTn id="51" dur="2000"/>
                                        <p:tgtEl>
                                          <p:spTgt spid="10"/>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4" presetClass="entr" presetSubtype="16" fill="hold" grpId="5"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box(in)">
                                      <p:cBhvr>
                                        <p:cTn id="56" dur="2000"/>
                                        <p:tgtEl>
                                          <p:spTgt spid="13"/>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ppt_x"/>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8"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9"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1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4" presetClass="entr" presetSubtype="16" fill="hold" grpId="6" nodeType="click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box(in)">
                                      <p:cBhvr>
                                        <p:cTn id="85" dur="2000"/>
                                        <p:tgtEl>
                                          <p:spTgt spid="23"/>
                                        </p:tgtEl>
                                      </p:cBhvr>
                                    </p:animEffect>
                                  </p:childTnLst>
                                </p:cTn>
                              </p:par>
                            </p:childTnLst>
                          </p:cTn>
                        </p:par>
                      </p:childTnLst>
                    </p:cTn>
                  </p:par>
                  <p:par>
                    <p:cTn id="86" fill="hold" nodeType="clickPar">
                      <p:stCondLst>
                        <p:cond delay="indefinite"/>
                      </p:stCondLst>
                      <p:childTnLst>
                        <p:par>
                          <p:cTn id="87" fill="hold" nodeType="afterGroup">
                            <p:stCondLst>
                              <p:cond delay="0"/>
                            </p:stCondLst>
                            <p:childTnLst>
                              <p:par>
                                <p:cTn id="88" presetID="2" presetClass="entr" presetSubtype="4" fill="hold" grpId="7" nodeType="click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fill="hold"/>
                                        <p:tgtEl>
                                          <p:spTgt spid="28"/>
                                        </p:tgtEl>
                                        <p:attrNameLst>
                                          <p:attrName>ppt_x</p:attrName>
                                        </p:attrNameLst>
                                      </p:cBhvr>
                                      <p:tavLst>
                                        <p:tav tm="0">
                                          <p:val>
                                            <p:strVal val="#ppt_x"/>
                                          </p:val>
                                        </p:tav>
                                        <p:tav tm="100000">
                                          <p:val>
                                            <p:strVal val="#ppt_x"/>
                                          </p:val>
                                        </p:tav>
                                      </p:tavLst>
                                    </p:anim>
                                    <p:anim calcmode="lin" valueType="num">
                                      <p:cBhvr additive="base">
                                        <p:cTn id="9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2" fill="hold" nodeType="clickPar">
                      <p:stCondLst>
                        <p:cond delay="indefinite"/>
                      </p:stCondLst>
                      <p:childTnLst>
                        <p:par>
                          <p:cTn id="93" fill="hold" nodeType="afterGroup">
                            <p:stCondLst>
                              <p:cond delay="0"/>
                            </p:stCondLst>
                            <p:childTnLst>
                              <p:par>
                                <p:cTn id="94" presetID="2" presetClass="entr" presetSubtype="4" fill="hold" nodeType="clickEffect">
                                  <p:stCondLst>
                                    <p:cond delay="0"/>
                                  </p:stCondLst>
                                  <p:childTnLst>
                                    <p:set>
                                      <p:cBhvr>
                                        <p:cTn id="95" dur="1" fill="hold">
                                          <p:stCondLst>
                                            <p:cond delay="0"/>
                                          </p:stCondLst>
                                        </p:cTn>
                                        <p:tgtEl>
                                          <p:spTgt spid="8"/>
                                        </p:tgtEl>
                                        <p:attrNameLst>
                                          <p:attrName>style.visibility</p:attrName>
                                        </p:attrNameLst>
                                      </p:cBhvr>
                                      <p:to>
                                        <p:strVal val="visible"/>
                                      </p:to>
                                    </p:set>
                                    <p:anim calcmode="lin" valueType="num">
                                      <p:cBhvr additive="base">
                                        <p:cTn id="96" dur="500" fill="hold"/>
                                        <p:tgtEl>
                                          <p:spTgt spid="8"/>
                                        </p:tgtEl>
                                        <p:attrNameLst>
                                          <p:attrName>ppt_x</p:attrName>
                                        </p:attrNameLst>
                                      </p:cBhvr>
                                      <p:tavLst>
                                        <p:tav tm="0">
                                          <p:val>
                                            <p:strVal val="#ppt_x"/>
                                          </p:val>
                                        </p:tav>
                                        <p:tav tm="100000">
                                          <p:val>
                                            <p:strVal val="#ppt_x"/>
                                          </p:val>
                                        </p:tav>
                                      </p:tavLst>
                                    </p:anim>
                                    <p:anim calcmode="lin" valueType="num">
                                      <p:cBhvr additive="base">
                                        <p:cTn id="9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4"/>
      <p:bldP spid="11" grpId="1"/>
      <p:bldP spid="12" grpId="2"/>
      <p:bldP spid="13" grpId="5"/>
      <p:bldP spid="20" grpId="3"/>
      <p:bldP spid="23" grpId="6"/>
      <p:bldP spid="28" grpId="7"/>
      <p:bldP spid="14" grpId="8"/>
      <p:bldP spid="15" grpId="9"/>
      <p:bldP spid="16" grpId="1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5" name="Text Box 2"/>
          <p:cNvSpPr/>
          <p:nvPr/>
        </p:nvSpPr>
        <p:spPr>
          <a:xfrm>
            <a:off x="942340" y="977900"/>
            <a:ext cx="7127875" cy="64008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just"/>
            <a:r>
              <a:rPr lang="en-US" altLang="zh-CN" sz="3600" b="1">
                <a:solidFill>
                  <a:srgbClr val="0000FF"/>
                </a:solidFill>
                <a:latin typeface="微软雅黑" panose="020b0503020204020204" pitchFamily="34" charset="-122"/>
                <a:ea typeface="微软雅黑" panose="020b0503020204020204" pitchFamily="34" charset="-122"/>
              </a:rPr>
              <a:t>①抓住描述的要素和对象</a:t>
            </a:r>
          </a:p>
        </p:txBody>
      </p:sp>
      <p:sp>
        <p:nvSpPr>
          <p:cNvPr id="41986" name="Text Box 3"/>
          <p:cNvSpPr txBox="1">
            <a:spLocks noChangeArrowheads="1"/>
          </p:cNvSpPr>
          <p:nvPr/>
        </p:nvSpPr>
        <p:spPr bwMode="auto">
          <a:xfrm>
            <a:off x="1408430" y="90805"/>
            <a:ext cx="7010400" cy="701040"/>
          </a:xfrm>
          <a:prstGeom prst="rect">
            <a:avLst/>
          </a:prstGeom>
          <a:noFill/>
          <a:ln w="9525">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R="0" lvl="0">
              <a:spcBef>
                <a:spcPct val="50000"/>
              </a:spcBef>
            </a:pPr>
            <a:r>
              <a:rPr lang="zh-CN" altLang="en-US" sz="4000" b="1">
                <a:solidFill>
                  <a:srgbClr val="FF00FF"/>
                </a:solidFill>
                <a:effectLst>
                  <a:outerShdw blurRad="38100" dist="38100" dir="2700000" algn="tl">
                    <a:schemeClr val="bg2"/>
                  </a:outerShdw>
                </a:effectLst>
                <a:latin typeface="微软雅黑" panose="020b0503020204020204" pitchFamily="34" charset="-122"/>
                <a:ea typeface="微软雅黑" panose="020b0503020204020204" pitchFamily="34" charset="-122"/>
              </a:rPr>
              <a:t>四、描写类语段</a:t>
            </a:r>
          </a:p>
        </p:txBody>
      </p:sp>
      <p:sp>
        <p:nvSpPr>
          <p:cNvPr id="41987" name="Text Box 4"/>
          <p:cNvSpPr/>
          <p:nvPr/>
        </p:nvSpPr>
        <p:spPr>
          <a:xfrm>
            <a:off x="861060" y="1727835"/>
            <a:ext cx="10099040" cy="64008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just"/>
            <a:r>
              <a:rPr lang="en-US" altLang="zh-CN" sz="3600" b="1">
                <a:solidFill>
                  <a:srgbClr val="0000FF"/>
                </a:solidFill>
                <a:latin typeface="微软雅黑" panose="020b0503020204020204" pitchFamily="34" charset="-122"/>
                <a:ea typeface="微软雅黑" panose="020b0503020204020204" pitchFamily="34" charset="-122"/>
              </a:rPr>
              <a:t>②具体生动的描述性内容往往是舍去的对象。</a:t>
            </a:r>
          </a:p>
        </p:txBody>
      </p:sp>
      <p:sp>
        <p:nvSpPr>
          <p:cNvPr id="44034" name="文本占位符 198658"/>
          <p:cNvSpPr/>
          <p:nvPr/>
        </p:nvSpPr>
        <p:spPr>
          <a:xfrm>
            <a:off x="554355" y="2539365"/>
            <a:ext cx="10721340" cy="4530725"/>
          </a:xfrm>
          <a:prstGeom prst="rect">
            <a:avLst/>
          </a:prstGeom>
          <a:noFill/>
          <a:ln>
            <a:solidFill>
              <a:prstClr val="black"/>
            </a:solidFill>
            <a:miter lim="800000"/>
          </a:ln>
        </p:spPr>
        <p:txBody>
          <a:bodyPr vert="horz" wrap="square" lIns="91440" tIns="45720" rIns="91440" bIns="45720" rtlCol="0" anchor="t" anchorCtr="0">
            <a:normAutofit/>
          </a:bodyPr>
          <a:lstStyle>
            <a:lvl1pPr marL="342900" indent="-342900" algn="l" defTabSz="914400" rtl="0" eaLnBrk="1" fontAlgn="base" hangingPunct="1">
              <a:lnSpc>
                <a:spcPct val="100000"/>
              </a:lnSpc>
              <a:spcBef>
                <a:spcPct val="20000"/>
              </a:spcBef>
              <a:spcAft>
                <a:spcPct val="0"/>
              </a:spcAft>
              <a:buClr>
                <a:schemeClr val="accent1"/>
              </a:buClr>
              <a:buSzTx/>
              <a:buFont typeface="Wingdings" panose="05000000000000000000" pitchFamily="2" charset="2"/>
              <a:buChar char="l"/>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
                <a:schemeClr val="accent1"/>
              </a:buClr>
              <a:buSzTx/>
              <a:buFont typeface="Wingdings" panose="05000000000000000000" pitchFamily="2" charset="2"/>
              <a:buChar char="¡"/>
              <a:defRPr lang="zh-CN" altLang="en-US" sz="27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
                <a:schemeClr val="accent1"/>
              </a:buClr>
              <a:buSzTx/>
              <a:buFont typeface="Wingdings" panose="05000000000000000000" pitchFamily="2" charset="2"/>
              <a:buChar char="l"/>
              <a:defRPr lang="zh-CN" altLang="en-US" sz="23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
                <a:schemeClr val="accent1"/>
              </a:buClr>
              <a:buSzTx/>
              <a:buFont typeface="Wingdings" panose="05000000000000000000" pitchFamily="2" charset="2"/>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
                <a:schemeClr val="accent1"/>
              </a:buClr>
              <a:buSzTx/>
              <a:buFont typeface="Wingdings" panose="05000000000000000000" pitchFamily="2" charset="2"/>
              <a:buChar char=""/>
              <a:defRPr lang="zh-CN" altLang="en-US" sz="2000">
                <a:solidFill>
                  <a:schemeClr val="tx1"/>
                </a:solidFill>
                <a:latin typeface="+mn-lt"/>
                <a:ea typeface="+mn-ea"/>
              </a:defRPr>
            </a:lvl5pPr>
            <a:lvl6pPr marL="2514600" indent="-228600" algn="l" rtl="0" fontAlgn="base">
              <a:spcBef>
                <a:spcPct val="20000"/>
              </a:spcBef>
              <a:spcAft>
                <a:spcPct val="0"/>
              </a:spcAft>
              <a:buClr>
                <a:schemeClr val="accent1"/>
              </a:buClr>
              <a:buFont typeface="Wingdings" panose="05000000000000000000" pitchFamily="2"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accent1"/>
              </a:buClr>
              <a:buFont typeface="Wingdings" panose="05000000000000000000" pitchFamily="2"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accent1"/>
              </a:buClr>
              <a:buFont typeface="Wingdings" panose="05000000000000000000" pitchFamily="2"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accent1"/>
              </a:buClr>
              <a:buFont typeface="Wingdings" panose="05000000000000000000" pitchFamily="2" charset="2"/>
              <a:buChar char=""/>
              <a:defRPr lang="zh-CN" altLang="en-US" sz="2000">
                <a:solidFill>
                  <a:schemeClr val="tx1"/>
                </a:solidFill>
                <a:latin typeface="+mn-lt"/>
                <a:ea typeface="+mn-ea"/>
              </a:defRPr>
            </a:lvl9pPr>
          </a:lstStyle>
          <a:p>
            <a:pPr lvl="0" eaLnBrk="1" hangingPunct="1">
              <a:buNone/>
            </a:pPr>
            <a:endParaRPr lang="zh-CN" altLang="en-US" b="1">
              <a:latin typeface="微软雅黑" panose="020b0503020204020204" pitchFamily="34" charset="-122"/>
              <a:ea typeface="微软雅黑" panose="020b0503020204020204" pitchFamily="34" charset="-122"/>
            </a:endParaRPr>
          </a:p>
          <a:p>
            <a:pPr lvl="0" eaLnBrk="1" hangingPunct="1">
              <a:buNone/>
            </a:pPr>
            <a:r>
              <a:rPr lang="zh-CN" altLang="en-US" b="1">
                <a:latin typeface="微软雅黑" panose="020b0503020204020204" pitchFamily="34" charset="-122"/>
                <a:ea typeface="微软雅黑" panose="020b0503020204020204" pitchFamily="34" charset="-122"/>
              </a:rPr>
              <a:t>1.找出对象与描写中心。</a:t>
            </a:r>
          </a:p>
          <a:p>
            <a:pPr lvl="0" eaLnBrk="1" hangingPunct="1">
              <a:buNone/>
            </a:pPr>
            <a:r>
              <a:rPr lang="zh-CN" altLang="en-US" b="1">
                <a:latin typeface="微软雅黑" panose="020b0503020204020204" pitchFamily="34" charset="-122"/>
                <a:ea typeface="微软雅黑" panose="020b0503020204020204" pitchFamily="34" charset="-122"/>
              </a:rPr>
              <a:t>2.仔细探究描写层面，一一列出来。</a:t>
            </a:r>
          </a:p>
          <a:p>
            <a:pPr lvl="0" eaLnBrk="1" hangingPunct="1">
              <a:buNone/>
            </a:pPr>
            <a:r>
              <a:rPr lang="zh-CN" altLang="en-US" b="1">
                <a:latin typeface="微软雅黑" panose="020b0503020204020204" pitchFamily="34" charset="-122"/>
                <a:ea typeface="微软雅黑" panose="020b0503020204020204" pitchFamily="34" charset="-122"/>
              </a:rPr>
              <a:t>3.去掉“枝叶”（直接描写与侧面描写），保留主体或要点。</a:t>
            </a:r>
          </a:p>
          <a:p>
            <a:pPr lvl="0" eaLnBrk="1" hangingPunct="1">
              <a:buNone/>
            </a:pPr>
            <a:r>
              <a:rPr lang="zh-CN" altLang="en-US" b="1">
                <a:latin typeface="微软雅黑" panose="020b0503020204020204" pitchFamily="34" charset="-122"/>
                <a:ea typeface="微软雅黑" panose="020b0503020204020204" pitchFamily="34" charset="-122"/>
              </a:rPr>
              <a:t>4.适当借用文中“定性”的词语，（一般是形容词）</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5"/>
          <p:cNvSpPr txBox="1">
            <a:spLocks noChangeArrowheads="1"/>
          </p:cNvSpPr>
          <p:nvPr/>
        </p:nvSpPr>
        <p:spPr bwMode="auto">
          <a:xfrm>
            <a:off x="729076" y="318580"/>
            <a:ext cx="10734007" cy="4155948"/>
          </a:xfrm>
          <a:prstGeom prst="rect">
            <a:avLst/>
          </a:prstGeom>
          <a:noFill/>
          <a:ln w="9525">
            <a:noFill/>
            <a:miter lim="800000"/>
          </a:ln>
          <a:effectLst/>
        </p:spPr>
        <p:txBody>
          <a:bodyPr wrap="square">
            <a:spAutoFit/>
          </a:bodyPr>
          <a:lstStyle/>
          <a:p>
            <a:pPr algn="ctr">
              <a:lnSpc>
                <a:spcPct val="150000"/>
              </a:lnSpc>
            </a:pPr>
            <a:r>
              <a:rPr sz="2540" b="1">
                <a:solidFill>
                  <a:srgbClr val="006600"/>
                </a:solidFill>
              </a:rPr>
              <a:t>　   概括语段要点</a:t>
            </a:r>
          </a:p>
          <a:p>
            <a:pPr algn="ctr">
              <a:lnSpc>
                <a:spcPct val="150000"/>
              </a:lnSpc>
            </a:pPr>
            <a:r>
              <a:rPr sz="2540" b="1">
                <a:solidFill>
                  <a:srgbClr val="006600"/>
                </a:solidFill>
              </a:rPr>
              <a:t>         概括语段要点是压缩语段最常见的题型之一，主要是指提取所给材料的主要信息，对材料进行概括。从设题选取的材料来看，主要有四种语段：</a:t>
            </a:r>
          </a:p>
          <a:p>
            <a:pPr algn="ctr">
              <a:lnSpc>
                <a:spcPct val="150000"/>
              </a:lnSpc>
            </a:pPr>
            <a:r>
              <a:rPr sz="2540" b="1">
                <a:solidFill>
                  <a:srgbClr val="006600"/>
                </a:solidFill>
              </a:rPr>
              <a:t>          一、记叙类语段</a:t>
            </a:r>
          </a:p>
          <a:p>
            <a:pPr algn="ctr">
              <a:lnSpc>
                <a:spcPct val="150000"/>
              </a:lnSpc>
            </a:pPr>
            <a:r>
              <a:rPr sz="2540" b="1">
                <a:solidFill>
                  <a:srgbClr val="006600"/>
                </a:solidFill>
              </a:rPr>
              <a:t>          二、议论类语段</a:t>
            </a:r>
          </a:p>
          <a:p>
            <a:pPr algn="ctr">
              <a:lnSpc>
                <a:spcPct val="150000"/>
              </a:lnSpc>
            </a:pPr>
            <a:r>
              <a:rPr sz="2540" b="1">
                <a:solidFill>
                  <a:srgbClr val="006600"/>
                </a:solidFill>
              </a:rPr>
              <a:t>          三、说明类语段</a:t>
            </a:r>
          </a:p>
          <a:p>
            <a:pPr algn="ctr">
              <a:lnSpc>
                <a:spcPct val="150000"/>
              </a:lnSpc>
            </a:pPr>
            <a:r>
              <a:rPr sz="2540" b="1">
                <a:solidFill>
                  <a:srgbClr val="006600"/>
                </a:solidFill>
              </a:rPr>
              <a:t>          四、描写类语段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09" name="Text Box 2"/>
          <p:cNvSpPr/>
          <p:nvPr/>
        </p:nvSpPr>
        <p:spPr>
          <a:xfrm>
            <a:off x="2063750" y="646112"/>
            <a:ext cx="8353425" cy="3931921"/>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just"/>
            <a:r>
              <a:rPr lang="en-US" altLang="zh-CN" sz="2800" b="1">
                <a:solidFill>
                  <a:srgbClr val="FF3300"/>
                </a:solidFill>
                <a:latin typeface="黑体" panose="02010609060101010101" pitchFamily="2" charset="-122"/>
                <a:ea typeface="黑体" panose="02010609060101010101" pitchFamily="2" charset="-122"/>
              </a:rPr>
              <a:t>   例、压缩下列语段，字数在40个左右。</a:t>
            </a:r>
          </a:p>
          <a:p>
            <a:pPr lvl="0" algn="just"/>
            <a:r>
              <a:rPr lang="en-US" altLang="zh-CN" sz="2800" b="1">
                <a:solidFill>
                  <a:srgbClr val="FF3300"/>
                </a:solidFill>
                <a:latin typeface="黑体" panose="02010609060101010101" pitchFamily="2" charset="-122"/>
                <a:ea typeface="黑体" panose="02010609060101010101" pitchFamily="2" charset="-122"/>
              </a:rPr>
              <a:t>    一到秋天，森林里又换了一番景色。落叶松和各种阔叶树的叶子变成深浅不同的黄色。有些树的叶子都变得火一样红。不落叶的树显得更苍翠了。秋风摆动树林，哗哗的声音好像海边的浪涛。各种山果子都熟了：榛子、野枣、山里红、山葡萄，说也说不完。松鼠忙起来了，它不停地把山果子搬进树洞里去。东北的森林，十月就飞雪了，松鼠不得不早作准备，好度过漫长寒冷的冬天。 </a:t>
            </a:r>
          </a:p>
        </p:txBody>
      </p:sp>
      <p:sp>
        <p:nvSpPr>
          <p:cNvPr id="43010" name="Oval 3"/>
          <p:cNvSpPr/>
          <p:nvPr/>
        </p:nvSpPr>
        <p:spPr>
          <a:xfrm>
            <a:off x="3517900" y="1111250"/>
            <a:ext cx="993775" cy="503238"/>
          </a:xfrm>
          <a:prstGeom prst="ellipse">
            <a:avLst/>
          </a:prstGeom>
          <a:noFill/>
          <a:ln w="50800">
            <a:solidFill>
              <a:srgbClr val="FF00FF"/>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43011" name="Oval 4"/>
          <p:cNvSpPr/>
          <p:nvPr/>
        </p:nvSpPr>
        <p:spPr>
          <a:xfrm>
            <a:off x="4583112" y="1125538"/>
            <a:ext cx="993775" cy="503238"/>
          </a:xfrm>
          <a:prstGeom prst="ellipse">
            <a:avLst/>
          </a:prstGeom>
          <a:noFill/>
          <a:ln w="50800">
            <a:solidFill>
              <a:srgbClr val="FF00FF"/>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43012" name="Oval 5"/>
          <p:cNvSpPr/>
          <p:nvPr/>
        </p:nvSpPr>
        <p:spPr>
          <a:xfrm>
            <a:off x="4295775" y="1484312"/>
            <a:ext cx="993775" cy="503238"/>
          </a:xfrm>
          <a:prstGeom prst="ellipse">
            <a:avLst/>
          </a:prstGeom>
          <a:noFill/>
          <a:ln w="50800">
            <a:solidFill>
              <a:srgbClr val="FF00FF"/>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cxnSp>
        <p:nvCxnSpPr>
          <p:cNvPr id="43013" name="Line 6"/>
          <p:cNvCxnSpPr/>
          <p:nvPr/>
        </p:nvCxnSpPr>
        <p:spPr>
          <a:xfrm>
            <a:off x="4008438" y="2420938"/>
            <a:ext cx="1582738" cy="0"/>
          </a:xfrm>
          <a:prstGeom prst="line">
            <a:avLst/>
          </a:prstGeom>
          <a:noFill/>
          <a:ln w="38100" cap="sq">
            <a:solidFill>
              <a:srgbClr val="339966"/>
            </a:solidFill>
            <a:bevel/>
          </a:ln>
        </p:spPr>
      </p:cxnSp>
      <p:cxnSp>
        <p:nvCxnSpPr>
          <p:cNvPr id="43014" name="Line 7"/>
          <p:cNvCxnSpPr/>
          <p:nvPr/>
        </p:nvCxnSpPr>
        <p:spPr>
          <a:xfrm>
            <a:off x="5951538" y="1989138"/>
            <a:ext cx="2592388" cy="0"/>
          </a:xfrm>
          <a:prstGeom prst="line">
            <a:avLst/>
          </a:prstGeom>
          <a:noFill/>
          <a:ln w="38100" cap="sq">
            <a:solidFill>
              <a:srgbClr val="339966"/>
            </a:solidFill>
            <a:bevel/>
          </a:ln>
        </p:spPr>
      </p:cxnSp>
      <p:sp>
        <p:nvSpPr>
          <p:cNvPr id="43015" name="AutoShape 8"/>
          <p:cNvSpPr/>
          <p:nvPr/>
        </p:nvSpPr>
        <p:spPr>
          <a:xfrm>
            <a:off x="8040688" y="188912"/>
            <a:ext cx="2303462" cy="936625"/>
          </a:xfrm>
          <a:prstGeom prst="wedgeEllipseCallout">
            <a:avLst>
              <a:gd name="adj1" fmla="val -69435"/>
              <a:gd name="adj2" fmla="val 136611"/>
            </a:avLst>
          </a:prstGeom>
          <a:solidFill>
            <a:schemeClr val="accent1"/>
          </a:solidFill>
          <a:ln>
            <a:solidFill>
              <a:schemeClr val="tx1"/>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颜色美丽</a:t>
            </a:r>
          </a:p>
        </p:txBody>
      </p:sp>
      <p:sp>
        <p:nvSpPr>
          <p:cNvPr id="43016" name="Oval 9"/>
          <p:cNvSpPr/>
          <p:nvPr/>
        </p:nvSpPr>
        <p:spPr>
          <a:xfrm>
            <a:off x="1992312" y="2708275"/>
            <a:ext cx="2519362" cy="647700"/>
          </a:xfrm>
          <a:prstGeom prst="ellipse">
            <a:avLst/>
          </a:prstGeom>
          <a:noFill/>
          <a:ln w="50800">
            <a:solidFill>
              <a:srgbClr val="FF00FF"/>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43017" name="Oval 10"/>
          <p:cNvSpPr/>
          <p:nvPr/>
        </p:nvSpPr>
        <p:spPr>
          <a:xfrm>
            <a:off x="3935412" y="3284538"/>
            <a:ext cx="1368425" cy="503238"/>
          </a:xfrm>
          <a:prstGeom prst="ellipse">
            <a:avLst/>
          </a:prstGeom>
          <a:noFill/>
          <a:ln w="50800">
            <a:solidFill>
              <a:srgbClr val="FF00FF"/>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43018" name="Oval 11"/>
          <p:cNvSpPr/>
          <p:nvPr/>
        </p:nvSpPr>
        <p:spPr>
          <a:xfrm>
            <a:off x="8632825" y="3243262"/>
            <a:ext cx="1006475" cy="503238"/>
          </a:xfrm>
          <a:prstGeom prst="ellipse">
            <a:avLst/>
          </a:prstGeom>
          <a:noFill/>
          <a:ln w="50800">
            <a:solidFill>
              <a:srgbClr val="FF00FF"/>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grpSp>
        <p:nvGrpSpPr>
          <p:cNvPr id="43019" name="Group 12"/>
          <p:cNvGrpSpPr/>
          <p:nvPr/>
        </p:nvGrpSpPr>
        <p:grpSpPr>
          <a:xfrm>
            <a:off x="2208212" y="3716338"/>
            <a:ext cx="8135938" cy="433388"/>
            <a:chExt cx="5125" cy="273"/>
          </a:xfrm>
        </p:grpSpPr>
        <p:cxnSp>
          <p:nvCxnSpPr>
            <p:cNvPr id="43020" name="Line 13"/>
            <p:cNvCxnSpPr/>
            <p:nvPr/>
          </p:nvCxnSpPr>
          <p:spPr>
            <a:xfrm flipH="1">
              <a:off x="4671" y="0"/>
              <a:ext cx="454" cy="0"/>
            </a:xfrm>
            <a:prstGeom prst="line">
              <a:avLst/>
            </a:prstGeom>
            <a:noFill/>
            <a:ln w="38100" cap="sq">
              <a:solidFill>
                <a:srgbClr val="339966"/>
              </a:solidFill>
              <a:bevel/>
            </a:ln>
          </p:spPr>
        </p:cxnSp>
        <p:cxnSp>
          <p:nvCxnSpPr>
            <p:cNvPr id="43021" name="Line 14"/>
            <p:cNvCxnSpPr/>
            <p:nvPr/>
          </p:nvCxnSpPr>
          <p:spPr>
            <a:xfrm flipH="1">
              <a:off x="0" y="273"/>
              <a:ext cx="907" cy="0"/>
            </a:xfrm>
            <a:prstGeom prst="line">
              <a:avLst/>
            </a:prstGeom>
            <a:noFill/>
            <a:ln w="38100" cap="sq">
              <a:solidFill>
                <a:srgbClr val="339966"/>
              </a:solidFill>
              <a:bevel/>
            </a:ln>
          </p:spPr>
        </p:cxnSp>
      </p:grpSp>
      <p:sp>
        <p:nvSpPr>
          <p:cNvPr id="43022" name="AutoShape 15"/>
          <p:cNvSpPr/>
          <p:nvPr/>
        </p:nvSpPr>
        <p:spPr>
          <a:xfrm>
            <a:off x="1774825" y="4508500"/>
            <a:ext cx="1512888" cy="720725"/>
          </a:xfrm>
          <a:prstGeom prst="wedgeEllipseCallout">
            <a:avLst>
              <a:gd name="adj1" fmla="val 28593"/>
              <a:gd name="adj2" fmla="val -110352"/>
            </a:avLst>
          </a:prstGeom>
          <a:solidFill>
            <a:schemeClr val="accent1"/>
          </a:solidFill>
          <a:ln>
            <a:solidFill>
              <a:schemeClr val="tx1"/>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储备</a:t>
            </a:r>
          </a:p>
        </p:txBody>
      </p:sp>
      <p:sp>
        <p:nvSpPr>
          <p:cNvPr id="43023" name="Text Box 16"/>
          <p:cNvSpPr/>
          <p:nvPr/>
        </p:nvSpPr>
        <p:spPr>
          <a:xfrm>
            <a:off x="1847850" y="5373688"/>
            <a:ext cx="8569325" cy="106680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just"/>
            <a:r>
              <a:rPr lang="en-US" altLang="zh-CN" sz="3200" b="1">
                <a:solidFill>
                  <a:srgbClr val="FF3300"/>
                </a:solidFill>
                <a:latin typeface="宋体" panose="02010600030101010101" pitchFamily="2" charset="-122"/>
              </a:rPr>
              <a:t>    秋天来到了森林，松树木的叶子颜色美丽，各种山果子都熟了，松鼠忙着储备果子。</a:t>
            </a:r>
          </a:p>
        </p:txBody>
      </p:sp>
      <p:pic>
        <p:nvPicPr>
          <p:cNvPr id="43024" name="New picture"/>
          <p:cNvPicPr/>
          <p:nvPr/>
        </p:nvPicPr>
        <p:blipFill>
          <a:blip r:embed="rId2"/>
          <a:stretch>
            <a:fillRect/>
          </a:stretch>
        </p:blipFill>
        <p:spPr>
          <a:xfrm>
            <a:off x="11417300" y="103886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43010"/>
                                        </p:tgtEl>
                                        <p:attrNameLst>
                                          <p:attrName>style.visibility</p:attrName>
                                        </p:attrNameLst>
                                      </p:cBhvr>
                                      <p:to>
                                        <p:strVal val="visible"/>
                                      </p:to>
                                    </p:set>
                                    <p:animEffect transition="in" filter="blinds(horizontal)">
                                      <p:cBhvr additive="base">
                                        <p:cTn id="7" dur="500" fill="hold"/>
                                        <p:tgtEl>
                                          <p:spTgt spid="430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additive="base">
                                        <p:cTn id="11" dur="1" fill="hold">
                                          <p:stCondLst>
                                            <p:cond delay="0"/>
                                          </p:stCondLst>
                                        </p:cTn>
                                        <p:tgtEl>
                                          <p:spTgt spid="43011"/>
                                        </p:tgtEl>
                                        <p:attrNameLst>
                                          <p:attrName>style.visibility</p:attrName>
                                        </p:attrNameLst>
                                      </p:cBhvr>
                                      <p:to>
                                        <p:strVal val="visible"/>
                                      </p:to>
                                    </p:set>
                                    <p:animEffect transition="in" filter="blinds(horizontal)">
                                      <p:cBhvr additive="base">
                                        <p:cTn id="12" dur="500" fill="hold"/>
                                        <p:tgtEl>
                                          <p:spTgt spid="430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additive="base">
                                        <p:cTn id="16" dur="1" fill="hold">
                                          <p:stCondLst>
                                            <p:cond delay="0"/>
                                          </p:stCondLst>
                                        </p:cTn>
                                        <p:tgtEl>
                                          <p:spTgt spid="43012"/>
                                        </p:tgtEl>
                                        <p:attrNameLst>
                                          <p:attrName>style.visibility</p:attrName>
                                        </p:attrNameLst>
                                      </p:cBhvr>
                                      <p:to>
                                        <p:strVal val="visible"/>
                                      </p:to>
                                    </p:set>
                                    <p:animEffect transition="in" filter="blinds(horizontal)">
                                      <p:cBhvr additive="base">
                                        <p:cTn id="17" dur="500" fill="hold"/>
                                        <p:tgtEl>
                                          <p:spTgt spid="430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6" fill="hold" nodeType="clickEffect">
                                  <p:stCondLst>
                                    <p:cond delay="0"/>
                                  </p:stCondLst>
                                  <p:childTnLst>
                                    <p:set>
                                      <p:cBhvr additive="base">
                                        <p:cTn id="21" dur="1" fill="hold">
                                          <p:stCondLst>
                                            <p:cond delay="0"/>
                                          </p:stCondLst>
                                        </p:cTn>
                                        <p:tgtEl>
                                          <p:spTgt spid="43014"/>
                                        </p:tgtEl>
                                        <p:attrNameLst>
                                          <p:attrName>style.visibility</p:attrName>
                                        </p:attrNameLst>
                                      </p:cBhvr>
                                      <p:to>
                                        <p:strVal val="visible"/>
                                      </p:to>
                                    </p:set>
                                    <p:anim calcmode="lin" valueType="num">
                                      <p:cBhvr additive="base">
                                        <p:cTn id="22" dur="500" fill="hold"/>
                                        <p:tgtEl>
                                          <p:spTgt spid="43014"/>
                                        </p:tgtEl>
                                        <p:attrNameLst>
                                          <p:attrName>ppt_x</p:attrName>
                                        </p:attrNameLst>
                                      </p:cBhvr>
                                      <p:tavLst>
                                        <p:tav tm="0">
                                          <p:val>
                                            <p:strVal val="1+#ppt_w/2"/>
                                          </p:val>
                                        </p:tav>
                                        <p:tav tm="100000">
                                          <p:val>
                                            <p:strVal val="#ppt_x"/>
                                          </p:val>
                                        </p:tav>
                                      </p:tavLst>
                                    </p:anim>
                                    <p:anim calcmode="lin" valueType="num">
                                      <p:cBhvr additive="base">
                                        <p:cTn id="23"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6" fill="hold" nodeType="clickEffect">
                                  <p:stCondLst>
                                    <p:cond delay="0"/>
                                  </p:stCondLst>
                                  <p:childTnLst>
                                    <p:set>
                                      <p:cBhvr additive="base">
                                        <p:cTn id="27" dur="1" fill="hold">
                                          <p:stCondLst>
                                            <p:cond delay="0"/>
                                          </p:stCondLst>
                                        </p:cTn>
                                        <p:tgtEl>
                                          <p:spTgt spid="43013"/>
                                        </p:tgtEl>
                                        <p:attrNameLst>
                                          <p:attrName>style.visibility</p:attrName>
                                        </p:attrNameLst>
                                      </p:cBhvr>
                                      <p:to>
                                        <p:strVal val="visible"/>
                                      </p:to>
                                    </p:set>
                                    <p:anim calcmode="lin" valueType="num">
                                      <p:cBhvr additive="base">
                                        <p:cTn id="28" dur="500" fill="hold"/>
                                        <p:tgtEl>
                                          <p:spTgt spid="43013"/>
                                        </p:tgtEl>
                                        <p:attrNameLst>
                                          <p:attrName>ppt_x</p:attrName>
                                        </p:attrNameLst>
                                      </p:cBhvr>
                                      <p:tavLst>
                                        <p:tav tm="0">
                                          <p:val>
                                            <p:strVal val="1+#ppt_w/2"/>
                                          </p:val>
                                        </p:tav>
                                        <p:tav tm="100000">
                                          <p:val>
                                            <p:strVal val="#ppt_x"/>
                                          </p:val>
                                        </p:tav>
                                      </p:tavLst>
                                    </p:anim>
                                    <p:anim calcmode="lin" valueType="num">
                                      <p:cBhvr additive="base">
                                        <p:cTn id="29"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2" fill="hold" grpId="3" nodeType="clickEffect">
                                  <p:stCondLst>
                                    <p:cond delay="0"/>
                                  </p:stCondLst>
                                  <p:childTnLst>
                                    <p:set>
                                      <p:cBhvr additive="base">
                                        <p:cTn id="33" dur="1" fill="hold">
                                          <p:stCondLst>
                                            <p:cond delay="0"/>
                                          </p:stCondLst>
                                        </p:cTn>
                                        <p:tgtEl>
                                          <p:spTgt spid="43015"/>
                                        </p:tgtEl>
                                        <p:attrNameLst>
                                          <p:attrName>style.visibility</p:attrName>
                                        </p:attrNameLst>
                                      </p:cBhvr>
                                      <p:to>
                                        <p:strVal val="visible"/>
                                      </p:to>
                                    </p:set>
                                    <p:anim calcmode="lin" valueType="num">
                                      <p:cBhvr additive="base">
                                        <p:cTn id="34" dur="500" fill="hold"/>
                                        <p:tgtEl>
                                          <p:spTgt spid="43015"/>
                                        </p:tgtEl>
                                        <p:attrNameLst>
                                          <p:attrName>ppt_x</p:attrName>
                                        </p:attrNameLst>
                                      </p:cBhvr>
                                      <p:tavLst>
                                        <p:tav tm="0">
                                          <p:val>
                                            <p:strVal val="1+#ppt_w/2"/>
                                          </p:val>
                                        </p:tav>
                                        <p:tav tm="100000">
                                          <p:val>
                                            <p:strVal val="#ppt_x"/>
                                          </p:val>
                                        </p:tav>
                                      </p:tavLst>
                                    </p:anim>
                                    <p:anim calcmode="lin" valueType="num">
                                      <p:cBhvr additive="base">
                                        <p:cTn id="35" dur="500" fill="hold"/>
                                        <p:tgtEl>
                                          <p:spTgt spid="43015"/>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4" nodeType="clickEffect">
                                  <p:stCondLst>
                                    <p:cond delay="0"/>
                                  </p:stCondLst>
                                  <p:childTnLst>
                                    <p:set>
                                      <p:cBhvr additive="base">
                                        <p:cTn id="39" dur="1" fill="hold">
                                          <p:stCondLst>
                                            <p:cond delay="0"/>
                                          </p:stCondLst>
                                        </p:cTn>
                                        <p:tgtEl>
                                          <p:spTgt spid="43016"/>
                                        </p:tgtEl>
                                        <p:attrNameLst>
                                          <p:attrName>style.visibility</p:attrName>
                                        </p:attrNameLst>
                                      </p:cBhvr>
                                      <p:to>
                                        <p:strVal val="visible"/>
                                      </p:to>
                                    </p:set>
                                    <p:animEffect transition="in" filter="blinds(horizontal)">
                                      <p:cBhvr additive="base">
                                        <p:cTn id="40" dur="500" fill="hold"/>
                                        <p:tgtEl>
                                          <p:spTgt spid="4301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5" nodeType="clickEffect">
                                  <p:stCondLst>
                                    <p:cond delay="0"/>
                                  </p:stCondLst>
                                  <p:childTnLst>
                                    <p:set>
                                      <p:cBhvr additive="base">
                                        <p:cTn id="44" dur="1" fill="hold">
                                          <p:stCondLst>
                                            <p:cond delay="0"/>
                                          </p:stCondLst>
                                        </p:cTn>
                                        <p:tgtEl>
                                          <p:spTgt spid="43017"/>
                                        </p:tgtEl>
                                        <p:attrNameLst>
                                          <p:attrName>style.visibility</p:attrName>
                                        </p:attrNameLst>
                                      </p:cBhvr>
                                      <p:to>
                                        <p:strVal val="visible"/>
                                      </p:to>
                                    </p:set>
                                    <p:animEffect transition="in" filter="blinds(horizontal)">
                                      <p:cBhvr additive="base">
                                        <p:cTn id="45" dur="500" fill="hold"/>
                                        <p:tgtEl>
                                          <p:spTgt spid="43017"/>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6" nodeType="clickEffect">
                                  <p:stCondLst>
                                    <p:cond delay="0"/>
                                  </p:stCondLst>
                                  <p:childTnLst>
                                    <p:set>
                                      <p:cBhvr additive="base">
                                        <p:cTn id="49" dur="1" fill="hold">
                                          <p:stCondLst>
                                            <p:cond delay="0"/>
                                          </p:stCondLst>
                                        </p:cTn>
                                        <p:tgtEl>
                                          <p:spTgt spid="43018"/>
                                        </p:tgtEl>
                                        <p:attrNameLst>
                                          <p:attrName>style.visibility</p:attrName>
                                        </p:attrNameLst>
                                      </p:cBhvr>
                                      <p:to>
                                        <p:strVal val="visible"/>
                                      </p:to>
                                    </p:set>
                                    <p:animEffect transition="in" filter="blinds(horizontal)">
                                      <p:cBhvr additive="base">
                                        <p:cTn id="50" dur="500" fill="hold"/>
                                        <p:tgtEl>
                                          <p:spTgt spid="4301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additive="base">
                                        <p:cTn id="54" dur="1" fill="hold">
                                          <p:stCondLst>
                                            <p:cond delay="0"/>
                                          </p:stCondLst>
                                        </p:cTn>
                                        <p:tgtEl>
                                          <p:spTgt spid="43019"/>
                                        </p:tgtEl>
                                        <p:attrNameLst>
                                          <p:attrName>style.visibility</p:attrName>
                                        </p:attrNameLst>
                                      </p:cBhvr>
                                      <p:to>
                                        <p:strVal val="visible"/>
                                      </p:to>
                                    </p:set>
                                    <p:anim calcmode="lin" valueType="num">
                                      <p:cBhvr additive="base">
                                        <p:cTn id="55" dur="500" fill="hold"/>
                                        <p:tgtEl>
                                          <p:spTgt spid="43019"/>
                                        </p:tgtEl>
                                        <p:attrNameLst>
                                          <p:attrName>ppt_x</p:attrName>
                                        </p:attrNameLst>
                                      </p:cBhvr>
                                      <p:tavLst>
                                        <p:tav tm="0">
                                          <p:val>
                                            <p:strVal val="#ppt_x"/>
                                          </p:val>
                                        </p:tav>
                                        <p:tav tm="100000">
                                          <p:val>
                                            <p:strVal val="#ppt_x"/>
                                          </p:val>
                                        </p:tav>
                                      </p:tavLst>
                                    </p:anim>
                                    <p:anim calcmode="lin" valueType="num">
                                      <p:cBhvr additive="base">
                                        <p:cTn id="56" dur="500" fill="hold"/>
                                        <p:tgtEl>
                                          <p:spTgt spid="4301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2" fill="hold" grpId="7" nodeType="clickEffect">
                                  <p:stCondLst>
                                    <p:cond delay="0"/>
                                  </p:stCondLst>
                                  <p:childTnLst>
                                    <p:set>
                                      <p:cBhvr additive="base">
                                        <p:cTn id="60" dur="1" fill="hold">
                                          <p:stCondLst>
                                            <p:cond delay="0"/>
                                          </p:stCondLst>
                                        </p:cTn>
                                        <p:tgtEl>
                                          <p:spTgt spid="43022"/>
                                        </p:tgtEl>
                                        <p:attrNameLst>
                                          <p:attrName>style.visibility</p:attrName>
                                        </p:attrNameLst>
                                      </p:cBhvr>
                                      <p:to>
                                        <p:strVal val="visible"/>
                                      </p:to>
                                    </p:set>
                                    <p:anim calcmode="lin" valueType="num">
                                      <p:cBhvr additive="base">
                                        <p:cTn id="61" dur="500" fill="hold"/>
                                        <p:tgtEl>
                                          <p:spTgt spid="43022"/>
                                        </p:tgtEl>
                                        <p:attrNameLst>
                                          <p:attrName>ppt_x</p:attrName>
                                        </p:attrNameLst>
                                      </p:cBhvr>
                                      <p:tavLst>
                                        <p:tav tm="0">
                                          <p:val>
                                            <p:strVal val="1+#ppt_w/2"/>
                                          </p:val>
                                        </p:tav>
                                        <p:tav tm="100000">
                                          <p:val>
                                            <p:strVal val="#ppt_x"/>
                                          </p:val>
                                        </p:tav>
                                      </p:tavLst>
                                    </p:anim>
                                    <p:anim calcmode="lin" valueType="num">
                                      <p:cBhvr additive="base">
                                        <p:cTn id="62" dur="500" fill="hold"/>
                                        <p:tgtEl>
                                          <p:spTgt spid="43022"/>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8" nodeType="clickEffect">
                                  <p:stCondLst>
                                    <p:cond delay="0"/>
                                  </p:stCondLst>
                                  <p:childTnLst>
                                    <p:set>
                                      <p:cBhvr additive="base">
                                        <p:cTn id="66" dur="1" fill="hold">
                                          <p:stCondLst>
                                            <p:cond delay="0"/>
                                          </p:stCondLst>
                                        </p:cTn>
                                        <p:tgtEl>
                                          <p:spTgt spid="43023">
                                            <p:txEl>
                                              <p:pRg st="0" end="0"/>
                                            </p:txEl>
                                          </p:spTgt>
                                        </p:tgtEl>
                                        <p:attrNameLst>
                                          <p:attrName>style.visibility</p:attrName>
                                        </p:attrNameLst>
                                      </p:cBhvr>
                                      <p:to>
                                        <p:strVal val="visible"/>
                                      </p:to>
                                    </p:set>
                                    <p:anim calcmode="lin" valueType="num">
                                      <p:cBhvr additive="base">
                                        <p:cTn id="67" dur="500" fill="hold"/>
                                        <p:tgtEl>
                                          <p:spTgt spid="43023">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30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1"/>
      <p:bldP spid="43012" grpId="2"/>
      <p:bldP spid="43015" grpId="3"/>
      <p:bldP spid="43016" grpId="4"/>
      <p:bldP spid="43017" grpId="5"/>
      <p:bldP spid="43018" grpId="6"/>
      <p:bldP spid="43022" grpId="7"/>
      <p:bldP spid="43023" grpId="8"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515110" y="70485"/>
            <a:ext cx="9199880" cy="6564630"/>
          </a:xfrm>
        </p:spPr>
        <p:txBody>
          <a:bodyPr>
            <a:normAutofit fontScale="90000" lnSpcReduction="10000"/>
          </a:bodyPr>
          <a:lstStyle/>
          <a:p>
            <a:pPr marL="0" indent="0" latinLnBrk="0">
              <a:spcBef>
                <a:spcPct val="0"/>
              </a:spcBef>
              <a:buNone/>
            </a:pPr>
            <a:r>
              <a:rPr lang="zh-CN" altLang="en-US" sz="2800" b="1" smtClean="0">
                <a:latin typeface="黑体" panose="02010609060101010101" pitchFamily="2" charset="-122"/>
                <a:ea typeface="黑体" panose="02010609060101010101" pitchFamily="2" charset="-122"/>
                <a:cs typeface="黑体" panose="02010609060101010101" pitchFamily="2" charset="-122"/>
              </a:rPr>
              <a:t>1.（2019全国Ⅰ卷）把下面一段话的主要意思压缩成一段话，不超过50个字。（5分）</a:t>
            </a:r>
          </a:p>
          <a:p>
            <a:pPr marL="0" indent="0" latinLnBrk="0">
              <a:spcBef>
                <a:spcPct val="0"/>
              </a:spcBef>
              <a:buNone/>
            </a:pPr>
            <a:r>
              <a:rPr lang="zh-CN" altLang="en-US" sz="2800" b="1" smtClean="0">
                <a:latin typeface="黑体" panose="02010609060101010101" pitchFamily="2" charset="-122"/>
                <a:ea typeface="黑体" panose="02010609060101010101" pitchFamily="2" charset="-122"/>
                <a:cs typeface="黑体" panose="02010609060101010101" pitchFamily="2" charset="-122"/>
              </a:rPr>
              <a:t>    传统观点认为，中国和欧洲的陶瓷贸易始于明代。近日，英国杜伦大学证实，该校考古系与中国故宫博物馆考古所，联合整理研究了在西班牙萨拉戈萨等地出土的十余种中国唐代至宋代早期的陶瓷器残片，表明这些陶瓷是当时随阿拉伯商人经印度洋与红海贸易到达地中海地区的。这就将中欧陶瓷贸易的起始时间大大向前推进了，证明了“海上丝绸之路”早在唐代就已延伸至西欧。</a:t>
            </a:r>
          </a:p>
          <a:p>
            <a:pPr marL="0" indent="0" latinLnBrk="0">
              <a:spcBef>
                <a:spcPct val="0"/>
              </a:spcBef>
              <a:buNone/>
            </a:pPr>
            <a:r>
              <a:rPr lang="zh-CN" altLang="en-US" sz="2800" b="1" smtClean="0">
                <a:latin typeface="黑体" panose="02010609060101010101" pitchFamily="2" charset="-122"/>
                <a:ea typeface="黑体" panose="02010609060101010101" pitchFamily="2" charset="-122"/>
                <a:cs typeface="黑体" panose="02010609060101010101" pitchFamily="2" charset="-122"/>
              </a:rPr>
              <a:t>关键信息:①中英联合考古研究;②中欧陶瓷贸易起始时间不晚于唐代;③“海上丝绸之路”在唐代已延伸至西欧。（参考答案：中英联合考古研究结果表明，中欧陶瓷贸易起始时间不晚于唐代，且“海上丝绸之路”在唐代已延伸至西欧。）</a:t>
            </a:r>
          </a:p>
        </p:txBody>
      </p:sp>
      <p:cxnSp>
        <p:nvCxnSpPr>
          <p:cNvPr id="4" name="直接连接符 3"/>
          <p:cNvCxnSpPr/>
          <p:nvPr/>
        </p:nvCxnSpPr>
        <p:spPr>
          <a:xfrm flipH="1">
            <a:off x="9984740" y="1268730"/>
            <a:ext cx="215900" cy="64833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327005" y="2902585"/>
            <a:ext cx="215900" cy="64833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351405" y="2277110"/>
            <a:ext cx="864235" cy="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7716520" y="2260600"/>
            <a:ext cx="864235" cy="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2567940" y="2637155"/>
            <a:ext cx="2303780" cy="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644765" y="3049905"/>
            <a:ext cx="864235" cy="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438640" y="3982720"/>
            <a:ext cx="864235" cy="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1977390" y="3051175"/>
            <a:ext cx="2606675" cy="1841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H="1">
            <a:off x="2712085" y="3933190"/>
            <a:ext cx="3888105" cy="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 calcmode="lin" valueType="num">
                                      <p:cBhvr additive="base">
                                        <p:cTn id="3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nodeType="clickEffect">
                                  <p:stCondLst>
                                    <p:cond delay="0"/>
                                  </p:stCondLst>
                                  <p:childTnLst>
                                    <p:set>
                                      <p:cBhvr>
                                        <p:cTn id="4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文本框 21505"/>
          <p:cNvSpPr txBox="1"/>
          <p:nvPr/>
        </p:nvSpPr>
        <p:spPr>
          <a:xfrm>
            <a:off x="1536700" y="162560"/>
            <a:ext cx="9118600" cy="7446242"/>
          </a:xfrm>
          <a:prstGeom prst="rect">
            <a:avLst/>
          </a:prstGeom>
          <a:noFill/>
          <a:ln w="9525">
            <a:noFill/>
          </a:ln>
        </p:spPr>
        <p:txBody>
          <a:bodyPr wrap="square" lIns="96752" tIns="48375" rIns="96752" bIns="48375">
            <a:spAutoFit/>
          </a:bodyPr>
          <a:lstStyle/>
          <a:p>
            <a:pPr defTabSz="968375">
              <a:lnSpc>
                <a:spcPct val="100000"/>
              </a:lnSpc>
              <a:spcBef>
                <a:spcPct val="0"/>
              </a:spcBef>
            </a:pPr>
            <a:r>
              <a:rPr lang="zh-CN" altLang="en-US" sz="3215" b="1">
                <a:solidFill>
                  <a:srgbClr val="0000FF"/>
                </a:solidFill>
                <a:latin typeface="黑体" panose="02010609060101010101" pitchFamily="2" charset="-122"/>
                <a:ea typeface="黑体" panose="02010609060101010101" pitchFamily="2" charset="-122"/>
              </a:rPr>
              <a:t>三、压缩方法指导：</a:t>
            </a:r>
          </a:p>
          <a:p>
            <a:pPr defTabSz="968375">
              <a:lnSpc>
                <a:spcPct val="100000"/>
              </a:lnSpc>
              <a:spcBef>
                <a:spcPct val="0"/>
              </a:spcBef>
            </a:pPr>
            <a:r>
              <a:rPr lang="zh-CN" altLang="en-US" sz="3215" b="1">
                <a:solidFill>
                  <a:srgbClr val="0000FF"/>
                </a:solidFill>
                <a:latin typeface="黑体" panose="02010609060101010101" pitchFamily="2" charset="-122"/>
                <a:ea typeface="黑体" panose="02010609060101010101" pitchFamily="2" charset="-122"/>
              </a:rPr>
              <a:t>（一）压缩语段的一般方法：</a:t>
            </a:r>
          </a:p>
          <a:p>
            <a:pPr defTabSz="968375">
              <a:lnSpc>
                <a:spcPct val="100000"/>
              </a:lnSpc>
              <a:spcBef>
                <a:spcPct val="0"/>
              </a:spcBef>
            </a:pPr>
            <a:r>
              <a:rPr lang="zh-CN" altLang="en-US" sz="3215" b="1">
                <a:solidFill>
                  <a:srgbClr val="0000FF"/>
                </a:solidFill>
                <a:latin typeface="黑体" panose="02010609060101010101" pitchFamily="2" charset="-122"/>
                <a:ea typeface="黑体" panose="02010609060101010101" pitchFamily="2" charset="-122"/>
              </a:rPr>
              <a:t>1．摘取法，就是指提取句子主干的方法，也就是把每个句子所表达的重要内容摘出来，然后按题干要求进行连缀。</a:t>
            </a:r>
          </a:p>
          <a:p>
            <a:pPr defTabSz="968375">
              <a:lnSpc>
                <a:spcPct val="100000"/>
              </a:lnSpc>
              <a:spcBef>
                <a:spcPct val="0"/>
              </a:spcBef>
            </a:pPr>
            <a:r>
              <a:rPr lang="zh-CN" altLang="en-US" sz="3215" b="1">
                <a:solidFill>
                  <a:srgbClr val="0000FF"/>
                </a:solidFill>
                <a:latin typeface="黑体" panose="02010609060101010101" pitchFamily="2" charset="-122"/>
                <a:ea typeface="黑体" panose="02010609060101010101" pitchFamily="2" charset="-122"/>
              </a:rPr>
              <a:t>2．分层法，是语段压缩中广泛应用的一种方法。这种方法的步骤是：首先给段落划分层次，概括层意；然后辨别主次，留主舍次；最后压缩语段，连缀语句。</a:t>
            </a:r>
          </a:p>
          <a:p>
            <a:pPr defTabSz="968375">
              <a:lnSpc>
                <a:spcPct val="100000"/>
              </a:lnSpc>
              <a:spcBef>
                <a:spcPct val="0"/>
              </a:spcBef>
            </a:pPr>
            <a:endParaRPr lang="zh-CN" altLang="en-US" sz="3215" b="1">
              <a:solidFill>
                <a:srgbClr val="0000FF"/>
              </a:solidFill>
              <a:latin typeface="黑体" panose="02010609060101010101" pitchFamily="2" charset="-122"/>
              <a:ea typeface="黑体" panose="02010609060101010101" pitchFamily="2" charset="-122"/>
            </a:endParaRPr>
          </a:p>
          <a:p>
            <a:pPr defTabSz="968375">
              <a:lnSpc>
                <a:spcPct val="100000"/>
              </a:lnSpc>
              <a:spcBef>
                <a:spcPct val="0"/>
              </a:spcBef>
            </a:pPr>
            <a:r>
              <a:rPr lang="zh-CN" altLang="en-US" sz="3215" b="1">
                <a:solidFill>
                  <a:srgbClr val="0000FF"/>
                </a:solidFill>
                <a:latin typeface="黑体" panose="02010609060101010101" pitchFamily="2" charset="-122"/>
                <a:ea typeface="黑体" panose="02010609060101010101" pitchFamily="2" charset="-122"/>
              </a:rPr>
              <a:t>3．转换法，包含转换角度、替换词语两层含义。有些重要信息是采用否定的形式表述出来的，这时要把否定转换为肯定，还有被动转换为主动。原文中的信息容量太小，或很具体，则需要用另外更合适的词语代替它们。</a:t>
            </a:r>
          </a:p>
        </p:txBody>
      </p:sp>
    </p:spTree>
  </p:cSld>
  <p:clrMapOvr>
    <a:masterClrMapping/>
  </p:clrMapOvr>
  <p:transition spd="med">
    <p:wedge/>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Rectangle 2"/>
          <p:cNvSpPr/>
          <p:nvPr/>
        </p:nvSpPr>
        <p:spPr>
          <a:xfrm>
            <a:off x="1864995" y="318135"/>
            <a:ext cx="8803640" cy="518160"/>
          </a:xfrm>
          <a:prstGeom prst="rect">
            <a:avLst/>
          </a:prstGeom>
          <a:noFill/>
          <a:ln w="9525">
            <a:noFill/>
          </a:ln>
        </p:spPr>
        <p:txBody>
          <a:bodyPr wrap="square" anchor="ctr">
            <a:spAutoFit/>
          </a:bodyPr>
          <a:lstStyle/>
          <a:p>
            <a:r>
              <a:rPr lang="zh-CN" altLang="en-US" sz="2800" b="1">
                <a:latin typeface="Arial" panose="020b0604020202020204" pitchFamily="34" charset="0"/>
                <a:ea typeface="宋体" panose="02010600030101010101" pitchFamily="2" charset="-122"/>
              </a:rPr>
              <a:t>（二）解题思路：抓内核，分层次，明限度，懂方法 </a:t>
            </a:r>
          </a:p>
        </p:txBody>
      </p:sp>
      <p:sp>
        <p:nvSpPr>
          <p:cNvPr id="8195" name="Rectangle 3"/>
          <p:cNvSpPr/>
          <p:nvPr/>
        </p:nvSpPr>
        <p:spPr>
          <a:xfrm>
            <a:off x="1919288" y="1052989"/>
            <a:ext cx="992505" cy="518160"/>
          </a:xfrm>
          <a:prstGeom prst="rect">
            <a:avLst/>
          </a:prstGeom>
          <a:noFill/>
          <a:ln w="9525">
            <a:noFill/>
          </a:ln>
        </p:spPr>
        <p:txBody>
          <a:bodyPr wrap="none" anchor="ctr">
            <a:spAutoFit/>
          </a:bodyPr>
          <a:lstStyle/>
          <a:p>
            <a:r>
              <a:rPr lang="zh-CN" altLang="en-US" sz="2800" b="1">
                <a:latin typeface="Arial" panose="020b0604020202020204" pitchFamily="34" charset="0"/>
                <a:ea typeface="宋体" panose="02010600030101010101" pitchFamily="2" charset="-122"/>
              </a:rPr>
              <a:t>抓核 </a:t>
            </a:r>
          </a:p>
        </p:txBody>
      </p:sp>
      <p:sp>
        <p:nvSpPr>
          <p:cNvPr id="8196" name="AutoShape 4"/>
          <p:cNvSpPr/>
          <p:nvPr/>
        </p:nvSpPr>
        <p:spPr>
          <a:xfrm>
            <a:off x="3000375" y="1196975"/>
            <a:ext cx="431800" cy="287338"/>
          </a:xfrm>
          <a:prstGeom prst="rightArrow">
            <a:avLst>
              <a:gd name="adj1" fmla="val 50000"/>
              <a:gd name="adj2" fmla="val 37492"/>
            </a:avLst>
          </a:prstGeom>
          <a:blipFill rotWithShape="1">
            <a:blip r:embed="rId2"/>
            <a:stretch>
              <a:fillRect/>
            </a:stretch>
          </a:blipFill>
          <a:ln w="952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8197" name="Rectangle 5"/>
          <p:cNvSpPr/>
          <p:nvPr/>
        </p:nvSpPr>
        <p:spPr>
          <a:xfrm>
            <a:off x="3359150" y="837248"/>
            <a:ext cx="6305550" cy="944880"/>
          </a:xfrm>
          <a:prstGeom prst="rect">
            <a:avLst/>
          </a:prstGeom>
          <a:noFill/>
          <a:ln w="9525">
            <a:noFill/>
          </a:ln>
        </p:spPr>
        <p:txBody>
          <a:bodyPr anchor="ctr">
            <a:spAutoFit/>
          </a:bodyPr>
          <a:lstStyle/>
          <a:p>
            <a:r>
              <a:rPr lang="zh-CN" altLang="en-US" sz="2800" b="1">
                <a:solidFill>
                  <a:srgbClr val="FF0000"/>
                </a:solidFill>
                <a:latin typeface="Arial" panose="020b0604020202020204" pitchFamily="34" charset="0"/>
                <a:ea typeface="宋体" panose="02010600030101010101" pitchFamily="2" charset="-122"/>
              </a:rPr>
              <a:t>每个语段都有一个中心，即核，压缩语段首先要确认语段内聚的核，这是关键 </a:t>
            </a:r>
          </a:p>
        </p:txBody>
      </p:sp>
      <p:sp>
        <p:nvSpPr>
          <p:cNvPr id="8198" name="Rectangle 6"/>
          <p:cNvSpPr/>
          <p:nvPr/>
        </p:nvSpPr>
        <p:spPr>
          <a:xfrm>
            <a:off x="1919288" y="1772127"/>
            <a:ext cx="992505" cy="518160"/>
          </a:xfrm>
          <a:prstGeom prst="rect">
            <a:avLst/>
          </a:prstGeom>
          <a:noFill/>
          <a:ln w="9525">
            <a:noFill/>
          </a:ln>
        </p:spPr>
        <p:txBody>
          <a:bodyPr wrap="none" anchor="ctr">
            <a:spAutoFit/>
          </a:bodyPr>
          <a:lstStyle/>
          <a:p>
            <a:r>
              <a:rPr lang="zh-CN" altLang="en-US" sz="2800" b="1">
                <a:latin typeface="Arial" panose="020b0604020202020204" pitchFamily="34" charset="0"/>
                <a:ea typeface="宋体" panose="02010600030101010101" pitchFamily="2" charset="-122"/>
              </a:rPr>
              <a:t>分层 </a:t>
            </a:r>
          </a:p>
        </p:txBody>
      </p:sp>
      <p:sp>
        <p:nvSpPr>
          <p:cNvPr id="8199" name="AutoShape 7"/>
          <p:cNvSpPr/>
          <p:nvPr/>
        </p:nvSpPr>
        <p:spPr>
          <a:xfrm>
            <a:off x="3000375" y="1916113"/>
            <a:ext cx="431800" cy="287337"/>
          </a:xfrm>
          <a:prstGeom prst="rightArrow">
            <a:avLst>
              <a:gd name="adj1" fmla="val 50000"/>
              <a:gd name="adj2" fmla="val 37492"/>
            </a:avLst>
          </a:prstGeom>
          <a:blipFill rotWithShape="1">
            <a:blip r:embed="rId2"/>
            <a:stretch>
              <a:fillRect/>
            </a:stretch>
          </a:blipFill>
          <a:ln w="952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8200" name="Rectangle 8"/>
          <p:cNvSpPr/>
          <p:nvPr/>
        </p:nvSpPr>
        <p:spPr>
          <a:xfrm>
            <a:off x="3432175" y="1845152"/>
            <a:ext cx="5970905" cy="518160"/>
          </a:xfrm>
          <a:prstGeom prst="rect">
            <a:avLst/>
          </a:prstGeom>
          <a:noFill/>
          <a:ln w="9525">
            <a:noFill/>
          </a:ln>
        </p:spPr>
        <p:txBody>
          <a:bodyPr wrap="none" anchor="ctr">
            <a:spAutoFit/>
          </a:bodyPr>
          <a:lstStyle/>
          <a:p>
            <a:r>
              <a:rPr lang="zh-CN" altLang="en-US" sz="2800" b="1">
                <a:solidFill>
                  <a:srgbClr val="FF0000"/>
                </a:solidFill>
                <a:latin typeface="Arial" panose="020b0604020202020204" pitchFamily="34" charset="0"/>
                <a:ea typeface="宋体" panose="02010600030101010101" pitchFamily="2" charset="-122"/>
              </a:rPr>
              <a:t>将语段分成若干个层次，概括出层意 </a:t>
            </a:r>
          </a:p>
        </p:txBody>
      </p:sp>
      <p:sp>
        <p:nvSpPr>
          <p:cNvPr id="8201" name="Rectangle 9"/>
          <p:cNvSpPr/>
          <p:nvPr/>
        </p:nvSpPr>
        <p:spPr>
          <a:xfrm>
            <a:off x="1846263" y="2492852"/>
            <a:ext cx="992505" cy="518160"/>
          </a:xfrm>
          <a:prstGeom prst="rect">
            <a:avLst/>
          </a:prstGeom>
          <a:noFill/>
          <a:ln w="9525">
            <a:noFill/>
          </a:ln>
        </p:spPr>
        <p:txBody>
          <a:bodyPr wrap="none" anchor="ctr">
            <a:spAutoFit/>
          </a:bodyPr>
          <a:lstStyle/>
          <a:p>
            <a:r>
              <a:rPr lang="zh-CN" altLang="en-US" sz="2800" b="1">
                <a:latin typeface="Arial" panose="020b0604020202020204" pitchFamily="34" charset="0"/>
                <a:ea typeface="宋体" panose="02010600030101010101" pitchFamily="2" charset="-122"/>
              </a:rPr>
              <a:t>明度 </a:t>
            </a:r>
          </a:p>
        </p:txBody>
      </p:sp>
      <p:sp>
        <p:nvSpPr>
          <p:cNvPr id="8202" name="AutoShape 10"/>
          <p:cNvSpPr/>
          <p:nvPr/>
        </p:nvSpPr>
        <p:spPr>
          <a:xfrm>
            <a:off x="2927350" y="2636838"/>
            <a:ext cx="431800" cy="287337"/>
          </a:xfrm>
          <a:prstGeom prst="rightArrow">
            <a:avLst>
              <a:gd name="adj1" fmla="val 50000"/>
              <a:gd name="adj2" fmla="val 37492"/>
            </a:avLst>
          </a:prstGeom>
          <a:blipFill rotWithShape="1">
            <a:blip r:embed="rId2"/>
            <a:stretch>
              <a:fillRect/>
            </a:stretch>
          </a:blipFill>
          <a:ln w="952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8203" name="Rectangle 11"/>
          <p:cNvSpPr/>
          <p:nvPr/>
        </p:nvSpPr>
        <p:spPr>
          <a:xfrm>
            <a:off x="3359150" y="2492852"/>
            <a:ext cx="6682105" cy="518160"/>
          </a:xfrm>
          <a:prstGeom prst="rect">
            <a:avLst/>
          </a:prstGeom>
          <a:noFill/>
          <a:ln w="9525">
            <a:noFill/>
          </a:ln>
        </p:spPr>
        <p:txBody>
          <a:bodyPr wrap="none" anchor="ctr">
            <a:spAutoFit/>
          </a:bodyPr>
          <a:lstStyle/>
          <a:p>
            <a:r>
              <a:rPr lang="zh-CN" altLang="en-US" sz="2800" b="1">
                <a:solidFill>
                  <a:srgbClr val="FF0000"/>
                </a:solidFill>
                <a:latin typeface="Arial" panose="020b0604020202020204" pitchFamily="34" charset="0"/>
                <a:ea typeface="宋体" panose="02010600030101010101" pitchFamily="2" charset="-122"/>
              </a:rPr>
              <a:t>把语段压缩到什么程度取决于字数的限制 </a:t>
            </a:r>
          </a:p>
        </p:txBody>
      </p:sp>
      <p:sp>
        <p:nvSpPr>
          <p:cNvPr id="8204" name="Rectangle 12"/>
          <p:cNvSpPr/>
          <p:nvPr/>
        </p:nvSpPr>
        <p:spPr>
          <a:xfrm>
            <a:off x="1919288" y="4437539"/>
            <a:ext cx="992505" cy="518160"/>
          </a:xfrm>
          <a:prstGeom prst="rect">
            <a:avLst/>
          </a:prstGeom>
          <a:noFill/>
          <a:ln w="9525">
            <a:noFill/>
          </a:ln>
        </p:spPr>
        <p:txBody>
          <a:bodyPr wrap="none" anchor="ctr">
            <a:spAutoFit/>
          </a:bodyPr>
          <a:lstStyle/>
          <a:p>
            <a:r>
              <a:rPr lang="zh-CN" altLang="en-US" sz="2800" b="1">
                <a:latin typeface="Arial" panose="020b0604020202020204" pitchFamily="34" charset="0"/>
                <a:ea typeface="宋体" panose="02010600030101010101" pitchFamily="2" charset="-122"/>
              </a:rPr>
              <a:t>懂法 </a:t>
            </a:r>
          </a:p>
        </p:txBody>
      </p:sp>
      <p:sp>
        <p:nvSpPr>
          <p:cNvPr id="8205" name="AutoShape 13"/>
          <p:cNvSpPr/>
          <p:nvPr/>
        </p:nvSpPr>
        <p:spPr>
          <a:xfrm>
            <a:off x="2855913" y="4581525"/>
            <a:ext cx="431800" cy="287338"/>
          </a:xfrm>
          <a:prstGeom prst="rightArrow">
            <a:avLst>
              <a:gd name="adj1" fmla="val 50000"/>
              <a:gd name="adj2" fmla="val 37492"/>
            </a:avLst>
          </a:prstGeom>
          <a:blipFill rotWithShape="1">
            <a:blip r:embed="rId2"/>
            <a:stretch>
              <a:fillRect/>
            </a:stretch>
          </a:blipFill>
          <a:ln w="952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8206" name="Rectangle 14"/>
          <p:cNvSpPr/>
          <p:nvPr/>
        </p:nvSpPr>
        <p:spPr>
          <a:xfrm>
            <a:off x="3935413" y="3789839"/>
            <a:ext cx="539750" cy="518160"/>
          </a:xfrm>
          <a:prstGeom prst="rect">
            <a:avLst/>
          </a:prstGeom>
          <a:noFill/>
          <a:ln w="9525">
            <a:noFill/>
          </a:ln>
        </p:spPr>
        <p:txBody>
          <a:bodyPr anchor="ctr">
            <a:spAutoFit/>
          </a:bodyPr>
          <a:lstStyle/>
          <a:p>
            <a:r>
              <a:rPr lang="zh-CN" altLang="en-US" sz="2800" b="1">
                <a:solidFill>
                  <a:srgbClr val="FF0000"/>
                </a:solidFill>
                <a:latin typeface="Arial" panose="020b0604020202020204" pitchFamily="34" charset="0"/>
                <a:ea typeface="宋体" panose="02010600030101010101" pitchFamily="2" charset="-122"/>
              </a:rPr>
              <a:t>留</a:t>
            </a:r>
          </a:p>
        </p:txBody>
      </p:sp>
      <p:sp>
        <p:nvSpPr>
          <p:cNvPr id="8207" name="AutoShape 15"/>
          <p:cNvSpPr/>
          <p:nvPr/>
        </p:nvSpPr>
        <p:spPr>
          <a:xfrm>
            <a:off x="3432175" y="3545205"/>
            <a:ext cx="431800" cy="2665413"/>
          </a:xfrm>
          <a:prstGeom prst="leftBrace">
            <a:avLst>
              <a:gd name="adj1" fmla="val 51125"/>
              <a:gd name="adj2" fmla="val 50000"/>
            </a:avLst>
          </a:prstGeom>
          <a:noFill/>
          <a:ln w="9525" cap="flat" cmpd="sng">
            <a:solidFill>
              <a:srgbClr val="FF0000"/>
            </a:solidFill>
            <a:prstDash val="solid"/>
            <a:round/>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8208" name="Rectangle 16"/>
          <p:cNvSpPr/>
          <p:nvPr/>
        </p:nvSpPr>
        <p:spPr>
          <a:xfrm>
            <a:off x="3937000" y="4510564"/>
            <a:ext cx="636905" cy="518160"/>
          </a:xfrm>
          <a:prstGeom prst="rect">
            <a:avLst/>
          </a:prstGeom>
          <a:noFill/>
          <a:ln w="9525">
            <a:noFill/>
          </a:ln>
        </p:spPr>
        <p:txBody>
          <a:bodyPr wrap="none" anchor="ctr">
            <a:spAutoFit/>
          </a:bodyPr>
          <a:lstStyle/>
          <a:p>
            <a:r>
              <a:rPr lang="zh-CN" altLang="en-US" sz="2800" b="1">
                <a:solidFill>
                  <a:srgbClr val="FF0000"/>
                </a:solidFill>
                <a:latin typeface="Arial" panose="020b0604020202020204" pitchFamily="34" charset="0"/>
                <a:ea typeface="宋体" panose="02010600030101010101" pitchFamily="2" charset="-122"/>
              </a:rPr>
              <a:t>删 </a:t>
            </a:r>
          </a:p>
        </p:txBody>
      </p:sp>
      <p:sp>
        <p:nvSpPr>
          <p:cNvPr id="8209" name="Rectangle 17"/>
          <p:cNvSpPr/>
          <p:nvPr/>
        </p:nvSpPr>
        <p:spPr>
          <a:xfrm>
            <a:off x="3937000" y="5086827"/>
            <a:ext cx="636905" cy="518160"/>
          </a:xfrm>
          <a:prstGeom prst="rect">
            <a:avLst/>
          </a:prstGeom>
          <a:noFill/>
          <a:ln w="9525">
            <a:noFill/>
          </a:ln>
        </p:spPr>
        <p:txBody>
          <a:bodyPr wrap="none" anchor="ctr">
            <a:spAutoFit/>
          </a:bodyPr>
          <a:lstStyle/>
          <a:p>
            <a:r>
              <a:rPr lang="zh-CN" altLang="en-US" sz="2800" b="1">
                <a:solidFill>
                  <a:srgbClr val="FF0000"/>
                </a:solidFill>
                <a:latin typeface="Arial" panose="020b0604020202020204" pitchFamily="34" charset="0"/>
                <a:ea typeface="宋体" panose="02010600030101010101" pitchFamily="2" charset="-122"/>
              </a:rPr>
              <a:t>简 </a:t>
            </a:r>
          </a:p>
        </p:txBody>
      </p:sp>
      <p:sp>
        <p:nvSpPr>
          <p:cNvPr id="8210" name="Rectangle 18"/>
          <p:cNvSpPr/>
          <p:nvPr/>
        </p:nvSpPr>
        <p:spPr>
          <a:xfrm>
            <a:off x="3937000" y="5620227"/>
            <a:ext cx="636905" cy="518160"/>
          </a:xfrm>
          <a:prstGeom prst="rect">
            <a:avLst/>
          </a:prstGeom>
          <a:noFill/>
          <a:ln w="9525">
            <a:noFill/>
          </a:ln>
        </p:spPr>
        <p:txBody>
          <a:bodyPr wrap="none" anchor="ctr">
            <a:spAutoFit/>
          </a:bodyPr>
          <a:lstStyle/>
          <a:p>
            <a:r>
              <a:rPr lang="zh-CN" altLang="en-US" sz="2800" b="1">
                <a:solidFill>
                  <a:srgbClr val="FF0000"/>
                </a:solidFill>
                <a:latin typeface="Arial" panose="020b0604020202020204" pitchFamily="34" charset="0"/>
                <a:ea typeface="宋体" panose="02010600030101010101" pitchFamily="2" charset="-122"/>
              </a:rPr>
              <a:t>改 </a:t>
            </a:r>
          </a:p>
        </p:txBody>
      </p:sp>
      <p:sp>
        <p:nvSpPr>
          <p:cNvPr id="8211" name="Rectangle 19"/>
          <p:cNvSpPr/>
          <p:nvPr/>
        </p:nvSpPr>
        <p:spPr>
          <a:xfrm>
            <a:off x="4362450" y="3716020"/>
            <a:ext cx="6305550" cy="822960"/>
          </a:xfrm>
          <a:prstGeom prst="rect">
            <a:avLst/>
          </a:prstGeom>
          <a:noFill/>
          <a:ln w="9525">
            <a:noFill/>
          </a:ln>
        </p:spPr>
        <p:txBody>
          <a:bodyPr anchor="ctr">
            <a:spAutoFit/>
          </a:bodyPr>
          <a:lstStyle/>
          <a:p>
            <a:r>
              <a:rPr lang="zh-CN" altLang="en-US" sz="2400" b="1">
                <a:latin typeface="Arial" panose="020b0604020202020204" pitchFamily="34" charset="0"/>
                <a:ea typeface="宋体" panose="02010600030101010101" pitchFamily="2" charset="-122"/>
              </a:rPr>
              <a:t>保留或摘录能标明中心内容的词句，以保留主要的信息 </a:t>
            </a:r>
          </a:p>
        </p:txBody>
      </p:sp>
      <p:sp>
        <p:nvSpPr>
          <p:cNvPr id="8212" name="Rectangle 20"/>
          <p:cNvSpPr/>
          <p:nvPr/>
        </p:nvSpPr>
        <p:spPr>
          <a:xfrm>
            <a:off x="4438968" y="4509453"/>
            <a:ext cx="2705417" cy="457200"/>
          </a:xfrm>
          <a:prstGeom prst="rect">
            <a:avLst/>
          </a:prstGeom>
          <a:noFill/>
          <a:ln w="9525">
            <a:noFill/>
          </a:ln>
        </p:spPr>
        <p:txBody>
          <a:bodyPr wrap="none" anchor="ctr">
            <a:spAutoFit/>
          </a:bodyPr>
          <a:lstStyle/>
          <a:p>
            <a:r>
              <a:rPr lang="zh-CN" altLang="en-US" sz="2400" b="1">
                <a:latin typeface="Arial" panose="020b0604020202020204" pitchFamily="34" charset="0"/>
                <a:ea typeface="宋体" panose="02010600030101010101" pitchFamily="2" charset="-122"/>
              </a:rPr>
              <a:t>删即删除冗余信息 </a:t>
            </a:r>
          </a:p>
        </p:txBody>
      </p:sp>
      <p:sp>
        <p:nvSpPr>
          <p:cNvPr id="8213" name="Rectangle 21"/>
          <p:cNvSpPr/>
          <p:nvPr/>
        </p:nvSpPr>
        <p:spPr>
          <a:xfrm>
            <a:off x="4440238" y="5086034"/>
            <a:ext cx="2400617" cy="457200"/>
          </a:xfrm>
          <a:prstGeom prst="rect">
            <a:avLst/>
          </a:prstGeom>
          <a:noFill/>
          <a:ln w="9525">
            <a:noFill/>
          </a:ln>
        </p:spPr>
        <p:txBody>
          <a:bodyPr wrap="none" anchor="ctr">
            <a:spAutoFit/>
          </a:bodyPr>
          <a:lstStyle/>
          <a:p>
            <a:r>
              <a:rPr lang="zh-CN" altLang="en-US" sz="2400" b="1">
                <a:latin typeface="Arial" panose="020b0604020202020204" pitchFamily="34" charset="0"/>
                <a:ea typeface="宋体" panose="02010600030101010101" pitchFamily="2" charset="-122"/>
              </a:rPr>
              <a:t>简化句子或句意 </a:t>
            </a:r>
          </a:p>
        </p:txBody>
      </p:sp>
      <p:sp>
        <p:nvSpPr>
          <p:cNvPr id="8214" name="Rectangle 22"/>
          <p:cNvSpPr/>
          <p:nvPr/>
        </p:nvSpPr>
        <p:spPr>
          <a:xfrm>
            <a:off x="4513262" y="5661026"/>
            <a:ext cx="2095817" cy="457200"/>
          </a:xfrm>
          <a:prstGeom prst="rect">
            <a:avLst/>
          </a:prstGeom>
          <a:noFill/>
          <a:ln w="9525">
            <a:noFill/>
          </a:ln>
        </p:spPr>
        <p:txBody>
          <a:bodyPr wrap="none" anchor="ctr">
            <a:spAutoFit/>
          </a:bodyPr>
          <a:lstStyle/>
          <a:p>
            <a:r>
              <a:rPr lang="zh-CN" altLang="en-US" sz="2400" b="1">
                <a:latin typeface="Arial" panose="020b0604020202020204" pitchFamily="34" charset="0"/>
                <a:ea typeface="宋体" panose="02010600030101010101" pitchFamily="2" charset="-122"/>
              </a:rPr>
              <a:t>改换简洁说法 </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heckerboard(across)">
                                      <p:cBhvr>
                                        <p:cTn id="7" dur="500"/>
                                        <p:tgtEl>
                                          <p:spTgt spid="819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checkerboard(across)">
                                      <p:cBhvr>
                                        <p:cTn id="12" dur="500"/>
                                        <p:tgtEl>
                                          <p:spTgt spid="819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checkerboard(across)">
                                      <p:cBhvr>
                                        <p:cTn id="17" dur="500"/>
                                        <p:tgtEl>
                                          <p:spTgt spid="819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8197"/>
                                        </p:tgtEl>
                                        <p:attrNameLst>
                                          <p:attrName>style.visibility</p:attrName>
                                        </p:attrNameLst>
                                      </p:cBhvr>
                                      <p:to>
                                        <p:strVal val="visible"/>
                                      </p:to>
                                    </p:set>
                                    <p:animEffect transition="in" filter="checkerboard(across)">
                                      <p:cBhvr>
                                        <p:cTn id="22" dur="500"/>
                                        <p:tgtEl>
                                          <p:spTgt spid="819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8198"/>
                                        </p:tgtEl>
                                        <p:attrNameLst>
                                          <p:attrName>style.visibility</p:attrName>
                                        </p:attrNameLst>
                                      </p:cBhvr>
                                      <p:to>
                                        <p:strVal val="visible"/>
                                      </p:to>
                                    </p:set>
                                    <p:animEffect transition="in" filter="checkerboard(across)">
                                      <p:cBhvr>
                                        <p:cTn id="27" dur="500"/>
                                        <p:tgtEl>
                                          <p:spTgt spid="819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199"/>
                                        </p:tgtEl>
                                        <p:attrNameLst>
                                          <p:attrName>style.visibility</p:attrName>
                                        </p:attrNameLst>
                                      </p:cBhvr>
                                      <p:to>
                                        <p:strVal val="visible"/>
                                      </p:to>
                                    </p:set>
                                    <p:animEffect transition="in" filter="checkerboard(across)">
                                      <p:cBhvr>
                                        <p:cTn id="32" dur="500"/>
                                        <p:tgtEl>
                                          <p:spTgt spid="819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8200"/>
                                        </p:tgtEl>
                                        <p:attrNameLst>
                                          <p:attrName>style.visibility</p:attrName>
                                        </p:attrNameLst>
                                      </p:cBhvr>
                                      <p:to>
                                        <p:strVal val="visible"/>
                                      </p:to>
                                    </p:set>
                                    <p:animEffect transition="in" filter="checkerboard(across)">
                                      <p:cBhvr>
                                        <p:cTn id="37" dur="500"/>
                                        <p:tgtEl>
                                          <p:spTgt spid="820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8201"/>
                                        </p:tgtEl>
                                        <p:attrNameLst>
                                          <p:attrName>style.visibility</p:attrName>
                                        </p:attrNameLst>
                                      </p:cBhvr>
                                      <p:to>
                                        <p:strVal val="visible"/>
                                      </p:to>
                                    </p:set>
                                    <p:animEffect transition="in" filter="checkerboard(across)">
                                      <p:cBhvr>
                                        <p:cTn id="42" dur="500"/>
                                        <p:tgtEl>
                                          <p:spTgt spid="820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8202"/>
                                        </p:tgtEl>
                                        <p:attrNameLst>
                                          <p:attrName>style.visibility</p:attrName>
                                        </p:attrNameLst>
                                      </p:cBhvr>
                                      <p:to>
                                        <p:strVal val="visible"/>
                                      </p:to>
                                    </p:set>
                                    <p:animEffect transition="in" filter="checkerboard(across)">
                                      <p:cBhvr>
                                        <p:cTn id="47" dur="500"/>
                                        <p:tgtEl>
                                          <p:spTgt spid="820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8203"/>
                                        </p:tgtEl>
                                        <p:attrNameLst>
                                          <p:attrName>style.visibility</p:attrName>
                                        </p:attrNameLst>
                                      </p:cBhvr>
                                      <p:to>
                                        <p:strVal val="visible"/>
                                      </p:to>
                                    </p:set>
                                    <p:animEffect transition="in" filter="checkerboard(across)">
                                      <p:cBhvr>
                                        <p:cTn id="52" dur="500"/>
                                        <p:tgtEl>
                                          <p:spTgt spid="820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8204"/>
                                        </p:tgtEl>
                                        <p:attrNameLst>
                                          <p:attrName>style.visibility</p:attrName>
                                        </p:attrNameLst>
                                      </p:cBhvr>
                                      <p:to>
                                        <p:strVal val="visible"/>
                                      </p:to>
                                    </p:set>
                                    <p:animEffect transition="in" filter="checkerboard(across)">
                                      <p:cBhvr>
                                        <p:cTn id="57" dur="500"/>
                                        <p:tgtEl>
                                          <p:spTgt spid="8204"/>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8205"/>
                                        </p:tgtEl>
                                        <p:attrNameLst>
                                          <p:attrName>style.visibility</p:attrName>
                                        </p:attrNameLst>
                                      </p:cBhvr>
                                      <p:to>
                                        <p:strVal val="visible"/>
                                      </p:to>
                                    </p:set>
                                    <p:animEffect transition="in" filter="checkerboard(across)">
                                      <p:cBhvr>
                                        <p:cTn id="62" dur="500"/>
                                        <p:tgtEl>
                                          <p:spTgt spid="8205"/>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8207"/>
                                        </p:tgtEl>
                                        <p:attrNameLst>
                                          <p:attrName>style.visibility</p:attrName>
                                        </p:attrNameLst>
                                      </p:cBhvr>
                                      <p:to>
                                        <p:strVal val="visible"/>
                                      </p:to>
                                    </p:set>
                                    <p:animEffect transition="in" filter="checkerboard(across)">
                                      <p:cBhvr>
                                        <p:cTn id="67" dur="500"/>
                                        <p:tgtEl>
                                          <p:spTgt spid="8207"/>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8206"/>
                                        </p:tgtEl>
                                        <p:attrNameLst>
                                          <p:attrName>style.visibility</p:attrName>
                                        </p:attrNameLst>
                                      </p:cBhvr>
                                      <p:to>
                                        <p:strVal val="visible"/>
                                      </p:to>
                                    </p:set>
                                    <p:animEffect transition="in" filter="checkerboard(across)">
                                      <p:cBhvr>
                                        <p:cTn id="72" dur="500"/>
                                        <p:tgtEl>
                                          <p:spTgt spid="8206"/>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8211"/>
                                        </p:tgtEl>
                                        <p:attrNameLst>
                                          <p:attrName>style.visibility</p:attrName>
                                        </p:attrNameLst>
                                      </p:cBhvr>
                                      <p:to>
                                        <p:strVal val="visible"/>
                                      </p:to>
                                    </p:set>
                                    <p:animEffect transition="in" filter="checkerboard(across)">
                                      <p:cBhvr>
                                        <p:cTn id="77" dur="500"/>
                                        <p:tgtEl>
                                          <p:spTgt spid="8211"/>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8208"/>
                                        </p:tgtEl>
                                        <p:attrNameLst>
                                          <p:attrName>style.visibility</p:attrName>
                                        </p:attrNameLst>
                                      </p:cBhvr>
                                      <p:to>
                                        <p:strVal val="visible"/>
                                      </p:to>
                                    </p:set>
                                    <p:animEffect transition="in" filter="checkerboard(across)">
                                      <p:cBhvr>
                                        <p:cTn id="82" dur="500"/>
                                        <p:tgtEl>
                                          <p:spTgt spid="8208"/>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5" presetClass="entr" presetSubtype="10" fill="hold" grpId="0" nodeType="clickEffect">
                                  <p:stCondLst>
                                    <p:cond delay="0"/>
                                  </p:stCondLst>
                                  <p:childTnLst>
                                    <p:set>
                                      <p:cBhvr>
                                        <p:cTn id="86" dur="1" fill="hold">
                                          <p:stCondLst>
                                            <p:cond delay="0"/>
                                          </p:stCondLst>
                                        </p:cTn>
                                        <p:tgtEl>
                                          <p:spTgt spid="8212"/>
                                        </p:tgtEl>
                                        <p:attrNameLst>
                                          <p:attrName>style.visibility</p:attrName>
                                        </p:attrNameLst>
                                      </p:cBhvr>
                                      <p:to>
                                        <p:strVal val="visible"/>
                                      </p:to>
                                    </p:set>
                                    <p:animEffect transition="in" filter="checkerboard(across)">
                                      <p:cBhvr>
                                        <p:cTn id="87" dur="500"/>
                                        <p:tgtEl>
                                          <p:spTgt spid="8212"/>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5" presetClass="entr" presetSubtype="10" fill="hold" grpId="0" nodeType="clickEffect">
                                  <p:stCondLst>
                                    <p:cond delay="0"/>
                                  </p:stCondLst>
                                  <p:childTnLst>
                                    <p:set>
                                      <p:cBhvr>
                                        <p:cTn id="91" dur="1" fill="hold">
                                          <p:stCondLst>
                                            <p:cond delay="0"/>
                                          </p:stCondLst>
                                        </p:cTn>
                                        <p:tgtEl>
                                          <p:spTgt spid="8209"/>
                                        </p:tgtEl>
                                        <p:attrNameLst>
                                          <p:attrName>style.visibility</p:attrName>
                                        </p:attrNameLst>
                                      </p:cBhvr>
                                      <p:to>
                                        <p:strVal val="visible"/>
                                      </p:to>
                                    </p:set>
                                    <p:animEffect transition="in" filter="checkerboard(across)">
                                      <p:cBhvr>
                                        <p:cTn id="92" dur="500"/>
                                        <p:tgtEl>
                                          <p:spTgt spid="8209"/>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5" presetClass="entr" presetSubtype="10" fill="hold" grpId="0" nodeType="clickEffect">
                                  <p:stCondLst>
                                    <p:cond delay="0"/>
                                  </p:stCondLst>
                                  <p:childTnLst>
                                    <p:set>
                                      <p:cBhvr>
                                        <p:cTn id="96" dur="1" fill="hold">
                                          <p:stCondLst>
                                            <p:cond delay="0"/>
                                          </p:stCondLst>
                                        </p:cTn>
                                        <p:tgtEl>
                                          <p:spTgt spid="8213"/>
                                        </p:tgtEl>
                                        <p:attrNameLst>
                                          <p:attrName>style.visibility</p:attrName>
                                        </p:attrNameLst>
                                      </p:cBhvr>
                                      <p:to>
                                        <p:strVal val="visible"/>
                                      </p:to>
                                    </p:set>
                                    <p:animEffect transition="in" filter="checkerboard(across)">
                                      <p:cBhvr>
                                        <p:cTn id="97" dur="500"/>
                                        <p:tgtEl>
                                          <p:spTgt spid="8213"/>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5" presetClass="entr" presetSubtype="10" fill="hold" grpId="0" nodeType="clickEffect">
                                  <p:stCondLst>
                                    <p:cond delay="0"/>
                                  </p:stCondLst>
                                  <p:childTnLst>
                                    <p:set>
                                      <p:cBhvr>
                                        <p:cTn id="101" dur="1" fill="hold">
                                          <p:stCondLst>
                                            <p:cond delay="0"/>
                                          </p:stCondLst>
                                        </p:cTn>
                                        <p:tgtEl>
                                          <p:spTgt spid="8210"/>
                                        </p:tgtEl>
                                        <p:attrNameLst>
                                          <p:attrName>style.visibility</p:attrName>
                                        </p:attrNameLst>
                                      </p:cBhvr>
                                      <p:to>
                                        <p:strVal val="visible"/>
                                      </p:to>
                                    </p:set>
                                    <p:animEffect transition="in" filter="checkerboard(across)">
                                      <p:cBhvr>
                                        <p:cTn id="102" dur="500"/>
                                        <p:tgtEl>
                                          <p:spTgt spid="8210"/>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5" presetClass="entr" presetSubtype="10" fill="hold" grpId="0" nodeType="clickEffect">
                                  <p:stCondLst>
                                    <p:cond delay="0"/>
                                  </p:stCondLst>
                                  <p:childTnLst>
                                    <p:set>
                                      <p:cBhvr>
                                        <p:cTn id="106" dur="1" fill="hold">
                                          <p:stCondLst>
                                            <p:cond delay="0"/>
                                          </p:stCondLst>
                                        </p:cTn>
                                        <p:tgtEl>
                                          <p:spTgt spid="8214"/>
                                        </p:tgtEl>
                                        <p:attrNameLst>
                                          <p:attrName>style.visibility</p:attrName>
                                        </p:attrNameLst>
                                      </p:cBhvr>
                                      <p:to>
                                        <p:strVal val="visible"/>
                                      </p:to>
                                    </p:set>
                                    <p:animEffect transition="in" filter="checkerboard(across)">
                                      <p:cBhvr>
                                        <p:cTn id="107" dur="500"/>
                                        <p:tgtEl>
                                          <p:spTgt spid="8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P spid="8196" grpId="0"/>
      <p:bldP spid="8197" grpId="0"/>
      <p:bldP spid="8198" grpId="0"/>
      <p:bldP spid="8199" grpId="0"/>
      <p:bldP spid="8200" grpId="0"/>
      <p:bldP spid="8201" grpId="0"/>
      <p:bldP spid="8202" grpId="0"/>
      <p:bldP spid="8203" grpId="0"/>
      <p:bldP spid="8204" grpId="0"/>
      <p:bldP spid="8205" grpId="0"/>
      <p:bldP spid="8206" grpId="0"/>
      <p:bldP spid="8207" grpId="0"/>
      <p:bldP spid="8208" grpId="0"/>
      <p:bldP spid="8209" grpId="0"/>
      <p:bldP spid="8210" grpId="0"/>
      <p:bldP spid="8211" grpId="0"/>
      <p:bldP spid="8212" grpId="0"/>
      <p:bldP spid="8213" grpId="0"/>
      <p:bldP spid="821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7" name="TextBox 3"/>
          <p:cNvSpPr txBox="1">
            <a:spLocks noChangeArrowheads="1"/>
          </p:cNvSpPr>
          <p:nvPr/>
        </p:nvSpPr>
        <p:spPr bwMode="auto">
          <a:xfrm>
            <a:off x="1553845" y="584200"/>
            <a:ext cx="9128760" cy="6126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Tx/>
            </a:pPr>
            <a:r>
              <a:rPr lang="zh-CN" altLang="en-US" sz="3600" b="1">
                <a:solidFill>
                  <a:srgbClr val="990033"/>
                </a:solidFill>
                <a:ea typeface="黑体" panose="02010609060101010101" pitchFamily="2" charset="-122"/>
                <a:sym typeface="+mn-ea"/>
              </a:rPr>
              <a:t>（题型一）   记叙类压缩(含新闻类)</a:t>
            </a:r>
          </a:p>
          <a:p>
            <a:pPr>
              <a:buFontTx/>
            </a:pPr>
            <a:r>
              <a:rPr lang="zh-CN" altLang="en-US" sz="3600" b="1">
                <a:solidFill>
                  <a:srgbClr val="990033"/>
                </a:solidFill>
                <a:ea typeface="黑体" panose="02010609060101010101" pitchFamily="2" charset="-122"/>
                <a:sym typeface="+mn-ea"/>
              </a:rPr>
              <a:t>主要信息是：①叙述的主体（对象）</a:t>
            </a:r>
          </a:p>
          <a:p>
            <a:pPr>
              <a:buFontTx/>
            </a:pPr>
            <a:r>
              <a:rPr lang="zh-CN" altLang="en-US" sz="3600" b="1">
                <a:solidFill>
                  <a:srgbClr val="990033"/>
                </a:solidFill>
                <a:ea typeface="黑体" panose="02010609060101010101" pitchFamily="2" charset="-122"/>
                <a:sym typeface="+mn-ea"/>
              </a:rPr>
              <a:t>            ②主体的经历及特征</a:t>
            </a:r>
          </a:p>
          <a:p>
            <a:pPr>
              <a:buFontTx/>
            </a:pPr>
            <a:r>
              <a:rPr lang="zh-CN" altLang="en-US" sz="3600" b="1">
                <a:solidFill>
                  <a:srgbClr val="990033"/>
                </a:solidFill>
                <a:ea typeface="黑体" panose="02010609060101010101" pitchFamily="2" charset="-122"/>
                <a:sym typeface="+mn-ea"/>
              </a:rPr>
              <a:t>            ③叙述意义及目的</a:t>
            </a:r>
          </a:p>
          <a:p>
            <a:pPr>
              <a:buFontTx/>
            </a:pPr>
            <a:r>
              <a:rPr lang="zh-CN" altLang="en-US" sz="3600" b="1">
                <a:solidFill>
                  <a:srgbClr val="990033"/>
                </a:solidFill>
                <a:ea typeface="黑体" panose="02010609060101010101" pitchFamily="2" charset="-122"/>
                <a:sym typeface="+mn-ea"/>
              </a:rPr>
              <a:t> 次要信息：①详细情节</a:t>
            </a:r>
          </a:p>
          <a:p>
            <a:pPr>
              <a:buFontTx/>
            </a:pPr>
            <a:r>
              <a:rPr lang="zh-CN" altLang="en-US" sz="3600" b="1">
                <a:solidFill>
                  <a:srgbClr val="990033"/>
                </a:solidFill>
                <a:ea typeface="黑体" panose="02010609060101010101" pitchFamily="2" charset="-122"/>
                <a:sym typeface="+mn-ea"/>
              </a:rPr>
              <a:t>           ②背景材料等</a:t>
            </a:r>
          </a:p>
          <a:p>
            <a:pPr>
              <a:buFontTx/>
            </a:pPr>
            <a:r>
              <a:rPr lang="zh-CN" altLang="en-US" sz="3600" b="1">
                <a:solidFill>
                  <a:srgbClr val="990033"/>
                </a:solidFill>
                <a:ea typeface="黑体" panose="02010609060101010101" pitchFamily="2" charset="-122"/>
                <a:sym typeface="+mn-ea"/>
              </a:rPr>
              <a:t>抓记叙要素，即时间、地点、人物(包括对象、身份等)、事件、过程和结果，概括起来就是“什么时间什么地方什么人干了什么事，怎么干的，有什么结果”，文中的中心事件是主干，其他是枝叶。  </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544320" y="-27305"/>
            <a:ext cx="9145270" cy="6827520"/>
          </a:xfrm>
          <a:prstGeom prst="rect">
            <a:avLst/>
          </a:prstGeom>
          <a:noFill/>
          <a:ln w="9525">
            <a:noFill/>
          </a:ln>
        </p:spPr>
        <p:txBody>
          <a:bodyPr wrap="square">
            <a:spAutoFit/>
          </a:bodyPr>
          <a:lstStyle/>
          <a:p>
            <a:r>
              <a:rPr lang="zh-CN" sz="2600" b="1" smtClean="0">
                <a:solidFill>
                  <a:srgbClr val="000000"/>
                </a:solidFill>
                <a:latin typeface="黑体" panose="02010609060101010101" pitchFamily="2" charset="-122"/>
                <a:ea typeface="黑体" panose="02010609060101010101" pitchFamily="2" charset="-122"/>
                <a:cs typeface="黑体" panose="02010609060101010101" pitchFamily="2" charset="-122"/>
              </a:rPr>
              <a:t>【例】(2018•浙江卷)阅读下面的文字，用一句话归纳下面消息的主要内容。不超过30个字。</a:t>
            </a:r>
          </a:p>
          <a:p>
            <a:r>
              <a:rPr lang="zh-CN" sz="2600" b="1" smtClean="0">
                <a:solidFill>
                  <a:srgbClr val="000000"/>
                </a:solidFill>
                <a:latin typeface="黑体" panose="02010609060101010101" pitchFamily="2" charset="-122"/>
                <a:ea typeface="黑体" panose="02010609060101010101" pitchFamily="2" charset="-122"/>
                <a:cs typeface="黑体" panose="02010609060101010101" pitchFamily="2" charset="-122"/>
              </a:rPr>
              <a:t>    中国新闻出版研究院2018年4月18日在京发布第十五次全国国民阅读调查报告。报告显示，2017年我国成年国民各种媒介(包括书报刊和数字出版物)的综合阅读率为80.3%，较2016年的79.9%有所提升；数字化阅读方式(网络在线阅读、手机阅读、电子阅读器阅读等)的接触率为73.0%，较2016年上升了4.8个百分点。成年国民各媒介综合阅读率与数字化阅读方式的接触率保持增长势头。</a:t>
            </a:r>
          </a:p>
          <a:p>
            <a:r>
              <a:rPr lang="zh-CN" sz="2600" b="1" smtClean="0">
                <a:solidFill>
                  <a:srgbClr val="000000"/>
                </a:solidFill>
                <a:latin typeface="黑体" panose="02010609060101010101" pitchFamily="2" charset="-122"/>
                <a:ea typeface="黑体" panose="02010609060101010101" pitchFamily="2" charset="-122"/>
                <a:cs typeface="黑体" panose="02010609060101010101" pitchFamily="2" charset="-122"/>
              </a:rPr>
              <a:t>    调查还发现，有声阅读成为国民阅读新的增长点。2017年，我国成年国民的听书率为22.8%，较2016年的17.0%提高了 5.8个百分点；0～17周岁未成年人的听书率也有所增长。具体来看，未成年人群体中，14～17周岁青少年的听书率最高，9～13周岁少年儿童和0～8周岁儿童的听书率相差不大。同时，听书的方式也很多样。我国成年国民中，选择通过移动有声应用软件平台听书的人最多，选择通过广播和微信语音推送听书的也占一定比例。</a:t>
            </a:r>
          </a:p>
        </p:txBody>
      </p:sp>
      <p:cxnSp>
        <p:nvCxnSpPr>
          <p:cNvPr id="4" name="直接连接符 3"/>
          <p:cNvCxnSpPr/>
          <p:nvPr/>
        </p:nvCxnSpPr>
        <p:spPr>
          <a:xfrm flipH="1">
            <a:off x="4774565" y="1115060"/>
            <a:ext cx="215900" cy="64833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H="1">
            <a:off x="4639310" y="2699385"/>
            <a:ext cx="215900" cy="64833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9472295" y="3436620"/>
            <a:ext cx="215900" cy="64833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591810" y="3141345"/>
            <a:ext cx="4896485" cy="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557020" y="3555365"/>
            <a:ext cx="4896485" cy="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2418080" y="3985895"/>
            <a:ext cx="6918325" cy="1905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476375" y="29845"/>
            <a:ext cx="9253220" cy="6558076"/>
          </a:xfrm>
          <a:prstGeom prst="rect">
            <a:avLst/>
          </a:prstGeom>
          <a:noFill/>
          <a:ln w="9525">
            <a:noFill/>
          </a:ln>
        </p:spPr>
        <p:txBody>
          <a:bodyPr wrap="square">
            <a:spAutoFit/>
          </a:bodyPr>
          <a:lstStyle/>
          <a:p>
            <a:pPr>
              <a:lnSpc>
                <a:spcPct val="102000"/>
              </a:lnSpc>
            </a:pPr>
            <a:r>
              <a:rPr lang="zh-CN" sz="3200" b="1">
                <a:solidFill>
                  <a:srgbClr val="000000"/>
                </a:solidFill>
                <a:latin typeface="黑体" panose="02010609060101010101" pitchFamily="2" charset="-122"/>
                <a:ea typeface="黑体" panose="02010609060101010101" pitchFamily="2" charset="-122"/>
                <a:cs typeface="黑体" panose="02010609060101010101" pitchFamily="2" charset="-122"/>
              </a:rPr>
              <a:t>解题流程：第一步：弄清区间明方向。题目所提供的语段材料共两段，这两段文字的内容都与题干有关。</a:t>
            </a:r>
          </a:p>
          <a:p>
            <a:pPr>
              <a:lnSpc>
                <a:spcPct val="102000"/>
              </a:lnSpc>
            </a:pPr>
            <a:r>
              <a:rPr lang="zh-CN" sz="3200" b="1">
                <a:solidFill>
                  <a:srgbClr val="000000"/>
                </a:solidFill>
                <a:latin typeface="黑体" panose="02010609060101010101" pitchFamily="2" charset="-122"/>
                <a:ea typeface="黑体" panose="02010609060101010101" pitchFamily="2" charset="-122"/>
                <a:cs typeface="黑体" panose="02010609060101010101" pitchFamily="2" charset="-122"/>
              </a:rPr>
              <a:t>第二步：切分层次抓主体。该消息有两段文字。第一段第一句是交代要说明的对象，接下去先分后总，一一说明调查的结果，最后一句“成年国民各媒介综合阅读率与数字化阅读方式的接触率保持增长势头”是对全段内容的总结，也就是第一段的中心句。第二段的结构是先总后分，第一句“有声阅读成为国民阅读新的增长点”是文段中心句。</a:t>
            </a:r>
          </a:p>
          <a:p>
            <a:pPr>
              <a:lnSpc>
                <a:spcPct val="102000"/>
              </a:lnSpc>
            </a:pPr>
            <a:r>
              <a:rPr lang="zh-CN" sz="3200" b="1">
                <a:solidFill>
                  <a:srgbClr val="000000"/>
                </a:solidFill>
                <a:latin typeface="黑体" panose="02010609060101010101" pitchFamily="2" charset="-122"/>
                <a:ea typeface="黑体" panose="02010609060101010101" pitchFamily="2" charset="-122"/>
                <a:cs typeface="黑体" panose="02010609060101010101" pitchFamily="2" charset="-122"/>
              </a:rPr>
              <a:t>第三步：保留要点组信息。在概括消息的主要内容时，只需要把两个总结句(中心句)整合起来就可以了。</a:t>
            </a:r>
          </a:p>
        </p:txBody>
      </p:sp>
      <p:sp>
        <p:nvSpPr>
          <p:cNvPr id="2" name="文本框 1"/>
          <p:cNvSpPr txBox="1"/>
          <p:nvPr/>
        </p:nvSpPr>
        <p:spPr>
          <a:xfrm>
            <a:off x="2308225" y="5972809"/>
            <a:ext cx="8280400" cy="944880"/>
          </a:xfrm>
          <a:prstGeom prst="rect">
            <a:avLst/>
          </a:prstGeom>
          <a:noFill/>
          <a:ln w="38100" cmpd="sng">
            <a:solidFill>
              <a:srgbClr val="FF0000"/>
            </a:solidFill>
            <a:prstDash val="solid"/>
          </a:ln>
        </p:spPr>
        <p:txBody>
          <a:bodyPr wrap="square" rtlCol="0">
            <a:spAutoFit/>
          </a:bodyPr>
          <a:lstStyle/>
          <a:p>
            <a:r>
              <a:rPr lang="zh-CN" altLang="en-US" sz="2800" b="1">
                <a:solidFill>
                  <a:srgbClr val="FF0000"/>
                </a:solidFill>
                <a:latin typeface="黑体" panose="02010609060101010101" pitchFamily="2" charset="-122"/>
                <a:ea typeface="黑体" panose="02010609060101010101" pitchFamily="2" charset="-122"/>
              </a:rPr>
              <a:t>示例：综合阅读率和数字化阅读率双增，有声阅读成为新的增长点。</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Text Box 3"/>
          <p:cNvSpPr txBox="1"/>
          <p:nvPr/>
        </p:nvSpPr>
        <p:spPr>
          <a:xfrm>
            <a:off x="2136775" y="190500"/>
            <a:ext cx="8089900" cy="762000"/>
          </a:xfrm>
          <a:prstGeom prst="rect">
            <a:avLst/>
          </a:prstGeom>
          <a:noFill/>
          <a:ln w="9525">
            <a:noFill/>
          </a:ln>
        </p:spPr>
        <p:txBody>
          <a:bodyPr wrap="square">
            <a:spAutoFit/>
          </a:bodyPr>
          <a:lstStyle/>
          <a:p>
            <a:pPr>
              <a:spcBef>
                <a:spcPct val="50000"/>
              </a:spcBef>
            </a:pPr>
            <a:r>
              <a:rPr lang="zh-CN" altLang="en-US" sz="4400">
                <a:solidFill>
                  <a:srgbClr val="000066"/>
                </a:solidFill>
                <a:latin typeface="宋体" panose="02010600030101010101" pitchFamily="2" charset="-122"/>
              </a:rPr>
              <a:t>（二）记叙类语段要点回顾：</a:t>
            </a:r>
          </a:p>
        </p:txBody>
      </p:sp>
      <p:sp>
        <p:nvSpPr>
          <p:cNvPr id="18435" name="Text Box 4"/>
          <p:cNvSpPr txBox="1"/>
          <p:nvPr/>
        </p:nvSpPr>
        <p:spPr>
          <a:xfrm>
            <a:off x="2208213" y="1341438"/>
            <a:ext cx="7391400" cy="5943600"/>
          </a:xfrm>
          <a:prstGeom prst="rect">
            <a:avLst/>
          </a:prstGeom>
          <a:noFill/>
          <a:ln w="57150" cap="flat" cmpd="thinThick">
            <a:solidFill>
              <a:srgbClr val="009900"/>
            </a:solidFill>
            <a:prstDash val="solid"/>
            <a:miter/>
            <a:headEnd type="none" w="med" len="med"/>
            <a:tailEnd type="none" w="med" len="med"/>
          </a:ln>
        </p:spPr>
        <p:txBody>
          <a:bodyPr>
            <a:spAutoFit/>
          </a:bodyPr>
          <a:lstStyle/>
          <a:p>
            <a:pPr>
              <a:spcBef>
                <a:spcPct val="50000"/>
              </a:spcBef>
            </a:pPr>
            <a:r>
              <a:rPr lang="zh-CN" altLang="en-US" sz="4800" b="1">
                <a:solidFill>
                  <a:srgbClr val="FF3300"/>
                </a:solidFill>
                <a:latin typeface="黑体" panose="02010609060101010101" pitchFamily="2" charset="-122"/>
              </a:rPr>
              <a:t>主体（谁、什么）+怎样（人或事发生的时间、地点、起因、经过、结果）。</a:t>
            </a:r>
          </a:p>
          <a:p>
            <a:pPr>
              <a:spcBef>
                <a:spcPct val="50000"/>
              </a:spcBef>
            </a:pPr>
            <a:r>
              <a:rPr lang="zh-CN" altLang="en-US" sz="4800" b="1">
                <a:solidFill>
                  <a:srgbClr val="FF3300"/>
                </a:solidFill>
                <a:latin typeface="黑体" panose="02010609060101010101" pitchFamily="2" charset="-122"/>
              </a:rPr>
              <a:t>“主体” 就是语段的陈述对象，即具体的“人”、“事”或“物”。</a:t>
            </a:r>
          </a:p>
          <a:p>
            <a:pPr>
              <a:spcBef>
                <a:spcPct val="50000"/>
              </a:spcBef>
            </a:pPr>
            <a:r>
              <a:rPr lang="zh-CN" altLang="en-US" sz="4800" b="1">
                <a:solidFill>
                  <a:srgbClr val="FF3300"/>
                </a:solidFill>
                <a:latin typeface="黑体" panose="02010609060101010101" pitchFamily="2" charset="-122"/>
              </a:rPr>
              <a:t>“怎样”即记叙的要素。 </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UNIT_TABLE_BEAUTIFY" val="smartTable{bb1afac1-b822-4575-bb22-1754c59d1f7a}"/>
</p:tagLst>
</file>

<file path=ppt/tags/tag64.xml><?xml version="1.0" encoding="utf-8"?>
<p:tagLst xmlns:p="http://schemas.openxmlformats.org/presentationml/2006/main">
  <p:tag name="KSO_WM_UNIT_TABLE_BEAUTIFY" val="smartTable{7d604721-7357-4756-98fc-80a5a8983e2f}"/>
</p:tagLst>
</file>

<file path=ppt/tags/tag65.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116</Paragraphs>
  <Slides>20</Slides>
  <Notes>3</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20</vt:i4>
      </vt:variant>
    </vt:vector>
  </HeadingPairs>
  <TitlesOfParts>
    <vt:vector baseType="lpstr" size="34">
      <vt:lpstr>Arial</vt:lpstr>
      <vt:lpstr>微软雅黑</vt:lpstr>
      <vt:lpstr>Wingdings</vt:lpstr>
      <vt:lpstr>Calibri Light</vt:lpstr>
      <vt:lpstr>Calibri</vt:lpstr>
      <vt:lpstr>等线</vt:lpstr>
      <vt:lpstr>隶书</vt:lpstr>
      <vt:lpstr>黑体</vt:lpstr>
      <vt:lpstr>宋体</vt:lpstr>
      <vt:lpstr>Neris Thin</vt:lpstr>
      <vt:lpstr>Times New Roman</vt:lpstr>
      <vt:lpstr>Wingdings 2</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题型二   议论类压缩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2021-09-10T11:05:30.719</cp:lastPrinted>
  <dcterms:created xsi:type="dcterms:W3CDTF">2021-09-10T11:05:30Z</dcterms:created>
  <dcterms:modified xsi:type="dcterms:W3CDTF">2021-09-10T03:05:30Z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