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639" r:id="rId4"/>
    <p:sldId id="667" r:id="rId5"/>
    <p:sldId id="666" r:id="rId6"/>
    <p:sldId id="771" r:id="rId7"/>
    <p:sldId id="772" r:id="rId8"/>
    <p:sldId id="670" r:id="rId9"/>
    <p:sldId id="347" r:id="rId10"/>
    <p:sldId id="791" r:id="rId11"/>
    <p:sldId id="385" r:id="rId12"/>
    <p:sldId id="689" r:id="rId13"/>
    <p:sldId id="774" r:id="rId14"/>
    <p:sldId id="775" r:id="rId15"/>
    <p:sldId id="790" r:id="rId16"/>
    <p:sldId id="596" r:id="rId17"/>
    <p:sldId id="386" r:id="rId19"/>
    <p:sldId id="807" r:id="rId20"/>
    <p:sldId id="611" r:id="rId21"/>
    <p:sldId id="704" r:id="rId22"/>
    <p:sldId id="809" r:id="rId23"/>
    <p:sldId id="810" r:id="rId24"/>
    <p:sldId id="811" r:id="rId25"/>
    <p:sldId id="812" r:id="rId26"/>
    <p:sldId id="819" r:id="rId27"/>
    <p:sldId id="808" r:id="rId28"/>
    <p:sldId id="572" r:id="rId29"/>
    <p:sldId id="279" r:id="rId30"/>
    <p:sldId id="459" r:id="rId31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1109B7"/>
    <a:srgbClr val="D51136"/>
    <a:srgbClr val="BB12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540" y="258"/>
      </p:cViewPr>
      <p:guideLst>
        <p:guide orient="horz" pos="216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9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13FA410-05E0-41BB-83C7-F788DA135ED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867641-D08C-4C37-9512-395DC3FED7F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B9551-DCBC-4EDA-A0F1-1C7019ECAC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C8B22-80B4-4E0B-85E8-869E8E59FE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E530F-69F8-4EDD-996A-77CCB96649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7F1A-9081-4E45-B3F3-59DB324F2E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388A-C0E3-49D4-B73B-F9144026EC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14C60-8CB2-43DA-87D7-95BAB13AE7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3BB0-0AB0-44B6-A51E-CD10D95397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351CA-AC20-4568-BD5D-2036DD4507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20221-EE85-433B-9080-B69AF9A8A2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EAACA-DEDB-49A4-9E42-705C4EFD56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2ACD-A263-4690-87DC-1770BED1936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audio" Target="../media/audio1.wav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E0A53C-D541-4D7D-BE22-517D049686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sndAc>
      <p:stSnd>
        <p:snd r:embed="rId14" name="arrow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hyperlink" Target="http://www.chinaculture.org/gb/cn_madeinchina/2005-11/28/content_76383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2007022811582166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38650" y="3354705"/>
            <a:ext cx="4705350" cy="34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dddddd 拷贝"/>
          <p:cNvPicPr>
            <a:picLocks noChangeAspect="1"/>
          </p:cNvPicPr>
          <p:nvPr/>
        </p:nvPicPr>
        <p:blipFill>
          <a:blip r:embed="rId3">
            <a:lum bright="12000" contrast="18000"/>
          </a:blip>
          <a:srcRect l="4333" t="9438" r="-1726" b="9160"/>
          <a:stretch>
            <a:fillRect/>
          </a:stretch>
        </p:blipFill>
        <p:spPr bwMode="auto">
          <a:xfrm>
            <a:off x="0" y="3352800"/>
            <a:ext cx="4199890" cy="345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600200" y="609600"/>
            <a:ext cx="5003800" cy="922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89803" dir="13500000" algn="ctr" rotWithShape="0">
              <a:srgbClr val="00FF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54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  </a:t>
            </a:r>
            <a:r>
              <a:rPr lang="zh-CN" altLang="en-US" sz="54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散文诗二首</a:t>
            </a:r>
            <a:endParaRPr lang="zh-CN" altLang="en-US" sz="5400" b="1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2514600" y="1599883"/>
            <a:ext cx="3341688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金色花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荷叶</a:t>
            </a:r>
            <a:r>
              <a:rPr lang="en-US" sz="36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·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母亲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4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/>
        </p:nvSpPr>
        <p:spPr bwMode="auto">
          <a:xfrm>
            <a:off x="113983" y="52990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一、初探主题,把握情感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矩形 69634"/>
          <p:cNvSpPr>
            <a:spLocks noChangeArrowheads="1"/>
          </p:cNvSpPr>
          <p:nvPr/>
        </p:nvSpPr>
        <p:spPr bwMode="auto">
          <a:xfrm>
            <a:off x="417195" y="1295400"/>
            <a:ext cx="857631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700" b="1">
                <a:latin typeface="宋体" panose="02010600030101010101" pitchFamily="2" charset="-122"/>
              </a:rPr>
              <a:t>1.</a:t>
            </a:r>
            <a:r>
              <a:rPr lang="zh-CN" altLang="en-US" sz="2700" b="1">
                <a:latin typeface="宋体" panose="02010600030101010101" pitchFamily="2" charset="-122"/>
              </a:rPr>
              <a:t>本单元前面学的几篇课文都涉及</a:t>
            </a:r>
            <a:r>
              <a:rPr lang="en-US" altLang="zh-CN" sz="2700" b="1">
                <a:cs typeface="Arial" panose="020B0604020202020204" pitchFamily="34" charset="0"/>
              </a:rPr>
              <a:t>“</a:t>
            </a:r>
            <a:r>
              <a:rPr lang="zh-CN" altLang="en-US" sz="2700" b="1">
                <a:cs typeface="Arial" panose="020B0604020202020204" pitchFamily="34" charset="0"/>
              </a:rPr>
              <a:t>母爱</a:t>
            </a:r>
            <a:r>
              <a:rPr lang="en-US" altLang="zh-CN" sz="2700" b="1">
                <a:cs typeface="Arial" panose="020B0604020202020204" pitchFamily="34" charset="0"/>
              </a:rPr>
              <a:t>”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 smtClean="0">
                <a:sym typeface="宋体" panose="02010600030101010101" pitchFamily="2" charset="-122"/>
              </a:rPr>
              <a:t>只是领悟的契机和回馈的方式不同。</a:t>
            </a:r>
            <a:r>
              <a:rPr lang="zh-CN" altLang="en-US" sz="2700" b="1">
                <a:latin typeface="宋体" panose="02010600030101010101" pitchFamily="2" charset="-122"/>
              </a:rPr>
              <a:t>朗读两首散文诗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完成主题探究。</a:t>
            </a:r>
            <a:endParaRPr lang="zh-CN" altLang="en-US" sz="2700" b="1">
              <a:latin typeface="宋体" panose="02010600030101010101" pitchFamily="2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4300" y="2362200"/>
          <a:ext cx="8914765" cy="3650615"/>
        </p:xfrm>
        <a:graphic>
          <a:graphicData uri="http://schemas.openxmlformats.org/drawingml/2006/table">
            <a:tbl>
              <a:tblPr/>
              <a:tblGrid>
                <a:gridCol w="925830"/>
                <a:gridCol w="2353945"/>
                <a:gridCol w="3374390"/>
                <a:gridCol w="2260600"/>
              </a:tblGrid>
              <a:tr h="48768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主题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文章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领悟的契机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回馈的方式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rowSpan="4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2600" b="1" baseline="0"/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2600" b="1" baseline="0"/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600" b="1" baseline="0"/>
                        <a:t>母爱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《秋天的怀念》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母亲病逝</a:t>
                      </a:r>
                      <a:r>
                        <a:rPr lang="en-US" altLang="zh-CN" sz="24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临终遗言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改变自己的状态来报答母亲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《散步》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母亲年老体弱</a:t>
                      </a:r>
                      <a:r>
                        <a:rPr lang="en-US" altLang="zh-CN" sz="24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逐渐衰老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陪伴、顺从、孝顺母亲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505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金色花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》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83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《荷叶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+mn-ea"/>
                        </a:rPr>
                        <a:t>·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3352800" y="4495800"/>
            <a:ext cx="33680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 defTabSz="914400" ea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变成金色花来观察母亲</a:t>
            </a:r>
            <a:endParaRPr lang="zh-CN" altLang="en-US" sz="2400" b="1">
              <a:solidFill>
                <a:srgbClr val="0000FF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046"/>
          <p:cNvSpPr>
            <a:spLocks noChangeArrowheads="1"/>
          </p:cNvSpPr>
          <p:nvPr/>
        </p:nvSpPr>
        <p:spPr bwMode="auto">
          <a:xfrm>
            <a:off x="6740525" y="4348480"/>
            <a:ext cx="225298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悄悄地陪伴</a:t>
            </a:r>
            <a:r>
              <a:rPr lang="zh-CN" altLang="en-US" sz="2400" b="1">
                <a:solidFill>
                  <a:srgbClr val="FF0000"/>
                </a:solidFill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依恋着母亲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Rectangle 1046"/>
          <p:cNvSpPr>
            <a:spLocks noChangeArrowheads="1"/>
          </p:cNvSpPr>
          <p:nvPr/>
        </p:nvSpPr>
        <p:spPr bwMode="auto">
          <a:xfrm>
            <a:off x="3429000" y="5181600"/>
            <a:ext cx="3368040" cy="404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uFillTx/>
                <a:latin typeface="隶书" panose="02010509060101010101" pitchFamily="49" charset="-122"/>
                <a:ea typeface="楷体" panose="02010609060101010101" pitchFamily="49" charset="-122"/>
              </a:rPr>
              <a:t>看到雨打红莲</a:t>
            </a:r>
            <a:r>
              <a:rPr lang="zh-CN" altLang="en-US" sz="2400" b="1">
                <a:solidFill>
                  <a:srgbClr val="0000FF"/>
                </a:solidFill>
                <a:uFillTx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楷体" panose="02010609060101010101" pitchFamily="49" charset="-122"/>
              </a:rPr>
              <a:t>荷叶护莲</a:t>
            </a:r>
            <a:endParaRPr lang="zh-CN" altLang="en-US" sz="2400" b="1">
              <a:solidFill>
                <a:srgbClr val="0000FF"/>
              </a:solidFill>
              <a:uFillTx/>
              <a:ea typeface="楷体" panose="02010609060101010101" pitchFamily="49" charset="-122"/>
            </a:endParaRPr>
          </a:p>
        </p:txBody>
      </p:sp>
      <p:sp>
        <p:nvSpPr>
          <p:cNvPr id="8" name="Rectangle 1046"/>
          <p:cNvSpPr>
            <a:spLocks noChangeArrowheads="1"/>
          </p:cNvSpPr>
          <p:nvPr/>
        </p:nvSpPr>
        <p:spPr bwMode="auto">
          <a:xfrm>
            <a:off x="6797040" y="5105400"/>
            <a:ext cx="224091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赞美、感激母亲</a:t>
            </a:r>
            <a:endParaRPr lang="zh-CN" altLang="en-US" sz="24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6200" y="1143000"/>
          <a:ext cx="8917940" cy="4309110"/>
        </p:xfrm>
        <a:graphic>
          <a:graphicData uri="http://schemas.openxmlformats.org/drawingml/2006/table">
            <a:tbl>
              <a:tblPr/>
              <a:tblGrid>
                <a:gridCol w="648970"/>
                <a:gridCol w="1374140"/>
                <a:gridCol w="2947035"/>
                <a:gridCol w="3947795"/>
              </a:tblGrid>
              <a:tr h="46101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</a:rPr>
                        <a:t>异同点比较</a:t>
                      </a:r>
                      <a:endParaRPr lang="zh-CN" altLang="en-US" sz="28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《金色花》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《荷叶</a:t>
                      </a:r>
                      <a:r>
                        <a:rPr lang="en-US" sz="2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+mn-ea"/>
                        </a:rPr>
                        <a:t>·</a:t>
                      </a: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母亲》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 rowSpan="3"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000" b="1">
                          <a:solidFill>
                            <a:schemeClr val="accent4"/>
                          </a:solidFill>
                        </a:rPr>
                        <a:t>同</a:t>
                      </a:r>
                      <a:endParaRPr lang="zh-CN" altLang="en-US" sz="30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题材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         </a:t>
                      </a: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都是写⑴</a:t>
                      </a:r>
                      <a:r>
                        <a:rPr kumimoji="0" lang="en-US" altLang="zh-CN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。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 vMerge="1"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写法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smtClean="0">
                          <a:ln>
                            <a:noFill/>
                          </a:ln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都是通过描写⑵</a:t>
                      </a:r>
                      <a:r>
                        <a:rPr lang="en-US" altLang="zh-CN" sz="2800" b="1" smtClean="0">
                          <a:ln>
                            <a:noFill/>
                          </a:ln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来寄托感情。</a:t>
                      </a:r>
                      <a:endParaRPr lang="zh-CN" altLang="en-US" sz="2800" b="1" smtClean="0">
                        <a:ln>
                          <a:noFill/>
                        </a:ln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vMerge="1"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风格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篇幅短小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情感细腻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语言清新雅致。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gridSpan="2">
                  <a:txBody>
                    <a:bodyPr/>
                    <a:p>
                      <a:pPr algn="ctr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zh-CN" altLang="en-US" sz="800" b="1">
                        <a:solidFill>
                          <a:schemeClr val="accent4"/>
                        </a:solidFill>
                      </a:endParaRPr>
                    </a:p>
                    <a:p>
                      <a:pPr algn="ctr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3000" b="1">
                          <a:solidFill>
                            <a:schemeClr val="accent4"/>
                          </a:solidFill>
                        </a:rPr>
                        <a:t>异</a:t>
                      </a:r>
                      <a:endParaRPr lang="zh-CN" altLang="en-US" sz="30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借助想象思维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的视角表达对母亲的依恋。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写现实与联想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smtClean="0">
                          <a:sym typeface="宋体" panose="02010600030101010101" pitchFamily="2" charset="-122"/>
                        </a:rPr>
                        <a:t>以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         </a:t>
                      </a:r>
                      <a:r>
                        <a:rPr lang="zh-CN" altLang="en-US" sz="2800" b="1" smtClean="0">
                          <a:sym typeface="宋体" panose="02010600030101010101" pitchFamily="2" charset="-122"/>
                        </a:rPr>
                        <a:t>比喻自己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smtClean="0">
                          <a:sym typeface="宋体" panose="02010600030101010101" pitchFamily="2" charset="-122"/>
                        </a:rPr>
                        <a:t>以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         </a:t>
                      </a:r>
                      <a:r>
                        <a:rPr lang="zh-CN" altLang="en-US" sz="2800" b="1" smtClean="0">
                          <a:sym typeface="宋体" panose="02010600030101010101" pitchFamily="2" charset="-122"/>
                        </a:rPr>
                        <a:t>比喻母亲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smtClean="0">
                          <a:sym typeface="宋体" panose="02010600030101010101" pitchFamily="2" charset="-122"/>
                        </a:rPr>
                        <a:t>表现母亲对自己的呵护</a:t>
                      </a:r>
                      <a:r>
                        <a:rPr lang="en-US" altLang="zh-CN" sz="28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smtClean="0">
                          <a:sym typeface="宋体" panose="02010600030101010101" pitchFamily="2" charset="-122"/>
                        </a:rPr>
                        <a:t>赞颂伟大的母爱。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5562600" y="1676400"/>
            <a:ext cx="9010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/>
            <a:r>
              <a:rPr lang="zh-CN" altLang="en-US" sz="2800" b="1">
                <a:solidFill>
                  <a:srgbClr val="D51136"/>
                </a:solidFill>
                <a:sym typeface="宋体" panose="02010600030101010101" pitchFamily="2" charset="-122"/>
              </a:rPr>
              <a:t>母爱</a:t>
            </a:r>
            <a:endParaRPr lang="zh-CN" altLang="en-US" sz="2800" b="1">
              <a:solidFill>
                <a:srgbClr val="D51136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7010400" y="4114800"/>
            <a:ext cx="102870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D5113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荷叶</a:t>
            </a:r>
            <a:endParaRPr lang="zh-CN" altLang="en-US" sz="2800" b="1">
              <a:solidFill>
                <a:srgbClr val="D51136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Rectangle 1046"/>
          <p:cNvSpPr>
            <a:spLocks noChangeArrowheads="1"/>
          </p:cNvSpPr>
          <p:nvPr/>
        </p:nvSpPr>
        <p:spPr bwMode="auto">
          <a:xfrm>
            <a:off x="2209800" y="4114800"/>
            <a:ext cx="9753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D51136"/>
                </a:solidFill>
                <a:latin typeface="宋体" panose="02010600030101010101" pitchFamily="2" charset="-122"/>
              </a:rPr>
              <a:t>儿童</a:t>
            </a:r>
            <a:endParaRPr lang="zh-CN" altLang="en-US" sz="2800" b="1">
              <a:solidFill>
                <a:srgbClr val="D51136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0" name="矩形 69634"/>
          <p:cNvSpPr>
            <a:spLocks noChangeArrowheads="1"/>
          </p:cNvSpPr>
          <p:nvPr/>
        </p:nvSpPr>
        <p:spPr bwMode="auto">
          <a:xfrm>
            <a:off x="228600" y="457200"/>
            <a:ext cx="857631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</a:rPr>
              <a:t>阅读</a:t>
            </a:r>
            <a:r>
              <a:rPr sz="3000" b="1"/>
              <a:t>两首散文诗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sym typeface="宋体" panose="02010600030101010101" pitchFamily="2" charset="-122"/>
              </a:rPr>
              <a:t>借助阅读提示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sym typeface="宋体" panose="02010600030101010101" pitchFamily="2" charset="-122"/>
              </a:rPr>
              <a:t>完成以下表格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5257800" y="2286000"/>
            <a:ext cx="9010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/>
            <a:r>
              <a:rPr lang="zh-CN" altLang="en-US" sz="2800" b="1">
                <a:solidFill>
                  <a:srgbClr val="D51136"/>
                </a:solidFill>
                <a:sym typeface="宋体" panose="02010600030101010101" pitchFamily="2" charset="-122"/>
              </a:rPr>
              <a:t>物象</a:t>
            </a:r>
            <a:endParaRPr lang="zh-CN" altLang="en-US" sz="2800" b="1">
              <a:solidFill>
                <a:srgbClr val="D51136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5" name="Rectangle 1046"/>
          <p:cNvSpPr>
            <a:spLocks noChangeArrowheads="1"/>
          </p:cNvSpPr>
          <p:nvPr/>
        </p:nvSpPr>
        <p:spPr bwMode="auto">
          <a:xfrm>
            <a:off x="7696200" y="3657600"/>
            <a:ext cx="9753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D51136"/>
                </a:solidFill>
                <a:latin typeface="宋体" panose="02010600030101010101" pitchFamily="2" charset="-122"/>
              </a:rPr>
              <a:t>红莲</a:t>
            </a:r>
            <a:endParaRPr lang="zh-CN" altLang="en-US" sz="2800" b="1">
              <a:solidFill>
                <a:srgbClr val="D51136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11" grpId="0"/>
      <p:bldP spid="16" grpId="0" bldLvl="0"/>
      <p:bldP spid="8" grpId="0"/>
      <p:bldP spid="1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69634"/>
          <p:cNvSpPr>
            <a:spLocks noChangeArrowheads="1"/>
          </p:cNvSpPr>
          <p:nvPr/>
        </p:nvSpPr>
        <p:spPr bwMode="auto">
          <a:xfrm>
            <a:off x="114300" y="838200"/>
            <a:ext cx="8960485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700" b="1">
                <a:latin typeface="宋体" panose="02010600030101010101" pitchFamily="2" charset="-122"/>
              </a:rPr>
              <a:t>3.</a:t>
            </a:r>
            <a:r>
              <a:rPr lang="zh-CN" altLang="en-US" sz="2700" b="1">
                <a:latin typeface="宋体" panose="02010600030101010101" pitchFamily="2" charset="-122"/>
              </a:rPr>
              <a:t>两首散文诗都写到了母亲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 smtClean="0">
                <a:sym typeface="宋体" panose="02010600030101010101" pitchFamily="2" charset="-122"/>
              </a:rPr>
              <a:t>具体写法和表现作用有所不同</a:t>
            </a:r>
            <a:r>
              <a:rPr lang="zh-CN" altLang="en-US" sz="2700" b="1">
                <a:latin typeface="宋体" panose="02010600030101010101" pitchFamily="2" charset="-122"/>
              </a:rPr>
              <a:t>。</a:t>
            </a:r>
            <a:endParaRPr lang="zh-CN" altLang="en-US" sz="2700" b="1">
              <a:latin typeface="宋体" panose="02010600030101010101" pitchFamily="2" charset="-122"/>
            </a:endParaRPr>
          </a:p>
          <a:p>
            <a:r>
              <a:rPr lang="zh-CN" altLang="en-US" sz="2700" b="1">
                <a:latin typeface="宋体" panose="02010600030101010101" pitchFamily="2" charset="-122"/>
              </a:rPr>
              <a:t>①在《金色花》中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泰戈尔撷取了一天的三个生活片段来写母亲。请细读相关片段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 smtClean="0">
                <a:sym typeface="宋体" panose="02010600030101010101" pitchFamily="2" charset="-122"/>
              </a:rPr>
              <a:t>填写下表。</a:t>
            </a:r>
            <a:endParaRPr lang="zh-CN" altLang="en-US" sz="27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4300" y="2264410"/>
          <a:ext cx="8924290" cy="2132330"/>
        </p:xfrm>
        <a:graphic>
          <a:graphicData uri="http://schemas.openxmlformats.org/drawingml/2006/table">
            <a:tbl>
              <a:tblPr/>
              <a:tblGrid>
                <a:gridCol w="1116965"/>
                <a:gridCol w="5478780"/>
                <a:gridCol w="2328545"/>
              </a:tblGrid>
              <a:tr h="5353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时间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母亲做的事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母亲的特点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早晨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沐浴后做祷告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0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午后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性格安详沉静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689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黄昏</a:t>
                      </a:r>
                      <a:endParaRPr kumimoji="0" lang="zh-CN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6704330" y="2819400"/>
            <a:ext cx="23342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 defTabSz="914400" ea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对信仰很虔诚</a:t>
            </a:r>
            <a:endParaRPr lang="zh-CN" altLang="en-US" sz="28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046"/>
          <p:cNvSpPr>
            <a:spLocks noChangeArrowheads="1"/>
          </p:cNvSpPr>
          <p:nvPr/>
        </p:nvSpPr>
        <p:spPr bwMode="auto">
          <a:xfrm>
            <a:off x="1243330" y="3918585"/>
            <a:ext cx="544195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拿了灯到牛棚里去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046"/>
          <p:cNvSpPr>
            <a:spLocks noChangeArrowheads="1"/>
          </p:cNvSpPr>
          <p:nvPr/>
        </p:nvSpPr>
        <p:spPr bwMode="auto">
          <a:xfrm>
            <a:off x="1243330" y="3352800"/>
            <a:ext cx="548513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85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坐在窗前读《罗摩衍那》</a:t>
            </a:r>
            <a:endParaRPr lang="zh-CN" altLang="en-US" sz="2800" b="1">
              <a:solidFill>
                <a:srgbClr val="0000FF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046"/>
          <p:cNvSpPr>
            <a:spLocks noChangeArrowheads="1"/>
          </p:cNvSpPr>
          <p:nvPr/>
        </p:nvSpPr>
        <p:spPr bwMode="auto">
          <a:xfrm>
            <a:off x="6728460" y="3886200"/>
            <a:ext cx="221678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勤劳朴实</a:t>
            </a:r>
            <a:endParaRPr lang="zh-CN" altLang="en-US" sz="28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69634"/>
          <p:cNvSpPr>
            <a:spLocks noChangeArrowheads="1"/>
          </p:cNvSpPr>
          <p:nvPr/>
        </p:nvSpPr>
        <p:spPr bwMode="auto">
          <a:xfrm>
            <a:off x="114300" y="685800"/>
            <a:ext cx="896048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②</a:t>
            </a:r>
            <a:r>
              <a:rPr lang="zh-CN" altLang="en-US" sz="2800" b="1">
                <a:latin typeface="宋体" panose="02010600030101010101" pitchFamily="2" charset="-122"/>
              </a:rPr>
              <a:t>在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《荷叶</a:t>
            </a:r>
            <a:r>
              <a:rPr lang="en-US" sz="2800" b="1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·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母亲》</a:t>
            </a:r>
            <a:r>
              <a:rPr lang="zh-CN" altLang="en-US" sz="2800" b="1">
                <a:latin typeface="宋体" panose="02010600030101010101" pitchFamily="2" charset="-122"/>
              </a:rPr>
              <a:t>中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冰心把</a:t>
            </a:r>
            <a:r>
              <a:rPr lang="en-US" altLang="zh-CN" sz="2800" b="1">
                <a:cs typeface="Arial" panose="020B0604020202020204" pitchFamily="34" charset="0"/>
              </a:rPr>
              <a:t>“</a:t>
            </a:r>
            <a:r>
              <a:rPr lang="zh-CN" altLang="en-US" sz="2800" b="1">
                <a:cs typeface="Arial" panose="020B0604020202020204" pitchFamily="34" charset="0"/>
              </a:rPr>
              <a:t>我</a:t>
            </a:r>
            <a:r>
              <a:rPr lang="en-US" altLang="zh-CN" sz="2800" b="1">
                <a:cs typeface="Arial" panose="020B0604020202020204" pitchFamily="34" charset="0"/>
              </a:rPr>
              <a:t>”</a:t>
            </a:r>
            <a:r>
              <a:rPr lang="zh-CN" altLang="en-US" sz="2800" b="1">
                <a:cs typeface="Arial" panose="020B0604020202020204" pitchFamily="34" charset="0"/>
              </a:rPr>
              <a:t>与红莲、母亲与荷叶进行了比照描写</a:t>
            </a:r>
            <a:r>
              <a:rPr lang="zh-CN" altLang="en-US" sz="2800" b="1">
                <a:latin typeface="宋体" panose="02010600030101010101" pitchFamily="2" charset="-122"/>
              </a:rPr>
              <a:t>。请细读相关片段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填写下表。</a:t>
            </a:r>
            <a:endParaRPr lang="zh-CN" altLang="en-US" sz="28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9855" y="1600200"/>
          <a:ext cx="8924290" cy="3719195"/>
        </p:xfrm>
        <a:graphic>
          <a:graphicData uri="http://schemas.openxmlformats.org/drawingml/2006/table">
            <a:tbl>
              <a:tblPr/>
              <a:tblGrid>
                <a:gridCol w="1564640"/>
                <a:gridCol w="3901440"/>
                <a:gridCol w="3458210"/>
              </a:tblGrid>
              <a:tr h="5353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特定情景</a:t>
                      </a:r>
                      <a:endParaRPr kumimoji="0" lang="zh-CN" altLang="en-US" sz="26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大雨愈下愈大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雨势并不减退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红莲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左右攲斜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800" b="1"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不宁的心绪散尽了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979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荷叶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04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唤</a:t>
                      </a:r>
                      <a:r>
                        <a:rPr lang="en-US" altLang="zh-CN" sz="2800" b="1"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800" b="1"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cs typeface="Arial" panose="020B0604020202020204" pitchFamily="34" charset="0"/>
                          <a:sym typeface="+mn-ea"/>
                        </a:rPr>
                        <a:t>过去坐在她旁边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6890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表达了</a:t>
                      </a:r>
                      <a:endParaRPr kumimoji="0" lang="zh-CN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6172200" y="2153285"/>
            <a:ext cx="23342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 defTabSz="914400" ea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却不摇动了</a:t>
            </a:r>
            <a:endParaRPr lang="zh-CN" altLang="en-US" sz="28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046"/>
          <p:cNvSpPr>
            <a:spLocks noChangeArrowheads="1"/>
          </p:cNvSpPr>
          <p:nvPr/>
        </p:nvSpPr>
        <p:spPr bwMode="auto">
          <a:xfrm>
            <a:off x="1676400" y="3200400"/>
            <a:ext cx="3969385" cy="865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0000FF"/>
                </a:solidFill>
                <a:uFillTx/>
                <a:sym typeface="+mn-ea"/>
              </a:rPr>
              <a:t>慢慢地倾侧了下来覆盖在红莲上面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046"/>
          <p:cNvSpPr>
            <a:spLocks noChangeArrowheads="1"/>
          </p:cNvSpPr>
          <p:nvPr/>
        </p:nvSpPr>
        <p:spPr bwMode="auto">
          <a:xfrm>
            <a:off x="1676400" y="2667000"/>
            <a:ext cx="388175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85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不敢下阶去也</a:t>
            </a:r>
            <a:r>
              <a:rPr lang="zh-CN" altLang="en-US" sz="2800" b="1">
                <a:solidFill>
                  <a:srgbClr val="0000FF"/>
                </a:solidFill>
                <a:uFillTx/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无法可想</a:t>
            </a:r>
            <a:endParaRPr lang="zh-CN" altLang="en-US" sz="2800" b="1">
              <a:solidFill>
                <a:srgbClr val="0000FF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046"/>
          <p:cNvSpPr>
            <a:spLocks noChangeArrowheads="1"/>
          </p:cNvSpPr>
          <p:nvPr/>
        </p:nvSpPr>
        <p:spPr bwMode="auto">
          <a:xfrm>
            <a:off x="5557520" y="3189605"/>
            <a:ext cx="3451225" cy="865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上面聚了些流转无力的水珠</a:t>
            </a:r>
            <a:endParaRPr lang="zh-CN" altLang="en-US" sz="28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1046"/>
          <p:cNvSpPr>
            <a:spLocks noChangeArrowheads="1"/>
          </p:cNvSpPr>
          <p:nvPr/>
        </p:nvSpPr>
        <p:spPr bwMode="auto">
          <a:xfrm>
            <a:off x="5582920" y="4055110"/>
            <a:ext cx="3451225" cy="865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对儿女无微不至的呵护与关爱</a:t>
            </a:r>
            <a:endParaRPr lang="zh-CN" altLang="en-US" sz="28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219200" y="4953000"/>
            <a:ext cx="623887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D51136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D51136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D51136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D511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对母亲的依恋和赞颂</a:t>
            </a:r>
            <a:endParaRPr lang="zh-CN" altLang="en-US" sz="2800" b="1">
              <a:solidFill>
                <a:srgbClr val="D5113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  <p:bldP spid="2" grpId="0" bldLvl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69634"/>
          <p:cNvSpPr>
            <a:spLocks noChangeArrowheads="1"/>
          </p:cNvSpPr>
          <p:nvPr/>
        </p:nvSpPr>
        <p:spPr bwMode="auto">
          <a:xfrm>
            <a:off x="92075" y="304800"/>
            <a:ext cx="896048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sz="2800" b="1"/>
              <a:t>②</a:t>
            </a:r>
            <a:r>
              <a:rPr lang="zh-CN" sz="2800" b="1"/>
              <a:t>通过比较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我们发现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《金色花》写想象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《荷叶</a:t>
            </a:r>
            <a:r>
              <a:rPr lang="en-US" sz="2800" b="1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·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母亲》写现实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两首诗的</a:t>
            </a:r>
            <a:r>
              <a:rPr lang="zh-CN" altLang="en-US" sz="2800" b="1">
                <a:cs typeface="Arial" panose="020B0604020202020204" pitchFamily="34" charset="0"/>
              </a:rPr>
              <a:t>母亲形成对比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请结合两首诗母亲的具体形象进行分析。</a:t>
            </a:r>
            <a:endParaRPr lang="zh-CN" altLang="en-US" sz="28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8600" y="1688465"/>
            <a:ext cx="846709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《金色花》中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母亲的形象非常具体、鲜活</a:t>
            </a:r>
            <a:r>
              <a:rPr lang="en-US" altLang="zh-CN" sz="2600" b="1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而且有着鲜明的印度文化特色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。诗中说她在金色花的香气中工作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沐浴后披着双肩的湿发、穿过林荫去祷告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在窗前读《罗摩衍那》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乃至黄昏时拿着灯到牛棚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都让人看到了一位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贤淑温良、有文化修养的印度妇女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形象；</a:t>
            </a:r>
            <a:r>
              <a:rPr lang="zh-CN" sz="2600" b="1">
                <a:solidFill>
                  <a:srgbClr val="0000FF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+mn-lt"/>
              </a:rPr>
              <a:t>“你这坏孩子”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的嗔</a:t>
            </a:r>
            <a:r>
              <a:rPr lang="zh-CN" altLang="en-US" sz="260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chēn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语、讲故事的平常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又让人看到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她对孩子的温柔怜爱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sz="26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" y="4267200"/>
            <a:ext cx="813498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而《荷叶</a:t>
            </a:r>
            <a:r>
              <a:rPr lang="en-US" sz="2600" b="1">
                <a:solidFill>
                  <a:srgbClr val="0000FF"/>
                </a:solidFill>
                <a:latin typeface="Calibri" panose="020F0502020204030204" pitchFamily="34" charset="0"/>
              </a:rPr>
              <a:t>·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母亲》中的母亲没有出场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只写到一句</a:t>
            </a:r>
            <a:r>
              <a:rPr lang="zh-CN" sz="2600" b="1">
                <a:solidFill>
                  <a:srgbClr val="0000FF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+mn-lt"/>
                <a:sym typeface="+mn-ea"/>
              </a:rPr>
              <a:t>“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对屋里母亲唤着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我连忙走过去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坐在母亲旁边</a:t>
            </a:r>
            <a:r>
              <a:rPr lang="zh-CN" sz="2600" b="1">
                <a:solidFill>
                  <a:srgbClr val="0000FF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+mn-lt"/>
                <a:sym typeface="+mn-ea"/>
              </a:rPr>
              <a:t>”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。这首诗写母亲</a:t>
            </a:r>
            <a:r>
              <a:rPr lang="en-US" altLang="zh-CN" sz="2600" b="1" smtClean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完全使用象征手法</a:t>
            </a:r>
            <a:r>
              <a:rPr lang="en-US" sz="2600">
                <a:solidFill>
                  <a:srgbClr val="FF0000"/>
                </a:solidFill>
                <a:cs typeface="Arial" panose="020B0604020202020204" pitchFamily="34" charset="0"/>
              </a:rPr>
              <a:t>——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用荷叶覆盖红莲</a:t>
            </a:r>
            <a:r>
              <a:rPr lang="en-US" altLang="zh-CN" sz="2600" b="1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象征母亲对女儿的心灵庇护</a:t>
            </a:r>
            <a:r>
              <a:rPr lang="zh-CN" sz="2600" b="1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z="26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/>
        </p:nvSpPr>
        <p:spPr bwMode="auto">
          <a:xfrm>
            <a:off x="152400" y="152400"/>
            <a:ext cx="8229600" cy="5956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二、朗读诗歌,品味诗意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5603" name="矩形 69634"/>
          <p:cNvSpPr>
            <a:spLocks noChangeArrowheads="1"/>
          </p:cNvSpPr>
          <p:nvPr/>
        </p:nvSpPr>
        <p:spPr bwMode="auto">
          <a:xfrm>
            <a:off x="67310" y="609600"/>
            <a:ext cx="8950325" cy="838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>
                <a:latin typeface="宋体" panose="02010600030101010101" pitchFamily="2" charset="-122"/>
              </a:rPr>
              <a:t>1.</a:t>
            </a:r>
            <a:r>
              <a:rPr lang="zh-CN" altLang="en-US" sz="2700" b="1">
                <a:latin typeface="宋体" panose="02010600030101010101" pitchFamily="2" charset="-122"/>
              </a:rPr>
              <a:t>找出</a:t>
            </a:r>
            <a:r>
              <a:rPr lang="zh-CN" altLang="en-US" sz="27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《荷叶</a:t>
            </a:r>
            <a:r>
              <a:rPr lang="en-US" sz="2700" b="1">
                <a:latin typeface="Calibri" panose="020F0502020204030204" pitchFamily="34" charset="0"/>
                <a:sym typeface="+mn-ea"/>
              </a:rPr>
              <a:t>·</a:t>
            </a:r>
            <a:r>
              <a:rPr lang="zh-CN" altLang="en-US" sz="2700" b="1" smtClean="0">
                <a:ln>
                  <a:noFill/>
                </a:ln>
                <a:effectLst/>
                <a:sym typeface="宋体" panose="02010600030101010101" pitchFamily="2" charset="-122"/>
              </a:rPr>
              <a:t>母亲》的文眼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 smtClean="0">
                <a:sym typeface="宋体" panose="02010600030101010101" pitchFamily="2" charset="-122"/>
              </a:rPr>
              <a:t>根据文眼确定文章的感情基调。探究文章的感情基调和朗读的语气、语调之间的关联。</a:t>
            </a:r>
            <a:endParaRPr lang="zh-CN" altLang="en-US" sz="27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7320" y="1524000"/>
          <a:ext cx="8703310" cy="4762500"/>
        </p:xfrm>
        <a:graphic>
          <a:graphicData uri="http://schemas.openxmlformats.org/drawingml/2006/table">
            <a:tbl>
              <a:tblPr/>
              <a:tblGrid>
                <a:gridCol w="2523490"/>
                <a:gridCol w="2681605"/>
                <a:gridCol w="3498215"/>
              </a:tblGrid>
              <a:tr h="48768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文章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文眼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感情基调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92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秋天的怀念</a:t>
                      </a: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》</a:t>
                      </a:r>
                      <a:endParaRPr kumimoji="0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我俩在一块儿,要好好儿活</a:t>
                      </a: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低沉、内敛、坚定、后悔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81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《荷叶</a:t>
                      </a:r>
                      <a:r>
                        <a:rPr lang="en-US" sz="2600" b="1">
                          <a:latin typeface="Calibri" panose="020F0502020204030204" pitchFamily="34" charset="0"/>
                          <a:sym typeface="+mn-ea"/>
                        </a:rPr>
                        <a:t>·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母亲》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①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②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 row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感情基调与语气、语调的关联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041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③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24200" y="289560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sym typeface="+mn-ea"/>
              </a:rPr>
              <a:t>结尾段</a:t>
            </a:r>
            <a:endParaRPr lang="zh-CN" altLang="en-US" sz="28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5334000" y="2895600"/>
            <a:ext cx="3516630" cy="891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6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舒缓、愉悦、赞美、感激</a:t>
            </a:r>
            <a:endParaRPr lang="zh-CN" altLang="en-US" sz="2600">
              <a:solidFill>
                <a:srgbClr val="0000FF"/>
              </a:solidFill>
              <a:latin typeface="Calibri" panose="020F050202020403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7790" y="4343400"/>
            <a:ext cx="6212840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>
                <a:solidFill>
                  <a:srgbClr val="0000FF"/>
                </a:solidFill>
              </a:rPr>
              <a:t>     </a:t>
            </a:r>
            <a:r>
              <a:rPr lang="zh-CN" altLang="en-US" sz="2600" b="1">
                <a:solidFill>
                  <a:srgbClr val="0000FF"/>
                </a:solidFill>
              </a:rPr>
              <a:t>感情基调</a:t>
            </a:r>
            <a:r>
              <a:rPr lang="zh-CN" altLang="en-US" sz="2600" b="1">
                <a:solidFill>
                  <a:srgbClr val="FF0000"/>
                </a:solidFill>
              </a:rPr>
              <a:t>低沉内敛</a:t>
            </a:r>
            <a:r>
              <a:rPr lang="zh-CN" altLang="en-US" sz="2600" b="1">
                <a:solidFill>
                  <a:srgbClr val="0000FF"/>
                </a:solidFill>
              </a:rPr>
              <a:t>时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>
                <a:solidFill>
                  <a:srgbClr val="FF0000"/>
                </a:solidFill>
              </a:rPr>
              <a:t>语气</a:t>
            </a:r>
            <a:r>
              <a:rPr lang="zh-CN" altLang="en-US" sz="2600" b="1">
                <a:solidFill>
                  <a:srgbClr val="0000FF"/>
                </a:solidFill>
              </a:rPr>
              <a:t>是</a:t>
            </a:r>
            <a:r>
              <a:rPr lang="zh-CN" altLang="en-US" sz="2600" b="1">
                <a:solidFill>
                  <a:srgbClr val="FF0000"/>
                </a:solidFill>
              </a:rPr>
              <a:t>沉重</a:t>
            </a:r>
            <a:r>
              <a:rPr lang="zh-CN" altLang="en-US" sz="2600" b="1">
                <a:solidFill>
                  <a:srgbClr val="0000FF"/>
                </a:solidFill>
              </a:rPr>
              <a:t>的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>
                <a:solidFill>
                  <a:srgbClr val="0000FF"/>
                </a:solidFill>
              </a:rPr>
              <a:t>朗读时应</a:t>
            </a:r>
            <a:r>
              <a:rPr lang="zh-CN" altLang="en-US" sz="2600" b="1">
                <a:solidFill>
                  <a:srgbClr val="FF0000"/>
                </a:solidFill>
              </a:rPr>
              <a:t>放慢速度</a:t>
            </a:r>
            <a:r>
              <a:rPr lang="zh-CN" altLang="en-US" sz="2600" b="1">
                <a:solidFill>
                  <a:srgbClr val="0000FF"/>
                </a:solidFill>
              </a:rPr>
              <a:t>；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感情基调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欢快愉悦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时,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语气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是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昂扬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的,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语速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可以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适当加快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。</a:t>
            </a:r>
            <a:r>
              <a:rPr lang="zh-CN" altLang="en-US" sz="2600" b="1" smtClean="0">
                <a:ln>
                  <a:noFill/>
                </a:ln>
                <a:solidFill>
                  <a:srgbClr val="0000FF"/>
                </a:solidFill>
                <a:effectLst/>
                <a:sym typeface="+mn-ea"/>
              </a:rPr>
              <a:t>感情基调的确定与朗读的设计都应考虑文章的情感表达</a:t>
            </a:r>
            <a:endParaRPr lang="zh-CN" altLang="en-US" sz="2600" b="1" smtClean="0">
              <a:ln>
                <a:noFill/>
              </a:ln>
              <a:solidFill>
                <a:srgbClr val="0000FF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69634"/>
          <p:cNvSpPr>
            <a:spLocks noChangeArrowheads="1"/>
          </p:cNvSpPr>
          <p:nvPr/>
        </p:nvSpPr>
        <p:spPr bwMode="auto">
          <a:xfrm>
            <a:off x="318770" y="228600"/>
            <a:ext cx="8459788" cy="356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反复朗读《金色花》原文和</a:t>
            </a:r>
            <a:r>
              <a:rPr lang="zh-CN" altLang="en-US" sz="2800" b="1">
                <a:sym typeface="+mn-ea"/>
              </a:rPr>
              <a:t>变换语序、标点、称呼</a:t>
            </a:r>
            <a:r>
              <a:rPr lang="zh-CN" altLang="en-US" sz="2800" b="1">
                <a:latin typeface="宋体" panose="02010600030101010101" pitchFamily="2" charset="-122"/>
              </a:rPr>
              <a:t>后的文段</a:t>
            </a:r>
            <a:r>
              <a:rPr lang="zh-CN" altLang="en-US" sz="2800" b="1"/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仔细体会课文中</a:t>
            </a:r>
            <a:r>
              <a:rPr lang="zh-CN" altLang="en-US" sz="2800" b="1">
                <a:ea typeface="SimSun-ExtB" panose="02010609060101010101" pitchFamily="49" charset="-122"/>
              </a:rPr>
              <a:t>“妈妈”与“我”</a:t>
            </a:r>
            <a:r>
              <a:rPr lang="zh-CN" altLang="en-US" sz="2800" b="1"/>
              <a:t>的对话时的语气和情感。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原文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你到哪里去了</a:t>
            </a:r>
            <a:r>
              <a:rPr lang="en-US" altLang="zh-CN" sz="2800" b="1"/>
              <a:t>,</a:t>
            </a:r>
            <a:r>
              <a:rPr lang="zh-CN" altLang="en-US" sz="2800" b="1"/>
              <a:t>你这坏孩子？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>
              <a:uFillTx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我不告诉你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妈妈。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/>
          </a:p>
          <a:p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</a:t>
            </a:r>
            <a:r>
              <a:rPr lang="zh-CN" altLang="en-US" sz="2800" b="1"/>
              <a:t>变换语序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你这坏孩子</a:t>
            </a:r>
            <a:r>
              <a:rPr lang="en-US" altLang="zh-CN" sz="2800" b="1"/>
              <a:t>,</a:t>
            </a:r>
            <a:r>
              <a:rPr lang="zh-CN" altLang="en-US" sz="2800" b="1"/>
              <a:t>你到哪里去了？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变换标点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你到哪里去了</a:t>
            </a:r>
            <a:r>
              <a:rPr lang="en-US" altLang="zh-CN" sz="2800" b="1"/>
              <a:t>,</a:t>
            </a:r>
            <a:r>
              <a:rPr lang="zh-CN" altLang="en-US" sz="2800" b="1"/>
              <a:t>你这坏孩子！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删去称呼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我不告诉你。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/>
              <a:t> </a:t>
            </a:r>
            <a:endParaRPr lang="zh-CN" altLang="en-US" sz="3000" b="1"/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18770" y="3657600"/>
            <a:ext cx="85629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原文中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母亲</a:t>
            </a:r>
            <a:r>
              <a:rPr lang="zh-CN" altLang="en-US" sz="2800" b="1">
                <a:solidFill>
                  <a:srgbClr val="0000FF"/>
                </a:solidFill>
              </a:rPr>
              <a:t>说话时的</a:t>
            </a:r>
            <a:r>
              <a:rPr lang="zh-CN" altLang="en-US" sz="2800" b="1">
                <a:solidFill>
                  <a:srgbClr val="FF0000"/>
                </a:solidFill>
              </a:rPr>
              <a:t>语气</a:t>
            </a:r>
            <a:r>
              <a:rPr lang="zh-CN" altLang="en-US" sz="2800" b="1">
                <a:solidFill>
                  <a:srgbClr val="0000FF"/>
                </a:solidFill>
              </a:rPr>
              <a:t>虽然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带有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嗔</a:t>
            </a:r>
            <a:r>
              <a:rPr lang="zh-CN" altLang="en-US" sz="2800">
                <a:solidFill>
                  <a:srgbClr val="FF3300"/>
                </a:solidFill>
                <a:cs typeface="Arial" panose="020B0604020202020204" pitchFamily="34" charset="0"/>
              </a:rPr>
              <a:t>chēn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怪</a:t>
            </a:r>
            <a:r>
              <a:rPr lang="zh-CN" altLang="en-US" sz="2800" b="1">
                <a:solidFill>
                  <a:srgbClr val="0000FF"/>
                </a:solidFill>
              </a:rPr>
              <a:t>,但是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充满了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担心、关心和疼爱</a:t>
            </a:r>
            <a:r>
              <a:rPr lang="zh-CN" altLang="en-US" sz="2800" b="1">
                <a:solidFill>
                  <a:srgbClr val="0000FF"/>
                </a:solidFill>
                <a:ea typeface="楷体" panose="02010609060101010101" pitchFamily="49" charset="-122"/>
              </a:rPr>
              <a:t>；</a:t>
            </a:r>
            <a:endParaRPr lang="zh-CN" altLang="en-US" sz="2800" b="1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04800" y="4533265"/>
            <a:ext cx="852233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变换语序和标点后,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母亲</a:t>
            </a:r>
            <a:r>
              <a:rPr lang="zh-CN" altLang="en-US" sz="2800" b="1">
                <a:solidFill>
                  <a:srgbClr val="0000FF"/>
                </a:solidFill>
              </a:rPr>
              <a:t>说话时的</a:t>
            </a:r>
            <a:r>
              <a:rPr lang="zh-CN" altLang="en-US" sz="2800" b="1">
                <a:solidFill>
                  <a:srgbClr val="FF0000"/>
                </a:solidFill>
              </a:rPr>
              <a:t>语气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充满了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不满</a:t>
            </a:r>
            <a:r>
              <a:rPr lang="zh-CN" altLang="en-US" sz="2800" b="1">
                <a:solidFill>
                  <a:srgbClr val="0000FF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带有批评和责问之意</a:t>
            </a:r>
            <a:r>
              <a:rPr lang="zh-CN" altLang="en-US" sz="28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endParaRPr lang="zh-CN" altLang="en-US" sz="2800" b="1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381000" y="5486400"/>
            <a:ext cx="839724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原文中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是以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调皮、撒娇</a:t>
            </a:r>
            <a:r>
              <a:rPr lang="zh-CN" altLang="en-US" sz="2800" b="1">
                <a:solidFill>
                  <a:srgbClr val="FF0000"/>
                </a:solidFill>
              </a:rPr>
              <a:t>的语气说话的</a:t>
            </a:r>
            <a:r>
              <a:rPr lang="zh-CN" altLang="en-US" sz="2800" b="1">
                <a:solidFill>
                  <a:srgbClr val="0000FF"/>
                </a:solidFill>
              </a:rPr>
              <a:t>,删去称呼后,语气变得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冷淡和不耐烦</a:t>
            </a:r>
            <a:r>
              <a:rPr lang="zh-CN" altLang="en-US" sz="2800" b="1">
                <a:solidFill>
                  <a:srgbClr val="0000FF"/>
                </a:solidFill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/>
        </p:nvSpPr>
        <p:spPr bwMode="auto">
          <a:xfrm>
            <a:off x="0" y="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三、对比阅读,探究手法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3794" name="矩形 69634"/>
          <p:cNvSpPr>
            <a:spLocks noChangeArrowheads="1"/>
          </p:cNvSpPr>
          <p:nvPr/>
        </p:nvSpPr>
        <p:spPr bwMode="auto">
          <a:xfrm>
            <a:off x="304800" y="609600"/>
            <a:ext cx="8732520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两首散文诗同中有异</a:t>
            </a:r>
            <a:r>
              <a:rPr lang="zh-CN" altLang="en-US" sz="2800" b="1"/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请从下面三个角度中任选两个</a:t>
            </a:r>
            <a:r>
              <a:rPr lang="zh-CN" altLang="en-US" sz="2800" b="1"/>
              <a:t>,结合课文内容进行比较分析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比较角度一：联想与想象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比较角度二：视角与口吻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比较角度三：象征与比喻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>
            <a:off x="304800" y="2209800"/>
            <a:ext cx="8580755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</a:rPr>
              <a:t>比较角度一：</a:t>
            </a:r>
            <a:r>
              <a:rPr lang="zh-CN" altLang="en-US" sz="2800" b="1">
                <a:solidFill>
                  <a:srgbClr val="0000FF"/>
                </a:solidFill>
              </a:rPr>
              <a:t>《金色花》写</a:t>
            </a:r>
            <a:r>
              <a:rPr lang="zh-CN" altLang="en-US" sz="2800" b="1" u="sng">
                <a:solidFill>
                  <a:srgbClr val="0000FF"/>
                </a:solidFill>
              </a:rPr>
              <a:t>想象之事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通过儿童特有的奇思妙想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表现动人的母爱和童真；</a:t>
            </a:r>
            <a:r>
              <a:rPr lang="zh-CN" altLang="en-US" sz="2800" b="1">
                <a:solidFill>
                  <a:srgbClr val="FF0000"/>
                </a:solidFill>
              </a:rPr>
              <a:t>《荷叶·母亲》由</a:t>
            </a:r>
            <a:r>
              <a:rPr lang="zh-CN" altLang="en-US" sz="2800" b="1" u="sng">
                <a:solidFill>
                  <a:srgbClr val="FF0000"/>
                </a:solidFill>
              </a:rPr>
              <a:t>眼前的景象</a:t>
            </a:r>
            <a:r>
              <a:rPr lang="zh-CN" altLang="en-US" sz="2800" b="1">
                <a:solidFill>
                  <a:srgbClr val="FF0000"/>
                </a:solidFill>
              </a:rPr>
              <a:t>生发联想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直接抒发自己对母亲的情感。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304800" y="3429000"/>
            <a:ext cx="8461375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</a:rPr>
              <a:t>比较角度二：</a:t>
            </a:r>
            <a:r>
              <a:rPr lang="zh-CN" altLang="en-US" sz="2800" b="1">
                <a:solidFill>
                  <a:srgbClr val="0000FF"/>
                </a:solidFill>
              </a:rPr>
              <a:t>《金色花》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模仿</a:t>
            </a:r>
            <a:r>
              <a:rPr lang="zh-CN" altLang="en-US" sz="2800" b="1" u="sng">
                <a:solidFill>
                  <a:srgbClr val="0000FF"/>
                </a:solidFill>
                <a:sym typeface="+mn-ea"/>
              </a:rPr>
              <a:t>儿童天真活泼可爱的口吻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以儿童的视角</a:t>
            </a:r>
            <a:r>
              <a:rPr lang="zh-CN" altLang="en-US" sz="2800" b="1">
                <a:solidFill>
                  <a:srgbClr val="0000FF"/>
                </a:solidFill>
              </a:rPr>
              <a:t>表达对母亲的依恋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充满了童真童趣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</a:rPr>
              <a:t>《荷叶·母亲》站在少女的视角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 u="sng">
                <a:solidFill>
                  <a:srgbClr val="FF0000"/>
                </a:solidFill>
              </a:rPr>
              <a:t>少女的口吻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赞颂伟大的母爱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情思细腻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感情真挚。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304483" y="5068888"/>
            <a:ext cx="8170862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</a:rPr>
              <a:t>比较角度三：</a:t>
            </a:r>
            <a:r>
              <a:rPr lang="zh-CN" altLang="en-US" sz="2800" b="1">
                <a:solidFill>
                  <a:srgbClr val="0000FF"/>
                </a:solidFill>
              </a:rPr>
              <a:t>《金色花》中作者将</a:t>
            </a:r>
            <a:r>
              <a:rPr lang="zh-CN" altLang="en-US" sz="2800" b="1" u="sng">
                <a:solidFill>
                  <a:srgbClr val="0000FF"/>
                </a:solidFill>
              </a:rPr>
              <a:t>自己比作金色花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</a:rPr>
              <a:t>金色花象征着孩子的天真</a:t>
            </a:r>
            <a:r>
              <a:rPr lang="zh-CN" altLang="en-US" sz="2800" b="1">
                <a:solidFill>
                  <a:srgbClr val="0000FF"/>
                </a:solidFill>
              </a:rPr>
              <a:t>；</a:t>
            </a:r>
            <a:r>
              <a:rPr lang="zh-CN" altLang="en-US" sz="2800" b="1">
                <a:solidFill>
                  <a:srgbClr val="FF0000"/>
                </a:solidFill>
              </a:rPr>
              <a:t>《荷叶·母亲》中作者将</a:t>
            </a:r>
            <a:r>
              <a:rPr lang="zh-CN" altLang="en-US" sz="2800" b="1" u="sng">
                <a:solidFill>
                  <a:srgbClr val="FF0000"/>
                </a:solidFill>
              </a:rPr>
              <a:t>母亲比作荷叶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将</a:t>
            </a:r>
            <a:r>
              <a:rPr lang="zh-CN" altLang="en-US" sz="2800" b="1" u="sng">
                <a:solidFill>
                  <a:srgbClr val="FF0000"/>
                </a:solidFill>
              </a:rPr>
              <a:t>自己比作红莲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u="sng">
                <a:solidFill>
                  <a:srgbClr val="FF0000"/>
                </a:solidFill>
              </a:rPr>
              <a:t>荷叶象征着母亲的厚爱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u="sng">
                <a:solidFill>
                  <a:srgbClr val="FF0000"/>
                </a:solidFill>
              </a:rPr>
              <a:t>荷叶覆盖红莲象征着母亲对女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儿</a:t>
            </a:r>
            <a:r>
              <a:rPr lang="zh-CN" altLang="en-US" sz="2800" b="1" u="sng">
                <a:solidFill>
                  <a:srgbClr val="FF0000"/>
                </a:solidFill>
              </a:rPr>
              <a:t>的心灵庇护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48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楷体_GB2312" pitchFamily="1" charset="-122"/>
              </a:rPr>
              <a:t>第二课时</a:t>
            </a:r>
            <a:endParaRPr lang="zh-CN" altLang="en-US" sz="5400" b="1">
              <a:ea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/>
        </p:nvSpPr>
        <p:spPr bwMode="auto">
          <a:xfrm>
            <a:off x="152400" y="228600"/>
            <a:ext cx="8229600" cy="456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一、问题探究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62000" y="1066800"/>
            <a:ext cx="8305800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</a:rPr>
              <a:t>世人总喜欢用花朵比喻儿童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,泰戈尔把儿童想象成一朵金色花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最美丽的圣树上的花朵,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赞美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孩子的纯洁、可爱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25603" name="矩形 69634"/>
          <p:cNvSpPr>
            <a:spLocks noChangeArrowheads="1"/>
          </p:cNvSpPr>
          <p:nvPr/>
        </p:nvSpPr>
        <p:spPr bwMode="auto">
          <a:xfrm>
            <a:off x="457200" y="685800"/>
            <a:ext cx="8115300" cy="2195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如何理解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《</a:t>
            </a:r>
            <a:r>
              <a:rPr 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金色花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》</a:t>
            </a:r>
            <a:r>
              <a:rPr 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中的孩子这一形象？</a:t>
            </a:r>
            <a:endParaRPr lang="zh-CN" sz="2800" b="1" smtClean="0">
              <a:ln>
                <a:noFill/>
              </a:ln>
              <a:effectLst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  </a:t>
            </a:r>
            <a:r>
              <a:rPr 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孩子为什么那么活泼可爱、快乐天真？</a:t>
            </a:r>
            <a:endParaRPr lang="zh-CN" sz="28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838200" y="2819400"/>
            <a:ext cx="7936865" cy="146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</a:rPr>
              <a:t>因为</a:t>
            </a:r>
            <a:r>
              <a:rPr lang="zh-CN" altLang="en-US" sz="2800" b="1" dirty="0">
                <a:solidFill>
                  <a:srgbClr val="FF0000"/>
                </a:solidFill>
              </a:rPr>
              <a:t>沐浴在母爱中</a:t>
            </a:r>
            <a:r>
              <a:rPr lang="zh-CN" altLang="en-US" sz="2800" b="1" dirty="0">
                <a:solidFill>
                  <a:srgbClr val="0000FF"/>
                </a:solidFill>
              </a:rPr>
              <a:t>。诗中的孩子跟妈妈三次捉迷藏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</a:rPr>
              <a:t>主要出于</a:t>
            </a:r>
            <a:r>
              <a:rPr lang="zh-CN" altLang="en-US" sz="2800" b="1" dirty="0">
                <a:solidFill>
                  <a:srgbClr val="FF0000"/>
                </a:solidFill>
              </a:rPr>
              <a:t>孩子活泼调皮、机灵可爱的天性</a:t>
            </a:r>
            <a:r>
              <a:rPr lang="zh-CN" altLang="en-US" sz="2800" b="1" dirty="0">
                <a:solidFill>
                  <a:srgbClr val="0000FF"/>
                </a:solidFill>
              </a:rPr>
              <a:t>；同时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他对母亲无时无刻的关注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也表现出对母亲的热爱和亲昵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0722" name="矩形 69634"/>
          <p:cNvSpPr>
            <a:spLocks noChangeArrowheads="1"/>
          </p:cNvSpPr>
          <p:nvPr/>
        </p:nvSpPr>
        <p:spPr bwMode="auto">
          <a:xfrm>
            <a:off x="574040" y="4288155"/>
            <a:ext cx="8245475" cy="865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/>
              <a:t>《荷叶·母亲》</a:t>
            </a:r>
            <a:r>
              <a:rPr lang="zh-CN" altLang="en-US" sz="2800" b="1">
                <a:sym typeface="+mn-ea"/>
              </a:rPr>
              <a:t>文章</a:t>
            </a:r>
            <a:r>
              <a:rPr lang="zh-CN" altLang="en-US" sz="2800" b="1">
                <a:latin typeface="宋体" panose="02010600030101010101" pitchFamily="2" charset="-122"/>
              </a:rPr>
              <a:t>标题为什么把</a:t>
            </a:r>
            <a:r>
              <a:rPr lang="en-US" altLang="zh-CN" sz="2800" b="1"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ea typeface="SimSun-ExtB" panose="02010609060101010101" pitchFamily="49" charset="-122"/>
              </a:rPr>
              <a:t>荷叶”与“母亲”</a:t>
            </a:r>
            <a:r>
              <a:rPr lang="zh-CN" altLang="en-US" sz="2800" b="1">
                <a:latin typeface="宋体" panose="02010600030101010101" pitchFamily="2" charset="-122"/>
              </a:rPr>
              <a:t>并列在一起？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609600" y="5105400"/>
            <a:ext cx="8335010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</a:rPr>
              <a:t>文章最后一句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母亲啊！你是荷叶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我是红莲。心中的雨点来了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除了你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谁是我在无遮拦的天空下的荫蔽？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表明诗歌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直接把母亲比作在雨中覆盖红莲的大荷叶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rgbClr val="0000FF"/>
              </a:solidFill>
              <a:ea typeface="方正大黑简体"/>
              <a:cs typeface="方正大黑简体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7413" grpId="0" bldLvl="0" animBg="1"/>
      <p:bldP spid="307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539750" y="1773555"/>
            <a:ext cx="7777480" cy="26498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整体把握两首散文诗在思想内容、感情基调、</a:t>
            </a:r>
            <a:r>
              <a:rPr lang="zh-CN" sz="3200" b="1">
                <a:sym typeface="+mn-ea"/>
              </a:rPr>
              <a:t>艺术手法、构思角度、人物形象</a:t>
            </a:r>
            <a:r>
              <a:rPr lang="zh-CN" sz="3200" b="1">
                <a:sym typeface="+mn-ea"/>
              </a:rPr>
              <a:t>、</a:t>
            </a:r>
            <a:r>
              <a:rPr sz="3200" b="1">
                <a:sym typeface="+mn-ea"/>
              </a:rPr>
              <a:t>语言风格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方面的异同。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反复朗读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在朗读中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感受作品的美好意境和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语言风格。</a:t>
            </a:r>
            <a:endParaRPr lang="en-US" altLang="zh-CN" sz="3200" b="1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初步感知散文诗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的特点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Rectangle 2"/>
          <p:cNvSpPr>
            <a:spLocks noGrp="1"/>
          </p:cNvSpPr>
          <p:nvPr/>
        </p:nvSpPr>
        <p:spPr bwMode="auto">
          <a:xfrm>
            <a:off x="340678" y="609283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二、拓展阅读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574993" y="1295083"/>
            <a:ext cx="8315325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sz="2800" b="1"/>
              <a:t>读出两首诗的相同之处。</a:t>
            </a:r>
            <a:endParaRPr lang="zh-CN" sz="2800" b="1"/>
          </a:p>
          <a:p>
            <a:r>
              <a:rPr lang="zh-CN" altLang="en-US" sz="2800" b="1">
                <a:sym typeface="+mn-ea"/>
              </a:rPr>
              <a:t>⑴</a:t>
            </a:r>
            <a:r>
              <a:rPr lang="zh-CN" sz="2800" b="1"/>
              <a:t>两首《纸船》都从纸船写起</a:t>
            </a:r>
            <a:r>
              <a:rPr lang="zh-CN" altLang="en-US" sz="2800" b="1">
                <a:sym typeface="+mn-ea"/>
              </a:rPr>
              <a:t>,表达了主人公虔诚的心意。请从两首诗中分别画出最能表现主人公虔诚的心意诗句,并作简要分析。</a:t>
            </a:r>
            <a:endParaRPr lang="zh-CN" altLang="en-US" sz="2800" b="1">
              <a:sym typeface="+mn-ea"/>
            </a:endParaRPr>
          </a:p>
          <a:p>
            <a:r>
              <a:rPr lang="zh-CN" sz="2800" b="1"/>
              <a:t>甲</a:t>
            </a:r>
            <a:r>
              <a:rPr lang="zh-CN" altLang="en-US" sz="2800" b="1">
                <a:sym typeface="+mn-ea"/>
              </a:rPr>
              <a:t>画</a:t>
            </a:r>
            <a:r>
              <a:rPr lang="zh-CN" sz="2800" b="1"/>
              <a:t>线诗句分析：</a:t>
            </a:r>
            <a:endParaRPr lang="zh-CN" sz="2800" b="1"/>
          </a:p>
          <a:p>
            <a:endParaRPr lang="zh-CN" sz="2800" b="1">
              <a:sym typeface="+mn-ea"/>
            </a:endParaRPr>
          </a:p>
          <a:p>
            <a:endParaRPr lang="zh-CN" sz="2800" b="1">
              <a:sym typeface="+mn-ea"/>
            </a:endParaRPr>
          </a:p>
          <a:p>
            <a:endParaRPr lang="zh-CN" sz="2000" b="1">
              <a:sym typeface="+mn-ea"/>
            </a:endParaRPr>
          </a:p>
          <a:p>
            <a:r>
              <a:rPr lang="zh-CN" sz="2800" b="1">
                <a:sym typeface="+mn-ea"/>
              </a:rPr>
              <a:t>乙</a:t>
            </a:r>
            <a:r>
              <a:rPr lang="zh-CN" altLang="en-US" sz="2800" b="1">
                <a:sym typeface="+mn-ea"/>
              </a:rPr>
              <a:t>画</a:t>
            </a:r>
            <a:r>
              <a:rPr lang="zh-CN" sz="2800" b="1">
                <a:sym typeface="+mn-ea"/>
              </a:rPr>
              <a:t>线诗句分析：</a:t>
            </a:r>
            <a:endParaRPr lang="zh-CN" sz="2800" b="1"/>
          </a:p>
          <a:p>
            <a:endParaRPr lang="zh-CN" sz="2800" b="1"/>
          </a:p>
        </p:txBody>
      </p:sp>
      <p:sp>
        <p:nvSpPr>
          <p:cNvPr id="100" name="文本框 99"/>
          <p:cNvSpPr txBox="1"/>
          <p:nvPr/>
        </p:nvSpPr>
        <p:spPr>
          <a:xfrm>
            <a:off x="533400" y="2971800"/>
            <a:ext cx="8253730" cy="1414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                           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一天又一天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是不停歇的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一个个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是不遗漏的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这样的坚持不懈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永不言弃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可见心意是多么虔诚啊！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	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310" y="4572000"/>
            <a:ext cx="8121015" cy="1414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                           </a:t>
            </a:r>
            <a:r>
              <a:rPr sz="2800" b="1">
                <a:solidFill>
                  <a:srgbClr val="FF0000"/>
                </a:solidFill>
              </a:rPr>
              <a:t>连“一张纸”也“从不”妄弃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可见十分虔诚。或虽然总是不成功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但“仍是不灰心”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而且坚持“每天”叠着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该是多么虔诚</a:t>
            </a:r>
            <a:r>
              <a:rPr lang="zh-CN" sz="2800" b="1">
                <a:solidFill>
                  <a:srgbClr val="FF0000"/>
                </a:solidFill>
              </a:rPr>
              <a:t>！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	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380683" y="456883"/>
            <a:ext cx="831532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sym typeface="+mn-ea"/>
              </a:rPr>
              <a:t>⑵</a:t>
            </a:r>
            <a:r>
              <a:rPr lang="zh-CN" sz="2800" b="1"/>
              <a:t>两首《纸船》的诗句中</a:t>
            </a:r>
            <a:r>
              <a:rPr lang="zh-CN" altLang="en-US" sz="2800" b="1">
                <a:sym typeface="+mn-ea"/>
              </a:rPr>
              <a:t>,</a:t>
            </a:r>
            <a:r>
              <a:rPr lang="zh-CN" sz="2800" b="1"/>
              <a:t>都有一些限制、修饰性的词语</a:t>
            </a:r>
            <a:r>
              <a:rPr lang="zh-CN" altLang="en-US" sz="2800" b="1">
                <a:sym typeface="+mn-ea"/>
              </a:rPr>
              <a:t>。</a:t>
            </a:r>
            <a:r>
              <a:rPr lang="zh-CN" sz="2800" b="1">
                <a:sym typeface="+mn-ea"/>
              </a:rPr>
              <a:t>这些限制、修饰性的词语有什么表达效果？</a:t>
            </a:r>
            <a:r>
              <a:rPr lang="zh-CN" altLang="en-US" sz="2800" b="1">
                <a:sym typeface="+mn-ea"/>
              </a:rPr>
              <a:t>请从两首诗中分别举出一些例子简要分析。</a:t>
            </a:r>
            <a:endParaRPr lang="zh-CN" sz="2800" b="1"/>
          </a:p>
        </p:txBody>
      </p:sp>
      <p:sp>
        <p:nvSpPr>
          <p:cNvPr id="100" name="文本框 99"/>
          <p:cNvSpPr txBox="1"/>
          <p:nvPr/>
        </p:nvSpPr>
        <p:spPr>
          <a:xfrm>
            <a:off x="487045" y="1840865"/>
            <a:ext cx="81064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甲诗中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字母</a:t>
            </a:r>
            <a:r>
              <a:rPr lang="zh-CN" sz="2800" b="1">
                <a:solidFill>
                  <a:srgbClr val="0000FF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“又大又黑”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显得很显眼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表现出“我”是多么希望被人知道被人了解；花是“黎明开的”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篮子是“满载梦的”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“我”的纸船是“在子夜星光下缓缓地浮泛前去”的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这些限制、修饰性词语不仅使“我”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的想象显得很奇妙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而且形象、具体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使童趣更浓。</a:t>
            </a:r>
            <a:endParaRPr lang="zh-CN" sz="28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" y="4114800"/>
            <a:ext cx="798385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乙诗中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入梦是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无端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可见思念与爱是不需要理由的；女儿是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至爱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纸船是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载着她的爱和悲哀</a:t>
            </a: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归去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可见诗人对母亲的爱是多么深挚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旅途是多么孤单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归去的愿望是多么热切。这些限制、修饰性词语渲染了诗意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使情感更浓烈。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304483" y="533083"/>
            <a:ext cx="8315325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sym typeface="+mn-ea"/>
              </a:rPr>
              <a:t>⑶</a:t>
            </a:r>
            <a:r>
              <a:rPr lang="zh-CN" sz="2800" b="1"/>
              <a:t>两首《纸船》都写到了梦</a:t>
            </a:r>
            <a:r>
              <a:rPr lang="zh-CN" altLang="en-US" sz="2800" b="1">
                <a:sym typeface="+mn-ea"/>
              </a:rPr>
              <a:t>,用梦表现主人公内心恳切的愿望。请分别概括归纳两首诗中梦的内容和表达的愿望。</a:t>
            </a:r>
            <a:endParaRPr lang="zh-CN" altLang="en-US" sz="2800" b="1">
              <a:sym typeface="+mn-ea"/>
            </a:endParaRPr>
          </a:p>
          <a:p>
            <a:r>
              <a:rPr lang="zh-CN" sz="2800" b="1">
                <a:sym typeface="+mn-ea"/>
              </a:rPr>
              <a:t>甲</a:t>
            </a:r>
            <a:r>
              <a:rPr lang="zh-CN" altLang="en-US" sz="2800" b="1">
                <a:sym typeface="+mn-ea"/>
              </a:rPr>
              <a:t>梦的内容</a:t>
            </a:r>
            <a:r>
              <a:rPr lang="zh-CN" sz="2800" b="1">
                <a:sym typeface="+mn-ea"/>
              </a:rPr>
              <a:t>：</a:t>
            </a:r>
            <a:endParaRPr lang="zh-CN" sz="2800" b="1"/>
          </a:p>
          <a:p>
            <a:endParaRPr lang="zh-CN" altLang="en-US" sz="2800" b="1">
              <a:sym typeface="+mn-ea"/>
            </a:endParaRPr>
          </a:p>
          <a:p>
            <a:endParaRPr lang="zh-CN" altLang="en-US" sz="20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愿望：</a:t>
            </a:r>
            <a:endParaRPr lang="zh-CN" sz="2800" b="1">
              <a:sym typeface="+mn-ea"/>
            </a:endParaRPr>
          </a:p>
          <a:p>
            <a:endParaRPr lang="zh-CN" sz="2800" b="1">
              <a:sym typeface="+mn-ea"/>
            </a:endParaRPr>
          </a:p>
          <a:p>
            <a:r>
              <a:rPr lang="zh-CN" sz="2800" b="1">
                <a:sym typeface="+mn-ea"/>
              </a:rPr>
              <a:t>乙</a:t>
            </a:r>
            <a:r>
              <a:rPr lang="zh-CN" altLang="en-US" sz="2800" b="1">
                <a:sym typeface="+mn-ea"/>
              </a:rPr>
              <a:t>梦的内容</a:t>
            </a:r>
            <a:r>
              <a:rPr lang="zh-CN" sz="2800" b="1">
                <a:sym typeface="+mn-ea"/>
              </a:rPr>
              <a:t>：</a:t>
            </a:r>
            <a:endParaRPr lang="zh-CN" sz="28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endParaRPr lang="zh-CN" altLang="en-US" sz="20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愿望：</a:t>
            </a:r>
            <a:endParaRPr lang="zh-CN" sz="2800" b="1"/>
          </a:p>
        </p:txBody>
      </p:sp>
      <p:sp>
        <p:nvSpPr>
          <p:cNvPr id="100" name="文本框 99"/>
          <p:cNvSpPr txBox="1"/>
          <p:nvPr/>
        </p:nvSpPr>
        <p:spPr>
          <a:xfrm>
            <a:off x="304800" y="1828800"/>
            <a:ext cx="82073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                    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子夜的星光下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纸船缓缓地浮泛前去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睡仙带着满载着梦的篮子坐在船里。</a:t>
            </a:r>
            <a:endParaRPr lang="zh-CN" altLang="en-US" sz="28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865" y="2971800"/>
            <a:ext cx="7563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对成长的渴望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对未来和远方世界的好奇与向往。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775" y="3810000"/>
            <a:ext cx="82073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800" b="1">
                <a:solidFill>
                  <a:srgbClr val="0000FF"/>
                </a:solidFill>
                <a:ea typeface="宋体" panose="02010600030101010101" pitchFamily="2" charset="-122"/>
              </a:rPr>
              <a:t>                    </a:t>
            </a:r>
            <a:r>
              <a:rPr lang="zh-CN" sz="2800" b="1">
                <a:solidFill>
                  <a:srgbClr val="0000FF"/>
                </a:solidFill>
              </a:rPr>
              <a:t>母亲梦中看见一只很小的白船儿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</a:rPr>
              <a:t>那是</a:t>
            </a:r>
            <a:r>
              <a:rPr 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sz="2800" b="1">
                <a:solidFill>
                  <a:srgbClr val="0000FF"/>
                </a:solidFill>
              </a:rPr>
              <a:t>叠的纸船。</a:t>
            </a:r>
            <a:endParaRPr lang="zh-CN" sz="28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5400" y="4953000"/>
            <a:ext cx="7563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</a:rPr>
              <a:t>早日回到母亲身边。</a:t>
            </a:r>
            <a:endParaRPr 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304483" y="152083"/>
            <a:ext cx="83153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sz="2800" b="1"/>
              <a:t>发现两首诗的不同之处</a:t>
            </a:r>
            <a:r>
              <a:rPr lang="zh-CN" altLang="en-US" sz="2800" b="1">
                <a:sym typeface="+mn-ea"/>
              </a:rPr>
              <a:t>,完成表格</a:t>
            </a:r>
            <a:r>
              <a:rPr lang="zh-CN" sz="2800" b="1"/>
              <a:t>。</a:t>
            </a:r>
            <a:endParaRPr lang="zh-CN" sz="2800" b="1"/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" y="609600"/>
          <a:ext cx="8924290" cy="4986655"/>
        </p:xfrm>
        <a:graphic>
          <a:graphicData uri="http://schemas.openxmlformats.org/drawingml/2006/table">
            <a:tbl>
              <a:tblPr/>
              <a:tblGrid>
                <a:gridCol w="1780540"/>
                <a:gridCol w="3825875"/>
                <a:gridCol w="3317875"/>
              </a:tblGrid>
              <a:tr h="53530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sz="2800" b="1">
                          <a:sym typeface="+mn-ea"/>
                        </a:rPr>
                        <a:t>甲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纸船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sz="2800" b="1">
                          <a:sym typeface="+mn-ea"/>
                        </a:rPr>
                        <a:t>乙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纸船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394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纸船承载的内涵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关键词：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我的名字和我居住的村庄的名</a:t>
                      </a:r>
                      <a:r>
                        <a:rPr lang="zh-CN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字</a:t>
                      </a:r>
                      <a:r>
                        <a:rPr lang="en-US" altLang="zh-CN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”“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花园里采集的</a:t>
                      </a:r>
                      <a:r>
                        <a:rPr lang="en-US" altLang="zh-CN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”“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秀丽花</a:t>
                      </a:r>
                      <a:r>
                        <a:rPr lang="en-US" altLang="zh-CN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</a:t>
                      </a:r>
                      <a:endParaRPr lang="en-US" altLang="zh-CN" sz="2400" b="1" smtClean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内涵：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关键词：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含着泪叠的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内涵：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0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想象的内容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689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想象的表达作用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充满童真</a:t>
                      </a:r>
                      <a:r>
                        <a:rPr lang="zh-CN" altLang="en-US" sz="2400" b="1">
                          <a:sym typeface="+mn-ea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十分奇特</a:t>
                      </a:r>
                      <a:r>
                        <a:rPr lang="zh-CN" altLang="en-US" sz="2400" b="1">
                          <a:sym typeface="+mn-ea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细腻地刻画了孩子天真可爱、富于幻想的性格和心理。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十分奇特</a:t>
                      </a:r>
                      <a:r>
                        <a:rPr lang="zh-CN" altLang="en-US" sz="2400" b="1">
                          <a:sym typeface="+mn-ea"/>
                        </a:rPr>
                        <a:t>,表达思念之切,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眷恋之深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。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905000" y="2362200"/>
            <a:ext cx="39427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          </a:t>
            </a:r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一个孤寂儿童渴望被人了解的心愿；儿童对未来和远方的美好祝愿与憧憬</a:t>
            </a:r>
            <a:r>
              <a:rPr lang="en-US" sz="2400" b="1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en-US" altLang="en-US" sz="24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1200" y="1524000"/>
            <a:ext cx="32854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         </a:t>
            </a:r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诗人对母亲的爱和因远离母亲而产生的思念和悲哀的情怀</a:t>
            </a:r>
            <a:endParaRPr lang="zh-CN" altLang="en-US" sz="24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1200" y="3505200"/>
            <a:ext cx="2632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天空中的小小云朵</a:t>
            </a:r>
            <a:endParaRPr lang="zh-CN" altLang="en-US" sz="24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4690" y="3532505"/>
            <a:ext cx="33191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同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的纸船竞赛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叠的纸船变成一只很小的白船儿进入母亲的梦境</a:t>
            </a:r>
            <a:endParaRPr lang="zh-CN" altLang="en-US" sz="2400" b="1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" y="304800"/>
          <a:ext cx="8924290" cy="5870575"/>
        </p:xfrm>
        <a:graphic>
          <a:graphicData uri="http://schemas.openxmlformats.org/drawingml/2006/table">
            <a:tbl>
              <a:tblPr/>
              <a:tblGrid>
                <a:gridCol w="1780540"/>
                <a:gridCol w="3825875"/>
                <a:gridCol w="3317875"/>
              </a:tblGrid>
              <a:tr h="53530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sz="2800" b="1">
                          <a:sym typeface="+mn-ea"/>
                        </a:rPr>
                        <a:t>甲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纸船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sz="2800" b="1">
                          <a:sym typeface="+mn-ea"/>
                        </a:rPr>
                        <a:t>乙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纸船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805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纸船承载的内涵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内涵：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内涵：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873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想象的内容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521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想象的表达作用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充满童真</a:t>
                      </a:r>
                      <a:r>
                        <a:rPr lang="zh-CN" altLang="en-US" sz="2400" b="1">
                          <a:sym typeface="+mn-ea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十分奇特</a:t>
                      </a:r>
                      <a:r>
                        <a:rPr lang="zh-CN" altLang="en-US" sz="2400" b="1">
                          <a:sym typeface="+mn-ea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细腻地刻画了孩子天真可爱、富于幻想的性格和心理。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十分奇特</a:t>
                      </a:r>
                      <a:r>
                        <a:rPr lang="zh-CN" altLang="en-US" sz="2400" b="1">
                          <a:sym typeface="+mn-ea"/>
                        </a:rPr>
                        <a:t>,表达思念之切,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眷恋之深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。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327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情感和主题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05000" y="2341880"/>
            <a:ext cx="2632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天空中的小小云朵</a:t>
            </a:r>
            <a:endParaRPr lang="zh-CN" altLang="en-US" sz="24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1200" y="1905000"/>
            <a:ext cx="328549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</a:pP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同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的纸船竞赛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sz="2400" b="1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叠的纸船变成一只很小的白船儿进入母亲的梦境</a:t>
            </a:r>
            <a:endParaRPr lang="zh-CN" altLang="en-US" sz="2400" b="1"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00" y="838200"/>
            <a:ext cx="3942715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</a:pPr>
            <a:r>
              <a:rPr lang="en-US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          </a:t>
            </a:r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一个孤寂儿童渴望被人了解的心愿；儿童对未来和远方的美好祝愿与憧憬</a:t>
            </a:r>
            <a:r>
              <a:rPr lang="en-US" sz="2400" b="1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en-US" altLang="en-US" sz="24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1200" y="838200"/>
            <a:ext cx="328549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</a:pPr>
            <a:r>
              <a:rPr lang="en-US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         </a:t>
            </a:r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诗人对母亲的爱和因远离母亲而产生的思念和悲哀的情怀</a:t>
            </a:r>
            <a:endParaRPr lang="zh-CN" altLang="en-US" sz="24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5000" y="4343400"/>
            <a:ext cx="388683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表达了作者一贯关注的爱与美的主题；表现儿童对远方的憧憬、对交流的渴望以及对神秘事物的向往；表达了作者对这幼小而纯真的心灵的默默祝福。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91200" y="4343400"/>
            <a:ext cx="3369310" cy="1751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表达了作者常常关注的母爱与思亲的主题；表现了远离母亲的作者对母亲真切的思念和旅途孤单的悲哀之情。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533400" y="2248218"/>
            <a:ext cx="830103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sz="2800" b="1">
                <a:solidFill>
                  <a:srgbClr val="0000FF"/>
                </a:solidFill>
              </a:rPr>
              <a:t>《金色花》表现了孩子与母亲之间浓浓的情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给人以温暖、温馨的感觉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是泰戈尔对</a:t>
            </a:r>
            <a:r>
              <a:rPr lang="zh-CN" sz="2800" b="1">
                <a:solidFill>
                  <a:srgbClr val="0000FF"/>
                </a:solidFill>
              </a:rPr>
              <a:t>母爱</a:t>
            </a:r>
            <a:r>
              <a:rPr sz="2800" b="1">
                <a:solidFill>
                  <a:srgbClr val="0000FF"/>
                </a:solidFill>
              </a:rPr>
              <a:t>的回忆、渴望与幻想。</a:t>
            </a:r>
            <a:endParaRPr sz="2800" b="1">
              <a:solidFill>
                <a:srgbClr val="0000FF"/>
              </a:solidFill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574993" y="1295083"/>
            <a:ext cx="831532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sz="2800" b="1"/>
              <a:t>阅读助读材料</a:t>
            </a:r>
            <a:r>
              <a:rPr lang="zh-CN" altLang="en-US" sz="2800" b="1">
                <a:sym typeface="+mn-ea"/>
              </a:rPr>
              <a:t>,结合课文和《告别》,探究这两首散文诗所表达的情感和泰戈尔的精神世界。</a:t>
            </a:r>
            <a:endParaRPr lang="zh-CN" sz="2800" b="1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09283" y="3657674"/>
            <a:ext cx="7993062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rgbClr val="FF3300"/>
                </a:solidFill>
                <a:ea typeface="楷体_GB2312" pitchFamily="1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《告别》表达了不管去向哪里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母子都会互相关爱、永不分离的思想感情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同时也寄托了作者对妻子、母亲、嫂子的怀念。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589280" y="5028883"/>
            <a:ext cx="830103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sz="2800" b="1">
                <a:solidFill>
                  <a:srgbClr val="FF0000"/>
                </a:solidFill>
              </a:rPr>
              <a:t>他摒除了个人的悲痛和不幸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歌颂了人世间的真、</a:t>
            </a:r>
            <a:r>
              <a:rPr lang="zh-CN" sz="2800" b="1">
                <a:solidFill>
                  <a:srgbClr val="FF0000"/>
                </a:solidFill>
              </a:rPr>
              <a:t>善、</a:t>
            </a:r>
            <a:r>
              <a:rPr sz="2800" b="1">
                <a:solidFill>
                  <a:srgbClr val="FF0000"/>
                </a:solidFill>
              </a:rPr>
              <a:t>美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达到了纯真、至善、博爱的境界。</a:t>
            </a:r>
            <a:endParaRPr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421640" y="2742883"/>
            <a:ext cx="830103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母亲啊！你是避风港</a:t>
            </a: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我是小船。狂风暴雨来了</a:t>
            </a: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除了你</a:t>
            </a: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谁是我在无遮拦大海中的依靠？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Rectangle 2"/>
          <p:cNvSpPr>
            <a:spLocks noGrp="1"/>
          </p:cNvSpPr>
          <p:nvPr/>
        </p:nvSpPr>
        <p:spPr bwMode="auto">
          <a:xfrm>
            <a:off x="228283" y="1066483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三、感悟母爱,仿写练习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304483" y="1904683"/>
            <a:ext cx="8315325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1.</a:t>
            </a:r>
            <a:r>
              <a:rPr lang="en-US" altLang="zh-CN" sz="2800" b="1">
                <a:sym typeface="+mn-ea"/>
              </a:rPr>
              <a:t>用“母亲</a:t>
            </a:r>
            <a:r>
              <a:rPr lang="zh-CN" altLang="en-US" sz="2800" b="1">
                <a:sym typeface="+mn-ea"/>
              </a:rPr>
              <a:t>啊！你是</a:t>
            </a:r>
            <a:r>
              <a:rPr lang="en-US" altLang="zh-CN" sz="2800" b="1" u="sng">
                <a:sym typeface="+mn-ea"/>
              </a:rPr>
              <a:t>         </a:t>
            </a:r>
            <a:r>
              <a:rPr lang="zh-CN" altLang="en-US" sz="2800" b="1">
                <a:sym typeface="+mn-ea"/>
              </a:rPr>
              <a:t>,</a:t>
            </a:r>
            <a:r>
              <a:rPr lang="en-US" altLang="zh-CN" sz="2800" b="1">
                <a:sym typeface="+mn-ea"/>
              </a:rPr>
              <a:t>我是</a:t>
            </a:r>
            <a:r>
              <a:rPr lang="en-US" altLang="zh-CN" sz="2800" b="1" u="sng">
                <a:sym typeface="+mn-ea"/>
              </a:rPr>
              <a:t>          </a:t>
            </a:r>
            <a:r>
              <a:rPr lang="zh-CN" altLang="en-US" sz="2800" b="1">
                <a:sym typeface="+mn-ea"/>
              </a:rPr>
              <a:t>。</a:t>
            </a:r>
            <a:r>
              <a:rPr lang="en-US" altLang="zh-CN" sz="2800" b="1" u="sng">
                <a:sym typeface="+mn-ea"/>
              </a:rPr>
              <a:t>            </a:t>
            </a:r>
            <a:r>
              <a:rPr lang="zh-CN" altLang="en-US" sz="2800" b="1">
                <a:sym typeface="+mn-ea"/>
              </a:rPr>
              <a:t>来了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除了你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谁是我在</a:t>
            </a:r>
            <a:r>
              <a:rPr lang="en-US" altLang="zh-CN" sz="2800" b="1" u="sng">
                <a:sym typeface="+mn-ea"/>
              </a:rPr>
              <a:t>                            </a:t>
            </a:r>
            <a:r>
              <a:rPr lang="zh-CN" altLang="en-US" sz="2800" b="1">
                <a:sym typeface="+mn-ea"/>
              </a:rPr>
              <a:t>？</a:t>
            </a:r>
            <a:r>
              <a:rPr lang="en-US" altLang="zh-CN" sz="2800" b="1">
                <a:sym typeface="+mn-ea"/>
              </a:rPr>
              <a:t>”赞颂母爱。</a:t>
            </a:r>
            <a:endParaRPr lang="zh-CN" altLang="en-US" sz="2800" b="1"/>
          </a:p>
          <a:p>
            <a:endParaRPr lang="zh-CN" altLang="en-US" sz="2800" b="1"/>
          </a:p>
          <a:p>
            <a:endParaRPr lang="en-US" altLang="zh-CN" sz="2800"/>
          </a:p>
          <a:p>
            <a:r>
              <a:rPr lang="en-US" altLang="zh-CN" sz="2800"/>
              <a:t>2.</a:t>
            </a:r>
            <a:r>
              <a:rPr lang="en-US" altLang="zh-CN" sz="2800" b="1"/>
              <a:t>用“母亲是</a:t>
            </a:r>
            <a:r>
              <a:rPr lang="en-US" altLang="zh-CN" sz="2800" b="1" u="sng"/>
              <a:t>          </a:t>
            </a:r>
            <a:r>
              <a:rPr lang="zh-CN" altLang="en-US" sz="2800" b="1">
                <a:sym typeface="+mn-ea"/>
              </a:rPr>
              <a:t>,</a:t>
            </a:r>
            <a:r>
              <a:rPr lang="en-US" altLang="zh-CN" sz="2800" b="1"/>
              <a:t>我是</a:t>
            </a:r>
            <a:r>
              <a:rPr lang="en-US" altLang="zh-CN" sz="2800" b="1" u="sng"/>
              <a:t>            </a:t>
            </a:r>
            <a:r>
              <a:rPr lang="en-US" altLang="zh-CN" sz="2800" b="1"/>
              <a:t>”写一句话</a:t>
            </a:r>
            <a:r>
              <a:rPr lang="zh-CN" altLang="en-US" sz="2800" b="1">
                <a:sym typeface="+mn-ea"/>
              </a:rPr>
              <a:t>,</a:t>
            </a:r>
            <a:r>
              <a:rPr lang="en-US" altLang="zh-CN" sz="2800" b="1"/>
              <a:t>赞颂母爱。</a:t>
            </a:r>
            <a:endParaRPr lang="en-US" altLang="zh-CN" sz="2800" b="1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8283" y="4150434"/>
            <a:ext cx="7993062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rgbClr val="FF3300"/>
                </a:solidFill>
                <a:ea typeface="楷体_GB2312" pitchFamily="1" charset="-122"/>
              </a:rPr>
              <a:t>       </a:t>
            </a:r>
            <a:r>
              <a:rPr lang="en-US" altLang="zh-CN" sz="2400" dirty="0" smtClean="0">
                <a:solidFill>
                  <a:srgbClr val="FF3300"/>
                </a:solidFill>
                <a:ea typeface="楷体_GB2312" pitchFamily="1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是伞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我是伞下的孩子。母亲是春雨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我是幼苗。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母亲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是挺拔的树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我是树上的果儿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。母亲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是灯塔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我是夜航的船儿。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1523683" y="1066800"/>
            <a:ext cx="5314950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 pitchFamily="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母亲的爱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 汪国真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我们也爱母亲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却和母亲爱我们不一样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我们的爱是溪流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母亲的爱是海洋 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2057400" y="540385"/>
            <a:ext cx="5314950" cy="5777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 pitchFamily="1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母爱如诗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我是云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随风远远地飘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而母亲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依旧是苍老的大树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深深地扎根在那方大地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有云无云的日子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总是遥望天空 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无论我飞得多远</a:t>
            </a:r>
            <a:r>
              <a:rPr lang="zh-CN" altLang="zh-CN" sz="2800" b="1">
                <a:latin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也永远像</a:t>
            </a:r>
            <a:endParaRPr lang="en-US" altLang="zh-CN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一只风筝一样离不开妈妈的视线。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母亲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是系在心头的线，</a:t>
            </a:r>
            <a:endParaRPr lang="en-US" altLang="zh-CN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拉得越久越远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心就越痛。 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81000" y="5100320"/>
            <a:ext cx="3637280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5000"/>
              </a:lnSpc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泰戈尔</a:t>
            </a:r>
            <a:r>
              <a:rPr lang="en-US" altLang="zh-CN" sz="27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(1861—1941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240093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09" name="Rectangle 2"/>
          <p:cNvSpPr>
            <a:spLocks noGrp="1" noChangeArrowheads="1"/>
          </p:cNvSpPr>
          <p:nvPr/>
        </p:nvSpPr>
        <p:spPr bwMode="auto">
          <a:xfrm>
            <a:off x="152400" y="990600"/>
            <a:ext cx="330581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3500" b="1">
                <a:latin typeface="Calibri" panose="020F0502020204030204" pitchFamily="34" charset="0"/>
                <a:ea typeface="黑体" panose="02010609060101010101" pitchFamily="49" charset="-122"/>
              </a:rPr>
              <a:t>走近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</a:t>
            </a:r>
            <a:endParaRPr lang="zh-CN" altLang="en-US" sz="35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6600" y="1752600"/>
            <a:ext cx="555180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印度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著名</a:t>
            </a:r>
            <a:r>
              <a:rPr lang="zh-CN" altLang="en-US" sz="28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诗人、文学家、哲学家。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获得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诺贝尔文学奖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。他共写了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多部诗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集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部中长篇小说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100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多篇短篇小说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等著作。他的诗含有深刻的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宗教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哲学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的见解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在印度享有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史诗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的地位。</a:t>
            </a:r>
            <a:r>
              <a:rPr lang="zh-CN" altLang="en-US" sz="28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代表作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有诗集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吉檀迦利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新月集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园丁集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飞鸟集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4" descr="xin_5111022811186202882636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26235"/>
            <a:ext cx="24384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764540" y="5062220"/>
            <a:ext cx="3197860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95000"/>
              </a:lnSpc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冰心</a:t>
            </a:r>
            <a:r>
              <a:rPr lang="en-US" altLang="zh-CN" sz="27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(1900—1999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0" y="1524000"/>
            <a:ext cx="457200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原名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谢婉莹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现代</a:t>
            </a:r>
            <a:r>
              <a:rPr lang="zh-CN" altLang="en-US" sz="28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作家</a:t>
            </a:r>
            <a:r>
              <a:rPr lang="zh-CN" altLang="en-US" sz="2800" b="1" dirty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诗人、翻译家。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著有诗集</a:t>
            </a:r>
            <a:r>
              <a:rPr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《繁星》《春水》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散文集</a:t>
            </a:r>
            <a:r>
              <a:rPr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《寄小读者》《樱花赞》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并翻译了黎巴嫩诗人</a:t>
            </a:r>
            <a:r>
              <a:rPr 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纪伯伦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《先知》《沙与沫》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印度诗人</a:t>
            </a:r>
            <a:r>
              <a:rPr 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泰戈尔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《吉檀迦利》《园丁集》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532765" y="304800"/>
            <a:ext cx="8081645" cy="901700"/>
          </a:xfrm>
        </p:spPr>
        <p:txBody>
          <a:bodyPr>
            <a:normAutofit fontScale="90000"/>
          </a:bodyPr>
          <a:p>
            <a:pPr algn="l" eaLnBrk="1" hangingPunct="1"/>
            <a:r>
              <a:rPr lang="en-US" altLang="zh-CN" sz="3335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335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声旁可以推断字音</a:t>
            </a:r>
            <a:r>
              <a:rPr lang="en-US" altLang="zh-CN" sz="3335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zh-CN" sz="3335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请根据加点字的声旁</a:t>
            </a:r>
            <a:r>
              <a:rPr lang="en-US" altLang="zh-CN" sz="3335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zh-CN" sz="3335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推断该字的读音。</a:t>
            </a:r>
            <a:endParaRPr lang="zh-CN" altLang="zh-CN" sz="3335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914400" y="1143000"/>
            <a:ext cx="5200015" cy="1932305"/>
          </a:xfrm>
        </p:spPr>
        <p:txBody>
          <a:bodyPr>
            <a:noAutofit/>
          </a:bodyPr>
          <a:p>
            <a:pPr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梗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：更声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读音为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  )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 algn="l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菡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萏</a:t>
            </a:r>
            <a:r>
              <a:rPr lang="en-US" altLang="zh-CN" sz="3000" kern="12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</a:t>
            </a:r>
            <a:r>
              <a:rPr lang="en-US" altLang="zh-CN" sz="3000" b="1" kern="1200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000" kern="12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函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读音为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  )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攲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斜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奇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读音为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  )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1610" y="1066800"/>
            <a:ext cx="972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gěng</a:t>
            </a:r>
            <a:endParaRPr lang="en-US" altLang="zh-CN" sz="2800" dirty="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5400" y="1752600"/>
            <a:ext cx="7575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28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2800" dirty="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5975" y="2286000"/>
            <a:ext cx="479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qī</a:t>
            </a:r>
            <a:endParaRPr lang="en-US" altLang="zh-CN" sz="2800" dirty="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标题 8194"/>
          <p:cNvSpPr>
            <a:spLocks noGrp="1" noRot="1" noChangeArrowheads="1"/>
          </p:cNvSpPr>
          <p:nvPr/>
        </p:nvSpPr>
        <p:spPr>
          <a:xfrm>
            <a:off x="1066800" y="3124205"/>
            <a:ext cx="3095625" cy="6417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335" dirty="0" smtClean="0">
                <a:effectLst/>
                <a:latin typeface="+mj-ea"/>
              </a:rPr>
              <a:t>你能读</a:t>
            </a:r>
            <a:r>
              <a:rPr lang="zh-CN" altLang="en-US" sz="3335" dirty="0" smtClean="0">
                <a:effectLst/>
                <a:latin typeface="+mj-ea"/>
              </a:rPr>
              <a:t>得</a:t>
            </a:r>
            <a:r>
              <a:rPr lang="zh-CN" altLang="zh-CN" sz="3335" dirty="0" smtClean="0">
                <a:effectLst/>
                <a:latin typeface="+mj-ea"/>
              </a:rPr>
              <a:t>准吗？</a:t>
            </a:r>
            <a:endParaRPr lang="zh-CN" altLang="en-US" sz="3335" b="1" dirty="0" smtClean="0">
              <a:effectLst/>
              <a:latin typeface="+mj-ea"/>
            </a:endParaRPr>
          </a:p>
        </p:txBody>
      </p:sp>
      <p:sp>
        <p:nvSpPr>
          <p:cNvPr id="11" name="内容占位符 20481"/>
          <p:cNvSpPr>
            <a:spLocks noGrp="1" noChangeArrowheads="1"/>
          </p:cNvSpPr>
          <p:nvPr/>
        </p:nvSpPr>
        <p:spPr>
          <a:xfrm>
            <a:off x="1219200" y="3733800"/>
            <a:ext cx="1464310" cy="2533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嗅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觉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衍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膝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徘徊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286000" y="3591560"/>
            <a:ext cx="16148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xiù</a:t>
            </a:r>
            <a:endParaRPr lang="en-US" altLang="zh-CN" sz="3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xī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p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 hu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457200" y="685800"/>
            <a:ext cx="7888605" cy="90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fontScale="9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形旁隐含字义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请为下面词语选择正确的字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并说明理由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609600" y="1587500"/>
            <a:ext cx="572198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000" b="1" dirty="0" err="1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)(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辩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辨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瓣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)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理由：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告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诪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zhōu,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祷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涛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)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理由：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sz="3000" b="1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sz="3000" b="1" dirty="0">
                <a:ea typeface="宋体" panose="02010600030101010101" pitchFamily="2" charset="-122"/>
              </a:rPr>
              <a:t>莲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)(</a:t>
            </a:r>
            <a:r>
              <a:rPr lang="zh-CN" sz="3000" b="1" dirty="0">
                <a:ea typeface="宋体" panose="02010600030101010101" pitchFamily="2" charset="-122"/>
              </a:rPr>
              <a:t>蓬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sz="3000" b="1" dirty="0">
                <a:ea typeface="宋体" panose="02010600030101010101" pitchFamily="2" charset="-122"/>
              </a:rPr>
              <a:t>篷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sz="3000" b="1" dirty="0">
                <a:ea typeface="宋体" panose="02010600030101010101" pitchFamily="2" charset="-122"/>
              </a:rPr>
              <a:t>缝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)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理由：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yīn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   )</a:t>
            </a:r>
            <a:r>
              <a:rPr lang="zh-CN" altLang="en-US" sz="3000" b="1" dirty="0">
                <a:latin typeface="宋体" panose="02010600030101010101" pitchFamily="2" charset="-122"/>
                <a:sym typeface="微软雅黑" panose="020B0503020204020204" charset="-122"/>
              </a:rPr>
              <a:t>蔽</a:t>
            </a:r>
            <a:r>
              <a:rPr sz="3000" dirty="0">
                <a:sym typeface="+mn-ea"/>
              </a:rPr>
              <a:t>bì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(</a:t>
            </a:r>
            <a:r>
              <a:rPr lang="zh-CN" sz="3000" b="1" dirty="0">
                <a:sym typeface="+mn-ea"/>
              </a:rPr>
              <a:t>阴</a:t>
            </a:r>
            <a:r>
              <a:rPr lang="en-US" altLang="zh-CN" sz="3000" smtClean="0">
                <a:effectLst/>
                <a:sym typeface="宋体" panose="02010600030101010101" pitchFamily="2" charset="-122"/>
              </a:rPr>
              <a:t>,</a:t>
            </a:r>
            <a:r>
              <a:rPr lang="zh-CN" sz="3000" b="1" dirty="0">
                <a:sym typeface="+mn-ea"/>
              </a:rPr>
              <a:t>荫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)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 smtClean="0">
                <a:effectLst/>
                <a:sym typeface="宋体" panose="02010600030101010101" pitchFamily="2" charset="-122"/>
              </a:rPr>
              <a:t>理由：</a:t>
            </a:r>
            <a:endParaRPr lang="zh-CN"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sz="3000" dirty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8800" y="1587500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瓣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7800" y="2667000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祷</a:t>
            </a:r>
            <a:endParaRPr lang="zh-CN" altLang="en-US" sz="3000" b="1" smtClean="0">
              <a:solidFill>
                <a:srgbClr val="FF0000"/>
              </a:solidFill>
              <a:effectLst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3015" y="3746500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 b="1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蓬</a:t>
            </a:r>
            <a:endParaRPr lang="zh-CN" altLang="en-US" sz="3000" b="1" smtClean="0">
              <a:solidFill>
                <a:srgbClr val="FF0000"/>
              </a:solidFill>
              <a:effectLst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1600" y="4356100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 b="1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荫</a:t>
            </a:r>
            <a:endParaRPr lang="zh-CN" altLang="en-US" sz="3000" b="1" smtClean="0">
              <a:solidFill>
                <a:srgbClr val="FF0000"/>
              </a:solidFill>
              <a:effectLst/>
              <a:sym typeface="宋体" panose="02010600030101010101" pitchFamily="2" charset="-122"/>
            </a:endParaRPr>
          </a:p>
        </p:txBody>
      </p:sp>
      <p:sp>
        <p:nvSpPr>
          <p:cNvPr id="14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685800" y="1676400"/>
            <a:ext cx="8081645" cy="909320"/>
          </a:xfrm>
        </p:spPr>
        <p:txBody>
          <a:bodyPr>
            <a:normAutofit fontScale="90000"/>
          </a:bodyPr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35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</a:t>
            </a:r>
            <a:r>
              <a:rPr lang="zh-CN" sz="3335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花是植物类</a:t>
            </a:r>
            <a:r>
              <a:rPr lang="en-US" altLang="zh-CN" sz="3335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335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en-US" altLang="zh-CN" sz="333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333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瓣</a:t>
            </a:r>
            <a:r>
              <a:rPr lang="en-US" altLang="zh-CN" sz="333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”</a:t>
            </a:r>
            <a:r>
              <a:rPr lang="zh-CN" altLang="en-US" sz="333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的基本字义为组成花冠的各片</a:t>
            </a:r>
            <a:endParaRPr lang="zh-CN" altLang="en-US" sz="3335" b="1" dirty="0" smtClean="0">
              <a:solidFill>
                <a:srgbClr val="FF0000"/>
              </a:solidFill>
              <a:effectLst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5" name="标题 8194"/>
          <p:cNvSpPr>
            <a:spLocks noGrp="1" noRot="1" noChangeArrowheads="1"/>
          </p:cNvSpPr>
          <p:nvPr/>
        </p:nvSpPr>
        <p:spPr>
          <a:xfrm>
            <a:off x="609600" y="2711450"/>
            <a:ext cx="8081645" cy="909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9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en-US" altLang="zh-CN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示</a:t>
            </a:r>
            <a:r>
              <a:rPr lang="en-US" altLang="zh-CN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”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的古意是祭祀用的祭台</a:t>
            </a:r>
            <a:r>
              <a:rPr lang="en-US" altLang="zh-CN" sz="2900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与词语意思有关</a:t>
            </a:r>
            <a:endParaRPr lang="zh-CN" altLang="en-US" sz="2000" b="1" dirty="0" smtClean="0">
              <a:solidFill>
                <a:srgbClr val="FF0000"/>
              </a:solidFill>
              <a:effectLst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6" name="标题 8194"/>
          <p:cNvSpPr>
            <a:spLocks noGrp="1" noRot="1" noChangeArrowheads="1"/>
          </p:cNvSpPr>
          <p:nvPr/>
        </p:nvSpPr>
        <p:spPr>
          <a:xfrm>
            <a:off x="457200" y="3746500"/>
            <a:ext cx="833056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9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zh-CN" sz="30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莲蓬属于植物草木类</a:t>
            </a:r>
            <a:endParaRPr lang="zh-CN" altLang="en-US" sz="3000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7" name="标题 8194"/>
          <p:cNvSpPr>
            <a:spLocks noGrp="1" noRot="1" noChangeArrowheads="1"/>
          </p:cNvSpPr>
          <p:nvPr/>
        </p:nvSpPr>
        <p:spPr>
          <a:xfrm>
            <a:off x="685800" y="4384040"/>
            <a:ext cx="8081645" cy="909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9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en-US" altLang="zh-CN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荫</a:t>
            </a:r>
            <a:r>
              <a:rPr lang="en-US" altLang="zh-CN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”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的意思是树阴</a:t>
            </a:r>
            <a:r>
              <a:rPr lang="en-US" altLang="zh-CN" sz="2900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树下不见阳光的地方</a:t>
            </a:r>
            <a:r>
              <a:rPr lang="en-US" altLang="zh-CN" sz="2900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29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符合词意</a:t>
            </a:r>
            <a:endParaRPr lang="zh-CN" altLang="en-US" sz="2000" b="1" dirty="0" smtClean="0">
              <a:solidFill>
                <a:srgbClr val="FF0000"/>
              </a:solidFill>
              <a:effectLst/>
              <a:latin typeface="+mn-lt"/>
              <a:ea typeface="宋体" panose="02010600030101010101" pitchFamily="2" charset="-122"/>
              <a:cs typeface="+mn-lt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2362200" y="1828800"/>
            <a:ext cx="204533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nì  </a:t>
            </a:r>
            <a:r>
              <a:rPr sz="3000" b="1" dirty="0">
                <a:ea typeface="宋体" panose="02010600030101010101" pitchFamily="2" charset="-122"/>
              </a:rPr>
              <a:t>笑</a:t>
            </a:r>
            <a:endParaRPr sz="3000" b="1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mù 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并dì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zǐ  </a:t>
            </a:r>
            <a:r>
              <a:rPr sz="3000" b="1" dirty="0">
                <a:ea typeface="宋体" panose="02010600030101010101" pitchFamily="2" charset="-122"/>
              </a:rPr>
              <a:t>妹</a:t>
            </a:r>
            <a:endParaRPr sz="3000" b="1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花</a:t>
            </a:r>
            <a:r>
              <a:rPr sz="3000" dirty="0">
                <a:ea typeface="宋体" panose="02010600030101010101" pitchFamily="2" charset="-122"/>
              </a:rPr>
              <a:t>ruì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sz="3000" dirty="0"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3581400" y="1905000"/>
            <a:ext cx="73787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匿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沐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蒂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姊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瑞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2209959" y="914405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你能写</a:t>
            </a:r>
            <a:r>
              <a:rPr lang="zh-CN" altLang="en-US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对吗？</a:t>
            </a:r>
            <a:endParaRPr lang="zh-CN" altLang="en-US" sz="32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2"/>
          <p:cNvSpPr>
            <a:spLocks noChangeArrowheads="1"/>
          </p:cNvSpPr>
          <p:nvPr/>
        </p:nvSpPr>
        <p:spPr bwMode="auto">
          <a:xfrm>
            <a:off x="533400" y="1600200"/>
            <a:ext cx="7543800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匿笑：</a:t>
            </a:r>
            <a:r>
              <a:rPr lang="zh-CN" altLang="en-US" sz="3000" b="1">
                <a:latin typeface="楷体_GB2312" pitchFamily="1" charset="-122"/>
              </a:rPr>
              <a:t>偷偷地笑。匿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  <a:sym typeface="+mn-ea"/>
              </a:rPr>
              <a:t>隐藏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  <a:sym typeface="+mn-ea"/>
              </a:rPr>
              <a:t>不让人知道。</a:t>
            </a:r>
            <a:endParaRPr lang="en-US" altLang="zh-CN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祷告：</a:t>
            </a:r>
            <a:r>
              <a:rPr lang="zh-CN" altLang="en-US" sz="3000" b="1">
                <a:latin typeface="楷体_GB2312" pitchFamily="1" charset="-122"/>
              </a:rPr>
              <a:t>向神祈求保佑。</a:t>
            </a:r>
            <a:endParaRPr lang="en-US" altLang="zh-CN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花瑞：</a:t>
            </a:r>
            <a:r>
              <a:rPr lang="zh-CN" altLang="en-US" sz="3000" b="1">
                <a:latin typeface="楷体_GB2312" pitchFamily="1" charset="-122"/>
              </a:rPr>
              <a:t>指花带来的好兆头。瑞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</a:rPr>
              <a:t>吉祥。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徘徊：</a:t>
            </a:r>
            <a:r>
              <a:rPr lang="zh-CN" altLang="en-US" sz="3000" b="1">
                <a:latin typeface="楷体_GB2312" pitchFamily="1" charset="-122"/>
              </a:rPr>
              <a:t>在一个地方来回走动；比喻犹豫不决。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攲斜：</a:t>
            </a:r>
            <a:r>
              <a:rPr lang="zh-CN" altLang="en-US" sz="3000" b="1">
                <a:latin typeface="楷体_GB2312" pitchFamily="1" charset="-122"/>
              </a:rPr>
              <a:t>倾斜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</a:rPr>
              <a:t>歪斜。</a:t>
            </a:r>
            <a:r>
              <a:rPr lang="zh-CN" altLang="en-US" sz="3000" b="1">
                <a:latin typeface="楷体_GB2312" pitchFamily="1" charset="-122"/>
                <a:sym typeface="+mn-ea"/>
              </a:rPr>
              <a:t>攲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  <a:sym typeface="+mn-ea"/>
              </a:rPr>
              <a:t>倾斜。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慈怜：</a:t>
            </a:r>
            <a:r>
              <a:rPr lang="zh-CN" altLang="en-US" sz="3000" b="1">
                <a:latin typeface="楷体_GB2312" pitchFamily="1" charset="-122"/>
              </a:rPr>
              <a:t>慈爱怜惜。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荫蔽：</a:t>
            </a:r>
            <a:r>
              <a:rPr lang="zh-CN" altLang="en-US" sz="3000" b="1">
                <a:latin typeface="楷体_GB2312" pitchFamily="1" charset="-122"/>
              </a:rPr>
              <a:t>（枝叶）遮蔽；隐蔽。</a:t>
            </a:r>
            <a:endParaRPr lang="zh-CN" altLang="en-US" sz="3000" b="1">
              <a:latin typeface="楷体_GB2312" pitchFamily="1" charset="-122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/>
        </p:nvSpPr>
        <p:spPr bwMode="auto">
          <a:xfrm>
            <a:off x="2590800" y="838200"/>
            <a:ext cx="209740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解释词义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楷体_GB2312" pitchFamily="1" charset="-122"/>
              </a:rPr>
              <a:t>第一课时</a:t>
            </a:r>
            <a:endParaRPr lang="zh-CN" altLang="en-US" sz="5400" b="1">
              <a:ea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5397,&quot;width&quot;:7767}"/>
</p:tagLst>
</file>

<file path=ppt/tags/tag2.xml><?xml version="1.0" encoding="utf-8"?>
<p:tagLst xmlns:p="http://schemas.openxmlformats.org/presentationml/2006/main">
  <p:tag name="KSO_WM_UNIT_TABLE_BEAUTIFY" val="smartTable{2031fd18-2b6e-4150-9a70-bff07748c1e3}"/>
  <p:tag name="TABLE_ENDDRAG_ORIGIN_RECT" val="701*271"/>
  <p:tag name="TABLE_ENDDRAG_RECT" val="9*186*701*271"/>
</p:tagLst>
</file>

<file path=ppt/tags/tag3.xml><?xml version="1.0" encoding="utf-8"?>
<p:tagLst xmlns:p="http://schemas.openxmlformats.org/presentationml/2006/main">
  <p:tag name="KSO_WM_UNIT_TABLE_BEAUTIFY" val="smartTable{2031fd18-2b6e-4150-9a70-bff07748c1e3}"/>
  <p:tag name="TABLE_ENDDRAG_ORIGIN_RECT" val="702*401"/>
  <p:tag name="TABLE_ENDDRAG_RECT" val="8*102*702*401"/>
</p:tagLst>
</file>

<file path=ppt/tags/tag4.xml><?xml version="1.0" encoding="utf-8"?>
<p:tagLst xmlns:p="http://schemas.openxmlformats.org/presentationml/2006/main">
  <p:tag name="KSO_WM_UNIT_TABLE_BEAUTIFY" val="smartTable{2031fd18-2b6e-4150-9a70-bff07748c1e3}"/>
  <p:tag name="TABLE_ENDDRAG_ORIGIN_RECT" val="702*239"/>
  <p:tag name="TABLE_ENDDRAG_RECT" val="9*178*702*239"/>
</p:tagLst>
</file>

<file path=ppt/tags/tag5.xml><?xml version="1.0" encoding="utf-8"?>
<p:tagLst xmlns:p="http://schemas.openxmlformats.org/presentationml/2006/main">
  <p:tag name="KSO_WM_UNIT_TABLE_BEAUTIFY" val="smartTable{2031fd18-2b6e-4150-9a70-bff07748c1e3}"/>
  <p:tag name="TABLE_ENDDRAG_ORIGIN_RECT" val="702*239"/>
  <p:tag name="TABLE_ENDDRAG_RECT" val="9*178*702*239"/>
</p:tagLst>
</file>

<file path=ppt/tags/tag6.xml><?xml version="1.0" encoding="utf-8"?>
<p:tagLst xmlns:p="http://schemas.openxmlformats.org/presentationml/2006/main">
  <p:tag name="KSO_WM_UNIT_TABLE_BEAUTIFY" val="smartTable{2031fd18-2b6e-4150-9a70-bff07748c1e3}"/>
  <p:tag name="TABLE_ENDDRAG_ORIGIN_RECT" val="685*369"/>
  <p:tag name="TABLE_ENDDRAG_RECT" val="11*120*685*369"/>
</p:tagLst>
</file>

<file path=ppt/tags/tag7.xml><?xml version="1.0" encoding="utf-8"?>
<p:tagLst xmlns:p="http://schemas.openxmlformats.org/presentationml/2006/main">
  <p:tag name="KSO_WM_UNIT_TABLE_BEAUTIFY" val="smartTable{2031fd18-2b6e-4150-9a70-bff07748c1e3}"/>
  <p:tag name="TABLE_ENDDRAG_ORIGIN_RECT" val="702*239"/>
  <p:tag name="TABLE_ENDDRAG_RECT" val="9*178*702*239"/>
</p:tagLst>
</file>

<file path=ppt/tags/tag8.xml><?xml version="1.0" encoding="utf-8"?>
<p:tagLst xmlns:p="http://schemas.openxmlformats.org/presentationml/2006/main">
  <p:tag name="KSO_WM_UNIT_TABLE_BEAUTIFY" val="smartTable{2031fd18-2b6e-4150-9a70-bff07748c1e3}"/>
  <p:tag name="TABLE_ENDDRAG_ORIGIN_RECT" val="702*239"/>
  <p:tag name="TABLE_ENDDRAG_RECT" val="9*178*702*239"/>
</p:tagLst>
</file>

<file path=ppt/tags/tag9.xml><?xml version="1.0" encoding="utf-8"?>
<p:tagLst xmlns:p="http://schemas.openxmlformats.org/presentationml/2006/main">
  <p:tag name="KSO_WPP_MARK_KEY" val="bc812848-d18d-4a23-a552-fc6362f15418"/>
  <p:tag name="COMMONDATA" val="eyJoZGlkIjoiZjM1MDU3MjRkMGIzNjliNDRhNmZhZDFlNDFkYmY5M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5229</Words>
  <Application>WPS 演示</Application>
  <PresentationFormat>全屏显示(4:3)</PresentationFormat>
  <Paragraphs>516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黑体</vt:lpstr>
      <vt:lpstr>华文行楷</vt:lpstr>
      <vt:lpstr>Calibri</vt:lpstr>
      <vt:lpstr>楷体</vt:lpstr>
      <vt:lpstr>SimSun-ExtB</vt:lpstr>
      <vt:lpstr>微软雅黑</vt:lpstr>
      <vt:lpstr>楷体_GB2312</vt:lpstr>
      <vt:lpstr>新宋体</vt:lpstr>
      <vt:lpstr>隶书</vt:lpstr>
      <vt:lpstr>Arial Unicode MS</vt:lpstr>
      <vt:lpstr>方正楷体_GBK</vt:lpstr>
      <vt:lpstr>华文中宋</vt:lpstr>
      <vt:lpstr>方正大黑简体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1.声旁可以推断字音,请根据加点字的声旁,推断该字的读音。</vt:lpstr>
      <vt:lpstr>                             花是植物类,且“瓣”的基本字义为组成花冠的各片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黄红政</cp:lastModifiedBy>
  <cp:revision>73</cp:revision>
  <dcterms:created xsi:type="dcterms:W3CDTF">2019-10-04T00:35:00Z</dcterms:created>
  <dcterms:modified xsi:type="dcterms:W3CDTF">2022-09-30T04:58:58Z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2052-11.1.0.12358</vt:lpwstr>
  </property>
  <property fmtid="{D5CDD505-2E9C-101B-9397-08002B2CF9AE}" pid="4" name="ICV">
    <vt:lpwstr>788262949D454F67B81A4201ED6A6A69</vt:lpwstr>
  </property>
</Properties>
</file>