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6" r:id="rId26"/>
    <p:sldId id="280" r:id="rId27"/>
    <p:sldId id="281" r:id="rId28"/>
    <p:sldId id="282" r:id="rId29"/>
    <p:sldId id="283" r:id="rId30"/>
    <p:sldId id="284" r:id="rId31"/>
    <p:sldId id="285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96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E56A3-F6E9-427E-8C50-5245053F89D0}" type="datetimeFigureOut">
              <a:rPr lang="zh-CN" altLang="en-US" smtClean="0"/>
              <a:pPr/>
              <a:t>2016-9-26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AEEF12-A3EF-4B3D-93E5-08FD738F84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E56A3-F6E9-427E-8C50-5245053F89D0}" type="datetimeFigureOut">
              <a:rPr lang="zh-CN" altLang="en-US" smtClean="0"/>
              <a:pPr/>
              <a:t>2016-9-26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AEEF12-A3EF-4B3D-93E5-08FD738F84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E56A3-F6E9-427E-8C50-5245053F89D0}" type="datetimeFigureOut">
              <a:rPr lang="zh-CN" altLang="en-US" smtClean="0"/>
              <a:pPr/>
              <a:t>2016-9-26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AEEF12-A3EF-4B3D-93E5-08FD738F84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E56A3-F6E9-427E-8C50-5245053F89D0}" type="datetimeFigureOut">
              <a:rPr lang="zh-CN" altLang="en-US" smtClean="0"/>
              <a:pPr/>
              <a:t>2016-9-26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AEEF12-A3EF-4B3D-93E5-08FD738F84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E56A3-F6E9-427E-8C50-5245053F89D0}" type="datetimeFigureOut">
              <a:rPr lang="zh-CN" altLang="en-US" smtClean="0"/>
              <a:pPr/>
              <a:t>2016-9-26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AEEF12-A3EF-4B3D-93E5-08FD738F84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E56A3-F6E9-427E-8C50-5245053F89D0}" type="datetimeFigureOut">
              <a:rPr lang="zh-CN" altLang="en-US" smtClean="0"/>
              <a:pPr/>
              <a:t>2016-9-26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AEEF12-A3EF-4B3D-93E5-08FD738F84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E56A3-F6E9-427E-8C50-5245053F89D0}" type="datetimeFigureOut">
              <a:rPr lang="zh-CN" altLang="en-US" smtClean="0"/>
              <a:pPr/>
              <a:t>2016-9-26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AEEF12-A3EF-4B3D-93E5-08FD738F84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E56A3-F6E9-427E-8C50-5245053F89D0}" type="datetimeFigureOut">
              <a:rPr lang="zh-CN" altLang="en-US" smtClean="0"/>
              <a:pPr/>
              <a:t>2016-9-26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AEEF12-A3EF-4B3D-93E5-08FD738F84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E56A3-F6E9-427E-8C50-5245053F89D0}" type="datetimeFigureOut">
              <a:rPr lang="zh-CN" altLang="en-US" smtClean="0"/>
              <a:pPr/>
              <a:t>2016-9-26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AEEF12-A3EF-4B3D-93E5-08FD738F84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E56A3-F6E9-427E-8C50-5245053F89D0}" type="datetimeFigureOut">
              <a:rPr lang="zh-CN" altLang="en-US" smtClean="0"/>
              <a:pPr/>
              <a:t>2016-9-26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AEEF12-A3EF-4B3D-93E5-08FD738F84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E56A3-F6E9-427E-8C50-5245053F89D0}" type="datetimeFigureOut">
              <a:rPr lang="zh-CN" altLang="en-US" smtClean="0"/>
              <a:pPr/>
              <a:t>2016-9-26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AEEF12-A3EF-4B3D-93E5-08FD738F84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BE56A3-F6E9-427E-8C50-5245053F89D0}" type="datetimeFigureOut">
              <a:rPr lang="zh-CN" altLang="en-US" smtClean="0"/>
              <a:pPr/>
              <a:t>2016-9-26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AEEF12-A3EF-4B3D-93E5-08FD738F84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85852" y="1571612"/>
            <a:ext cx="528221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</a:rPr>
              <a:t>语文实践活动</a:t>
            </a:r>
            <a:endParaRPr lang="zh-CN" altLang="en-US" sz="66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71934" y="3571876"/>
            <a:ext cx="358944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b="1" dirty="0" smtClean="0">
                <a:latin typeface="黑体" pitchFamily="2" charset="-122"/>
                <a:ea typeface="黑体" pitchFamily="2" charset="-122"/>
              </a:rPr>
              <a:t>训  练</a:t>
            </a:r>
            <a:endParaRPr lang="zh-CN" altLang="en-US" sz="8800" dirty="0"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214282" y="714356"/>
            <a:ext cx="8572560" cy="514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5.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拇指姑娘在</a:t>
            </a:r>
            <a:r>
              <a:rPr kumimoji="0" lang="zh-CN" altLang="en-US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      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里用草编了条毯子救醒了燕子。春天来到后，在燕子的帮助下来到了一个到处是花的国家。拇指姑娘在玫瑰花上遇到了</a:t>
            </a:r>
            <a:r>
              <a:rPr kumimoji="0" lang="zh-CN" altLang="en-US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         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，并爱上他后来又成了亲。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6.《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卖火柴的小女孩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》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故事发生在</a:t>
            </a:r>
            <a:r>
              <a:rPr kumimoji="0" lang="zh-CN" altLang="en-US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      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 </a:t>
            </a: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7.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卖火柴的小女孩四次点燃火柴，分别看到了</a:t>
            </a:r>
            <a:r>
              <a:rPr kumimoji="0" lang="zh-CN" altLang="en-US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       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、</a:t>
            </a:r>
            <a:r>
              <a:rPr kumimoji="0" lang="zh-CN" altLang="en-US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       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、</a:t>
            </a:r>
            <a:r>
              <a:rPr kumimoji="0" lang="zh-CN" altLang="en-US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         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、</a:t>
            </a:r>
            <a:r>
              <a:rPr kumimoji="0" lang="zh-CN" altLang="en-US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        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。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43240" y="785794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地道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42976" y="2915663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花神王子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43702" y="3643314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圣诞之夜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8662" y="5143512"/>
            <a:ext cx="11430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火炉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86050" y="5201679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烤鹅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00562" y="5143512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圣诞树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15140" y="5072074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老祖母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71438" y="428604"/>
            <a:ext cx="8929718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8.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小姑娘死在</a:t>
            </a:r>
            <a:r>
              <a:rPr kumimoji="0" lang="zh-CN" altLang="en-US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                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，死时手中捏着一把燃过的火柴。 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9.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老皇后之所以认定小姑娘是公主，是因为小姑娘能感觉出二十床垫子二十床鸭绒被下面有东西，该东西是</a:t>
            </a:r>
            <a:r>
              <a:rPr kumimoji="0" lang="zh-CN" altLang="en-US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          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。 </a:t>
            </a: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10.《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皇帝的新装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》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里的皇帝最喜欢 </a:t>
            </a:r>
            <a:r>
              <a:rPr kumimoji="0" lang="zh-CN" altLang="en-US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       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，因此人们常说“陛下在</a:t>
            </a:r>
            <a:r>
              <a:rPr kumimoji="0" lang="zh-CN" altLang="en-US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        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里。”  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</a:rPr>
              <a:t> </a:t>
            </a:r>
          </a:p>
        </p:txBody>
      </p:sp>
      <p:sp>
        <p:nvSpPr>
          <p:cNvPr id="3" name="矩形 2"/>
          <p:cNvSpPr/>
          <p:nvPr/>
        </p:nvSpPr>
        <p:spPr>
          <a:xfrm>
            <a:off x="3000364" y="500042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旧年的除夕之夜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43174" y="3429000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一粒豌豆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715140" y="4000504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穿新衣服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57686" y="4929198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更衣室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357158" y="571480"/>
            <a:ext cx="8429684" cy="4839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11.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两个骗子称他们织出的布匹的特别之处在于</a:t>
            </a:r>
            <a:r>
              <a:rPr kumimoji="0" lang="zh-CN" altLang="en-US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                                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。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 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12.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皇帝</a:t>
            </a:r>
            <a:r>
              <a:rPr kumimoji="0" lang="zh-CN" altLang="en-US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         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次派大臣去看骗子织布。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 </a:t>
            </a:r>
          </a:p>
          <a:p>
            <a:pPr marL="0" marR="0" lvl="0" indent="26670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13.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举行游行大典时</a:t>
            </a:r>
            <a:r>
              <a:rPr kumimoji="0" lang="zh-CN" altLang="en-US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          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说出了实话，说皇帝什么也没穿。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5786" y="1428736"/>
            <a:ext cx="7188186" cy="9002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任何不称职或愚蠢的人都看不见这种布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57488" y="2428868"/>
            <a:ext cx="59663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两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7686" y="3357562"/>
            <a:ext cx="1832553" cy="9002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一个小孩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142844" y="428604"/>
            <a:ext cx="8715436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14.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小公主共姐妹</a:t>
            </a:r>
            <a:r>
              <a:rPr kumimoji="0" lang="zh-CN" altLang="en-US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      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个。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 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15.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海巫婆让小公主变成人的报酬是</a:t>
            </a:r>
            <a:r>
              <a:rPr kumimoji="0" lang="zh-CN" altLang="en-US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                   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，后果是：如果王子不爱小公主，小公主将变成</a:t>
            </a:r>
            <a:r>
              <a:rPr kumimoji="0" lang="zh-CN" altLang="en-US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       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。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 </a:t>
            </a: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16.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小公主要恢复鱼尾巴，就要把刀子插进</a:t>
            </a:r>
            <a:r>
              <a:rPr kumimoji="0" lang="zh-CN" altLang="en-US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      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的心窝，结果小公主把刀子扔进了大海，自己却变成了</a:t>
            </a:r>
            <a:r>
              <a:rPr kumimoji="0" lang="zh-CN" altLang="en-US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      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。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00496" y="500042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57224" y="2000240"/>
            <a:ext cx="34804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割下小公主的舌头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00628" y="2701349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泡沫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4348" y="4143380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王子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43306" y="4857760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泡沫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1472" y="1047825"/>
            <a:ext cx="792961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 smtClean="0">
                <a:latin typeface="黑体" pitchFamily="2" charset="-122"/>
                <a:ea typeface="黑体" pitchFamily="2" charset="-122"/>
              </a:rPr>
              <a:t>17.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独腿的锡兵经历了一场旅行：先在主人家的</a:t>
            </a:r>
            <a:r>
              <a:rPr lang="en-US" sz="3200" b="1" u="sng" dirty="0" smtClean="0">
                <a:latin typeface="黑体" pitchFamily="2" charset="-122"/>
                <a:ea typeface="黑体" pitchFamily="2" charset="-122"/>
              </a:rPr>
              <a:t>       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上，被移到</a:t>
            </a:r>
            <a:r>
              <a:rPr lang="en-US" sz="3200" b="1" u="sng" dirty="0" smtClean="0">
                <a:latin typeface="黑体" pitchFamily="2" charset="-122"/>
                <a:ea typeface="黑体" pitchFamily="2" charset="-122"/>
              </a:rPr>
              <a:t>       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上并跌到了楼下，过路的小孩把他放进</a:t>
            </a:r>
            <a:r>
              <a:rPr lang="en-US" sz="3200" b="1" u="sng" dirty="0" smtClean="0">
                <a:latin typeface="黑体" pitchFamily="2" charset="-122"/>
                <a:ea typeface="黑体" pitchFamily="2" charset="-122"/>
              </a:rPr>
              <a:t>        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里沿水沟顺流而下，接着它又掉进了</a:t>
            </a:r>
            <a:r>
              <a:rPr lang="en-US" sz="3200" b="1" u="sng" dirty="0" smtClean="0">
                <a:latin typeface="黑体" pitchFamily="2" charset="-122"/>
                <a:ea typeface="黑体" pitchFamily="2" charset="-122"/>
              </a:rPr>
              <a:t>       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，后来又漂进了</a:t>
            </a:r>
            <a:r>
              <a:rPr lang="en-US" sz="3200" b="1" u="sng" dirty="0" smtClean="0">
                <a:latin typeface="黑体" pitchFamily="2" charset="-122"/>
                <a:ea typeface="黑体" pitchFamily="2" charset="-122"/>
              </a:rPr>
              <a:t>           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，最后被吞进了</a:t>
            </a:r>
            <a:r>
              <a:rPr lang="en-US" sz="3200" b="1" u="sng" dirty="0" smtClean="0">
                <a:latin typeface="黑体" pitchFamily="2" charset="-122"/>
                <a:ea typeface="黑体" pitchFamily="2" charset="-122"/>
              </a:rPr>
              <a:t>         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里，最终他又回到了主人家。</a:t>
            </a:r>
            <a:endParaRPr lang="zh-CN" altLang="en-US" sz="32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14480" y="183364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桌子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14942" y="183364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窗台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43636" y="2548023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小纸船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86578" y="3320570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下水道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86182" y="397678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运河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28728" y="4762601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鱼肚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285720" y="1047825"/>
            <a:ext cx="850109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18.《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踩着面包走的女孩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》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的主人公叫</a:t>
            </a:r>
            <a:r>
              <a:rPr kumimoji="0" lang="zh-CN" altLang="en-US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      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。在回家看望自己的父母的路上，她把送给父母的</a:t>
            </a:r>
            <a:r>
              <a:rPr kumimoji="0" lang="zh-CN" altLang="en-US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        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扔进了泥水，想从上面走过去，结果她沉到了</a:t>
            </a:r>
            <a:r>
              <a:rPr kumimoji="0" lang="zh-CN" altLang="en-US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            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那里。 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19.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魔鬼的祖母把英格儿带进了地狱，将它变成了</a:t>
            </a:r>
            <a:r>
              <a:rPr kumimoji="0" lang="zh-CN" altLang="en-US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         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。</a:t>
            </a: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20.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英格儿的故事传开后，她先后被人称作“</a:t>
            </a:r>
            <a:r>
              <a:rPr kumimoji="0" lang="zh-CN" altLang="en-US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              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”、“</a:t>
            </a:r>
            <a:r>
              <a:rPr kumimoji="0" lang="zh-CN" altLang="en-US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             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”、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“ </a:t>
            </a:r>
            <a:r>
              <a:rPr kumimoji="0" lang="zh-CN" altLang="en-US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            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”。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72396" y="976387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英格儿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42976" y="204795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面包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57488" y="2476585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沼泽女人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14414" y="3463446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一座石像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7224" y="4405411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有罪过的孩子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00694" y="4405411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坏孩子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42976" y="4976915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邪恶的英格儿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357158" y="904949"/>
            <a:ext cx="857252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21.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地狱中英格儿石像被感动后，变成了</a:t>
            </a:r>
            <a:r>
              <a:rPr kumimoji="0" lang="zh-CN" altLang="en-US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         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，它决心收集</a:t>
            </a:r>
            <a:r>
              <a:rPr kumimoji="0" lang="zh-CN" altLang="en-US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        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来弥补自己的错误，当她收集的东西足以抵得上当初被踩的长条面包时，她变成了漂亮的</a:t>
            </a:r>
            <a:r>
              <a:rPr kumimoji="0" lang="zh-CN" altLang="en-US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        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。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22.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鸭妈妈检验丑小鸭是不是自己孩子方法是</a:t>
            </a:r>
            <a:r>
              <a:rPr kumimoji="0" lang="zh-CN" altLang="en-US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                                  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。 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57224" y="1690767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一只小鸟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14942" y="1762205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面包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29388" y="3119527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小海燕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8662" y="4619725"/>
            <a:ext cx="55402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让他到水里，看他会不会游泳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1472" y="857232"/>
            <a:ext cx="807249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 smtClean="0">
                <a:latin typeface="黑体" pitchFamily="2" charset="-122"/>
                <a:ea typeface="黑体" pitchFamily="2" charset="-122"/>
              </a:rPr>
              <a:t>23.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丑小鸭先在</a:t>
            </a:r>
            <a:r>
              <a:rPr lang="en-US" sz="3200" b="1" u="sng" dirty="0" smtClean="0">
                <a:latin typeface="黑体" pitchFamily="2" charset="-122"/>
                <a:ea typeface="黑体" pitchFamily="2" charset="-122"/>
              </a:rPr>
              <a:t>           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受到嘲笑歧视后，逃到了</a:t>
            </a:r>
            <a:r>
              <a:rPr lang="en-US" sz="3200" b="1" u="sng" dirty="0" smtClean="0">
                <a:latin typeface="黑体" pitchFamily="2" charset="-122"/>
                <a:ea typeface="黑体" pitchFamily="2" charset="-122"/>
              </a:rPr>
              <a:t>           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，结果碰到了打猎的；在一家</a:t>
            </a:r>
            <a:r>
              <a:rPr lang="en-US" sz="3200" b="1" u="sng" dirty="0" smtClean="0">
                <a:latin typeface="黑体" pitchFamily="2" charset="-122"/>
                <a:ea typeface="黑体" pitchFamily="2" charset="-122"/>
              </a:rPr>
              <a:t>          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里，他又受到猫和鸡的嘲笑；在</a:t>
            </a:r>
            <a:r>
              <a:rPr lang="en-US" sz="3200" b="1" u="sng" dirty="0" smtClean="0">
                <a:latin typeface="黑体" pitchFamily="2" charset="-122"/>
                <a:ea typeface="黑体" pitchFamily="2" charset="-122"/>
              </a:rPr>
              <a:t>          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里遇到了两只天鹅；在</a:t>
            </a:r>
            <a:r>
              <a:rPr lang="en-US" sz="3200" b="1" u="sng" dirty="0" smtClean="0">
                <a:latin typeface="黑体" pitchFamily="2" charset="-122"/>
                <a:ea typeface="黑体" pitchFamily="2" charset="-122"/>
              </a:rPr>
              <a:t>         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里受到女主人的追打，最后在</a:t>
            </a:r>
            <a:r>
              <a:rPr lang="en-US" sz="3200" b="1" u="sng" dirty="0" smtClean="0">
                <a:latin typeface="黑体" pitchFamily="2" charset="-122"/>
                <a:ea typeface="黑体" pitchFamily="2" charset="-122"/>
              </a:rPr>
              <a:t>        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的水里变成了白天鹅。</a:t>
            </a:r>
            <a:endParaRPr lang="zh-CN" altLang="en-US" sz="32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71868" y="857232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养鸭场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00232" y="1643050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沼泽地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85984" y="2357430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农舍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00298" y="3071810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池塘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71538" y="3786190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农夫家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85852" y="457200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花园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357158" y="833511"/>
            <a:ext cx="857252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24.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汉斯是骑着</a:t>
            </a:r>
            <a:r>
              <a:rPr kumimoji="0" lang="zh-CN" altLang="en-US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         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拿着一只死乌鸦、一只旧木鞋去向公主求婚的。 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25.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兵士的打火匣是从</a:t>
            </a:r>
            <a:r>
              <a:rPr kumimoji="0" lang="zh-CN" altLang="en-US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       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那里得到的。</a:t>
            </a: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26.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擦一下打火匣</a:t>
            </a:r>
            <a:r>
              <a:rPr kumimoji="0" lang="zh-CN" altLang="en-US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              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来了，擦两下</a:t>
            </a:r>
            <a:r>
              <a:rPr kumimoji="0" lang="zh-CN" altLang="en-US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            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来了，擦三下</a:t>
            </a:r>
            <a:r>
              <a:rPr kumimoji="0" lang="zh-CN" altLang="en-US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             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来了。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43306" y="904949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公山羊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43438" y="2405147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老巫婆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71934" y="3119527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有铜钱的狗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0100" y="3833907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有银币的狗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72198" y="3833907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有金币的狗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357158" y="500042"/>
            <a:ext cx="850112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27.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兵士是如何见到公主的？ 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28.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兵士娶了公主，做了国王，</a:t>
            </a:r>
            <a:r>
              <a:rPr kumimoji="0" lang="zh-CN" altLang="en-US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         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成了他们婚礼上的贵宾。 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29.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幸运的贝儿为什么能够上学？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 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28728" y="1357298"/>
            <a:ext cx="34804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狗把公主背来的。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29388" y="2000240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三条狗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85787" y="4286256"/>
            <a:ext cx="750099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因为他捡了女主人的订婚戒指归还后得了一笔酬金。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214282" y="571480"/>
            <a:ext cx="8786874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      1.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请阅读“我爱文学”语文实践活动材料，按要求答题。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黑体" pitchFamily="2" charset="-122"/>
              <a:ea typeface="黑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    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材料一：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我爱文学，在我眼中，文学是世界上最美丽的事物。它像一首小诗，清新、隽永；又像一股清泉，流淌着纯真和甜美。刚懂事时，就开始爱上了文学，直到现在，还痴迷着它。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    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材料二：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我爱文学，她是我生命的动脉，她的美丽给我以无穷的精神享受。如果把文学比作海，那我就是她怀抱中的一滴小水滴，是大海给了我生命；如果把文学比作阳光，那我就是一棵沐浴着阳光参天大树，是阳光给了我茁壮成长希望。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357158" y="1357298"/>
            <a:ext cx="8643998" cy="41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ts val="4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30.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幸运的贝儿想成为一名芭蕾舞演员，但因意外受到同学们的嘲笑，同学们称他为“</a:t>
            </a:r>
            <a:r>
              <a:rPr kumimoji="0" lang="zh-CN" altLang="en-US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         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”，他又去学唱歌，成了歌唱家。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ts val="4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31.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安徒生童话里有一篇童话讲述一只鸟与中国皇帝的故事，这篇童话是 </a:t>
            </a:r>
            <a:r>
              <a:rPr kumimoji="0" lang="zh-CN" altLang="en-US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        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。 </a:t>
            </a:r>
          </a:p>
          <a:p>
            <a:pPr marL="0" marR="0" lvl="0" indent="266700" algn="l" defTabSz="914400" rtl="0" eaLnBrk="0" fontAlgn="base" latinLnBrk="0" hangingPunct="0">
              <a:lnSpc>
                <a:spcPts val="4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32.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夜莺最初住在皇帝的花园里，夜莺认为皇帝给他最高的报酬是</a:t>
            </a:r>
            <a:r>
              <a:rPr kumimoji="0" lang="zh-CN" altLang="en-US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                     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。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57290" y="2500306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裂口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15008" y="3571876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《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夜莺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》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29124" y="4714884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皇帝的眼泪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214282" y="785794"/>
            <a:ext cx="892971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33.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因为有人送给皇帝一只 </a:t>
            </a:r>
            <a:r>
              <a:rPr kumimoji="0" lang="zh-CN" altLang="en-US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            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，所以夜莺离开了不再给皇帝唱歌。 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34.《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夜莺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》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中老皇帝在快要死的时候是</a:t>
            </a:r>
            <a:r>
              <a:rPr kumimoji="0" lang="zh-CN" altLang="en-US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         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救了他。 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35.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太太的诗集叫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《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小鬼集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》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，是因为她把</a:t>
            </a:r>
            <a:r>
              <a:rPr kumimoji="0" lang="zh-CN" altLang="en-US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                             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称作小鬼。 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15008" y="857232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人造夜莺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71538" y="3000372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夜莺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85852" y="4500570"/>
            <a:ext cx="47163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蕴藏自己内心深处的情感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214282" y="571480"/>
            <a:ext cx="8786842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36.《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野天鹅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》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中女主人公的名字叫 </a:t>
            </a:r>
            <a:r>
              <a:rPr kumimoji="0" lang="zh-CN" altLang="en-US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       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。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37.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恶毒的皇后使用魔法把十一位王子变成了十一只美丽的</a:t>
            </a:r>
            <a:r>
              <a:rPr kumimoji="0" lang="zh-CN" altLang="en-US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          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。 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38.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艾丽莎是用</a:t>
            </a:r>
            <a:r>
              <a:rPr kumimoji="0" lang="zh-CN" altLang="en-US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          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织成披甲送给哥哥们，才使他们重新变成了人。但在哥哥们获救之前，艾丽莎不能</a:t>
            </a:r>
            <a:r>
              <a:rPr kumimoji="0" lang="zh-CN" altLang="en-US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       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，否则一切无法实现 。  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29454" y="714356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艾丽莎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79980" y="2143116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野天鹅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1868" y="2857496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荨麻叶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28992" y="4286256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说话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285720" y="571480"/>
            <a:ext cx="850109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39.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大克劳斯为什么砍死小克劳斯仅有的一匹马？ 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   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40.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得知小克劳斯卖马皮赚了钱，大克劳斯就砍死了自己的 </a:t>
            </a:r>
            <a:r>
              <a:rPr kumimoji="0" lang="zh-CN" altLang="en-US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        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。 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1472" y="2000240"/>
            <a:ext cx="79296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因为小克劳斯用五匹马（其中四匹马是大克劳斯的）犁地时一直在喊“我的五匹马儿”，大克劳斯心里不高兴。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71802" y="4286256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四匹马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8596" y="785794"/>
            <a:ext cx="828680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dirty="0" smtClean="0">
                <a:latin typeface="黑体" pitchFamily="2" charset="-122"/>
                <a:ea typeface="黑体" pitchFamily="2" charset="-122"/>
                <a:cs typeface="Times New Roman" pitchFamily="18" charset="0"/>
              </a:rPr>
              <a:t>41.</a:t>
            </a:r>
            <a:r>
              <a:rPr lang="zh-CN" altLang="en-US" sz="4000" b="1" dirty="0" smtClean="0">
                <a:latin typeface="黑体" pitchFamily="2" charset="-122"/>
                <a:ea typeface="黑体" pitchFamily="2" charset="-122"/>
                <a:cs typeface="Times New Roman" pitchFamily="18" charset="0"/>
              </a:rPr>
              <a:t>大克劳斯听说小克劳斯把自己死去的老祖母卖了，得了一斗钱，他财迷心窍，回家用斧子把自己的</a:t>
            </a:r>
            <a:r>
              <a:rPr lang="zh-CN" altLang="en-US" sz="4000" b="1" u="sng" dirty="0" smtClean="0">
                <a:latin typeface="黑体" pitchFamily="2" charset="-122"/>
                <a:ea typeface="黑体" pitchFamily="2" charset="-122"/>
                <a:cs typeface="Times New Roman" pitchFamily="18" charset="0"/>
              </a:rPr>
              <a:t>       </a:t>
            </a:r>
            <a:r>
              <a:rPr lang="zh-CN" altLang="en-US" sz="4000" b="1" dirty="0" smtClean="0">
                <a:latin typeface="黑体" pitchFamily="2" charset="-122"/>
                <a:ea typeface="黑体" pitchFamily="2" charset="-122"/>
                <a:cs typeface="Times New Roman" pitchFamily="18" charset="0"/>
              </a:rPr>
              <a:t>砍死去卖，结果被抓进了监狱。</a:t>
            </a:r>
            <a:endParaRPr lang="zh-CN" altLang="en-US" sz="4000" dirty="0"/>
          </a:p>
        </p:txBody>
      </p:sp>
      <p:sp>
        <p:nvSpPr>
          <p:cNvPr id="3" name="矩形 2"/>
          <p:cNvSpPr/>
          <p:nvPr/>
        </p:nvSpPr>
        <p:spPr>
          <a:xfrm>
            <a:off x="1071538" y="3643314"/>
            <a:ext cx="17283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老祖母</a:t>
            </a:r>
            <a:endParaRPr lang="zh-CN" altLang="en-US" sz="40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85720" y="1785926"/>
            <a:ext cx="88360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atinLnBrk="1"/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例：海上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的夜是柔和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的，是静寂的，是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梦幻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的。</a:t>
            </a:r>
            <a:endParaRPr lang="zh-CN" altLang="en-US" sz="32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86116" y="642918"/>
            <a:ext cx="131638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仿写</a:t>
            </a:r>
            <a:endParaRPr lang="zh-CN" altLang="en-US" sz="4400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7158" y="2714620"/>
            <a:ext cx="82958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华文新魏" pitchFamily="2" charset="-122"/>
                <a:ea typeface="华文新魏" pitchFamily="2" charset="-122"/>
              </a:rPr>
              <a:t>仿：城里</a:t>
            </a:r>
            <a:r>
              <a:rPr lang="zh-CN" altLang="en-US" sz="3600" b="1" dirty="0" smtClean="0">
                <a:latin typeface="华文新魏" pitchFamily="2" charset="-122"/>
                <a:ea typeface="华文新魏" pitchFamily="2" charset="-122"/>
              </a:rPr>
              <a:t>的夜</a:t>
            </a:r>
            <a:r>
              <a:rPr lang="zh-CN" altLang="en-US" sz="3600" b="1" dirty="0" smtClean="0">
                <a:latin typeface="华文新魏" pitchFamily="2" charset="-122"/>
                <a:ea typeface="华文新魏" pitchFamily="2" charset="-122"/>
              </a:rPr>
              <a:t>是</a:t>
            </a:r>
            <a:r>
              <a:rPr lang="en-US" altLang="zh-CN" sz="3600" b="1" dirty="0" smtClean="0">
                <a:latin typeface="黑体" pitchFamily="2" charset="-122"/>
                <a:ea typeface="黑体" pitchFamily="2" charset="-122"/>
              </a:rPr>
              <a:t>_____,______,______</a:t>
            </a:r>
            <a:r>
              <a:rPr lang="zh-CN" altLang="en-US" sz="3600" b="1" dirty="0" smtClean="0">
                <a:latin typeface="黑体" pitchFamily="2" charset="-122"/>
                <a:ea typeface="黑体" pitchFamily="2" charset="-122"/>
              </a:rPr>
              <a:t>。</a:t>
            </a:r>
            <a:endParaRPr lang="zh-CN" altLang="en-US" sz="36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84856" y="2701349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绚丽的</a:t>
            </a:r>
            <a:endParaRPr lang="zh-CN" altLang="en-US" sz="3200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00628" y="2701349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喧嚣的</a:t>
            </a:r>
            <a:endParaRPr lang="zh-CN" altLang="en-US" sz="3200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43702" y="2701349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浮躁的</a:t>
            </a:r>
          </a:p>
        </p:txBody>
      </p:sp>
      <p:sp>
        <p:nvSpPr>
          <p:cNvPr id="11" name="矩形 10"/>
          <p:cNvSpPr/>
          <p:nvPr/>
        </p:nvSpPr>
        <p:spPr>
          <a:xfrm>
            <a:off x="571472" y="3929066"/>
            <a:ext cx="778674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注意：</a:t>
            </a:r>
            <a:endParaRPr lang="en-US" altLang="zh-CN" sz="3200" b="1" dirty="0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en-US" sz="32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、内容要协调一致，前后呼应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。</a:t>
            </a:r>
            <a:endParaRPr lang="en-US" altLang="zh-CN" sz="3200" b="1" dirty="0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en-US" sz="32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、句式要统一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。</a:t>
            </a:r>
            <a:endParaRPr lang="en-US" altLang="zh-CN" sz="3200" b="1" dirty="0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en-US" sz="32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、修辞要相同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。</a:t>
            </a:r>
            <a:endParaRPr lang="en-US" altLang="zh-CN" sz="3200" b="1" dirty="0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en-US" sz="32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4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、字数要相等或大致相等。</a:t>
            </a:r>
            <a:endParaRPr lang="zh-CN" altLang="en-US" sz="32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6330" y="1142984"/>
            <a:ext cx="904767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4000" b="1" dirty="0" smtClean="0">
                <a:latin typeface="华文新魏" pitchFamily="2" charset="-122"/>
                <a:ea typeface="华文新魏" pitchFamily="2" charset="-122"/>
              </a:rPr>
              <a:t>墙角</a:t>
            </a:r>
            <a:r>
              <a:rPr lang="zh-CN" altLang="en-US" sz="4000" b="1" dirty="0" smtClean="0">
                <a:latin typeface="华文新魏" pitchFamily="2" charset="-122"/>
                <a:ea typeface="华文新魏" pitchFamily="2" charset="-122"/>
              </a:rPr>
              <a:t>的花</a:t>
            </a:r>
            <a:r>
              <a:rPr lang="en-US" altLang="zh-CN" sz="4000" b="1" dirty="0" smtClean="0">
                <a:latin typeface="华文新魏" pitchFamily="2" charset="-122"/>
                <a:ea typeface="华文新魏" pitchFamily="2" charset="-122"/>
              </a:rPr>
              <a:t>!</a:t>
            </a:r>
            <a:r>
              <a:rPr lang="zh-CN" altLang="en-US" sz="4000" b="1" dirty="0" smtClean="0">
                <a:latin typeface="华文新魏" pitchFamily="2" charset="-122"/>
                <a:ea typeface="华文新魏" pitchFamily="2" charset="-122"/>
              </a:rPr>
              <a:t>你孤芳自赏时</a:t>
            </a:r>
            <a:r>
              <a:rPr lang="en-US" altLang="zh-CN" sz="4000" b="1" dirty="0" smtClean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4000" b="1" dirty="0" smtClean="0">
                <a:latin typeface="华文新魏" pitchFamily="2" charset="-122"/>
                <a:ea typeface="华文新魏" pitchFamily="2" charset="-122"/>
              </a:rPr>
              <a:t>天地就小了。</a:t>
            </a:r>
            <a:endParaRPr lang="zh-CN" altLang="en-US" sz="40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1472" y="2143116"/>
            <a:ext cx="792961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山中的石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！你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背靠群峰时，意志就坚了 。</a:t>
            </a:r>
            <a:r>
              <a:rPr lang="en-US" sz="2800" b="1" dirty="0" smtClean="0">
                <a:latin typeface="黑体" pitchFamily="2" charset="-122"/>
                <a:ea typeface="黑体" pitchFamily="2" charset="-122"/>
              </a:rPr>
              <a:t> </a:t>
            </a:r>
            <a:endParaRPr lang="zh-CN" altLang="en-US" sz="2800" b="1" dirty="0" smtClean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空中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的鸟！你展翅蓝天中，宇宙就大了。</a:t>
            </a:r>
            <a:r>
              <a:rPr lang="en-US" sz="2800" b="1" dirty="0" smtClean="0">
                <a:latin typeface="黑体" pitchFamily="2" charset="-122"/>
                <a:ea typeface="黑体" pitchFamily="2" charset="-122"/>
              </a:rPr>
              <a:t> </a:t>
            </a:r>
            <a:endParaRPr lang="zh-CN" altLang="en-US" sz="2800" b="1" dirty="0" smtClean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山顶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的松！你挺直腰杆后，根基就牢了。</a:t>
            </a:r>
            <a:r>
              <a:rPr lang="en-US" sz="2800" b="1" dirty="0" smtClean="0">
                <a:latin typeface="黑体" pitchFamily="2" charset="-122"/>
                <a:ea typeface="黑体" pitchFamily="2" charset="-122"/>
              </a:rPr>
              <a:t> </a:t>
            </a:r>
            <a:endParaRPr lang="zh-CN" altLang="en-US" sz="2800" b="1" dirty="0" smtClean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水中的鱼！你游进大海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时，境界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就宽了。</a:t>
            </a:r>
            <a:r>
              <a:rPr lang="en-US" sz="2800" b="1" dirty="0" smtClean="0">
                <a:latin typeface="黑体" pitchFamily="2" charset="-122"/>
                <a:ea typeface="黑体" pitchFamily="2" charset="-122"/>
              </a:rPr>
              <a:t> </a:t>
            </a:r>
            <a:endParaRPr lang="zh-CN" altLang="en-US" sz="2800" b="1" dirty="0" smtClean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井底的蛙！你越身地面时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，眼界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宽了。</a:t>
            </a:r>
            <a:r>
              <a:rPr lang="en-US" sz="2800" b="1" dirty="0" smtClean="0">
                <a:latin typeface="黑体" pitchFamily="2" charset="-122"/>
                <a:ea typeface="黑体" pitchFamily="2" charset="-122"/>
              </a:rPr>
              <a:t> </a:t>
            </a:r>
            <a:endParaRPr lang="zh-CN" altLang="en-US" sz="2800" b="1" dirty="0" smtClean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地下的煤！你燃烧自己后，贡献就大了。</a:t>
            </a:r>
            <a:r>
              <a:rPr lang="en-US" sz="2800" b="1" dirty="0" smtClean="0">
                <a:latin typeface="黑体" pitchFamily="2" charset="-122"/>
                <a:ea typeface="黑体" pitchFamily="2" charset="-122"/>
              </a:rPr>
              <a:t> </a:t>
            </a:r>
            <a:endParaRPr lang="zh-CN" altLang="en-US" sz="2800" b="1" dirty="0" smtClean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笼中的鸟！你安于供奉时，自由就没了。</a:t>
            </a:r>
            <a:r>
              <a:rPr lang="en-US" sz="2800" b="1" dirty="0" smtClean="0">
                <a:latin typeface="黑体" pitchFamily="2" charset="-122"/>
                <a:ea typeface="黑体" pitchFamily="2" charset="-122"/>
              </a:rPr>
              <a:t> </a:t>
            </a:r>
            <a:endParaRPr lang="zh-CN" altLang="en-US" sz="2800" b="1" dirty="0" smtClean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飘落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的叶！你化作春泥时，生命就延续了。</a:t>
            </a:r>
            <a:r>
              <a:rPr lang="en-US" sz="2800" b="1" dirty="0" smtClean="0">
                <a:latin typeface="黑体" pitchFamily="2" charset="-122"/>
                <a:ea typeface="黑体" pitchFamily="2" charset="-122"/>
              </a:rPr>
              <a:t> </a:t>
            </a:r>
            <a:endParaRPr lang="zh-CN" altLang="en-US" sz="2800" b="1" dirty="0" smtClean="0"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8662" y="1142984"/>
            <a:ext cx="7215238" cy="3321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黑体" pitchFamily="2" charset="-122"/>
                <a:ea typeface="黑体" pitchFamily="2" charset="-122"/>
              </a:rPr>
              <a:t>2.</a:t>
            </a:r>
            <a:r>
              <a:rPr lang="zh-CN" altLang="en-US" sz="3600" b="1" dirty="0" smtClean="0">
                <a:latin typeface="黑体" pitchFamily="2" charset="-122"/>
                <a:ea typeface="黑体" pitchFamily="2" charset="-122"/>
              </a:rPr>
              <a:t>没有</a:t>
            </a:r>
            <a:r>
              <a:rPr lang="zh-CN" altLang="en-US" sz="3600" b="1" dirty="0" smtClean="0">
                <a:latin typeface="黑体" pitchFamily="2" charset="-122"/>
                <a:ea typeface="黑体" pitchFamily="2" charset="-122"/>
              </a:rPr>
              <a:t>一本书的家，是没有一朵花的花园；没有一本书的家，是没有一条鱼的河流；没有一本书的家，</a:t>
            </a:r>
            <a:r>
              <a:rPr lang="zh-CN" altLang="en-US" sz="3600" b="1" dirty="0" smtClean="0">
                <a:latin typeface="黑体" pitchFamily="2" charset="-122"/>
                <a:ea typeface="黑体" pitchFamily="2" charset="-122"/>
              </a:rPr>
              <a:t>是</a:t>
            </a:r>
            <a:r>
              <a:rPr lang="en-US" altLang="zh-CN" sz="3600" b="1" dirty="0" smtClean="0">
                <a:latin typeface="黑体" pitchFamily="2" charset="-122"/>
                <a:ea typeface="黑体" pitchFamily="2" charset="-122"/>
              </a:rPr>
              <a:t>_______________________</a:t>
            </a:r>
            <a:r>
              <a:rPr lang="zh-CN" altLang="en-US" sz="3600" b="1" dirty="0" smtClean="0">
                <a:latin typeface="黑体" pitchFamily="2" charset="-122"/>
                <a:ea typeface="黑体" pitchFamily="2" charset="-122"/>
              </a:rPr>
              <a:t>。</a:t>
            </a:r>
            <a:endParaRPr lang="zh-CN" altLang="en-US" sz="36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43042" y="3643314"/>
            <a:ext cx="48013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没有一块石头的大山</a:t>
            </a:r>
            <a:endParaRPr lang="zh-CN" altLang="en-US" sz="4000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00166" y="2143116"/>
            <a:ext cx="5846472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latin typeface="黑体" pitchFamily="2" charset="-122"/>
                <a:ea typeface="黑体" pitchFamily="2" charset="-122"/>
              </a:rPr>
              <a:t>1.《</a:t>
            </a:r>
            <a:r>
              <a:rPr lang="zh-CN" altLang="en-US" sz="4000" b="1" dirty="0" smtClean="0">
                <a:latin typeface="黑体" pitchFamily="2" charset="-122"/>
                <a:ea typeface="黑体" pitchFamily="2" charset="-122"/>
              </a:rPr>
              <a:t>冰心诗三首</a:t>
            </a:r>
            <a:r>
              <a:rPr lang="en-US" altLang="zh-CN" sz="4000" b="1" dirty="0" smtClean="0">
                <a:latin typeface="黑体" pitchFamily="2" charset="-122"/>
                <a:ea typeface="黑体" pitchFamily="2" charset="-122"/>
              </a:rPr>
              <a:t>》</a:t>
            </a:r>
          </a:p>
          <a:p>
            <a:r>
              <a:rPr lang="en-US" altLang="zh-CN" sz="4000" b="1" dirty="0" smtClean="0">
                <a:latin typeface="黑体" pitchFamily="2" charset="-122"/>
                <a:ea typeface="黑体" pitchFamily="2" charset="-122"/>
              </a:rPr>
              <a:t>2.《</a:t>
            </a:r>
            <a:r>
              <a:rPr lang="zh-CN" altLang="en-US" sz="4000" b="1" dirty="0" smtClean="0">
                <a:latin typeface="黑体" pitchFamily="2" charset="-122"/>
                <a:ea typeface="黑体" pitchFamily="2" charset="-122"/>
              </a:rPr>
              <a:t>古代寓言二则</a:t>
            </a:r>
            <a:r>
              <a:rPr lang="en-US" altLang="zh-CN" sz="4000" b="1" dirty="0" smtClean="0">
                <a:latin typeface="黑体" pitchFamily="2" charset="-122"/>
                <a:ea typeface="黑体" pitchFamily="2" charset="-122"/>
              </a:rPr>
              <a:t>》</a:t>
            </a:r>
          </a:p>
          <a:p>
            <a:r>
              <a:rPr lang="en-US" altLang="zh-CN" sz="4000" b="1" dirty="0" smtClean="0">
                <a:latin typeface="黑体" pitchFamily="2" charset="-122"/>
                <a:ea typeface="黑体" pitchFamily="2" charset="-122"/>
              </a:rPr>
              <a:t>3.《</a:t>
            </a:r>
            <a:r>
              <a:rPr lang="zh-CN" altLang="en-US" sz="4000" b="1" dirty="0" smtClean="0">
                <a:latin typeface="黑体" pitchFamily="2" charset="-122"/>
                <a:ea typeface="黑体" pitchFamily="2" charset="-122"/>
              </a:rPr>
              <a:t>往事依依</a:t>
            </a:r>
            <a:r>
              <a:rPr lang="en-US" altLang="zh-CN" sz="4000" b="1" dirty="0" smtClean="0">
                <a:latin typeface="黑体" pitchFamily="2" charset="-122"/>
                <a:ea typeface="黑体" pitchFamily="2" charset="-122"/>
              </a:rPr>
              <a:t>》</a:t>
            </a:r>
            <a:r>
              <a:rPr lang="zh-CN" altLang="en-US" sz="4000" b="1" dirty="0" smtClean="0">
                <a:latin typeface="黑体" pitchFamily="2" charset="-122"/>
                <a:ea typeface="黑体" pitchFamily="2" charset="-122"/>
              </a:rPr>
              <a:t>中的诗句</a:t>
            </a:r>
            <a:endParaRPr lang="en-US" altLang="zh-CN" sz="4000" b="1" dirty="0" smtClean="0">
              <a:latin typeface="黑体" pitchFamily="2" charset="-122"/>
              <a:ea typeface="黑体" pitchFamily="2" charset="-122"/>
            </a:endParaRPr>
          </a:p>
          <a:p>
            <a:r>
              <a:rPr lang="en-US" altLang="zh-CN" sz="4000" b="1" dirty="0" smtClean="0">
                <a:latin typeface="黑体" pitchFamily="2" charset="-122"/>
                <a:ea typeface="黑体" pitchFamily="2" charset="-122"/>
              </a:rPr>
              <a:t>4.</a:t>
            </a:r>
            <a:r>
              <a:rPr lang="zh-CN" altLang="en-US" sz="4000" b="1" dirty="0" smtClean="0">
                <a:latin typeface="黑体" pitchFamily="2" charset="-122"/>
                <a:ea typeface="黑体" pitchFamily="2" charset="-122"/>
              </a:rPr>
              <a:t>课外读本上的</a:t>
            </a:r>
            <a:r>
              <a:rPr lang="en-US" altLang="zh-CN" sz="4000" b="1" dirty="0" smtClean="0">
                <a:latin typeface="黑体" pitchFamily="2" charset="-122"/>
                <a:ea typeface="黑体" pitchFamily="2" charset="-122"/>
              </a:rPr>
              <a:t>1-12</a:t>
            </a:r>
            <a:r>
              <a:rPr lang="zh-CN" altLang="en-US" sz="4000" b="1" dirty="0" smtClean="0">
                <a:latin typeface="黑体" pitchFamily="2" charset="-122"/>
                <a:ea typeface="黑体" pitchFamily="2" charset="-122"/>
              </a:rPr>
              <a:t>句</a:t>
            </a:r>
            <a:endParaRPr lang="en-US" altLang="zh-CN" sz="4000" b="1" dirty="0" smtClean="0">
              <a:latin typeface="黑体" pitchFamily="2" charset="-122"/>
              <a:ea typeface="黑体" pitchFamily="2" charset="-122"/>
            </a:endParaRPr>
          </a:p>
          <a:p>
            <a:r>
              <a:rPr lang="en-US" altLang="zh-CN" sz="4000" b="1" dirty="0" smtClean="0">
                <a:latin typeface="黑体" pitchFamily="2" charset="-122"/>
                <a:ea typeface="黑体" pitchFamily="2" charset="-122"/>
              </a:rPr>
              <a:t>5.</a:t>
            </a:r>
            <a:r>
              <a:rPr lang="zh-CN" altLang="en-US" sz="4000" b="1" dirty="0" smtClean="0">
                <a:latin typeface="黑体" pitchFamily="2" charset="-122"/>
                <a:ea typeface="黑体" pitchFamily="2" charset="-122"/>
              </a:rPr>
              <a:t>现代文中精彩的句子</a:t>
            </a:r>
            <a:endParaRPr lang="zh-CN" altLang="en-US" sz="40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28728" y="1071546"/>
            <a:ext cx="226215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solidFill>
                  <a:srgbClr val="FF0000"/>
                </a:solidFill>
              </a:rPr>
              <a:t>默写：</a:t>
            </a:r>
            <a:endParaRPr lang="en-US" altLang="zh-CN" sz="54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2910" y="357166"/>
            <a:ext cx="15696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</a:rPr>
              <a:t>另：</a:t>
            </a:r>
            <a:endParaRPr lang="en-US" altLang="zh-CN" sz="5400" b="1" dirty="0" smtClean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77267" y="357166"/>
            <a:ext cx="726673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</a:rPr>
              <a:t>描写一年四季的诗句：</a:t>
            </a:r>
            <a:endParaRPr lang="en-US" altLang="zh-CN" sz="5400" b="1" dirty="0" smtClean="0">
              <a:solidFill>
                <a:srgbClr val="FF0000"/>
              </a:solidFill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357158" y="1500174"/>
            <a:ext cx="857256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1.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春眠不觉晓，处处闻啼鸟。唐</a:t>
            </a: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·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孟浩然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 </a:t>
            </a:r>
            <a:r>
              <a:rPr lang="zh-CN" altLang="zh-CN" sz="2400" b="1" dirty="0" smtClean="0"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《</a:t>
            </a:r>
            <a:r>
              <a:rPr lang="zh-CN" altLang="en-US" sz="2400" b="1" dirty="0" smtClean="0"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春晓</a:t>
            </a:r>
            <a:r>
              <a:rPr lang="zh-CN" altLang="zh-CN" sz="2400" b="1" dirty="0" smtClean="0"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》</a:t>
            </a: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新魏" pitchFamily="2" charset="-122"/>
              <a:ea typeface="华文新魏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2.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日出江花红胜火，春来江水绿如蓝。唐</a:t>
            </a: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·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白居易</a:t>
            </a:r>
            <a:r>
              <a:rPr lang="zh-CN" altLang="zh-CN" sz="2400" b="1" dirty="0" smtClean="0"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《</a:t>
            </a:r>
            <a:r>
              <a:rPr lang="zh-CN" altLang="en-US" sz="2400" b="1" dirty="0" smtClean="0"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忆江南</a:t>
            </a:r>
            <a:r>
              <a:rPr lang="zh-CN" altLang="zh-CN" sz="2400" b="1" dirty="0" smtClean="0"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》</a:t>
            </a: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新魏" pitchFamily="2" charset="-122"/>
              <a:ea typeface="华文新魏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3.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小荷才露尖尖角，早有蜻蜓立上头。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宋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·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杨万里</a:t>
            </a:r>
            <a:r>
              <a:rPr lang="zh-CN" altLang="zh-CN" sz="2400" b="1" dirty="0" smtClean="0"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《</a:t>
            </a:r>
            <a:r>
              <a:rPr lang="zh-CN" altLang="en-US" sz="2400" b="1" dirty="0" smtClean="0"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小池</a:t>
            </a:r>
            <a:r>
              <a:rPr lang="en-US" altLang="zh-CN" sz="2400" b="1" dirty="0" smtClean="0"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》</a:t>
            </a:r>
            <a:endParaRPr lang="zh-CN" altLang="en-US" sz="2400" b="1" dirty="0" smtClean="0">
              <a:latin typeface="华文新魏" pitchFamily="2" charset="-122"/>
              <a:ea typeface="华文新魏" pitchFamily="2" charset="-122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4.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绿树</a:t>
            </a:r>
            <a:r>
              <a:rPr lang="zh-CN" altLang="en-US" sz="2400" b="1" dirty="0" smtClean="0"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阴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浓夏日长，楼台倒影入池塘。唐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·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高骈</a:t>
            </a:r>
            <a:r>
              <a:rPr lang="en-US" altLang="zh-CN" sz="2400" b="1" dirty="0" smtClean="0"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《</a:t>
            </a:r>
            <a:r>
              <a:rPr lang="zh-CN" altLang="en-US" sz="2400" b="1" dirty="0" smtClean="0"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山亭夏日</a:t>
            </a:r>
            <a:r>
              <a:rPr lang="en-US" altLang="zh-CN" sz="2400" b="1" dirty="0" smtClean="0"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》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新魏" pitchFamily="2" charset="-122"/>
              <a:ea typeface="华文新魏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5.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野旷天低树，江清月近人。唐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·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孟浩然</a:t>
            </a:r>
            <a:r>
              <a:rPr lang="en-US" altLang="zh-CN" sz="2400" b="1" dirty="0" smtClean="0"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《</a:t>
            </a:r>
            <a:r>
              <a:rPr lang="zh-CN" altLang="en-US" sz="2400" b="1" dirty="0" smtClean="0"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宿建德江</a:t>
            </a:r>
            <a:r>
              <a:rPr lang="en-US" altLang="zh-CN" sz="2400" b="1" dirty="0" smtClean="0"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》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新魏" pitchFamily="2" charset="-122"/>
              <a:ea typeface="华文新魏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6.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自古逢秋悲寂寥， 我言秋日胜春朝。</a:t>
            </a:r>
            <a:r>
              <a:rPr lang="zh-CN" altLang="en-US" sz="2400" b="1" dirty="0" smtClean="0"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唐</a:t>
            </a:r>
            <a:r>
              <a:rPr lang="en-US" altLang="zh-CN" sz="2400" b="1" dirty="0" smtClean="0"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·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刘禹锡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秋词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》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新魏" pitchFamily="2" charset="-122"/>
              <a:ea typeface="华文新魏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7.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千山鸟飞绝，万径人踪灭。唐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·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柳宗元</a:t>
            </a:r>
            <a:r>
              <a:rPr lang="en-US" altLang="zh-CN" sz="2400" b="1" dirty="0" smtClean="0"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《</a:t>
            </a:r>
            <a:r>
              <a:rPr lang="zh-CN" altLang="en-US" sz="2400" b="1" dirty="0" smtClean="0"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江雪</a:t>
            </a:r>
            <a:r>
              <a:rPr lang="en-US" altLang="zh-CN" sz="2400" b="1" dirty="0" smtClean="0"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》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新魏" pitchFamily="2" charset="-122"/>
              <a:ea typeface="华文新魏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8.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梅雪争春未肯降， 骚人阁笔费评章。 梅须逊雪三分白， 雪却输梅一段香。宋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·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卢梅坡</a:t>
            </a:r>
            <a:r>
              <a:rPr lang="en-US" altLang="zh-CN" sz="2400" b="1" dirty="0" smtClean="0"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《</a:t>
            </a:r>
            <a:r>
              <a:rPr lang="zh-CN" altLang="en-US" sz="2400" b="1" dirty="0" smtClean="0"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雪 梅</a:t>
            </a:r>
            <a:r>
              <a:rPr lang="en-US" altLang="zh-CN" sz="2400" b="1" dirty="0" smtClean="0"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》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新魏" pitchFamily="2" charset="-122"/>
              <a:ea typeface="华文新魏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9.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忽如一夜春风来，千树万树梨花开。唐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·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岑参</a:t>
            </a:r>
            <a:r>
              <a:rPr lang="en-US" altLang="zh-CN" sz="2400" b="1" dirty="0" smtClean="0"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《</a:t>
            </a:r>
            <a:r>
              <a:rPr lang="zh-CN" altLang="en-US" sz="2400" b="1" dirty="0" smtClean="0"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白雪歌送武判官归京</a:t>
            </a:r>
            <a:r>
              <a:rPr lang="en-US" altLang="zh-CN" sz="2400" b="1" dirty="0" smtClean="0"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》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214282" y="571480"/>
            <a:ext cx="8643998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（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1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）上面两则材料是“我心目中的文学”演讲摘录，请分辨二者内容侧重点有什么不同？ 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（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2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）你心目中的文学是什么？请仿造材料二画线句子的句式续写。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（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3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）老师让你编辑一份手抄报，并且要求完成以下任务。 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①请你给小报起一个有文学色彩的名字：</a:t>
            </a:r>
            <a:r>
              <a:rPr kumimoji="0" lang="en-US" altLang="zh-CN" sz="2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__________</a:t>
            </a:r>
            <a:endParaRPr kumimoji="0" lang="zh-CN" altLang="en-US" sz="28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②给小报选一个你认为最合适的形象代言人，并说明理由。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</a:rPr>
              <a:t> </a:t>
            </a:r>
          </a:p>
        </p:txBody>
      </p:sp>
      <p:sp>
        <p:nvSpPr>
          <p:cNvPr id="3" name="圆角矩形标注 2"/>
          <p:cNvSpPr/>
          <p:nvPr/>
        </p:nvSpPr>
        <p:spPr>
          <a:xfrm>
            <a:off x="142844" y="785794"/>
            <a:ext cx="8858312" cy="1000108"/>
          </a:xfrm>
          <a:prstGeom prst="wedgeRoundRectCallout">
            <a:avLst>
              <a:gd name="adj1" fmla="val 3191"/>
              <a:gd name="adj2" fmla="val 49296"/>
              <a:gd name="adj3" fmla="val 16667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1.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突出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文学的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美丽；</a:t>
            </a:r>
            <a:endParaRPr lang="en-US" altLang="zh-CN" sz="2800" b="1" dirty="0" smtClean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突出文学美丽给人以无穷的精神享受</a:t>
            </a:r>
          </a:p>
        </p:txBody>
      </p:sp>
      <p:sp>
        <p:nvSpPr>
          <p:cNvPr id="4" name="矩形标注 3"/>
          <p:cNvSpPr/>
          <p:nvPr/>
        </p:nvSpPr>
        <p:spPr>
          <a:xfrm>
            <a:off x="285720" y="2143116"/>
            <a:ext cx="8643998" cy="928694"/>
          </a:xfrm>
          <a:prstGeom prst="wedgeRectCallout">
            <a:avLst>
              <a:gd name="adj1" fmla="val -26638"/>
              <a:gd name="adj2" fmla="val 5099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如果把文学比作一列火车，那我就是其中的一小节车厢，是火车头给了我正确的前进方向。</a:t>
            </a:r>
          </a:p>
        </p:txBody>
      </p:sp>
      <p:sp>
        <p:nvSpPr>
          <p:cNvPr id="5" name="矩形标注 4"/>
          <p:cNvSpPr/>
          <p:nvPr/>
        </p:nvSpPr>
        <p:spPr>
          <a:xfrm>
            <a:off x="285720" y="4357694"/>
            <a:ext cx="8643998" cy="928694"/>
          </a:xfrm>
          <a:prstGeom prst="wedgeRectCallout">
            <a:avLst>
              <a:gd name="adj1" fmla="val -26638"/>
              <a:gd name="adj2" fmla="val 5099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“火花”“文学少年”“萌芽 ”“文学之星”“新视窗”等</a:t>
            </a:r>
          </a:p>
        </p:txBody>
      </p:sp>
      <p:sp>
        <p:nvSpPr>
          <p:cNvPr id="6" name="矩形标注 5"/>
          <p:cNvSpPr/>
          <p:nvPr/>
        </p:nvSpPr>
        <p:spPr>
          <a:xfrm>
            <a:off x="285720" y="5357826"/>
            <a:ext cx="8643998" cy="928694"/>
          </a:xfrm>
          <a:prstGeom prst="wedgeRectCallout">
            <a:avLst>
              <a:gd name="adj1" fmla="val -26638"/>
              <a:gd name="adj2" fmla="val 5099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示例：韩寒，其对文学执着堪称楷模，其作品在青少年中影响深远。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00298" y="2714620"/>
            <a:ext cx="403187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文言文阅读</a:t>
            </a:r>
            <a:endParaRPr lang="zh-CN" altLang="en-US" sz="6000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7158" y="571480"/>
            <a:ext cx="828680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 b="1" dirty="0" smtClean="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4000" b="1" dirty="0" smtClean="0">
                <a:latin typeface="黑体" pitchFamily="2" charset="-122"/>
                <a:ea typeface="黑体" pitchFamily="2" charset="-122"/>
              </a:rPr>
              <a:t>、</a:t>
            </a:r>
            <a:r>
              <a:rPr lang="en-US" altLang="zh-CN" sz="4000" b="1" dirty="0" smtClean="0"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4000" b="1" dirty="0" smtClean="0">
                <a:latin typeface="黑体" pitchFamily="2" charset="-122"/>
                <a:ea typeface="黑体" pitchFamily="2" charset="-122"/>
              </a:rPr>
              <a:t>郑人买履</a:t>
            </a:r>
            <a:r>
              <a:rPr lang="en-US" altLang="zh-CN" sz="4000" b="1" dirty="0" smtClean="0">
                <a:latin typeface="黑体" pitchFamily="2" charset="-122"/>
                <a:ea typeface="黑体" pitchFamily="2" charset="-122"/>
              </a:rPr>
              <a:t>》</a:t>
            </a:r>
            <a:r>
              <a:rPr lang="zh-CN" altLang="en-US" sz="4000" b="1" dirty="0" smtClean="0">
                <a:latin typeface="黑体" pitchFamily="2" charset="-122"/>
                <a:ea typeface="黑体" pitchFamily="2" charset="-122"/>
              </a:rPr>
              <a:t>选自</a:t>
            </a:r>
            <a:r>
              <a:rPr lang="en-US" altLang="zh-CN" sz="4000" b="1" dirty="0" smtClean="0">
                <a:latin typeface="黑体" pitchFamily="2" charset="-122"/>
                <a:ea typeface="黑体" pitchFamily="2" charset="-122"/>
              </a:rPr>
              <a:t>《</a:t>
            </a:r>
            <a:r>
              <a:rPr lang="en-US" sz="4000" b="1" u="sng" dirty="0" smtClean="0">
                <a:latin typeface="黑体" pitchFamily="2" charset="-122"/>
                <a:ea typeface="黑体" pitchFamily="2" charset="-122"/>
              </a:rPr>
              <a:t>       </a:t>
            </a:r>
            <a:r>
              <a:rPr lang="en-US" sz="4000" b="1" u="sng" dirty="0" smtClean="0">
                <a:latin typeface="黑体" pitchFamily="2" charset="-122"/>
                <a:ea typeface="黑体" pitchFamily="2" charset="-122"/>
              </a:rPr>
              <a:t> </a:t>
            </a:r>
            <a:r>
              <a:rPr lang="en-US" altLang="zh-CN" sz="4000" b="1" dirty="0" smtClean="0">
                <a:latin typeface="黑体" pitchFamily="2" charset="-122"/>
                <a:ea typeface="黑体" pitchFamily="2" charset="-122"/>
              </a:rPr>
              <a:t>》</a:t>
            </a:r>
            <a:r>
              <a:rPr lang="zh-CN" altLang="en-US" sz="4000" b="1" dirty="0" smtClean="0">
                <a:latin typeface="黑体" pitchFamily="2" charset="-122"/>
                <a:ea typeface="黑体" pitchFamily="2" charset="-122"/>
              </a:rPr>
              <a:t>，该书的作者</a:t>
            </a:r>
            <a:r>
              <a:rPr lang="en-US" sz="4000" b="1" u="sng" dirty="0" smtClean="0">
                <a:latin typeface="黑体" pitchFamily="2" charset="-122"/>
                <a:ea typeface="黑体" pitchFamily="2" charset="-122"/>
              </a:rPr>
              <a:t>      </a:t>
            </a:r>
            <a:r>
              <a:rPr lang="zh-CN" altLang="en-US" sz="4000" b="1" dirty="0" smtClean="0">
                <a:latin typeface="黑体" pitchFamily="2" charset="-122"/>
                <a:ea typeface="黑体" pitchFamily="2" charset="-122"/>
              </a:rPr>
              <a:t>是</a:t>
            </a:r>
            <a:r>
              <a:rPr lang="en-US" sz="4000" b="1" u="sng" dirty="0" smtClean="0">
                <a:latin typeface="黑体" pitchFamily="2" charset="-122"/>
                <a:ea typeface="黑体" pitchFamily="2" charset="-122"/>
              </a:rPr>
              <a:t>     </a:t>
            </a:r>
            <a:r>
              <a:rPr lang="zh-CN" altLang="en-US" sz="4000" b="1" dirty="0" smtClean="0">
                <a:latin typeface="黑体" pitchFamily="2" charset="-122"/>
                <a:ea typeface="黑体" pitchFamily="2" charset="-122"/>
              </a:rPr>
              <a:t>末期</a:t>
            </a:r>
            <a:r>
              <a:rPr lang="en-US" sz="4000" b="1" u="sng" dirty="0" smtClean="0">
                <a:latin typeface="黑体" pitchFamily="2" charset="-122"/>
                <a:ea typeface="黑体" pitchFamily="2" charset="-122"/>
              </a:rPr>
              <a:t>  </a:t>
            </a:r>
            <a:r>
              <a:rPr lang="zh-CN" altLang="en-US" sz="4000" b="1" dirty="0" smtClean="0">
                <a:latin typeface="黑体" pitchFamily="2" charset="-122"/>
                <a:ea typeface="黑体" pitchFamily="2" charset="-122"/>
              </a:rPr>
              <a:t>家，</a:t>
            </a:r>
            <a:r>
              <a:rPr lang="en-US" sz="4000" b="1" u="sng" dirty="0" smtClean="0">
                <a:latin typeface="黑体" pitchFamily="2" charset="-122"/>
                <a:ea typeface="黑体" pitchFamily="2" charset="-122"/>
              </a:rPr>
              <a:t>       </a:t>
            </a:r>
            <a:r>
              <a:rPr lang="en-US" sz="4000" b="1" u="sng" dirty="0" smtClean="0">
                <a:latin typeface="黑体" pitchFamily="2" charset="-122"/>
                <a:ea typeface="黑体" pitchFamily="2" charset="-122"/>
              </a:rPr>
              <a:t>______</a:t>
            </a:r>
            <a:r>
              <a:rPr lang="zh-CN" altLang="en-US" sz="4000" b="1" dirty="0" smtClean="0">
                <a:latin typeface="黑体" pitchFamily="2" charset="-122"/>
                <a:ea typeface="黑体" pitchFamily="2" charset="-122"/>
              </a:rPr>
              <a:t>家</a:t>
            </a:r>
            <a:r>
              <a:rPr lang="zh-CN" altLang="en-US" sz="4000" b="1" dirty="0" smtClean="0">
                <a:latin typeface="黑体" pitchFamily="2" charset="-122"/>
                <a:ea typeface="黑体" pitchFamily="2" charset="-122"/>
              </a:rPr>
              <a:t>的主要代表人物；</a:t>
            </a:r>
            <a:r>
              <a:rPr lang="en-US" altLang="zh-CN" sz="4000" b="1" dirty="0" smtClean="0"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4000" b="1" dirty="0" smtClean="0">
                <a:latin typeface="黑体" pitchFamily="2" charset="-122"/>
                <a:ea typeface="黑体" pitchFamily="2" charset="-122"/>
              </a:rPr>
              <a:t>刻舟求剑</a:t>
            </a:r>
            <a:r>
              <a:rPr lang="en-US" altLang="zh-CN" sz="4000" b="1" dirty="0" smtClean="0">
                <a:latin typeface="黑体" pitchFamily="2" charset="-122"/>
                <a:ea typeface="黑体" pitchFamily="2" charset="-122"/>
              </a:rPr>
              <a:t>》</a:t>
            </a:r>
            <a:r>
              <a:rPr lang="zh-CN" altLang="en-US" sz="4000" b="1" dirty="0" smtClean="0">
                <a:latin typeface="黑体" pitchFamily="2" charset="-122"/>
                <a:ea typeface="黑体" pitchFamily="2" charset="-122"/>
              </a:rPr>
              <a:t>选自</a:t>
            </a:r>
            <a:r>
              <a:rPr lang="en-US" altLang="zh-CN" sz="4000" b="1" dirty="0" smtClean="0">
                <a:latin typeface="黑体" pitchFamily="2" charset="-122"/>
                <a:ea typeface="黑体" pitchFamily="2" charset="-122"/>
              </a:rPr>
              <a:t>《</a:t>
            </a:r>
            <a:r>
              <a:rPr lang="en-US" sz="4000" b="1" u="sng" dirty="0" smtClean="0">
                <a:latin typeface="黑体" pitchFamily="2" charset="-122"/>
                <a:ea typeface="黑体" pitchFamily="2" charset="-122"/>
              </a:rPr>
              <a:t>            </a:t>
            </a:r>
            <a:r>
              <a:rPr lang="en-US" altLang="zh-CN" sz="4000" b="1" dirty="0" smtClean="0">
                <a:latin typeface="黑体" pitchFamily="2" charset="-122"/>
                <a:ea typeface="黑体" pitchFamily="2" charset="-122"/>
              </a:rPr>
              <a:t>》</a:t>
            </a:r>
            <a:r>
              <a:rPr lang="zh-CN" altLang="en-US" sz="4000" b="1" dirty="0" smtClean="0">
                <a:latin typeface="黑体" pitchFamily="2" charset="-122"/>
                <a:ea typeface="黑体" pitchFamily="2" charset="-122"/>
              </a:rPr>
              <a:t>，该书主编者</a:t>
            </a:r>
            <a:r>
              <a:rPr lang="en-US" sz="4000" b="1" u="sng" dirty="0" smtClean="0">
                <a:latin typeface="黑体" pitchFamily="2" charset="-122"/>
                <a:ea typeface="黑体" pitchFamily="2" charset="-122"/>
              </a:rPr>
              <a:t>         </a:t>
            </a:r>
            <a:r>
              <a:rPr lang="zh-CN" altLang="en-US" sz="4000" b="1" dirty="0" smtClean="0">
                <a:latin typeface="黑体" pitchFamily="2" charset="-122"/>
                <a:ea typeface="黑体" pitchFamily="2" charset="-122"/>
              </a:rPr>
              <a:t>是</a:t>
            </a:r>
            <a:r>
              <a:rPr lang="en-US" sz="4000" b="1" u="sng" dirty="0" smtClean="0">
                <a:latin typeface="黑体" pitchFamily="2" charset="-122"/>
                <a:ea typeface="黑体" pitchFamily="2" charset="-122"/>
              </a:rPr>
              <a:t>          </a:t>
            </a:r>
            <a:r>
              <a:rPr lang="zh-CN" altLang="en-US" sz="4000" b="1" dirty="0" smtClean="0">
                <a:latin typeface="黑体" pitchFamily="2" charset="-122"/>
                <a:ea typeface="黑体" pitchFamily="2" charset="-122"/>
              </a:rPr>
              <a:t>末期秦的丞相。</a:t>
            </a:r>
            <a:endParaRPr lang="zh-CN" altLang="en-US" sz="4000" b="1" dirty="0"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214282" y="449778"/>
            <a:ext cx="8715404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2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、解释句中加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  <a:cs typeface="Times New Roman" pitchFamily="18" charset="0"/>
              </a:rPr>
              <a:t>红的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字： 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郑人有欲买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履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者       （　　              ）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先自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度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其足  （              ） 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至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之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市，而忘操之     （                  ）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已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得履      （              ）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乃曰：“吾忘持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度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。”   （                  ）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反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归取之    （              ） 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及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反，市罢，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遂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不得履 （                  ）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楚人有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涉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江者（              ） 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其剑自舟中坠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于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水     （                  ）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遽契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其舟（         ）（      ）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是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吾剑之所从坠       （                  ）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舟已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行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矣，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而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剑不行（      ）（       ）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214282" y="642918"/>
            <a:ext cx="8429684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3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、解释句中加点的虚词： 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之：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至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之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市（               ）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至之市，而忘操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之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（　           ）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而置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之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其坐（              ）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反归取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之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（                     ） 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是吾剑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之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所从坠（                   ）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而：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而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置之其坐（                    ）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至之市，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而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忘操之（             　　）</a:t>
            </a: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舟已行矣，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而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剑不行（               ）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142844" y="1000108"/>
            <a:ext cx="8501122" cy="458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4</a:t>
            </a:r>
            <a:r>
              <a:rPr kumimoji="0" lang="zh-CN" alt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、找出通假字，并加以解释： </a:t>
            </a:r>
            <a:endParaRPr kumimoji="0" lang="zh-CN" altLang="en-US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①置之其坐：</a:t>
            </a:r>
            <a:endParaRPr kumimoji="0" lang="en-US" altLang="zh-CN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4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       </a:t>
            </a:r>
            <a:r>
              <a:rPr kumimoji="0" lang="zh-CN" alt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通</a:t>
            </a:r>
            <a:r>
              <a:rPr kumimoji="0" lang="en-US" altLang="zh-CN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_____________</a:t>
            </a:r>
            <a:endParaRPr kumimoji="0" lang="zh-CN" altLang="en-US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②反归取之：</a:t>
            </a:r>
            <a:endParaRPr kumimoji="0" lang="en-US" altLang="zh-CN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4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       </a:t>
            </a:r>
            <a:r>
              <a:rPr kumimoji="0" lang="zh-CN" alt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通</a:t>
            </a:r>
            <a:r>
              <a:rPr kumimoji="0" lang="en-US" altLang="zh-CN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_____________</a:t>
            </a:r>
            <a:endParaRPr kumimoji="0" lang="zh-CN" altLang="en-US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428596" y="428604"/>
            <a:ext cx="7929586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5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、翻译句子：</a:t>
            </a:r>
            <a:endParaRPr kumimoji="0" lang="zh-CN" alt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①曰：“宁信度，无自信也。”</a:t>
            </a:r>
            <a:endParaRPr kumimoji="0" lang="zh-CN" alt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②人曰：“何不试之以足？”</a:t>
            </a:r>
            <a:endParaRPr kumimoji="0" lang="zh-CN" alt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③舟止，从其所契者入水求之。</a:t>
            </a:r>
            <a:endParaRPr kumimoji="0" lang="zh-CN" alt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④求剑若此，不亦惑乎！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b="1" dirty="0" smtClean="0">
              <a:latin typeface="黑体" pitchFamily="2" charset="-122"/>
              <a:ea typeface="黑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b="1" dirty="0" smtClean="0">
                <a:latin typeface="黑体" pitchFamily="2" charset="-122"/>
                <a:ea typeface="黑体" pitchFamily="2" charset="-122"/>
              </a:rPr>
              <a:t>6</a:t>
            </a:r>
            <a:r>
              <a:rPr lang="zh-CN" altLang="en-US" sz="3600" b="1" dirty="0" smtClean="0">
                <a:latin typeface="黑体" pitchFamily="2" charset="-122"/>
                <a:ea typeface="黑体" pitchFamily="2" charset="-122"/>
              </a:rPr>
              <a:t>、这两则古代寓言告诉了我们什么道理？</a:t>
            </a:r>
            <a:endParaRPr kumimoji="0" lang="zh-CN" altLang="en-US" sz="36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                                                                  </a:t>
            </a:r>
            <a:endParaRPr kumimoji="0" lang="zh-CN" alt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1714488"/>
            <a:ext cx="7715304" cy="4440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    楚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人有鬻①盾与矛者，誉之曰：“吾盾之坚，物莫能陷②也。”又誉其矛曰：“吾矛之利，于物无不陷也。”或曰：“以子之矛陷子之盾，何如？”其人弗能应也。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夫不可陷之盾与无不陷之矛，不可同世而立。 </a:t>
            </a:r>
            <a:r>
              <a:rPr lang="en-US" altLang="zh-CN" sz="3200" b="1" dirty="0" smtClean="0"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韩非子</a:t>
            </a:r>
            <a:r>
              <a:rPr lang="en-US" altLang="zh-CN" sz="3200" b="1" dirty="0" smtClean="0">
                <a:latin typeface="黑体" pitchFamily="2" charset="-122"/>
                <a:ea typeface="黑体" pitchFamily="2" charset="-122"/>
              </a:rPr>
              <a:t>》</a:t>
            </a:r>
            <a:endParaRPr lang="zh-CN" altLang="en-US" sz="32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28926" y="714356"/>
            <a:ext cx="265970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latin typeface="黑体" pitchFamily="2" charset="-122"/>
                <a:ea typeface="黑体" pitchFamily="2" charset="-122"/>
              </a:rPr>
              <a:t>自相矛盾</a:t>
            </a:r>
            <a:endParaRPr lang="zh-CN" altLang="en-US" sz="4800" dirty="0"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0034" y="1357298"/>
            <a:ext cx="8143932" cy="46651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3200" dirty="0" smtClean="0"/>
              <a:t>       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北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人①生而不识菱者，仕②于南方。席上啖菱③，并壳入口。或曰：“啖菱须去壳。”其人自护其短，曰：“我非不知。并壳者，欲以清热也。”问者曰：“北土亦有此物否？”答曰：“前山后山，何地不有！” </a:t>
            </a:r>
            <a:r>
              <a:rPr lang="en-US" altLang="zh-CN" sz="3200" b="1" dirty="0" smtClean="0"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雪涛小说</a:t>
            </a:r>
            <a:r>
              <a:rPr lang="en-US" altLang="zh-CN" sz="3200" b="1" dirty="0" smtClean="0">
                <a:latin typeface="黑体" pitchFamily="2" charset="-122"/>
                <a:ea typeface="黑体" pitchFamily="2" charset="-122"/>
              </a:rPr>
              <a:t>》</a:t>
            </a:r>
          </a:p>
          <a:p>
            <a:pPr>
              <a:lnSpc>
                <a:spcPts val="4500"/>
              </a:lnSpc>
            </a:pPr>
            <a:r>
              <a:rPr lang="en-US" sz="3200" b="1" dirty="0" smtClean="0">
                <a:latin typeface="黑体" pitchFamily="2" charset="-122"/>
                <a:ea typeface="黑体" pitchFamily="2" charset="-122"/>
              </a:rPr>
              <a:t>[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注释</a:t>
            </a:r>
            <a:r>
              <a:rPr lang="en-US" sz="3200" b="1" dirty="0" smtClean="0">
                <a:latin typeface="黑体" pitchFamily="2" charset="-122"/>
                <a:ea typeface="黑体" pitchFamily="2" charset="-122"/>
              </a:rPr>
              <a:t>]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①北人：北方人； ②仕：做官； ③菱：即“菱角”，水生植物，可食。</a:t>
            </a:r>
            <a:endParaRPr lang="zh-CN" altLang="en-US" sz="32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00364" y="428604"/>
            <a:ext cx="2448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latin typeface="黑体" pitchFamily="2" charset="-122"/>
                <a:ea typeface="黑体" pitchFamily="2" charset="-122"/>
              </a:rPr>
              <a:t>自护其短</a:t>
            </a:r>
            <a:endParaRPr lang="zh-CN" altLang="en-US" sz="4400" dirty="0" smtClean="0"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2910" y="1428736"/>
            <a:ext cx="8072494" cy="5178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   宋人有耕者，田中有株①，兔走触株，折颈而死。因释其耒②而守株，冀复得兔。兔不可复得，而身为宋国笑。 </a:t>
            </a:r>
            <a:r>
              <a:rPr lang="en-US" altLang="zh-CN" sz="3200" b="1" dirty="0" smtClean="0"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韩非子</a:t>
            </a:r>
            <a:r>
              <a:rPr lang="en-US" altLang="zh-CN" sz="3200" b="1" dirty="0" smtClean="0">
                <a:latin typeface="黑体" pitchFamily="2" charset="-122"/>
                <a:ea typeface="黑体" pitchFamily="2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en-US" sz="3200" b="1" dirty="0" smtClean="0">
                <a:latin typeface="黑体" pitchFamily="2" charset="-122"/>
                <a:ea typeface="黑体" pitchFamily="2" charset="-122"/>
              </a:rPr>
              <a:t>[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注释</a:t>
            </a:r>
            <a:r>
              <a:rPr lang="en-US" sz="3200" b="1" dirty="0" smtClean="0">
                <a:latin typeface="黑体" pitchFamily="2" charset="-122"/>
                <a:ea typeface="黑体" pitchFamily="2" charset="-122"/>
              </a:rPr>
              <a:t>]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①株：砍掉树干剩下来的树根，即“树墩子”。</a:t>
            </a:r>
            <a:r>
              <a:rPr lang="en-US" sz="3200" b="1" dirty="0" smtClean="0">
                <a:latin typeface="黑体" pitchFamily="2" charset="-122"/>
                <a:ea typeface="黑体" pitchFamily="2" charset="-122"/>
              </a:rPr>
              <a:t> </a:t>
            </a:r>
            <a:endParaRPr lang="zh-CN" altLang="en-US" sz="3200" b="1" dirty="0" smtClean="0"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②耒：即“耒耜（</a:t>
            </a:r>
            <a:r>
              <a:rPr lang="en-US" sz="3200" b="1" dirty="0" err="1" smtClean="0">
                <a:latin typeface="黑体" pitchFamily="2" charset="-122"/>
                <a:ea typeface="黑体" pitchFamily="2" charset="-122"/>
              </a:rPr>
              <a:t>s</a:t>
            </a:r>
            <a:r>
              <a:rPr lang="en-US" altLang="zh-CN" sz="3200" b="1" dirty="0" err="1" smtClean="0">
                <a:latin typeface="黑体" pitchFamily="2" charset="-122"/>
                <a:ea typeface="黑体" pitchFamily="2" charset="-122"/>
              </a:rPr>
              <a:t>ì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）”，古代耕地用的农具。耜用来翻土，耒是耜的把。</a:t>
            </a:r>
            <a:endParaRPr lang="zh-CN" altLang="en-US" sz="32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71802" y="571480"/>
            <a:ext cx="2448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latin typeface="黑体" pitchFamily="2" charset="-122"/>
                <a:ea typeface="黑体" pitchFamily="2" charset="-122"/>
              </a:rPr>
              <a:t>守株待兔</a:t>
            </a:r>
            <a:endParaRPr lang="zh-CN" altLang="en-US" sz="4400" dirty="0" smtClean="0"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1472" y="1214422"/>
            <a:ext cx="807249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    古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之君人有以千金求千里马者，三年不能得。涓人①言于君曰：“请求之。”君遣之，三月得千里马。马已死，买其骨五百金，反以报君。君大怒曰：“所求者生马，安事死马而捐五百金！”涓人对曰：“死马且买之五百金，况生马乎？天下必以王为能市马。马今至矣！”于是，不能期②年，千里马至者三。</a:t>
            </a:r>
          </a:p>
          <a:p>
            <a:r>
              <a:rPr lang="en-US" sz="3200" b="1" dirty="0" smtClean="0">
                <a:latin typeface="黑体" pitchFamily="2" charset="-122"/>
                <a:ea typeface="黑体" pitchFamily="2" charset="-122"/>
              </a:rPr>
              <a:t>[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注释</a:t>
            </a:r>
            <a:r>
              <a:rPr lang="en-US" sz="3200" b="1" dirty="0" smtClean="0">
                <a:latin typeface="黑体" pitchFamily="2" charset="-122"/>
                <a:ea typeface="黑体" pitchFamily="2" charset="-122"/>
              </a:rPr>
              <a:t>] 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①涓人：指在君主左右担任洒扫的人，也指亲近的侍臣。 ②期（</a:t>
            </a:r>
            <a:r>
              <a:rPr lang="en-US" sz="3200" b="1" dirty="0" err="1" smtClean="0">
                <a:latin typeface="黑体" pitchFamily="2" charset="-122"/>
                <a:ea typeface="黑体" pitchFamily="2" charset="-122"/>
              </a:rPr>
              <a:t>j</a:t>
            </a:r>
            <a:r>
              <a:rPr lang="en-US" altLang="zh-CN" sz="3200" b="1" dirty="0" err="1" smtClean="0">
                <a:latin typeface="黑体" pitchFamily="2" charset="-122"/>
                <a:ea typeface="黑体" pitchFamily="2" charset="-122"/>
              </a:rPr>
              <a:t>ī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）：一周年</a:t>
            </a:r>
            <a:endParaRPr lang="zh-CN" altLang="en-US" sz="32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43240" y="428604"/>
            <a:ext cx="2448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latin typeface="黑体" pitchFamily="2" charset="-122"/>
                <a:ea typeface="黑体" pitchFamily="2" charset="-122"/>
              </a:rPr>
              <a:t>千金买骨</a:t>
            </a:r>
            <a:endParaRPr lang="zh-CN" altLang="en-US" sz="4400" dirty="0"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214282" y="357166"/>
            <a:ext cx="8715404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    2.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同学们在“我爱文学”的语文实践活动中，到图书馆、阅览室选择了文学书刊进行了广泛的阅读。现语文老师请你策划一次有关“我爱文学”的班级交流、评价活动，你拟采用的活动主题是什么？你所准备的活动方案是什么？ 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    胡萝卜、鸡蛋、碾成粉状的咖啡豆，这三样东西同样面临逆境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——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煮沸的开水。下锅进入开水煮后，胡萝卜变软了，鸡蛋外壳里面的液体变成硬硬的固体了，碾碎的咖啡豆成了一杯香浓的咖啡。这三个结局其实正代表着人在面临逆境时的态度，你能说出这三个结局的意义吗？如果让你选择，你会学三样东西中的哪一个？请说出你的想法。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</a:rPr>
              <a:t> </a:t>
            </a:r>
          </a:p>
        </p:txBody>
      </p:sp>
      <p:sp>
        <p:nvSpPr>
          <p:cNvPr id="3" name="矩形标注 2"/>
          <p:cNvSpPr/>
          <p:nvPr/>
        </p:nvSpPr>
        <p:spPr>
          <a:xfrm>
            <a:off x="142844" y="0"/>
            <a:ext cx="8786874" cy="3000372"/>
          </a:xfrm>
          <a:prstGeom prst="wedgeRectCallout">
            <a:avLst>
              <a:gd name="adj1" fmla="val -21239"/>
              <a:gd name="adj2" fmla="val 501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示例：向你介绍我最喜爱的文学作品；阅读优秀的文学作品对我的影响。①各小组推选</a:t>
            </a:r>
            <a:r>
              <a:rPr lang="en-US" sz="28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2-3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名代表准备参加班级交流、评价活动。②在老师的指导下，成立一个语文主题活动小组。安排活动主持人，规定交流顺序，确定活动的评委。③各小组代表交流</a:t>
            </a:r>
            <a:r>
              <a:rPr lang="en-US" sz="28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④主持人根据评委意见，宣布结果。⑤语文老师或主持人对本次活动作出小结。</a:t>
            </a:r>
          </a:p>
        </p:txBody>
      </p:sp>
      <p:sp>
        <p:nvSpPr>
          <p:cNvPr id="5" name="矩形标注 4"/>
          <p:cNvSpPr/>
          <p:nvPr/>
        </p:nvSpPr>
        <p:spPr>
          <a:xfrm>
            <a:off x="142844" y="3500438"/>
            <a:ext cx="8786874" cy="1785950"/>
          </a:xfrm>
          <a:prstGeom prst="wedgeRectCallout">
            <a:avLst>
              <a:gd name="adj1" fmla="val -21239"/>
              <a:gd name="adj2" fmla="val 501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在逆境面前屈服、妥协；在逆境面前灰心丧气或趋于崩溃；面对逆境不懈奋斗，最终走向成功。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5" grpId="0" animBg="1"/>
      <p:bldP spid="5" grpId="1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1472" y="1428736"/>
            <a:ext cx="821537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    人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有卖骏马者，比①三旦立市，人莫知之。往见伯乐，曰：“臣有骏马欲卖之，比三旦立于市，人莫与言。愿子还而视之，去而顾之，臣请献一朝之贾②。”伯乐乃还而视之，去而顾之，一旦马价十倍。</a:t>
            </a:r>
          </a:p>
          <a:p>
            <a:pPr>
              <a:lnSpc>
                <a:spcPct val="150000"/>
              </a:lnSpc>
            </a:pPr>
            <a:r>
              <a:rPr lang="en-US" sz="3200" b="1" dirty="0" smtClean="0">
                <a:latin typeface="黑体" pitchFamily="2" charset="-122"/>
                <a:ea typeface="黑体" pitchFamily="2" charset="-122"/>
              </a:rPr>
              <a:t>[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注释</a:t>
            </a:r>
            <a:r>
              <a:rPr lang="en-US" sz="3200" b="1" dirty="0" smtClean="0">
                <a:latin typeface="黑体" pitchFamily="2" charset="-122"/>
                <a:ea typeface="黑体" pitchFamily="2" charset="-122"/>
              </a:rPr>
              <a:t>] 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①比：连续，接连 ②贾：同“价”。</a:t>
            </a:r>
            <a:endParaRPr lang="zh-CN" altLang="en-US" sz="32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71802" y="500042"/>
            <a:ext cx="2448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latin typeface="黑体" pitchFamily="2" charset="-122"/>
                <a:ea typeface="黑体" pitchFamily="2" charset="-122"/>
              </a:rPr>
              <a:t>马价十倍</a:t>
            </a:r>
            <a:endParaRPr lang="zh-CN" altLang="en-US" sz="4400" dirty="0" smtClean="0"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357158" y="1000108"/>
            <a:ext cx="8429684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    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3.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老师请你策划一次“我爱文学”的班级交流、评价活动。问题：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①请你为此活动确定一个主题。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②围绕你所确定的主题，请你设计一个简要的活动方案。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③请就“我爱文学”的话题，发表一段富有激情的简短演讲，把你的演讲词写下来。（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20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字左右）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" name="矩形标注 3"/>
          <p:cNvSpPr/>
          <p:nvPr/>
        </p:nvSpPr>
        <p:spPr>
          <a:xfrm>
            <a:off x="500034" y="2571744"/>
            <a:ext cx="7215238" cy="612648"/>
          </a:xfrm>
          <a:prstGeom prst="wedgeRectCallout">
            <a:avLst>
              <a:gd name="adj1" fmla="val -20833"/>
              <a:gd name="adj2" fmla="val 5339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读文学作品，品魅丽人生</a:t>
            </a:r>
          </a:p>
        </p:txBody>
      </p:sp>
      <p:sp>
        <p:nvSpPr>
          <p:cNvPr id="5" name="矩形标注 4"/>
          <p:cNvSpPr/>
          <p:nvPr/>
        </p:nvSpPr>
        <p:spPr>
          <a:xfrm>
            <a:off x="500034" y="3357562"/>
            <a:ext cx="7215238" cy="1000132"/>
          </a:xfrm>
          <a:prstGeom prst="wedgeRectCallout">
            <a:avLst>
              <a:gd name="adj1" fmla="val -20833"/>
              <a:gd name="adj2" fmla="val 5339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领导同学一同品读，并和同学一起讨论人生</a:t>
            </a:r>
            <a:endParaRPr lang="zh-CN" altLang="en-US" sz="3600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" name="矩形标注 5"/>
          <p:cNvSpPr/>
          <p:nvPr/>
        </p:nvSpPr>
        <p:spPr>
          <a:xfrm>
            <a:off x="428596" y="4572008"/>
            <a:ext cx="8215370" cy="1071570"/>
          </a:xfrm>
          <a:prstGeom prst="wedgeRectCallout">
            <a:avLst>
              <a:gd name="adj1" fmla="val -20833"/>
              <a:gd name="adj2" fmla="val 5339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读书更要读好书，品读文学，赏析文学。我爱文学，文学让我的心灵得到享受。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285720" y="785794"/>
            <a:ext cx="8429684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4.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语文活动：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⑴如果以“我爱文学”为主题编辑一份“小小文学手抄报”。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 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①你想给小报起怎样一个有文学色彩的名字？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②你准备给小报设计哪些栏目？（至少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3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个） 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A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：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_______________________________________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B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：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_______________________________________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C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：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_______________________________________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428596" y="2500306"/>
            <a:ext cx="7429552" cy="1000132"/>
          </a:xfrm>
          <a:prstGeom prst="wedgeRectCallout">
            <a:avLst>
              <a:gd name="adj1" fmla="val -20833"/>
              <a:gd name="adj2" fmla="val 514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“火花”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“文学少年”“萌芽”“文学之星”“新视窗”等</a:t>
            </a:r>
          </a:p>
        </p:txBody>
      </p:sp>
      <p:sp>
        <p:nvSpPr>
          <p:cNvPr id="4" name="矩形标注 3"/>
          <p:cNvSpPr/>
          <p:nvPr/>
        </p:nvSpPr>
        <p:spPr>
          <a:xfrm>
            <a:off x="357158" y="4357694"/>
            <a:ext cx="7643866" cy="1500198"/>
          </a:xfrm>
          <a:prstGeom prst="wedgeRectCallout">
            <a:avLst>
              <a:gd name="adj1" fmla="val -20833"/>
              <a:gd name="adj2" fmla="val 514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如：“我与名著”“名家简介”“文学新星”等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42844" y="857232"/>
            <a:ext cx="8715436" cy="4515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⑵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打开文学之门，你会发现有许多可供欣赏研究的文学名家或文学专题。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 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①请针对其中的一位名家或一个专题设计一份以“走进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___________”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为题的“我爱文学”活动方案。（方案内容不少于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3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项，可以不具体展开。）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②活动汇报课上，同学们纷纷谈了自己的收获。请你也结合自己所选的主题谈一谈。（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40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字左右）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</a:rPr>
              <a:t> </a:t>
            </a:r>
          </a:p>
        </p:txBody>
      </p:sp>
      <p:sp>
        <p:nvSpPr>
          <p:cNvPr id="3" name="矩形标注 2"/>
          <p:cNvSpPr/>
          <p:nvPr/>
        </p:nvSpPr>
        <p:spPr>
          <a:xfrm>
            <a:off x="214282" y="2143116"/>
            <a:ext cx="8572560" cy="1928826"/>
          </a:xfrm>
          <a:prstGeom prst="wedgeRectCallout">
            <a:avLst>
              <a:gd name="adj1" fmla="val -20833"/>
              <a:gd name="adj2" fmla="val 514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例：走进鲁迅或唐代边塞诗，方案可以包括活动目的、活动前准备、活动过程、辅助性活动、注意事项等</a:t>
            </a:r>
          </a:p>
        </p:txBody>
      </p:sp>
      <p:sp>
        <p:nvSpPr>
          <p:cNvPr id="4" name="矩形标注 3"/>
          <p:cNvSpPr/>
          <p:nvPr/>
        </p:nvSpPr>
        <p:spPr>
          <a:xfrm>
            <a:off x="214282" y="4214818"/>
            <a:ext cx="8572560" cy="1928826"/>
          </a:xfrm>
          <a:prstGeom prst="wedgeRectCallout">
            <a:avLst>
              <a:gd name="adj1" fmla="val -20833"/>
              <a:gd name="adj2" fmla="val 514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如：结合所选名家鲁迅来谈，我进一步了解鲁迅，掌握了一些研究问题的方法和能力，提高了语言表达能力。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1928802"/>
            <a:ext cx="81868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文学名著</a:t>
            </a:r>
            <a:r>
              <a:rPr lang="en-US" altLang="zh-CN" sz="48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48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安</a:t>
            </a:r>
            <a:r>
              <a:rPr lang="zh-CN" altLang="en-US" sz="48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徒生童话选集</a:t>
            </a:r>
            <a:r>
              <a:rPr lang="en-US" altLang="zh-CN" sz="48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》</a:t>
            </a:r>
            <a:endParaRPr lang="zh-CN" altLang="en-US" sz="4800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214282" y="857232"/>
            <a:ext cx="8643966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ts val="4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1.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拇指姑娘出生时是坐在</a:t>
            </a:r>
            <a:r>
              <a:rPr kumimoji="0" lang="zh-CN" altLang="en-US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花蕊中间。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ts val="4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2.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拇指姑娘的摇篮是用</a:t>
            </a:r>
            <a:r>
              <a:rPr kumimoji="0" lang="zh-CN" altLang="en-US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              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做的。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ts val="4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3.</a:t>
            </a:r>
            <a:r>
              <a:rPr kumimoji="0" lang="en-US" altLang="zh-CN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抢走了拇指姑娘，准备给自己的儿子做新娘，后来</a:t>
            </a:r>
            <a:r>
              <a:rPr kumimoji="0" lang="zh-CN" altLang="en-US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       </a:t>
            </a:r>
            <a:r>
              <a:rPr kumimoji="0" lang="zh-CN" altLang="en-US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</a:t>
            </a:r>
            <a:r>
              <a:rPr kumimoji="0" lang="zh-CN" altLang="en-US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 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又抢走了拇指姑娘，也想让她做自己的新娘，遭到同伴的嘲笑后又把它放走了。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ts val="4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4.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老田鼠收留了拇指姑娘，羡慕想让她嫁给自己的朋友</a:t>
            </a:r>
            <a:r>
              <a:rPr kumimoji="0" lang="zh-CN" altLang="en-US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            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。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(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鼹鼠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) 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3" name="矩形 2"/>
          <p:cNvSpPr/>
          <p:nvPr/>
        </p:nvSpPr>
        <p:spPr>
          <a:xfrm>
            <a:off x="5000628" y="772523"/>
            <a:ext cx="15343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Arial"/>
                <a:ea typeface="宋体" pitchFamily="2" charset="-122"/>
                <a:cs typeface="Times New Roman" pitchFamily="18" charset="0"/>
              </a:rPr>
              <a:t> 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郁金香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86314" y="1428736"/>
            <a:ext cx="16273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胡桃壳 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0100" y="1928802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金龟子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14678" y="2500306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金龟子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28794" y="4857760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金龟子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2614</Words>
  <Application>Microsoft Office PowerPoint</Application>
  <PresentationFormat>全屏显示(4:3)</PresentationFormat>
  <Paragraphs>249</Paragraphs>
  <Slides>40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</vt:vector>
  </TitlesOfParts>
  <Company>微软用户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方银官</dc:creator>
  <cp:lastModifiedBy>方银官</cp:lastModifiedBy>
  <cp:revision>22</cp:revision>
  <dcterms:created xsi:type="dcterms:W3CDTF">2016-09-26T02:06:18Z</dcterms:created>
  <dcterms:modified xsi:type="dcterms:W3CDTF">2016-09-26T10:30:01Z</dcterms:modified>
</cp:coreProperties>
</file>