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256" r:id="rId3"/>
    <p:sldId id="527" r:id="rId5"/>
    <p:sldId id="331" r:id="rId6"/>
    <p:sldId id="477" r:id="rId7"/>
    <p:sldId id="412" r:id="rId8"/>
    <p:sldId id="430" r:id="rId9"/>
    <p:sldId id="432" r:id="rId10"/>
    <p:sldId id="435" r:id="rId11"/>
    <p:sldId id="436" r:id="rId12"/>
    <p:sldId id="437" r:id="rId13"/>
    <p:sldId id="438" r:id="rId14"/>
    <p:sldId id="440" r:id="rId15"/>
    <p:sldId id="576" r:id="rId16"/>
    <p:sldId id="575" r:id="rId17"/>
    <p:sldId id="528" r:id="rId18"/>
    <p:sldId id="723" r:id="rId19"/>
    <p:sldId id="591" r:id="rId20"/>
    <p:sldId id="745" r:id="rId21"/>
    <p:sldId id="604" r:id="rId22"/>
    <p:sldId id="598" r:id="rId23"/>
    <p:sldId id="704" r:id="rId24"/>
    <p:sldId id="332" r:id="rId25"/>
    <p:sldId id="636" r:id="rId26"/>
    <p:sldId id="641" r:id="rId27"/>
    <p:sldId id="705" r:id="rId28"/>
    <p:sldId id="689" r:id="rId29"/>
    <p:sldId id="691" r:id="rId30"/>
    <p:sldId id="690" r:id="rId31"/>
    <p:sldId id="726" r:id="rId32"/>
    <p:sldId id="742" r:id="rId33"/>
    <p:sldId id="743" r:id="rId34"/>
    <p:sldId id="601" r:id="rId35"/>
  </p:sldIdLst>
  <p:sldSz cx="12192000" cy="6858000"/>
  <p:notesSz cx="7103745" cy="10234295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00FF"/>
    <a:srgbClr val="FF3300"/>
    <a:srgbClr val="4F855D"/>
    <a:srgbClr val="007370"/>
    <a:srgbClr val="FBE5D6"/>
    <a:srgbClr val="009999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333"/>
        <p:guide pos="3703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gs" Target="tags/tag37.xml"/><Relationship Id="rId40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1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072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2770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7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34818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1" name="幻灯片图像占位符 1"/>
          <p:cNvSpPr>
            <a:spLocks noGrp="1" noRot="1" noTextEdit="1"/>
          </p:cNvSpPr>
          <p:nvPr>
            <p:ph type="sldImg"/>
          </p:nvPr>
        </p:nvSpPr>
        <p:spPr/>
      </p:sp>
      <p:sp>
        <p:nvSpPr>
          <p:cNvPr id="5120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7" name="幻灯片图像占位符 1"/>
          <p:cNvSpPr>
            <a:spLocks noTextEdit="1"/>
          </p:cNvSpPr>
          <p:nvPr>
            <p:ph type="sldImg"/>
          </p:nvPr>
        </p:nvSpPr>
        <p:spPr/>
      </p:sp>
      <p:sp>
        <p:nvSpPr>
          <p:cNvPr id="55298" name="文本占位符 2"/>
          <p:cNvSpPr/>
          <p:nvPr>
            <p:ph type="body"/>
          </p:nvPr>
        </p:nvSpPr>
        <p:spPr/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8.xml"/><Relationship Id="rId1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4.xml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4100308" y="2149076"/>
            <a:ext cx="4024726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9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木兰诗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65" name="文本框 3"/>
          <p:cNvSpPr txBox="1"/>
          <p:nvPr/>
        </p:nvSpPr>
        <p:spPr>
          <a:xfrm>
            <a:off x="1541463" y="1263650"/>
            <a:ext cx="9151937" cy="36918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归来见天子，天子坐明堂。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策勋</a:t>
            </a: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十二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转，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赏赐</a:t>
            </a: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百千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强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。可汗问所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欲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，木兰不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用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尚书郎，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愿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驰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千里足，送儿还故乡。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842" name="文本框 5"/>
          <p:cNvSpPr txBox="1"/>
          <p:nvPr/>
        </p:nvSpPr>
        <p:spPr>
          <a:xfrm>
            <a:off x="7972425" y="942340"/>
            <a:ext cx="30099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记功。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策</a:t>
            </a:r>
            <a:r>
              <a:rPr lang="en-US" altLang="zh-CN" sz="28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记录。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2" name="文本框 4"/>
          <p:cNvSpPr txBox="1"/>
          <p:nvPr/>
        </p:nvSpPr>
        <p:spPr>
          <a:xfrm>
            <a:off x="3306445" y="3362960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有余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6" name="文本框 7"/>
          <p:cNvSpPr txBox="1"/>
          <p:nvPr/>
        </p:nvSpPr>
        <p:spPr>
          <a:xfrm>
            <a:off x="1395413" y="3816350"/>
            <a:ext cx="11096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希望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58" name="文本框 8"/>
          <p:cNvSpPr txBox="1"/>
          <p:nvPr/>
        </p:nvSpPr>
        <p:spPr>
          <a:xfrm>
            <a:off x="2505075" y="2423478"/>
            <a:ext cx="9731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很多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8300085" y="3362643"/>
            <a:ext cx="11096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愿做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8"/>
          <p:cNvSpPr txBox="1"/>
          <p:nvPr/>
        </p:nvSpPr>
        <p:spPr>
          <a:xfrm>
            <a:off x="9043988" y="1901825"/>
            <a:ext cx="973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很大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7"/>
          <p:cNvSpPr txBox="1"/>
          <p:nvPr/>
        </p:nvSpPr>
        <p:spPr>
          <a:xfrm>
            <a:off x="6002020" y="2423795"/>
            <a:ext cx="11096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想要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7"/>
          <p:cNvSpPr txBox="1"/>
          <p:nvPr/>
        </p:nvSpPr>
        <p:spPr>
          <a:xfrm>
            <a:off x="2062163" y="4805363"/>
            <a:ext cx="18589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赶马快跑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27652" grpId="0"/>
      <p:bldP spid="27656" grpId="0"/>
      <p:bldP spid="27658" grpId="0"/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7889" name="文本框 3"/>
          <p:cNvSpPr txBox="1"/>
          <p:nvPr/>
        </p:nvSpPr>
        <p:spPr>
          <a:xfrm>
            <a:off x="520065" y="377825"/>
            <a:ext cx="11181715" cy="61468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爷娘闻女来，出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郭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相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扶将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；阿姊闻妹来，当户理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红妆；小弟闻姊来，磨刀霍霍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向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猪羊。</a:t>
            </a:r>
            <a:r>
              <a:rPr lang="zh-CN" altLang="zh-CN" sz="3600" b="1" u="sng" dirty="0">
                <a:latin typeface="黑体" panose="02010609060101010101" charset="-122"/>
                <a:ea typeface="黑体" panose="02010609060101010101" charset="-122"/>
              </a:rPr>
              <a:t>开我东阁门，</a:t>
            </a:r>
            <a:endParaRPr lang="zh-CN" altLang="zh-CN" sz="3600" b="1" u="sng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zh-CN" sz="4000" b="1" u="sng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 u="sng" dirty="0">
                <a:latin typeface="黑体" panose="02010609060101010101" charset="-122"/>
                <a:ea typeface="黑体" panose="02010609060101010101" charset="-122"/>
              </a:rPr>
              <a:t>坐我西阁床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脱我战时袍，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著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我旧时裳。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  <a:sym typeface="+mn-ea"/>
              </a:rPr>
              <a:t>当窗理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云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  <a:sym typeface="+mn-ea"/>
              </a:rPr>
              <a:t>鬓，</a:t>
            </a:r>
            <a:endParaRPr lang="zh-CN" altLang="zh-CN" sz="3500" b="1" u="sng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zh-CN" sz="3500" b="1" u="sng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  <a:sym typeface="+mn-ea"/>
              </a:rPr>
              <a:t>对镜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帖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  <a:sym typeface="+mn-ea"/>
              </a:rPr>
              <a:t>花黄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。出门看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火伴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，火伴皆惊忙：同</a:t>
            </a:r>
            <a:r>
              <a:rPr lang="zh-CN" altLang="zh-CN" sz="35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行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十二年，</a:t>
            </a:r>
            <a:endParaRPr lang="zh-CN" altLang="zh-CN" sz="35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endParaRPr lang="zh-CN" altLang="zh-CN" sz="4000" b="1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>
              <a:lnSpc>
                <a:spcPct val="120000"/>
              </a:lnSpc>
            </a:pP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不知木兰是女郎。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80243" y="988378"/>
            <a:ext cx="103981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外城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9699" name="文本框 4"/>
          <p:cNvSpPr txBox="1"/>
          <p:nvPr/>
        </p:nvSpPr>
        <p:spPr>
          <a:xfrm>
            <a:off x="6495733" y="1395095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对着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28640" y="988695"/>
            <a:ext cx="9652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扶持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34375" y="2298700"/>
            <a:ext cx="3733165" cy="95313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互文</a:t>
            </a: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:</a:t>
            </a:r>
            <a:r>
              <a:rPr lang="en-US" altLang="zh-CN" sz="2800" b="1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木兰</a:t>
            </a:r>
            <a:r>
              <a:rPr lang="en-US" altLang="zh-CN" sz="2800" b="1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每间房子都要开了门进去看看。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0962" name="文本框 3"/>
          <p:cNvSpPr txBox="1"/>
          <p:nvPr/>
        </p:nvSpPr>
        <p:spPr>
          <a:xfrm>
            <a:off x="6031865" y="3656330"/>
            <a:ext cx="6651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穿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893" name="文本框 5"/>
          <p:cNvSpPr txBox="1"/>
          <p:nvPr/>
        </p:nvSpPr>
        <p:spPr>
          <a:xfrm>
            <a:off x="9611360" y="3716973"/>
            <a:ext cx="16541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像云那样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67765" y="4031615"/>
            <a:ext cx="23571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同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贴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粘贴</a:t>
            </a:r>
            <a:endParaRPr lang="zh-CN" altLang="en-US" sz="2800" b="1" dirty="0">
              <a:solidFill>
                <a:srgbClr val="0000FF"/>
              </a:solidFill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7060" y="5005705"/>
            <a:ext cx="4318000" cy="953135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互文</a:t>
            </a: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:</a:t>
            </a:r>
            <a:r>
              <a:rPr lang="en-US" altLang="zh-CN" sz="2800" b="1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木兰</a:t>
            </a:r>
            <a:r>
              <a:rPr lang="en-US" altLang="zh-CN" sz="2800" b="1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当着窗户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对着镜子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先理云鬓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>
                <a:solidFill>
                  <a:srgbClr val="FF3300"/>
                </a:solidFill>
                <a:latin typeface="+mj-ea"/>
                <a:ea typeface="+mj-ea"/>
                <a:sym typeface="宋体" panose="02010600030101010101" pitchFamily="2" charset="-122"/>
              </a:rPr>
              <a:t>后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贴花黄。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36415" y="4104640"/>
            <a:ext cx="203390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军中的同伴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699" grpId="0"/>
      <p:bldP spid="2" grpId="0"/>
      <p:bldP spid="3" grpId="0" bldLvl="0" animBg="1"/>
      <p:bldP spid="40962" grpId="0"/>
      <p:bldP spid="37893" grpId="0"/>
      <p:bldP spid="5" grpId="0"/>
      <p:bldP spid="6" grpId="0" bldLvl="0" animBg="1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9937" name="文本框 3"/>
          <p:cNvSpPr txBox="1"/>
          <p:nvPr/>
        </p:nvSpPr>
        <p:spPr>
          <a:xfrm>
            <a:off x="1417320" y="1011555"/>
            <a:ext cx="911987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雄兔脚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扑朔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，雌兔眼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迷离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；双兔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傍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地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走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endParaRPr lang="zh-CN" alt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安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能辨我是雄雌？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2303" name="TextBox 20"/>
          <p:cNvSpPr txBox="1"/>
          <p:nvPr/>
        </p:nvSpPr>
        <p:spPr>
          <a:xfrm>
            <a:off x="3855403" y="1775460"/>
            <a:ext cx="10096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动弹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3797" name="TextBox 21"/>
          <p:cNvSpPr txBox="1"/>
          <p:nvPr/>
        </p:nvSpPr>
        <p:spPr>
          <a:xfrm>
            <a:off x="6414770" y="1775460"/>
            <a:ext cx="12969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眯着眼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3798" name="TextBox 22"/>
          <p:cNvSpPr txBox="1"/>
          <p:nvPr/>
        </p:nvSpPr>
        <p:spPr>
          <a:xfrm>
            <a:off x="8669655" y="1775460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靠近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2323" name="TextBox 22"/>
          <p:cNvSpPr txBox="1"/>
          <p:nvPr/>
        </p:nvSpPr>
        <p:spPr>
          <a:xfrm>
            <a:off x="9940925" y="1775460"/>
            <a:ext cx="59626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跑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33800" name="TextBox 22"/>
          <p:cNvSpPr txBox="1"/>
          <p:nvPr/>
        </p:nvSpPr>
        <p:spPr>
          <a:xfrm>
            <a:off x="1177608" y="3442970"/>
            <a:ext cx="12239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</a:rPr>
              <a:t>怎么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009140" y="4244975"/>
            <a:ext cx="2226310" cy="681990"/>
          </a:xfrm>
          <a:prstGeom prst="rect">
            <a:avLst/>
          </a:prstGeom>
        </p:spPr>
        <p:txBody>
          <a:bodyPr wrap="square">
            <a:spAutoFit/>
          </a:bodyPr>
          <a:p>
            <a:pPr lvl="1" indent="-279400">
              <a:lnSpc>
                <a:spcPct val="120000"/>
              </a:lnSpc>
            </a:pPr>
            <a:r>
              <a:rPr lang="zh-CN" altLang="en-US" sz="3200" b="1" dirty="0">
                <a:solidFill>
                  <a:srgbClr val="323232"/>
                </a:solidFill>
                <a:latin typeface="黑体" panose="02010609060101010101" charset="-122"/>
                <a:ea typeface="黑体" panose="02010609060101010101" charset="-122"/>
              </a:rPr>
              <a:t>扑朔迷离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endParaRPr lang="zh-CN" altLang="en-US" sz="3200" b="1" dirty="0">
              <a:solidFill>
                <a:srgbClr val="32323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71290" y="4343400"/>
            <a:ext cx="719455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457200" lvl="2" indent="-279400" eaLnBrk="1" hangingPunct="1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形容事物错综复杂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难以辨别。</a:t>
            </a:r>
            <a:endParaRPr lang="zh-CN" altLang="en-US" sz="32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3285" y="5296535"/>
            <a:ext cx="112045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造句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这本侦探小说案情离奇曲折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扑朔迷离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但读者兴味无穷。</a:t>
            </a:r>
            <a:endParaRPr lang="zh-CN" altLang="en-US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/>
      <p:bldP spid="33797" grpId="0"/>
      <p:bldP spid="33798" grpId="0"/>
      <p:bldP spid="12323" grpId="0"/>
      <p:bldP spid="33800" grpId="0"/>
      <p:bldP spid="7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671252" y="585234"/>
            <a:ext cx="2792615" cy="713740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布置作业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31403" y="2150953"/>
            <a:ext cx="10729383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</a:rPr>
              <a:t>找出通假字、一词多义和词类活用的词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并解释其意思</a:t>
            </a:r>
            <a:r>
              <a:rPr lang="en-US" altLang="en-US" sz="3200" b="1" dirty="0" smtClean="0">
                <a:latin typeface="宋体" panose="02010600030101010101" pitchFamily="2" charset="-122"/>
              </a:rPr>
              <a:t>。</a:t>
            </a:r>
            <a:endParaRPr lang="en-US" altLang="en-US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sz="3200" b="1" dirty="0" smtClean="0">
                <a:latin typeface="宋体" panose="02010600030101010101" pitchFamily="2" charset="-122"/>
              </a:rPr>
              <a:t>完成作业本</a:t>
            </a:r>
            <a:r>
              <a:rPr lang="zh-CN" sz="3200" b="1" dirty="0" smtClean="0">
                <a:latin typeface="宋体" panose="02010600030101010101" pitchFamily="2" charset="-122"/>
              </a:rPr>
              <a:t>预学一和任务二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。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3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解释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出自本文的成语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并用该成语造句</a:t>
            </a:r>
            <a:r>
              <a:rPr lang="zh-CN" altLang="en-US" sz="3200" b="1" dirty="0">
                <a:latin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26" y="234928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151489" y="1199765"/>
            <a:ext cx="1808480" cy="730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通假字</a:t>
            </a:r>
            <a:endParaRPr lang="zh-CN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63892" y="1199293"/>
            <a:ext cx="2224405" cy="730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lvl="1" algn="just">
              <a:lnSpc>
                <a:spcPct val="13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对镜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帖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花黄</a:t>
            </a:r>
            <a:endParaRPr lang="zh-CN" altLang="en-US" sz="32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085840" y="1346835"/>
            <a:ext cx="233553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同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“贴”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粘</a:t>
            </a:r>
            <a:r>
              <a:rPr lang="zh-CN" altLang="en-US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贴</a:t>
            </a:r>
            <a:endParaRPr lang="zh-CN" altLang="en-US" sz="3200"/>
          </a:p>
        </p:txBody>
      </p:sp>
      <p:grpSp>
        <p:nvGrpSpPr>
          <p:cNvPr id="2" name="组合 1"/>
          <p:cNvGrpSpPr/>
          <p:nvPr/>
        </p:nvGrpSpPr>
        <p:grpSpPr>
          <a:xfrm>
            <a:off x="579812" y="311549"/>
            <a:ext cx="2792615" cy="713740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展示作业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166473" y="2247799"/>
            <a:ext cx="2216785" cy="780415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一词多义</a:t>
            </a:r>
            <a:endParaRPr lang="en-US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左大括号 13"/>
          <p:cNvSpPr/>
          <p:nvPr/>
        </p:nvSpPr>
        <p:spPr>
          <a:xfrm>
            <a:off x="397510" y="3190240"/>
            <a:ext cx="144780" cy="10464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3010" name="文本框 8"/>
          <p:cNvSpPr txBox="1"/>
          <p:nvPr/>
        </p:nvSpPr>
        <p:spPr>
          <a:xfrm>
            <a:off x="397510" y="2929255"/>
            <a:ext cx="238760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愿为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鞍马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市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买骏马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3015" name="文本框 4"/>
          <p:cNvSpPr txBox="1"/>
          <p:nvPr/>
        </p:nvSpPr>
        <p:spPr>
          <a:xfrm>
            <a:off x="4422775" y="2942590"/>
            <a:ext cx="246951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愿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为市鞍马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愿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驰千里足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3019" name="文本框 4"/>
          <p:cNvSpPr txBox="1"/>
          <p:nvPr/>
        </p:nvSpPr>
        <p:spPr>
          <a:xfrm>
            <a:off x="8529955" y="3027998"/>
            <a:ext cx="2232025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昨夜见军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帖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对镜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帖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花黄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581910" y="3152140"/>
            <a:ext cx="6902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买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81910" y="3829050"/>
            <a:ext cx="100012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集市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623050" y="3152140"/>
            <a:ext cx="99377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愿意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623050" y="3944620"/>
            <a:ext cx="9785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希望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6884" name="文本框 12"/>
          <p:cNvSpPr txBox="1"/>
          <p:nvPr/>
        </p:nvSpPr>
        <p:spPr>
          <a:xfrm>
            <a:off x="10967720" y="3190240"/>
            <a:ext cx="9607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文告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0862945" y="3944620"/>
            <a:ext cx="132905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同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贴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粘</a:t>
            </a:r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贴</a:t>
            </a:r>
            <a:endParaRPr lang="zh-CN" altLang="en-US" sz="300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4420235" y="3203575"/>
            <a:ext cx="144780" cy="10464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左大括号 4"/>
          <p:cNvSpPr/>
          <p:nvPr/>
        </p:nvSpPr>
        <p:spPr>
          <a:xfrm>
            <a:off x="8529955" y="3335655"/>
            <a:ext cx="144780" cy="1046480"/>
          </a:xfrm>
          <a:prstGeom prst="leftBrac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55479" y="4796869"/>
            <a:ext cx="2216785" cy="780415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词类活用</a:t>
            </a:r>
            <a:endParaRPr lang="en-US" altLang="zh-CN" sz="3200" b="1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99732" y="5523101"/>
            <a:ext cx="6096000" cy="1076325"/>
          </a:xfrm>
          <a:prstGeom prst="rect">
            <a:avLst/>
          </a:prstGeom>
        </p:spPr>
        <p:txBody>
          <a:bodyPr>
            <a:spAutoFit/>
          </a:bodyPr>
          <a:p>
            <a:pPr marL="0" lvl="1" algn="just" fontAlgn="auto">
              <a:lnSpc>
                <a:spcPct val="10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策</a:t>
            </a:r>
            <a:r>
              <a:rPr lang="zh-CN" altLang="en-US" sz="32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勋十二转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endParaRPr lang="en-US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marL="0" lvl="1" algn="just" fontAlgn="auto">
              <a:lnSpc>
                <a:spcPct val="100000"/>
              </a:lnSpc>
            </a:pP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2.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当窗理</a:t>
            </a:r>
            <a:r>
              <a:rPr lang="zh-CN" altLang="en-US" sz="32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云</a:t>
            </a:r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鬓</a:t>
            </a:r>
            <a:r>
              <a:rPr lang="zh-CN" altLang="en-US" sz="28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48130" name="文本框 7"/>
          <p:cNvSpPr txBox="1"/>
          <p:nvPr/>
        </p:nvSpPr>
        <p:spPr>
          <a:xfrm>
            <a:off x="4117340" y="5523230"/>
            <a:ext cx="327850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名词作动词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记录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  <p:sp>
        <p:nvSpPr>
          <p:cNvPr id="48135" name="文本框 5"/>
          <p:cNvSpPr txBox="1"/>
          <p:nvPr/>
        </p:nvSpPr>
        <p:spPr>
          <a:xfrm>
            <a:off x="4117340" y="6046470"/>
            <a:ext cx="4473575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名词作状语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像云那样</a:t>
            </a:r>
            <a:endParaRPr lang="zh-CN" altLang="en-US" sz="3000" b="1" dirty="0"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3688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  <p:bldP spid="19" grpId="0"/>
      <p:bldP spid="20" grpId="0"/>
      <p:bldP spid="21" grpId="0"/>
      <p:bldP spid="22" grpId="0"/>
      <p:bldP spid="36884" grpId="0"/>
      <p:bldP spid="23" grpId="0"/>
      <p:bldP spid="48130" grpId="0"/>
      <p:bldP spid="4813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3" name="矩形 12"/>
          <p:cNvSpPr/>
          <p:nvPr/>
        </p:nvSpPr>
        <p:spPr>
          <a:xfrm>
            <a:off x="788966" y="380899"/>
            <a:ext cx="3983990" cy="780415"/>
          </a:xfrm>
          <a:prstGeom prst="rect">
            <a:avLst/>
          </a:prstGeom>
        </p:spPr>
        <p:txBody>
          <a:bodyPr wrap="none">
            <a:spAutoFit/>
          </a:bodyPr>
          <a:p>
            <a:pPr algn="just">
              <a:lnSpc>
                <a:spcPct val="140000"/>
              </a:lnSpc>
              <a:buFont typeface="Wingdings" panose="05000000000000000000" pitchFamily="2" charset="2"/>
              <a:buChar char="u"/>
            </a:pPr>
            <a:r>
              <a:rPr lang="zh-CN" altLang="en-US" sz="3200" b="1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古今异义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微软雅黑" panose="020B0503020204020204" charset="-122"/>
              </a:rPr>
              <a:t>预学一</a:t>
            </a:r>
            <a:r>
              <a:rPr lang="zh-CN" altLang="en-US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）</a:t>
            </a:r>
            <a:endParaRPr lang="zh-CN" altLang="en-US" sz="3200" b="1" dirty="0">
              <a:effectLst/>
              <a:latin typeface="方正楷体_GBK" charset="0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77758" y="1229568"/>
            <a:ext cx="10729383" cy="4399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sz="3200" b="1"/>
              <a:t>⑴</a:t>
            </a:r>
            <a:r>
              <a:rPr lang="zh-CN" sz="3200" b="1"/>
              <a:t>卷卷有</a:t>
            </a:r>
            <a:r>
              <a:rPr lang="zh-CN" sz="3200" b="1">
                <a:solidFill>
                  <a:srgbClr val="FF0000"/>
                </a:solidFill>
              </a:rPr>
              <a:t>爷</a:t>
            </a:r>
            <a:r>
              <a:rPr lang="zh-CN" sz="3200" b="1"/>
              <a:t>名</a:t>
            </a:r>
            <a:endParaRPr sz="3200" b="1"/>
          </a:p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⑵愿为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市</a:t>
            </a:r>
            <a:r>
              <a:rPr lang="en-US" altLang="zh-CN" sz="3200" b="1" dirty="0">
                <a:latin typeface="宋体" panose="02010600030101010101" pitchFamily="2" charset="-122"/>
              </a:rPr>
              <a:t>鞍马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⑶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但</a:t>
            </a:r>
            <a:r>
              <a:rPr lang="en-US" altLang="zh-CN" sz="3200" b="1" dirty="0">
                <a:latin typeface="宋体" panose="02010600030101010101" pitchFamily="2" charset="-122"/>
              </a:rPr>
              <a:t>闻黄河流水鸣溅溅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⑷赏赐百千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强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⑸出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郭</a:t>
            </a:r>
            <a:r>
              <a:rPr lang="en-US" altLang="zh-CN" sz="3200" b="1" dirty="0">
                <a:latin typeface="宋体" panose="02010600030101010101" pitchFamily="2" charset="-122"/>
              </a:rPr>
              <a:t>相扶将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⑹双兔傍地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走</a:t>
            </a:r>
            <a:endParaRPr lang="en-US" altLang="zh-CN" sz="3200" b="1" dirty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⑺</a:t>
            </a:r>
            <a:r>
              <a:rPr lang="zh-CN" altLang="en-US" sz="3200" b="1" dirty="0">
                <a:latin typeface="宋体" panose="02010600030101010101" pitchFamily="2" charset="-122"/>
              </a:rPr>
              <a:t>木兰当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户</a:t>
            </a:r>
            <a:r>
              <a:rPr lang="zh-CN" altLang="en-US" sz="3200" b="1" dirty="0">
                <a:latin typeface="宋体" panose="02010600030101010101" pitchFamily="2" charset="-122"/>
              </a:rPr>
              <a:t>织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60770" y="1809115"/>
            <a:ext cx="5914390" cy="304609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知识卡片：</a:t>
            </a:r>
            <a:endParaRPr lang="zh-CN" altLang="en-US" sz="32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古今异义指古汉语中有一些字词随着词汇发展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词义发生了变化转移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其演变情形大致有</a:t>
            </a:r>
            <a:r>
              <a:rPr lang="zh-CN" altLang="en-US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词义扩大、词义缩小、词义转移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这三种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200" b="1"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36010" y="1336675"/>
            <a:ext cx="123698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父亲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97605" y="1950720"/>
            <a:ext cx="6902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买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8585" y="2503805"/>
            <a:ext cx="6902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只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84245" y="3152140"/>
            <a:ext cx="10039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有余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4245" y="3766185"/>
            <a:ext cx="12884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外城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84245" y="4380230"/>
            <a:ext cx="6902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跑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84245" y="4994275"/>
            <a:ext cx="69024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</a:rPr>
              <a:t>门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" fill="hold"/>
                                        <p:tgtEl>
                                          <p:spTgt spid="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9" grpId="0"/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Rectangle 14"/>
          <p:cNvSpPr>
            <a:spLocks noChangeArrowheads="1"/>
          </p:cNvSpPr>
          <p:nvPr/>
        </p:nvSpPr>
        <p:spPr bwMode="auto">
          <a:xfrm>
            <a:off x="1316990" y="768350"/>
            <a:ext cx="600329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这首诗叙述了一个什么故事？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Rectangle 14"/>
          <p:cNvSpPr>
            <a:spLocks noChangeArrowheads="1"/>
          </p:cNvSpPr>
          <p:nvPr/>
        </p:nvSpPr>
        <p:spPr bwMode="auto">
          <a:xfrm>
            <a:off x="1005205" y="1668145"/>
            <a:ext cx="600329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一句话概括</a:t>
            </a:r>
            <a:endParaRPr lang="zh-CN" sz="32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1005205" y="3899535"/>
            <a:ext cx="6003290" cy="730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sz="3200" b="1" dirty="0">
                <a:solidFill>
                  <a:schemeClr val="tx1"/>
                </a:solidFill>
                <a:latin typeface="华文楷体" panose="02010600040101010101" charset="-122"/>
                <a:ea typeface="华文楷体" panose="02010600040101010101" charset="-122"/>
              </a:rPr>
              <a:t>四字词语概括</a:t>
            </a:r>
            <a:endParaRPr lang="zh-CN" sz="3200" b="1" dirty="0">
              <a:solidFill>
                <a:schemeClr val="tx1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21405" y="1773555"/>
            <a:ext cx="794702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叙述了木兰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女扮男装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代父从军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征战沙场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建功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受封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辞官还乡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与家人团聚</a:t>
            </a:r>
            <a:r>
              <a:rPr lang="zh-CN" altLang="en-US" sz="3200" b="1">
                <a:ln>
                  <a:noFill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的故事。</a:t>
            </a:r>
            <a:endParaRPr lang="zh-CN" altLang="en-US" sz="3200" b="1">
              <a:ln>
                <a:noFill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22040" y="3277870"/>
            <a:ext cx="5193030" cy="3192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家中  停杼叹息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（ 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行军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战场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）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朝堂（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0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家中（  </a:t>
            </a:r>
            <a:r>
              <a:rPr lang="en-US" alt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）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54270" y="381317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代父从军</a:t>
            </a:r>
            <a:endParaRPr lang="zh-CN" altLang="en-US" sz="3200" b="1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4270" y="430720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征途思家</a:t>
            </a:r>
            <a:endParaRPr lang="zh-CN" altLang="en-US" sz="3200" b="1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54270" y="481901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征战沙场</a:t>
            </a:r>
            <a:endParaRPr lang="zh-CN" altLang="en-US" sz="3200" b="1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54270" y="536003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辞官还家</a:t>
            </a:r>
            <a:endParaRPr lang="zh-CN" altLang="en-US" sz="3200" b="1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54270" y="582485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家人团聚</a:t>
            </a:r>
            <a:endParaRPr lang="zh-CN" altLang="en-US" sz="3200" b="1">
              <a:ln>
                <a:noFill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18113" y="248595"/>
            <a:ext cx="2792615" cy="713740"/>
            <a:chOff x="2371" y="690"/>
            <a:chExt cx="3471" cy="1124"/>
          </a:xfrm>
        </p:grpSpPr>
        <p:sp>
          <p:nvSpPr>
            <p:cNvPr id="2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0177" name="文本框 1"/>
          <p:cNvSpPr txBox="1"/>
          <p:nvPr/>
        </p:nvSpPr>
        <p:spPr>
          <a:xfrm>
            <a:off x="1141413" y="4716780"/>
            <a:ext cx="141605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zh-CN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好处：</a:t>
            </a:r>
            <a:endParaRPr lang="zh-CN" altLang="zh-CN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96670" y="4716780"/>
            <a:ext cx="1056132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b="1">
                <a:latin typeface="宋体" panose="02010600030101010101" pitchFamily="2" charset="-122"/>
              </a:rPr>
              <a:t>  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突出的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对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木兰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孝敬父母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热爱家园、</a:t>
            </a:r>
            <a:r>
              <a:rPr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勇于担当重任的性格的颂扬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隐含着作者对和平生活的向往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182" name="文本框 1"/>
          <p:cNvSpPr txBox="1"/>
          <p:nvPr/>
        </p:nvSpPr>
        <p:spPr>
          <a:xfrm>
            <a:off x="1141730" y="584200"/>
            <a:ext cx="1008126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首叙事诗的情节安排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有详有略。请找出相关内容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思考这样安排有何好处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？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303145" y="1732280"/>
            <a:ext cx="757555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停杼叹息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代父从军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；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en-US" sz="3200" b="1">
                <a:ln>
                  <a:noFill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征途思家</a:t>
            </a:r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家人团聚</a:t>
            </a:r>
            <a:r>
              <a:rPr lang="zh-CN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16025" y="1775460"/>
            <a:ext cx="119951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详写：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155700" y="3300730"/>
            <a:ext cx="14020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solidFill>
                  <a:srgbClr val="3333FF"/>
                </a:solidFill>
                <a:latin typeface="宋体" panose="02010600030101010101" pitchFamily="2" charset="-122"/>
                <a:sym typeface="+mn-ea"/>
              </a:rPr>
              <a:t>略写：</a:t>
            </a:r>
            <a:endParaRPr lang="zh-CN" altLang="en-US" sz="3200" b="1" dirty="0">
              <a:solidFill>
                <a:srgbClr val="3333FF"/>
              </a:solidFill>
              <a:latin typeface="宋体" panose="02010600030101010101" pitchFamily="2" charset="-122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06210" y="1732280"/>
            <a:ext cx="675005" cy="25476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详写女儿情态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39610" y="1732280"/>
            <a:ext cx="675005" cy="28543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略写英雄气概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303145" y="3300730"/>
            <a:ext cx="738060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征战沙场；建功受封。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SimSun-ExtB" panose="02010609060101010101" charset="-122"/>
              <a:cs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2" grpId="0"/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32155" y="316865"/>
            <a:ext cx="110153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3.</a:t>
            </a:r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你认为木兰</a:t>
            </a:r>
            <a:r>
              <a:rPr lang="zh-CN" altLang="en-US" sz="3200" b="1" dirty="0" smtClean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是一</a:t>
            </a:r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个怎样的人？</a:t>
            </a:r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从课文中找出依据。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09220" y="925195"/>
          <a:ext cx="11972925" cy="5217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88690"/>
                <a:gridCol w="8484235"/>
              </a:tblGrid>
              <a:tr h="51816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木兰形象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800">
                          <a:latin typeface="黑体" panose="02010609060101010101" charset="-122"/>
                          <a:ea typeface="黑体" panose="02010609060101010101" charset="-122"/>
                        </a:rPr>
                        <a:t>课文句子</a:t>
                      </a:r>
                      <a:endParaRPr lang="zh-CN" altLang="en-US" sz="2800">
                        <a:latin typeface="黑体" panose="02010609060101010101" charset="-122"/>
                        <a:ea typeface="黑体" panose="02010609060101010101" charset="-122"/>
                      </a:endParaRPr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5372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103632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  <a:tr h="518160"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 sz="280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109220" y="1468120"/>
            <a:ext cx="3464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勤劳孝顺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9"/>
          <p:cNvSpPr txBox="1"/>
          <p:nvPr/>
        </p:nvSpPr>
        <p:spPr>
          <a:xfrm>
            <a:off x="3492500" y="1468120"/>
            <a:ext cx="854583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唧唧复唧唧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木兰当户织。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不闻机杼声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唯闻女叹息。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9220" y="1921510"/>
            <a:ext cx="34651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勇敢坚毅、忠孝两全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9"/>
          <p:cNvSpPr txBox="1"/>
          <p:nvPr/>
        </p:nvSpPr>
        <p:spPr>
          <a:xfrm>
            <a:off x="3482975" y="1990090"/>
            <a:ext cx="85451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愿为市鞍马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从此替爷征。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46050" y="2531110"/>
            <a:ext cx="3557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果敢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93135" y="2466975"/>
            <a:ext cx="8174355" cy="586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东市买骏马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西市买鞍鞯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南市买辔头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北市买长鞭。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44780" y="3053080"/>
            <a:ext cx="3557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豪迈思亲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92500" y="3053080"/>
            <a:ext cx="829881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旦辞爷娘去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但闻燕山胡骑鸣啾啾。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6995" y="3790315"/>
            <a:ext cx="35102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勇敢坚强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93135" y="3575050"/>
            <a:ext cx="858901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万里赴戎机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关山度若飞。朔气传金柝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寒光照铁衣。将军百战死,壮士十年归。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6050" y="4608830"/>
            <a:ext cx="34645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不图名利、眷念家乡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493135" y="4608830"/>
            <a:ext cx="83908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木兰不用尚书郎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愿驰千里足</a:t>
            </a:r>
            <a:r>
              <a:rPr lang="en-US" altLang="zh-CN" sz="28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送儿还故乡。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82975" y="5050155"/>
            <a:ext cx="826452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脱我战时袍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著我旧时裳。当窗理云鬓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对镜帖花黄。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6050" y="5093335"/>
            <a:ext cx="3557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爱美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4780" y="5659755"/>
            <a:ext cx="3466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机警谨慎</a:t>
            </a:r>
            <a:endParaRPr lang="zh-CN" altLang="en-US" sz="28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573780" y="5657850"/>
            <a:ext cx="8617585" cy="6076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20000"/>
              </a:lnSpc>
            </a:pP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出门看火伴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火伴皆惊忙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同行十二年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不知木兰是女郎。</a:t>
            </a:r>
            <a:endParaRPr lang="zh-CN" altLang="zh-CN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4" grpId="0"/>
      <p:bldP spid="6" grpId="0"/>
      <p:bldP spid="7" grpId="0"/>
      <p:bldP spid="15" grpId="0"/>
      <p:bldP spid="8" grpId="0"/>
      <p:bldP spid="9" grpId="0"/>
      <p:bldP spid="10" grpId="0"/>
      <p:bldP spid="11" grpId="0"/>
      <p:bldP spid="17" grpId="0"/>
      <p:bldP spid="18" grpId="0"/>
      <p:bldP spid="20" grpId="0"/>
      <p:bldP spid="19" grpId="0"/>
      <p:bldP spid="21" grpId="0"/>
      <p:bldP spid="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730250" y="1729740"/>
            <a:ext cx="10892790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1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反复朗读诗歌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体会诗歌刚健质朴的民歌情味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整体把握故事情节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体会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诗歌的详略特色</a:t>
            </a:r>
            <a:r>
              <a:rPr lang="en-US" altLang="en-US" sz="32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en-US" altLang="en-US" sz="3200" b="1" dirty="0" smtClean="0">
              <a:latin typeface="宋体" panose="02010600030101010101" pitchFamily="2" charset="-122"/>
              <a:sym typeface="+mn-ea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>
                <a:latin typeface="宋体" panose="02010600030101010101" pitchFamily="2" charset="-122"/>
              </a:rPr>
              <a:t>2</a:t>
            </a:r>
            <a:r>
              <a:rPr lang="en-US" altLang="zh-CN" sz="3200" b="1" dirty="0" smtClean="0">
                <a:latin typeface="宋体" panose="02010600030101010101" pitchFamily="2" charset="-122"/>
              </a:rPr>
              <a:t>.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品读重点诗句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多角度赏析人物形象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把握人物形象的特点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。</a:t>
            </a:r>
            <a:endParaRPr lang="en-US" altLang="zh-CN" sz="3200" b="1" dirty="0" smtClean="0">
              <a:latin typeface="宋体" panose="02010600030101010101" pitchFamily="2" charset="-122"/>
            </a:endParaRPr>
          </a:p>
          <a:p>
            <a:pPr algn="just" ea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3200" b="1" dirty="0" smtClean="0">
                <a:latin typeface="宋体" panose="02010600030101010101" pitchFamily="2" charset="-122"/>
              </a:rPr>
              <a:t>3.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体会学习</a:t>
            </a:r>
            <a:r>
              <a:rPr lang="zh-CN" altLang="en-US" sz="3200" b="1" dirty="0">
                <a:latin typeface="宋体" panose="02010600030101010101" pitchFamily="2" charset="-122"/>
              </a:rPr>
              <a:t>花木兰</a:t>
            </a:r>
            <a:r>
              <a:rPr lang="zh-CN" sz="3200" b="1" dirty="0">
                <a:latin typeface="宋体" panose="02010600030101010101" pitchFamily="2" charset="-122"/>
              </a:rPr>
              <a:t>代父从军、保家卫国的</a:t>
            </a:r>
            <a:r>
              <a:rPr lang="zh-CN" altLang="en-US" sz="3200" b="1" dirty="0">
                <a:latin typeface="宋体" panose="02010600030101010101" pitchFamily="2" charset="-122"/>
              </a:rPr>
              <a:t>爱国主义精神。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30251" y="445888"/>
            <a:ext cx="2792615" cy="713740"/>
            <a:chOff x="2371" y="690"/>
            <a:chExt cx="3471" cy="1124"/>
          </a:xfrm>
        </p:grpSpPr>
        <p:sp>
          <p:nvSpPr>
            <p:cNvPr id="5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6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67335" y="154940"/>
            <a:ext cx="1165796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你觉得用哪些词语来形容木兰最贴切？从文中找出依据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任务四</a:t>
            </a:r>
            <a:r>
              <a:rPr lang="zh-CN" altLang="zh-CN" sz="32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200" b="1" dirty="0">
                <a:solidFill>
                  <a:srgbClr val="0D0D0D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0658" name="文本框 8"/>
          <p:cNvSpPr txBox="1"/>
          <p:nvPr/>
        </p:nvSpPr>
        <p:spPr>
          <a:xfrm>
            <a:off x="374650" y="823595"/>
            <a:ext cx="10163810" cy="3900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英姿飒爽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形容威武豪迈、精神焕发的样子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蕙心兰质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比喻女子纯洁的心地、高雅的品德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en-US" altLang="zh-CN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巾帼须眉</a:t>
            </a:r>
            <a:r>
              <a:rPr lang="en-US" altLang="zh-CN" sz="30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指有男子气概的女子</a:t>
            </a:r>
            <a:r>
              <a:rPr lang="zh-CN" altLang="zh-CN" sz="3000" b="1" dirty="0"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endParaRPr lang="zh-CN" altLang="en-US" b="1" dirty="0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730" y="1401445"/>
            <a:ext cx="93916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万里赴戎机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关山度若飞。朔气传金柝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寒光照铁衣。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761365" y="2419985"/>
            <a:ext cx="1015111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可汗问所欲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木兰不用尚书郎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愿驰千里足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送儿还故乡。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8"/>
          <p:cNvSpPr txBox="1"/>
          <p:nvPr/>
        </p:nvSpPr>
        <p:spPr>
          <a:xfrm>
            <a:off x="828675" y="3614103"/>
            <a:ext cx="80645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将军百战死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壮士十年归。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828675" y="4179253"/>
            <a:ext cx="806450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5000"/>
              </a:lnSpc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策勋十二转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赏赐百千强。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8675" y="4808855"/>
            <a:ext cx="1053401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木兰</a:t>
            </a:r>
            <a:r>
              <a:rPr lang="zh-CN" altLang="en-US" sz="3200" b="1">
                <a:solidFill>
                  <a:srgbClr val="0000FF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既是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巾帼英雄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又是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爱美的女子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勤劳善良</a:t>
            </a:r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又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坚毅勇敢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淳厚质朴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又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机敏活泼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热爱亲人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又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报效国家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不慕荣华富贵   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又</a:t>
            </a:r>
            <a:r>
              <a:rPr lang="zh-CN" altLang="en-US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热爱和平生活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FF"/>
              </a:solidFill>
              <a:latin typeface="黑体" panose="02010609060101010101" charset="-122"/>
              <a:ea typeface="SimSun-ExtB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20411" y="2838165"/>
            <a:ext cx="73609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木兰诗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583499" y="1628800"/>
            <a:ext cx="480053" cy="4176464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1989007" y="1739397"/>
            <a:ext cx="16414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应征从军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967541" y="2969370"/>
            <a:ext cx="173290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出征参战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2041969" y="4149081"/>
            <a:ext cx="16368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辞官还乡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1999956" y="5282044"/>
            <a:ext cx="178575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赞美木兰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3678865" y="1502446"/>
            <a:ext cx="262225" cy="1208856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3974193" y="1402026"/>
            <a:ext cx="375398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交代身份，揭示忧虑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说明</a:t>
            </a: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原因，决心应征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积极准备，踏上征途</a:t>
            </a:r>
            <a:endParaRPr lang="zh-CN" altLang="en-US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3937646" y="5282044"/>
            <a:ext cx="34164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以兔为喻，巧妙解答</a:t>
            </a:r>
            <a:endParaRPr lang="zh-CN" altLang="en-US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2"/>
          <p:cNvSpPr txBox="1">
            <a:spLocks noChangeArrowheads="1"/>
          </p:cNvSpPr>
          <p:nvPr/>
        </p:nvSpPr>
        <p:spPr bwMode="auto">
          <a:xfrm>
            <a:off x="3983765" y="3933637"/>
            <a:ext cx="392495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辞谢高官，功成身退</a:t>
            </a:r>
            <a:endParaRPr lang="en-US" altLang="zh-CN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喜归故里，重著旧裳</a:t>
            </a:r>
            <a:endParaRPr lang="zh-CN" altLang="en-US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文本框 2"/>
          <p:cNvSpPr txBox="1">
            <a:spLocks noChangeArrowheads="1"/>
          </p:cNvSpPr>
          <p:nvPr/>
        </p:nvSpPr>
        <p:spPr bwMode="auto">
          <a:xfrm>
            <a:off x="3916381" y="2985208"/>
            <a:ext cx="392495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历尽艰辛，转战沙场</a:t>
            </a:r>
            <a:endParaRPr lang="zh-CN" altLang="en-US" sz="2800" b="1" dirty="0" smtClean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左大括号 19"/>
          <p:cNvSpPr/>
          <p:nvPr/>
        </p:nvSpPr>
        <p:spPr>
          <a:xfrm>
            <a:off x="3761971" y="4051005"/>
            <a:ext cx="179119" cy="744279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右大括号 20"/>
          <p:cNvSpPr/>
          <p:nvPr/>
        </p:nvSpPr>
        <p:spPr>
          <a:xfrm>
            <a:off x="7515530" y="1472962"/>
            <a:ext cx="576064" cy="4312088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720411" y="424623"/>
            <a:ext cx="2792615" cy="713740"/>
            <a:chOff x="2371" y="690"/>
            <a:chExt cx="3471" cy="1124"/>
          </a:xfrm>
        </p:grpSpPr>
        <p:sp>
          <p:nvSpPr>
            <p:cNvPr id="1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板书设计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61803" name="Rectangle 11"/>
          <p:cNvSpPr/>
          <p:nvPr/>
        </p:nvSpPr>
        <p:spPr>
          <a:xfrm>
            <a:off x="8330248" y="2205355"/>
            <a:ext cx="2303462" cy="15113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勤劳孝顺、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342900" indent="-34290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勇敢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坚毅、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342900" indent="-34290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爱家爱国、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  <a:p>
            <a:pPr marL="342900" indent="-34290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不慕功利、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marL="342900" indent="-342900" algn="l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淳厚</a:t>
            </a: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质朴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pPr marL="342900" indent="-342900"/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机警活泼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3574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第三课时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4276" name="TextBox 7"/>
          <p:cNvSpPr txBox="1"/>
          <p:nvPr/>
        </p:nvSpPr>
        <p:spPr>
          <a:xfrm>
            <a:off x="601980" y="960755"/>
            <a:ext cx="1098804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任务三：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在诵读这首诗时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应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通过高低疾徐的声调变化体现出情绪变化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反映人物形象。这首诗大部分要用轻快的节奏读；但也有部分诗句带有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愁绪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应该用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缓慢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的节奏读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仿照示例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试为下列诗句标注相应的节奏并简要说明理由。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4884" y="176737"/>
            <a:ext cx="279261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品读探究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4277" name="文本框 2"/>
          <p:cNvSpPr txBox="1"/>
          <p:nvPr/>
        </p:nvSpPr>
        <p:spPr>
          <a:xfrm>
            <a:off x="601345" y="3021965"/>
            <a:ext cx="10988675" cy="239966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旦辞爷娘去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暮宿黄河边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不闻爷娘唤女声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但闻黄河流水鸣溅溅。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②万里赴戎机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关山度若飞。朔气传金柝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寒光照铁衣。将军百战死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0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壮士十年归。</a:t>
            </a:r>
            <a:endParaRPr lang="zh-CN" altLang="zh-CN" sz="30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01015" y="480060"/>
            <a:ext cx="140779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示例：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4277" name="文本框 2"/>
          <p:cNvSpPr txBox="1"/>
          <p:nvPr/>
        </p:nvSpPr>
        <p:spPr>
          <a:xfrm>
            <a:off x="601980" y="1510665"/>
            <a:ext cx="10988675" cy="304609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旦辞爷娘去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暮宿黄河边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不闻爷娘唤女声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但闻黄河流水鸣溅溅。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②万里赴戎机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关山度若飞。朔气传金柝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寒光照铁衣。将军百战死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壮士十年归。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855" y="2495550"/>
            <a:ext cx="1070229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我认为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应该读得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缓慢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因为此处描写在行军途中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木兰对家人的思念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表现木兰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内心的悲伤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TextBox 7"/>
          <p:cNvSpPr txBox="1"/>
          <p:nvPr/>
        </p:nvSpPr>
        <p:spPr>
          <a:xfrm>
            <a:off x="744855" y="4487545"/>
            <a:ext cx="108908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我认为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应该读得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明快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因为此处描写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木兰在战争中的英勇表现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突显木兰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勇猛善战、巾帼不让须眉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的形象。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4276" name="TextBox 7"/>
          <p:cNvSpPr txBox="1"/>
          <p:nvPr/>
        </p:nvSpPr>
        <p:spPr>
          <a:xfrm>
            <a:off x="499110" y="1171575"/>
            <a:ext cx="110686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0"/>
              </a:spcBef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木兰诗》叙述了一个充满传奇色彩的故事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语言风格独特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被称为乐府诗中的一朵奇葩。看看乐府诗有哪些特点？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4840" y="2247900"/>
            <a:ext cx="11254740" cy="1420495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知识卡片：</a:t>
            </a:r>
            <a:endParaRPr lang="zh-CN" altLang="en-US" sz="32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乐府指可以入乐的诗歌和其他作品。保存至今的乐府民歌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较多地反映了平民的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喜怒哀乐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00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170" y="3668395"/>
            <a:ext cx="113207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从内容上看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木兰诗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写的是农家女子花木兰代父从军的故事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江南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写的是采莲人劳作时观赏鱼戏莲叶的情景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十五从军征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写的是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</a:t>
            </a:r>
            <a:endParaRPr lang="zh-CN" altLang="en-US" sz="3200" b="1" u="sng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的故事。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可见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乐府诗在内容上以叙事为主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多表现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A.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帝王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B.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贵族 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C.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百姓）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的生活。</a:t>
            </a:r>
            <a:endParaRPr 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1170" y="4643120"/>
            <a:ext cx="1124902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latin typeface="宋体" panose="02010600030101010101" pitchFamily="2" charset="-122"/>
              </a:rPr>
              <a:t>          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一个多年在外征战的老兵返乡之后家中无人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生活孤苦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无所寄托</a:t>
            </a:r>
            <a:endParaRPr 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3630" y="5638165"/>
            <a:ext cx="450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endParaRPr lang="en-US" alt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05451" y="413193"/>
            <a:ext cx="2792615" cy="713740"/>
            <a:chOff x="2371" y="690"/>
            <a:chExt cx="3471" cy="1124"/>
          </a:xfrm>
        </p:grpSpPr>
        <p:sp>
          <p:nvSpPr>
            <p:cNvPr id="18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课后拓展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56260" y="326390"/>
            <a:ext cx="11079480" cy="60439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从艺术手法上看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乐府诗运用大量的修辞手法描绘情节</a:t>
            </a:r>
            <a:r>
              <a:rPr lang="zh-CN" altLang="en-US" sz="32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   ①排比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 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江南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中也有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；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有②顶真(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上句结尾与下句开头使用相同的字或词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木兰诗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中也有</a:t>
            </a: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</a:t>
            </a: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</a:t>
            </a:r>
            <a:endParaRPr lang="en-US" altLang="zh-CN" sz="3200" b="1" u="sng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有③对偶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木兰诗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中也有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u="sng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    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；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还有④复沓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句子和句子之间更换少数词语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)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木兰诗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中有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；⑤夸张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；设问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如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</a:t>
            </a:r>
            <a:r>
              <a:rPr lang="en-US" altLang="zh-CN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en-US" sz="3200" b="1" u="sng">
                <a:ea typeface="SimSun-ExtB" panose="02010609060101010101" charset="-122"/>
                <a:sym typeface="宋体" panose="02010600030101010101" pitchFamily="2" charset="-122"/>
              </a:rPr>
              <a:t> </a:t>
            </a:r>
            <a:r>
              <a:rPr lang="en-US" altLang="zh-CN" sz="3200" b="1" u="sng">
                <a:ea typeface="SimSun-ExtB" panose="02010609060101010101" charset="-122"/>
                <a:sym typeface="宋体" panose="02010600030101010101" pitchFamily="2" charset="-122"/>
              </a:rPr>
              <a:t>   </a:t>
            </a:r>
            <a:r>
              <a:rPr lang="zh-CN" altLang="en-US" sz="3200" b="1" u="sng">
                <a:latin typeface="黑体" panose="02010609060101010101" charset="-122"/>
                <a:ea typeface="黑体" panose="02010609060101010101" charset="-122"/>
                <a:sym typeface="+mn-ea"/>
              </a:rPr>
              <a:t>                                           </a:t>
            </a:r>
            <a:endParaRPr lang="zh-CN" altLang="en-US" sz="3200" b="1" dirty="0">
              <a:latin typeface="宋体" panose="02010600030101010101" pitchFamily="2" charset="-122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1446" name="Rectangle 10"/>
          <p:cNvSpPr/>
          <p:nvPr/>
        </p:nvSpPr>
        <p:spPr>
          <a:xfrm>
            <a:off x="2433320" y="919480"/>
            <a:ext cx="906843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爷娘闻女来</a:t>
            </a:r>
            <a:r>
              <a:rPr lang="en-US" alt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…</a:t>
            </a:r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阿姊闻妹来</a:t>
            </a:r>
            <a:r>
              <a:rPr lang="en-US" alt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…</a:t>
            </a:r>
            <a:r>
              <a:rPr 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小弟闻姊来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磨刀霍霍向猪羊</a:t>
            </a:r>
            <a:endParaRPr lang="zh-CN" sz="2800" b="1" strike="noStrike" noProof="1" dirty="0">
              <a:solidFill>
                <a:schemeClr val="tx1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Rectangle 10"/>
          <p:cNvSpPr/>
          <p:nvPr/>
        </p:nvSpPr>
        <p:spPr>
          <a:xfrm>
            <a:off x="3526155" y="1450975"/>
            <a:ext cx="77025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鱼戏莲叶东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鱼戏莲叶西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鱼戏莲叶南</a:t>
            </a:r>
            <a:r>
              <a:rPr lang="en-US" altLang="zh-CN" sz="28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sym typeface="+mn-ea"/>
              </a:rPr>
              <a:t>鱼戏莲叶北</a:t>
            </a:r>
            <a:endParaRPr lang="zh-CN" altLang="en-US" sz="2800" b="1" strike="noStrike" noProof="1" dirty="0">
              <a:solidFill>
                <a:schemeClr val="tx1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Rectangle 10"/>
          <p:cNvSpPr/>
          <p:nvPr/>
        </p:nvSpPr>
        <p:spPr>
          <a:xfrm>
            <a:off x="1853565" y="2449830"/>
            <a:ext cx="4427855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军书十二</a:t>
            </a:r>
            <a:r>
              <a:rPr lang="zh-CN" altLang="en-US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卷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卷</a:t>
            </a:r>
            <a:r>
              <a:rPr lang="zh-CN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卷有爷名</a:t>
            </a:r>
            <a:endParaRPr lang="zh-CN" sz="3000" b="1" noProof="1" dirty="0">
              <a:solidFill>
                <a:srgbClr val="0000FF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8" name="Rectangle 10"/>
          <p:cNvSpPr/>
          <p:nvPr/>
        </p:nvSpPr>
        <p:spPr>
          <a:xfrm>
            <a:off x="617220" y="3038475"/>
            <a:ext cx="646176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壮士十年</a:t>
            </a:r>
            <a:r>
              <a:rPr lang="zh-CN" altLang="en-US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归</a:t>
            </a:r>
            <a:r>
              <a:rPr lang="zh-CN" altLang="en-US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r>
              <a:rPr lang="zh-CN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归</a:t>
            </a:r>
            <a:r>
              <a:rPr lang="zh-CN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来见</a:t>
            </a:r>
            <a:r>
              <a:rPr lang="zh-CN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天子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天子</a:t>
            </a:r>
            <a:r>
              <a:rPr lang="zh-CN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坐明堂</a:t>
            </a:r>
            <a:endParaRPr lang="zh-CN" sz="3000" b="1" noProof="1" dirty="0">
              <a:solidFill>
                <a:srgbClr val="0000FF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0" name="Rectangle 10"/>
          <p:cNvSpPr/>
          <p:nvPr/>
        </p:nvSpPr>
        <p:spPr>
          <a:xfrm>
            <a:off x="6995795" y="2449830"/>
            <a:ext cx="42329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 fontAlgn="base"/>
            <a:r>
              <a:rPr lang="zh-CN" altLang="en-US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出门看</a:t>
            </a:r>
            <a:r>
              <a:rPr lang="zh-CN" altLang="en-US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火伴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000" b="1" noProof="1" dirty="0">
                <a:solidFill>
                  <a:srgbClr val="FF0000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火伴</a:t>
            </a:r>
            <a:r>
              <a:rPr lang="zh-CN" sz="3000" b="1" noProof="1" dirty="0">
                <a:solidFill>
                  <a:srgbClr val="0000FF"/>
                </a:solidFill>
                <a:uFillTx/>
                <a:latin typeface="楷体_GB2312" panose="02010609030101010101" pitchFamily="49" charset="-122"/>
                <a:ea typeface="楷体_GB2312" panose="02010609030101010101" pitchFamily="49" charset="-122"/>
                <a:cs typeface="+mn-cs"/>
              </a:rPr>
              <a:t>皆惊忙</a:t>
            </a:r>
            <a:endParaRPr lang="zh-CN" sz="3000" b="1" noProof="1" dirty="0">
              <a:solidFill>
                <a:srgbClr val="0000FF"/>
              </a:solidFill>
              <a:uFillTx/>
              <a:latin typeface="楷体_GB2312" panose="02010609030101010101" pitchFamily="49" charset="-122"/>
              <a:ea typeface="楷体_GB2312" panose="02010609030101010101" pitchFamily="49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853565" y="3627120"/>
            <a:ext cx="43561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万里赴戎机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关山度若飞。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6" name="Rectangle 10"/>
          <p:cNvSpPr/>
          <p:nvPr/>
        </p:nvSpPr>
        <p:spPr>
          <a:xfrm>
            <a:off x="617220" y="4657090"/>
            <a:ext cx="1088453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                   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问女何所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问女何所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忆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。女亦无所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女亦无所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忆 </a:t>
            </a:r>
            <a:endParaRPr lang="zh-CN" altLang="en-US" sz="32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63385" y="3591560"/>
            <a:ext cx="4335145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朔气传金柝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寒光照铁衣。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7220" y="4144645"/>
            <a:ext cx="446151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spcBef>
                <a:spcPct val="0"/>
              </a:spcBef>
              <a:buClr>
                <a:srgbClr val="9BBB59"/>
              </a:buClr>
              <a:buFont typeface="Wingdings" panose="05000000000000000000" pitchFamily="2" charset="2"/>
            </a:pPr>
            <a:r>
              <a:rPr lang="zh-CN" altLang="en-US" sz="3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将军百战死,壮士十年归</a:t>
            </a:r>
            <a:endParaRPr lang="zh-CN" altLang="en-US" sz="30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Rectangle 10"/>
          <p:cNvSpPr/>
          <p:nvPr/>
        </p:nvSpPr>
        <p:spPr>
          <a:xfrm>
            <a:off x="6358255" y="5002530"/>
            <a:ext cx="9069070" cy="730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策</a:t>
            </a:r>
            <a:r>
              <a:rPr lang="zh-CN" altLang="en-US" sz="3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勋十二转</a:t>
            </a:r>
            <a:r>
              <a:rPr lang="en-US" altLang="zh-CN" sz="30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赏赐百千强（对偶）</a:t>
            </a:r>
            <a:endParaRPr lang="zh-CN" altLang="en-US" sz="3000" b="1" dirty="0">
              <a:solidFill>
                <a:srgbClr val="0000FF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Rectangle 10"/>
          <p:cNvSpPr/>
          <p:nvPr/>
        </p:nvSpPr>
        <p:spPr>
          <a:xfrm>
            <a:off x="2029460" y="5668010"/>
            <a:ext cx="90690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问女何所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问女何所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忆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。女亦无所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女亦无所</a:t>
            </a:r>
            <a:r>
              <a:rPr lang="zh-CN" altLang="en-US" sz="3200" b="1" dirty="0">
                <a:solidFill>
                  <a:srgbClr val="FF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忆</a:t>
            </a:r>
            <a:endParaRPr lang="zh-CN" altLang="en-US" sz="3200" b="1" dirty="0">
              <a:solidFill>
                <a:srgbClr val="FF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6" grpId="0"/>
      <p:bldP spid="4" grpId="0"/>
      <p:bldP spid="7" grpId="0"/>
      <p:bldP spid="8" grpId="0"/>
      <p:bldP spid="10" grpId="0"/>
      <p:bldP spid="15" grpId="0"/>
      <p:bldP spid="16" grpId="0"/>
      <p:bldP spid="2" grpId="0"/>
      <p:bldP spid="5" grpId="0"/>
      <p:bldP spid="9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27380" y="961390"/>
            <a:ext cx="103676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从语言风格上看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乐府诗朴实自然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多用口语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极富音乐性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以</a:t>
            </a:r>
            <a:r>
              <a:rPr lang="zh-CN" altLang="en-US" sz="3200" b="1" u="sng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口语化的问答刻画人物心理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以</a:t>
            </a:r>
            <a:r>
              <a:rPr lang="zh-CN" altLang="en-US" sz="3200" b="1" u="sng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铺陈排比描述行为情态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9590" y="3328670"/>
            <a:ext cx="1056386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en-US" altLang="zh-CN" sz="3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3200" b="1" dirty="0" smtClean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三段用排比的句式把东西南北市都写到了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为什么不在一个地方买齐东西？这样写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繁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琐吗？</a:t>
            </a:r>
            <a:endParaRPr lang="zh-CN" altLang="zh-CN" sz="3200" b="1" dirty="0">
              <a:solidFill>
                <a:srgbClr val="20202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TextBox 7"/>
          <p:cNvSpPr txBox="1"/>
          <p:nvPr/>
        </p:nvSpPr>
        <p:spPr>
          <a:xfrm>
            <a:off x="911860" y="4404995"/>
            <a:ext cx="7929563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612775"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①渲染战前紧张的气氛和战事的紧迫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3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612775"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②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家人对木兰从军的重视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；</a:t>
            </a:r>
            <a:endParaRPr lang="zh-CN" altLang="en-US" sz="3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612775"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③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乐府诗常用的一种写法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18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charRg st="18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charRg st="35" end="4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398145" y="2973705"/>
            <a:ext cx="1056386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en-US" altLang="zh-CN" sz="3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en-US" sz="3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第六段</a:t>
            </a:r>
            <a:r>
              <a:rPr lang="zh-CN" altLang="zh-CN" sz="3200" b="1" dirty="0" smtClean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写木兰回家与亲人团聚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用了什么修辞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？表现了她怎样的心情？</a:t>
            </a:r>
            <a:endParaRPr lang="zh-CN" altLang="zh-CN" sz="3200" b="1" dirty="0">
              <a:solidFill>
                <a:srgbClr val="20202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8145" y="4773930"/>
            <a:ext cx="10563860" cy="58356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en-US" altLang="zh-CN" sz="3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sz="3200" b="1" dirty="0" smtClean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结尾附文在文中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起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什么作用？</a:t>
            </a:r>
            <a:endParaRPr lang="zh-CN" altLang="zh-CN" sz="3200" b="1" dirty="0">
              <a:solidFill>
                <a:srgbClr val="20202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TextBox 7"/>
          <p:cNvSpPr txBox="1"/>
          <p:nvPr/>
        </p:nvSpPr>
        <p:spPr>
          <a:xfrm>
            <a:off x="549910" y="3978910"/>
            <a:ext cx="100901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612775"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运用排比表现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木兰欣喜若狂的心情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渲染了欢乐的气氛</a:t>
            </a:r>
            <a:r>
              <a:rPr lang="zh-CN" altLang="en-US" sz="30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FF0000"/>
              </a:solidFill>
              <a:uFillTx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TextBox 7"/>
          <p:cNvSpPr txBox="1"/>
          <p:nvPr/>
        </p:nvSpPr>
        <p:spPr>
          <a:xfrm>
            <a:off x="537845" y="5357495"/>
            <a:ext cx="100901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612775"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运用比喻</a:t>
            </a:r>
            <a:r>
              <a:rPr lang="zh-CN" altLang="en-US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是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对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木兰的赞美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再次表现木兰的机智谨慎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98145" y="816610"/>
            <a:ext cx="11172190" cy="107632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en-US" altLang="zh-CN" sz="3200" b="1" dirty="0" smtClean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3200" b="1" dirty="0" smtClean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写木兰的征途和战地生活时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ea typeface="SimSun-ExtB" panose="02010609060101010101" charset="-122"/>
                <a:sym typeface="宋体" panose="02010600030101010101" pitchFamily="2" charset="-122"/>
              </a:rPr>
              <a:t>诗中渲染了怎样的气氛</a:t>
            </a:r>
            <a:r>
              <a:rPr lang="zh-CN" altLang="zh-CN" sz="3200" b="1" dirty="0">
                <a:solidFill>
                  <a:srgbClr val="20202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？这跟表现木兰的思想感情有什么关系？</a:t>
            </a:r>
            <a:endParaRPr lang="zh-CN" altLang="zh-CN" sz="3200" b="1" dirty="0">
              <a:solidFill>
                <a:srgbClr val="202020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537845" y="1814830"/>
            <a:ext cx="1042416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612775"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写征途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渲染悲凉气氛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烘托木兰思亲的感情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0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612775">
              <a:lnSpc>
                <a:spcPct val="100000"/>
              </a:lnSpc>
            </a:pP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写战地生活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渲染紧张森严的气氛</a:t>
            </a:r>
            <a:r>
              <a:rPr lang="en-US" altLang="zh-CN" sz="3000" b="1">
                <a:solidFill>
                  <a:srgbClr val="0000FF"/>
                </a:solidFill>
                <a:uFillTx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烘托木兰的豪情壮志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charRg st="18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charRg st="18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26" y="234928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626418" y="235260"/>
            <a:ext cx="2792615" cy="713740"/>
            <a:chOff x="2371" y="690"/>
            <a:chExt cx="3471" cy="1124"/>
          </a:xfrm>
        </p:grpSpPr>
        <p:sp>
          <p:nvSpPr>
            <p:cNvPr id="2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2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比较阅读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3091180" y="2706370"/>
            <a:ext cx="1207135" cy="40259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4865" y="2775585"/>
            <a:ext cx="3082290" cy="36830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473950" y="2621915"/>
            <a:ext cx="225425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sù</a:t>
            </a:r>
            <a:r>
              <a:rPr lang="en-US" altLang="zh-CN" sz="30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逆流</a:t>
            </a:r>
            <a:endParaRPr lang="zh-CN" altLang="en-US" sz="30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88010" y="780415"/>
            <a:ext cx="1101534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《木兰从军》与《木兰诗》都讲述了木兰代父从军的故事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在情节的安排方面有哪些异同之处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32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15365" y="1949450"/>
            <a:ext cx="969645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同：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异：</a:t>
            </a:r>
            <a:endParaRPr lang="zh-CN" altLang="en-US" sz="3200" b="1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54505" y="1856740"/>
            <a:ext cx="6012815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代父从军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市鞍马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征战沙场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屡建奇功</a:t>
            </a:r>
            <a:endParaRPr lang="zh-CN" altLang="en-US" sz="3200" b="1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4000" y="4501515"/>
            <a:ext cx="102076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《木兰诗》停杼叹息、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24000" y="3917950"/>
            <a:ext cx="7699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《木兰从军》骑术精湛、</a:t>
            </a:r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1060" y="3919220"/>
            <a:ext cx="21215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女扮男装、      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54010" y="3917950"/>
            <a:ext cx="36493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巾帼不让须眉      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01970" y="4502785"/>
            <a:ext cx="23285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征途思家、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28560" y="4502785"/>
            <a:ext cx="23863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辞官还乡、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31350" y="4501515"/>
            <a:ext cx="19843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n>
                  <a:noFill/>
                </a:ln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家人团聚、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70935" y="5086350"/>
            <a:ext cx="21799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火伴惊奇</a:t>
            </a:r>
            <a:endParaRPr lang="zh-CN" altLang="en-US" sz="3200" b="1">
              <a:ln>
                <a:noFill/>
              </a:ln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  <p:bldP spid="8" grpId="0"/>
      <p:bldP spid="9" grpId="0"/>
      <p:bldP spid="10" grpId="0"/>
      <p:bldP spid="11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62894" y="327970"/>
            <a:ext cx="279261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作业布置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814070" y="1198245"/>
            <a:ext cx="10337800" cy="4954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现代汉语词典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解释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“巾和帼是古代妇女戴的头巾和发饰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巾帼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借指妇女。”巾帼英雄即女中豪杰。那么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除了代父从军的花木兰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还有哪些女性称得上巾帼英雄呢？</a:t>
            </a:r>
            <a:endParaRPr lang="zh-CN" altLang="zh-CN" sz="2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endParaRPr lang="en-US" altLang="zh-CN" sz="8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/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商王武丁的妻子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妇好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是中国历史上有据可查的军事统帅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她是一位巾帼英雄。李渊之女</a:t>
            </a:r>
            <a:r>
              <a:rPr lang="zh-CN" altLang="zh-CN" sz="28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平阳公主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她统帅</a:t>
            </a:r>
            <a:r>
              <a:rPr lang="zh-CN" altLang="zh-CN" sz="2800" b="1" dirty="0" smtClean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娘子军</a:t>
            </a:r>
            <a:r>
              <a:rPr lang="zh-CN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为大唐的建立立下汗马功劳。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梁红玉</a:t>
            </a:r>
            <a:r>
              <a:rPr lang="zh-CN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是南宋抗金女英雄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多次随夫出征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在建炎四年黄天荡之战中亲执桴鼓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和韩世忠共同指挥作战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将金军阻击在长江南岸达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48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天之久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从此名震天下。</a:t>
            </a:r>
            <a:r>
              <a:rPr lang="zh-CN" altLang="zh-CN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秋瑾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孙中山赞她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2800" b="1" dirty="0" smtClean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江户矢丹忱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感君首赞同盟会；轩亭洒碧血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愧我今招侠女魂。</a:t>
            </a:r>
            <a:r>
              <a:rPr lang="zh-CN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宋庆龄对她的评价也很高</a:t>
            </a:r>
            <a:r>
              <a:rPr lang="zh-CN" altLang="en-US" sz="2800" b="1">
                <a:solidFill>
                  <a:srgbClr val="000000"/>
                </a:solidFill>
                <a:sym typeface="宋体" panose="02010600030101010101" pitchFamily="2" charset="-122"/>
              </a:rPr>
              <a:t>:</a:t>
            </a:r>
            <a:r>
              <a:rPr lang="zh-CN" altLang="zh-CN" sz="2800" b="1" dirty="0" smtClean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“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秋瑾攻诗文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有</a:t>
            </a:r>
            <a:r>
              <a:rPr lang="zh-CN" altLang="zh-CN" sz="28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</a:rPr>
              <a:t>‘秋风秋雨愁煞人’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名句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能跨马携枪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曾东渡日本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志在革命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千秋万代传侠名。</a:t>
            </a:r>
            <a:r>
              <a:rPr lang="zh-CN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sym typeface="+mn-ea"/>
              </a:rPr>
              <a:t>”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38055" y="880376"/>
            <a:ext cx="2792615" cy="713740"/>
            <a:chOff x="2371" y="690"/>
            <a:chExt cx="3471" cy="1124"/>
          </a:xfrm>
        </p:grpSpPr>
        <p:sp>
          <p:nvSpPr>
            <p:cNvPr id="7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文学常识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780415" y="2008505"/>
            <a:ext cx="10392410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>
                <a:solidFill>
                  <a:srgbClr val="20202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200" b="1">
                <a:solidFill>
                  <a:srgbClr val="20202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木兰诗</a:t>
            </a:r>
            <a:r>
              <a:rPr lang="zh-CN" altLang="en-US" sz="3200" b="1">
                <a:solidFill>
                  <a:srgbClr val="20202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》是我国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南北朝</a:t>
            </a:r>
            <a:r>
              <a:rPr lang="zh-CN" altLang="en-US" sz="3200" b="1">
                <a:solidFill>
                  <a:srgbClr val="20202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时北方的一首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乐府</a:t>
            </a:r>
            <a:r>
              <a:rPr lang="zh-CN" altLang="en-US" sz="3200" b="1">
                <a:solidFill>
                  <a:srgbClr val="20202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民歌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20202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选自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北宋郭茂倩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编的《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乐府诗集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北朝乐府民歌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的代表作。</a:t>
            </a:r>
            <a:endParaRPr lang="zh-CN" altLang="en-US" sz="3200" b="1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它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与</a:t>
            </a:r>
            <a:r>
              <a:rPr lang="zh-CN" altLang="en-US" sz="3200" b="1">
                <a:solidFill>
                  <a:srgbClr val="0000FF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汉乐府诗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孔雀东南飞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》合称为</a:t>
            </a:r>
            <a:r>
              <a:rPr lang="en-US" altLang="zh-CN" sz="3200" b="1">
                <a:solidFill>
                  <a:srgbClr val="00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乐府双璧</a:t>
            </a:r>
            <a:r>
              <a:rPr lang="en-US" altLang="zh-CN" sz="3200" b="1">
                <a:solidFill>
                  <a:srgbClr val="000000"/>
                </a:solidFill>
                <a:uFillTx/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927792" y="456964"/>
            <a:ext cx="2792615" cy="713740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预习检测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968338" y="1441044"/>
            <a:ext cx="712406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给下列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红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色</a:t>
            </a:r>
            <a:r>
              <a:rPr lang="zh-CN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字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注音或根据拼音写汉字。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68338" y="2024310"/>
            <a:ext cx="9861055" cy="452310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机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杼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lang="zh-CN" altLang="zh-CN" sz="32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可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汗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军</a:t>
            </a: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帖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鞍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鞯</a:t>
            </a:r>
            <a:endParaRPr lang="zh-CN" altLang="zh-CN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燕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山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胡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骑 </a:t>
            </a:r>
            <a:r>
              <a:rPr lang="zh-CN" altLang="zh-CN" sz="3200" b="1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  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鸣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啾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啾       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</a:t>
            </a:r>
            <a:r>
              <a:rPr lang="zh-CN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戎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机       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朔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气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</a:t>
            </a:r>
            <a:r>
              <a:rPr lang="zh-CN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金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柝        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十二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转         霍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霍</a:t>
            </a:r>
            <a:endParaRPr lang="zh-CN" altLang="zh-CN" sz="3200" b="1" dirty="0">
              <a:solidFill>
                <a:srgbClr val="FF33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著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我旧时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裳             </a:t>
            </a:r>
            <a:r>
              <a:rPr lang="en-US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同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行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十二年      </a:t>
            </a:r>
            <a:endParaRPr lang="zh-CN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pèi</a:t>
            </a:r>
            <a:r>
              <a:rPr lang="en-US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头     阿</a:t>
            </a: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zǐ      </a:t>
            </a:r>
            <a:r>
              <a:rPr lang="zh-CN" altLang="en-US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闻妹来</a:t>
            </a:r>
            <a:r>
              <a:rPr lang="en-US" altLang="zh-CN" sz="3200" b="1" dirty="0" smtClean="0">
                <a:solidFill>
                  <a:srgbClr val="00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zh-CN" altLang="en-US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红</a:t>
            </a: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zhu</a:t>
            </a:r>
            <a:r>
              <a:rPr lang="zh-CN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zh-CN" altLang="en-US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g               </a:t>
            </a:r>
            <a:r>
              <a:rPr lang="en-US" altLang="zh-CN" sz="3200" b="1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理云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bìn              cí      </a:t>
            </a:r>
            <a:r>
              <a:rPr lang="zh-CN" altLang="en-US" sz="3200" b="1" err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兔脚扑朔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 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b</a:t>
            </a:r>
            <a:r>
              <a:rPr lang="zh-CN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altLang="zh-CN" sz="3200" dirty="0" err="1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28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g      </a:t>
            </a:r>
            <a:r>
              <a:rPr lang="zh-CN" altLang="zh-CN" sz="3200" b="1" dirty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地</a:t>
            </a:r>
            <a:r>
              <a:rPr lang="zh-CN" altLang="zh-CN" sz="3200" b="1" dirty="0" smtClean="0">
                <a:solidFill>
                  <a:srgbClr val="323232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走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    </a:t>
            </a:r>
            <a:r>
              <a:rPr lang="en-US" altLang="zh-CN" sz="32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2800" err="1">
                <a:solidFill>
                  <a:srgbClr val="FF0000"/>
                </a:solidFill>
                <a:latin typeface="Arial" panose="020B0604020202020204" pitchFamily="34" charset="0"/>
                <a:sym typeface="+mn-ea"/>
              </a:rPr>
              <a:t>             </a:t>
            </a:r>
            <a:endParaRPr lang="zh-CN" altLang="zh-CN" sz="32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1283" name="矩形 11282"/>
          <p:cNvSpPr/>
          <p:nvPr/>
        </p:nvSpPr>
        <p:spPr>
          <a:xfrm>
            <a:off x="10545763" y="2650173"/>
            <a:ext cx="309880" cy="52197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endParaRPr lang="zh-CN" altLang="en-US" sz="28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818446" y="3692851"/>
            <a:ext cx="309880" cy="583565"/>
          </a:xfrm>
          <a:prstGeom prst="rect">
            <a:avLst/>
          </a:prstGeom>
        </p:spPr>
        <p:txBody>
          <a:bodyPr wrap="none">
            <a:spAutoFit/>
          </a:bodyPr>
          <a:p>
            <a:endParaRPr lang="zh-CN" altLang="en-US" sz="3200" dirty="0">
              <a:solidFill>
                <a:srgbClr val="FF3300"/>
              </a:solidFill>
            </a:endParaRPr>
          </a:p>
        </p:txBody>
      </p:sp>
      <p:sp>
        <p:nvSpPr>
          <p:cNvPr id="26" name="Text Box 4"/>
          <p:cNvSpPr txBox="1"/>
          <p:nvPr/>
        </p:nvSpPr>
        <p:spPr>
          <a:xfrm>
            <a:off x="1199515" y="2024380"/>
            <a:ext cx="9792970" cy="45478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en-US" altLang="zh-CN" sz="3000" b="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      zhù</a:t>
            </a:r>
            <a:r>
              <a:rPr lang="en-US" altLang="zh-CN" sz="3000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charset="-122"/>
              </a:rPr>
              <a:t>          </a:t>
            </a:r>
            <a:r>
              <a:rPr lang="zh-CN" altLang="en-US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kè</a:t>
            </a: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</a:t>
            </a:r>
            <a:r>
              <a:rPr lang="zh-CN" altLang="en-US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h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á</a:t>
            </a:r>
            <a:r>
              <a:rPr lang="zh-CN" altLang="en-US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                </a:t>
            </a:r>
            <a:r>
              <a:rPr lang="en-US" altLang="zh-CN" sz="30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tiě</a:t>
            </a:r>
            <a:r>
              <a:rPr lang="en-US" altLang="zh-CN" sz="300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                     </a:t>
            </a:r>
            <a:r>
              <a:rPr lang="zh-CN" altLang="en-US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ji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zh-CN" altLang="en-US" sz="3200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n</a:t>
            </a:r>
            <a:endParaRPr lang="zh-CN" altLang="en-US" sz="3200" b="1" dirty="0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y</a:t>
            </a:r>
            <a:r>
              <a:rPr lang="zh-CN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ā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n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  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jì                       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jiū</a:t>
            </a:r>
            <a:r>
              <a:rPr lang="en-US" altLang="zh-CN" sz="320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           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róng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50000"/>
              </a:lnSpc>
            </a:pP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      shuò              tuò                    zhu</a:t>
            </a:r>
            <a:r>
              <a:rPr lang="en-US" altLang="zh-CN" sz="3000" b="1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ǎ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n              huò</a:t>
            </a:r>
            <a:endParaRPr lang="en-US" altLang="zh-CN" sz="3200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</a:endParaRPr>
          </a:p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           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zhuó   ch</a:t>
            </a:r>
            <a:r>
              <a:rPr lang="en-US" altLang="zh-CN" sz="3200" b="1" err="1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án</a:t>
            </a:r>
            <a:r>
              <a:rPr lang="en-US" altLang="zh-CN" sz="320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g     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 </a:t>
            </a: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         xíng          </a:t>
            </a:r>
            <a:endParaRPr lang="en-US" altLang="zh-CN" sz="3000" b="0" dirty="0">
              <a:solidFill>
                <a:srgbClr val="FF3300"/>
              </a:solidFill>
              <a:latin typeface="Arial" panose="020B0604020202020204" pitchFamily="34" charset="0"/>
              <a:sym typeface="宋体" panose="02010600030101010101" pitchFamily="2" charset="-122"/>
            </a:endParaRPr>
          </a:p>
          <a:p>
            <a:pPr>
              <a:lnSpc>
                <a:spcPct val="14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000" b="0" dirty="0">
                <a:solidFill>
                  <a:srgbClr val="FF3300"/>
                </a:solidFill>
                <a:latin typeface="Arial" panose="020B0604020202020204" pitchFamily="34" charset="0"/>
                <a:sym typeface="宋体" panose="02010600030101010101" pitchFamily="2" charset="-122"/>
              </a:rPr>
              <a:t>    </a:t>
            </a:r>
            <a:r>
              <a:rPr lang="zh-CN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辔</a:t>
            </a:r>
            <a:r>
              <a:rPr lang="en-US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   </a:t>
            </a:r>
            <a:r>
              <a:rPr lang="zh-CN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姊</a:t>
            </a:r>
            <a:r>
              <a:rPr lang="zh-CN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en-US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            </a:t>
            </a:r>
            <a:r>
              <a:rPr lang="zh-CN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妆</a:t>
            </a:r>
            <a:r>
              <a:rPr lang="en-US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         </a:t>
            </a:r>
            <a:endParaRPr lang="en-US" altLang="zh-CN" sz="36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45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</a:t>
            </a:r>
            <a:r>
              <a:rPr lang="zh-CN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鬓</a:t>
            </a:r>
            <a:r>
              <a:rPr lang="en-US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雌 </a:t>
            </a:r>
            <a:r>
              <a:rPr lang="en-US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        </a:t>
            </a:r>
            <a:r>
              <a:rPr lang="zh-CN" altLang="zh-CN" sz="36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傍</a:t>
            </a:r>
            <a:r>
              <a:rPr lang="en-US" altLang="zh-CN" sz="3000" b="1" dirty="0">
                <a:solidFill>
                  <a:srgbClr val="FF3300"/>
                </a:solidFill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3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                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6" grpId="0" bldLvl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9697" name="文本框 9"/>
          <p:cNvSpPr txBox="1"/>
          <p:nvPr/>
        </p:nvSpPr>
        <p:spPr>
          <a:xfrm>
            <a:off x="1476375" y="2741930"/>
            <a:ext cx="971613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唧唧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复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唧唧，木兰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当</a:t>
            </a: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户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织。不闻机杼声，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600" b="1" dirty="0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唯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闻女叹息。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698" name="文本框 1"/>
          <p:cNvSpPr txBox="1"/>
          <p:nvPr/>
        </p:nvSpPr>
        <p:spPr>
          <a:xfrm>
            <a:off x="800735" y="1468120"/>
            <a:ext cx="10240010" cy="64516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结合注释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翻译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将不理解的句子勾画出来</a:t>
            </a:r>
            <a:r>
              <a:rPr lang="en-US" altLang="zh-CN" sz="36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讨论交流</a:t>
            </a:r>
            <a:r>
              <a:rPr lang="zh-CN" altLang="en-US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36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39" name="文本框 5"/>
          <p:cNvSpPr txBox="1"/>
          <p:nvPr/>
        </p:nvSpPr>
        <p:spPr>
          <a:xfrm>
            <a:off x="5944235" y="3266123"/>
            <a:ext cx="1295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对着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7495" y="4394835"/>
            <a:ext cx="5794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只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5"/>
          <p:cNvSpPr txBox="1"/>
          <p:nvPr/>
        </p:nvSpPr>
        <p:spPr>
          <a:xfrm>
            <a:off x="3492500" y="3266123"/>
            <a:ext cx="5302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又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" name="文本框 5"/>
          <p:cNvSpPr txBox="1"/>
          <p:nvPr/>
        </p:nvSpPr>
        <p:spPr>
          <a:xfrm>
            <a:off x="6569710" y="2363470"/>
            <a:ext cx="6699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门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39197" y="330599"/>
            <a:ext cx="2792615" cy="713740"/>
            <a:chOff x="2371" y="690"/>
            <a:chExt cx="3471" cy="1124"/>
          </a:xfrm>
        </p:grpSpPr>
        <p:sp>
          <p:nvSpPr>
            <p:cNvPr id="11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2" name="TextBox 18"/>
            <p:cNvSpPr txBox="1"/>
            <p:nvPr/>
          </p:nvSpPr>
          <p:spPr>
            <a:xfrm>
              <a:off x="2644" y="741"/>
              <a:ext cx="289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疏通文意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1745" name="文本框 9"/>
          <p:cNvSpPr txBox="1"/>
          <p:nvPr/>
        </p:nvSpPr>
        <p:spPr>
          <a:xfrm>
            <a:off x="988060" y="1269365"/>
            <a:ext cx="1028763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3500" b="1" dirty="0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问女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何所</a:t>
            </a:r>
            <a:r>
              <a:rPr lang="zh-CN" altLang="zh-CN" sz="35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思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，问女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</a:rPr>
              <a:t>何所</a:t>
            </a:r>
            <a:r>
              <a:rPr lang="zh-CN" altLang="zh-CN" sz="3500" b="1" u="sng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忆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。女亦无所思，女亦</a:t>
            </a:r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无所忆。昨夜见军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帖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，可汗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大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点兵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，军书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十二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卷，</a:t>
            </a:r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endParaRPr lang="zh-CN" altLang="zh-CN" sz="3500" b="1" dirty="0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卷卷有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爷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</a:rPr>
              <a:t>名。</a:t>
            </a:r>
            <a:r>
              <a:rPr lang="zh-CN" altLang="zh-CN" sz="35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阿爷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无大儿，木兰无长兄，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愿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  <a:sym typeface="+mn-ea"/>
              </a:rPr>
              <a:t>为</a:t>
            </a:r>
            <a:r>
              <a:rPr lang="zh-CN" altLang="zh-CN" sz="35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市</a:t>
            </a:r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  <a:sym typeface="+mn-ea"/>
              </a:rPr>
              <a:t>鞍</a:t>
            </a:r>
            <a:endParaRPr lang="zh-CN" altLang="zh-CN" sz="3500" b="1" u="sng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endParaRPr lang="zh-CN" altLang="zh-CN" sz="3500" b="1" u="sng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r>
              <a:rPr lang="zh-CN" altLang="zh-CN" sz="3500" b="1" u="sng" dirty="0">
                <a:latin typeface="黑体" panose="02010609060101010101" charset="-122"/>
                <a:ea typeface="黑体" panose="02010609060101010101" charset="-122"/>
                <a:sym typeface="+mn-ea"/>
              </a:rPr>
              <a:t>马</a:t>
            </a:r>
            <a:r>
              <a:rPr lang="zh-CN" altLang="zh-CN" sz="35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，从此替爷征。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35070" y="845185"/>
            <a:ext cx="6794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想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50940" y="874395"/>
            <a:ext cx="96774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思念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8" name="文本框 4"/>
          <p:cNvSpPr txBox="1"/>
          <p:nvPr/>
        </p:nvSpPr>
        <p:spPr>
          <a:xfrm>
            <a:off x="4414203" y="3374073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文告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89" name="文本框 7"/>
          <p:cNvSpPr txBox="1"/>
          <p:nvPr/>
        </p:nvSpPr>
        <p:spPr>
          <a:xfrm>
            <a:off x="5550218" y="3374073"/>
            <a:ext cx="16684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大规模地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0" name="文本框 8"/>
          <p:cNvSpPr txBox="1"/>
          <p:nvPr/>
        </p:nvSpPr>
        <p:spPr>
          <a:xfrm>
            <a:off x="9233218" y="3374390"/>
            <a:ext cx="97313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很多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869883" y="4481830"/>
            <a:ext cx="1450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指父亲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8003" name="文本框 7"/>
          <p:cNvSpPr txBox="1"/>
          <p:nvPr/>
        </p:nvSpPr>
        <p:spPr>
          <a:xfrm>
            <a:off x="2610168" y="1832610"/>
            <a:ext cx="4805362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即“所思何”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所忆何</a:t>
            </a:r>
            <a:r>
              <a:rPr lang="en-US" altLang="zh-CN" sz="3200" b="1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”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疑问代词作宾语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宾语前置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28485" y="2462213"/>
            <a:ext cx="96361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征兵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2" name="文本框 7"/>
          <p:cNvSpPr txBox="1"/>
          <p:nvPr/>
        </p:nvSpPr>
        <p:spPr>
          <a:xfrm>
            <a:off x="8753475" y="4481513"/>
            <a:ext cx="92233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愿意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394" name="文本框 7"/>
          <p:cNvSpPr txBox="1"/>
          <p:nvPr/>
        </p:nvSpPr>
        <p:spPr>
          <a:xfrm>
            <a:off x="10033000" y="4481513"/>
            <a:ext cx="5762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7"/>
          <p:cNvSpPr txBox="1"/>
          <p:nvPr/>
        </p:nvSpPr>
        <p:spPr>
          <a:xfrm>
            <a:off x="7892415" y="4928870"/>
            <a:ext cx="41382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2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即“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愿为</a:t>
            </a:r>
            <a:r>
              <a:rPr lang="en-US" altLang="zh-CN" sz="28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之</a:t>
            </a:r>
            <a:r>
              <a:rPr lang="en-US" altLang="zh-CN" sz="2800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市鞍马</a:t>
            </a:r>
            <a:r>
              <a:rPr lang="zh-CN" altLang="en-US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en-US" altLang="zh-CN" sz="28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意思是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愿意为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此</a:t>
            </a:r>
            <a:r>
              <a:rPr lang="en-US" altLang="zh-CN" sz="28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去买鞍马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8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16388" grpId="0"/>
      <p:bldP spid="16389" grpId="0"/>
      <p:bldP spid="16390" grpId="0"/>
      <p:bldP spid="10" grpId="0"/>
      <p:bldP spid="128003" grpId="0"/>
      <p:bldP spid="5" grpId="0"/>
      <p:bldP spid="16392" grpId="0"/>
      <p:bldP spid="16394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3793" name="文本框 9"/>
          <p:cNvSpPr txBox="1"/>
          <p:nvPr/>
        </p:nvSpPr>
        <p:spPr>
          <a:xfrm>
            <a:off x="1593215" y="549275"/>
            <a:ext cx="9258935" cy="5666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        </a:t>
            </a:r>
            <a:r>
              <a:rPr lang="zh-CN" altLang="zh-CN" sz="3500" b="1" u="sng" dirty="0">
                <a:latin typeface="Times New Roman" panose="02020603050405020304" pitchFamily="18" charset="0"/>
                <a:ea typeface="黑体" panose="02010609060101010101" charset="-122"/>
              </a:rPr>
              <a:t>东</a:t>
            </a:r>
            <a:r>
              <a:rPr lang="zh-CN" altLang="zh-CN" sz="3500" b="1" u="sng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市</a:t>
            </a:r>
            <a:r>
              <a:rPr lang="zh-CN" altLang="zh-CN" sz="3500" b="1" u="sng" dirty="0">
                <a:latin typeface="Times New Roman" panose="02020603050405020304" pitchFamily="18" charset="0"/>
                <a:ea typeface="黑体" panose="02010609060101010101" charset="-122"/>
              </a:rPr>
              <a:t>买骏马，西市买鞍鞯，南市买辔头，</a:t>
            </a:r>
            <a:endParaRPr lang="en-US" altLang="zh-CN" sz="3500" b="1" u="sng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3500" b="1" u="sng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u="sng" dirty="0">
                <a:latin typeface="Times New Roman" panose="02020603050405020304" pitchFamily="18" charset="0"/>
                <a:ea typeface="黑体" panose="02010609060101010101" charset="-122"/>
              </a:rPr>
              <a:t>北市买长鞭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旦</a:t>
            </a:r>
            <a:r>
              <a:rPr lang="zh-CN" altLang="zh-CN" sz="3500" b="1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charset="-122"/>
              </a:rPr>
              <a:t>辞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爷娘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去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，</a:t>
            </a:r>
            <a:r>
              <a:rPr lang="zh-CN" altLang="zh-CN" sz="35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</a:rPr>
              <a:t>暮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宿黄河边，不闻</a:t>
            </a: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爷娘唤女声，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但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闻黄河流水鸣</a:t>
            </a:r>
            <a:r>
              <a:rPr lang="zh-CN" altLang="zh-CN" sz="35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溅溅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。旦辞黄河</a:t>
            </a: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去，暮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至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黑山头，不闻爷娘唤女声，但闻燕山</a:t>
            </a: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zh-CN" altLang="zh-CN" sz="3500" b="1" dirty="0">
              <a:latin typeface="Times New Roman" panose="02020603050405020304" pitchFamily="18" charset="0"/>
              <a:ea typeface="黑体" panose="02010609060101010101" charset="-122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胡</a:t>
            </a:r>
            <a:r>
              <a:rPr lang="zh-CN" altLang="zh-CN" sz="3500" b="1" dirty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charset="-122"/>
              </a:rPr>
              <a:t>骑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鸣</a:t>
            </a:r>
            <a:r>
              <a:rPr lang="zh-CN" altLang="zh-CN" sz="3500" b="1" dirty="0">
                <a:solidFill>
                  <a:srgbClr val="0000FF"/>
                </a:solidFill>
                <a:uFillTx/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啾啾</a:t>
            </a:r>
            <a:r>
              <a:rPr lang="zh-CN" altLang="zh-CN" sz="3500" b="1" dirty="0">
                <a:latin typeface="Times New Roman" panose="02020603050405020304" pitchFamily="18" charset="0"/>
                <a:ea typeface="黑体" panose="02010609060101010101" charset="-122"/>
              </a:rPr>
              <a:t>。</a:t>
            </a:r>
            <a:endParaRPr lang="en-US" altLang="zh-CN" sz="35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974148" y="2338388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早晨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771" name="文本框 1"/>
          <p:cNvSpPr txBox="1"/>
          <p:nvPr/>
        </p:nvSpPr>
        <p:spPr>
          <a:xfrm>
            <a:off x="1789113" y="6024880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战马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45" name="文本框 1"/>
          <p:cNvSpPr txBox="1"/>
          <p:nvPr/>
        </p:nvSpPr>
        <p:spPr>
          <a:xfrm>
            <a:off x="4341178" y="3575685"/>
            <a:ext cx="5762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只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2726055" y="201613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集市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6055995" y="2338388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离开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文本框 1"/>
          <p:cNvSpPr txBox="1"/>
          <p:nvPr/>
        </p:nvSpPr>
        <p:spPr>
          <a:xfrm>
            <a:off x="4760278" y="2338705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告辞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98970" y="2338388"/>
            <a:ext cx="9429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晚上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41270" y="1189355"/>
            <a:ext cx="7689850" cy="52197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none">
            <a:spAutoFit/>
          </a:bodyPr>
          <a:p>
            <a:pPr algn="l"/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互文</a:t>
            </a: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:</a:t>
            </a:r>
            <a:r>
              <a:rPr lang="en-US" altLang="zh-CN" sz="2800" b="1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木兰</a:t>
            </a:r>
            <a:r>
              <a:rPr lang="en-US" altLang="zh-CN" sz="2800" b="1">
                <a:solidFill>
                  <a:srgbClr val="FF0000"/>
                </a:solidFill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)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到各处街市买了马匹、马鞍等战具。</a:t>
            </a:r>
            <a:endParaRPr lang="zh-CN" altLang="en-US" sz="28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8"/>
          <p:cNvSpPr txBox="1">
            <a:spLocks noChangeArrowheads="1"/>
          </p:cNvSpPr>
          <p:nvPr/>
        </p:nvSpPr>
        <p:spPr bwMode="auto">
          <a:xfrm>
            <a:off x="7418705" y="3575685"/>
            <a:ext cx="138493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+mj-ea"/>
                <a:ea typeface="+mj-ea"/>
                <a:sym typeface="宋体" panose="02010600030101010101" pitchFamily="2" charset="-122"/>
              </a:rPr>
              <a:t>水流</a:t>
            </a:r>
            <a:r>
              <a:rPr lang="zh-CN" altLang="en-US" sz="2800" b="1" dirty="0" smtClean="0">
                <a:solidFill>
                  <a:srgbClr val="0000FF"/>
                </a:solidFill>
                <a:latin typeface="+mj-ea"/>
                <a:ea typeface="+mj-ea"/>
                <a:sym typeface="宋体" panose="02010600030101010101" pitchFamily="2" charset="-122"/>
              </a:rPr>
              <a:t>声</a:t>
            </a:r>
            <a:endParaRPr lang="zh-CN" altLang="en-US" sz="2800" b="1" dirty="0">
              <a:solidFill>
                <a:srgbClr val="0000FF"/>
              </a:solidFill>
              <a:latin typeface="+mj-ea"/>
              <a:ea typeface="+mj-ea"/>
              <a:sym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055620" y="6024880"/>
            <a:ext cx="214503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28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马叫的</a:t>
            </a:r>
            <a:r>
              <a:rPr lang="zh-CN" altLang="en-US" sz="28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宋体" panose="02010600030101010101" pitchFamily="2" charset="-122"/>
              </a:rPr>
              <a:t>声音</a:t>
            </a:r>
            <a:endParaRPr lang="zh-CN" altLang="en-US" sz="28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宋体" panose="02010600030101010101" pitchFamily="2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2951798" y="4768850"/>
            <a:ext cx="93662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到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2771" grpId="0"/>
      <p:bldP spid="18445" grpId="0"/>
      <p:bldP spid="4" grpId="0"/>
      <p:bldP spid="5" grpId="0"/>
      <p:bldP spid="6" grpId="0"/>
      <p:bldP spid="7" grpId="0"/>
      <p:bldP spid="8" grpId="0" bldLvl="0" animBg="1"/>
      <p:bldP spid="3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5841" name="文本框 3"/>
          <p:cNvSpPr txBox="1"/>
          <p:nvPr/>
        </p:nvSpPr>
        <p:spPr>
          <a:xfrm>
            <a:off x="1478915" y="680085"/>
            <a:ext cx="9112250" cy="2084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lnSpc>
                <a:spcPct val="120000"/>
              </a:lnSpc>
            </a:pPr>
            <a:r>
              <a:rPr lang="en-US" altLang="zh-CN" sz="3600" b="1"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万里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赴</a:t>
            </a:r>
            <a:r>
              <a:rPr lang="zh-CN" altLang="zh-CN" sz="36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戎机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，</a:t>
            </a:r>
            <a:r>
              <a:rPr lang="zh-CN" altLang="zh-CN" sz="3600" b="1" u="sng" dirty="0">
                <a:latin typeface="黑体" panose="02010609060101010101" charset="-122"/>
                <a:ea typeface="黑体" panose="02010609060101010101" charset="-122"/>
              </a:rPr>
              <a:t>关山</a:t>
            </a:r>
            <a:r>
              <a:rPr lang="zh-CN" altLang="zh-CN" sz="3600" b="1" u="sng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度</a:t>
            </a:r>
            <a:r>
              <a:rPr lang="zh-CN" altLang="zh-CN" sz="3600" b="1" u="sng" dirty="0">
                <a:latin typeface="黑体" panose="02010609060101010101" charset="-122"/>
                <a:ea typeface="黑体" panose="02010609060101010101" charset="-122"/>
              </a:rPr>
              <a:t>若飞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r>
              <a:rPr lang="zh-CN" altLang="zh-CN" sz="36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朔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气传金柝，</a:t>
            </a: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endParaRPr lang="zh-CN" altLang="zh-CN" sz="3600" b="1" dirty="0"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寒光照铁衣。</a:t>
            </a:r>
            <a:r>
              <a:rPr lang="zh-CN" altLang="zh-CN" sz="3600" b="1" u="sng" dirty="0">
                <a:latin typeface="黑体" panose="02010609060101010101" charset="-122"/>
                <a:ea typeface="黑体" panose="02010609060101010101" charset="-122"/>
              </a:rPr>
              <a:t>将军百战死，壮士十年归</a:t>
            </a:r>
            <a:r>
              <a:rPr lang="zh-CN" altLang="zh-CN" sz="3600" b="1" dirty="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en-US" altLang="zh-CN" sz="36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78" name="文本框 5"/>
          <p:cNvSpPr txBox="1"/>
          <p:nvPr/>
        </p:nvSpPr>
        <p:spPr>
          <a:xfrm>
            <a:off x="7918450" y="1341438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北方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79" name="文本框 3"/>
          <p:cNvSpPr txBox="1"/>
          <p:nvPr/>
        </p:nvSpPr>
        <p:spPr>
          <a:xfrm>
            <a:off x="3287713" y="1341438"/>
            <a:ext cx="1008062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奔赴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1" name="文本框 1"/>
          <p:cNvSpPr txBox="1"/>
          <p:nvPr/>
        </p:nvSpPr>
        <p:spPr>
          <a:xfrm>
            <a:off x="6038850" y="1341438"/>
            <a:ext cx="9048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越过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" name="文本框 3"/>
          <p:cNvSpPr txBox="1"/>
          <p:nvPr/>
        </p:nvSpPr>
        <p:spPr>
          <a:xfrm>
            <a:off x="3924300" y="368300"/>
            <a:ext cx="10080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solidFill>
                  <a:srgbClr val="0000FF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战事</a:t>
            </a:r>
            <a:endParaRPr lang="zh-CN" altLang="en-US" sz="2800" b="1" dirty="0">
              <a:solidFill>
                <a:srgbClr val="0000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95775" y="2701290"/>
            <a:ext cx="5437505" cy="1014730"/>
          </a:xfrm>
          <a:prstGeom prst="rect">
            <a:avLst/>
          </a:prstGeom>
          <a:noFill/>
          <a:ln w="12700" cap="flat" cmpd="sng">
            <a:solidFill>
              <a:srgbClr val="385D8A"/>
            </a:solidFill>
            <a:prstDash val="sysDot"/>
            <a:round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互文</a:t>
            </a:r>
            <a:r>
              <a:rPr lang="zh-CN" altLang="en-US" sz="2800" b="1">
                <a:solidFill>
                  <a:srgbClr val="FF0000"/>
                </a:solidFill>
                <a:sym typeface="宋体" panose="02010600030101010101" pitchFamily="2" charset="-122"/>
              </a:rPr>
              <a:t>: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将士们征战多年</a:t>
            </a:r>
            <a:r>
              <a:rPr lang="en-US" altLang="zh-CN" sz="32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身经百战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有的战死沙场</a:t>
            </a:r>
            <a:r>
              <a:rPr lang="en-US" altLang="zh-CN" sz="2800" b="1">
                <a:solidFill>
                  <a:srgbClr val="FF3300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3300"/>
                </a:solidFill>
                <a:latin typeface="宋体" panose="02010600030101010101" pitchFamily="2" charset="-122"/>
              </a:rPr>
              <a:t>有的胜利归来。</a:t>
            </a:r>
            <a:endParaRPr lang="zh-CN" altLang="en-US" sz="2800" b="1" dirty="0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843530" y="4010025"/>
            <a:ext cx="8188325" cy="2061210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 wrap="square" rtlCol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知识卡片：</a:t>
            </a:r>
            <a:endParaRPr lang="zh-CN" altLang="en-US" sz="3200" b="1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</a:rPr>
              <a:t>    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互文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也叫</a:t>
            </a:r>
            <a:r>
              <a:rPr lang="zh-CN" altLang="en-US" sz="3200" b="1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互文见义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,是古诗文中经常运用的一种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修辞手法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:上下文各有交错省却,而又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sym typeface="宋体" panose="02010600030101010101" pitchFamily="2" charset="-122"/>
              </a:rPr>
              <a:t>相互补足、交互见义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en-US" altLang="zh-CN" sz="3200" b="1">
              <a:ea typeface="SimSun-ExtB" panose="02010609060101010101" charset="-122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/>
      <p:bldP spid="24581" grpId="0"/>
      <p:bldP spid="2" grpId="0"/>
      <p:bldP spid="8" grpId="0" bldLvl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SPECIAL_SOURCE" val="bdnull"/>
</p:tagLst>
</file>

<file path=ppt/tags/tag11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SPECIAL_SOURCE" val="bdnull"/>
</p:tagLst>
</file>

<file path=ppt/tags/tag13.xml><?xml version="1.0" encoding="utf-8"?>
<p:tagLst xmlns:p="http://schemas.openxmlformats.org/presentationml/2006/main">
  <p:tag name="KSO_WM_SPECIAL_SOURCE" val="bdnull"/>
</p:tagLst>
</file>

<file path=ppt/tags/tag14.xml><?xml version="1.0" encoding="utf-8"?>
<p:tagLst xmlns:p="http://schemas.openxmlformats.org/presentationml/2006/main">
  <p:tag name="KSO_WM_SPECIAL_SOURCE" val="bdnull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SPECIAL_SOURCE" val="bdnull"/>
</p:tagLst>
</file>

<file path=ppt/tags/tag18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SPECIAL_SOURCE" val="bdnull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UNIT_TABLE_BEAUTIFY" val="smartTable{3ecaf9f9-379c-43be-84b8-72a91cfa14e2}"/>
  <p:tag name="TABLE_ENDDRAG_ORIGIN_RECT" val="942*441"/>
  <p:tag name="TABLE_ENDDRAG_RECT" val="8*73*942*441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SPECIAL_SOURCE" val="bdnull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SPECIAL_SOURCE" val="bdnull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SPECIAL_SOURCE" val="bdnull"/>
</p:tagLst>
</file>

<file path=ppt/tags/tag31.xml><?xml version="1.0" encoding="utf-8"?>
<p:tagLst xmlns:p="http://schemas.openxmlformats.org/presentationml/2006/main">
  <p:tag name="KSO_WM_SPECIAL_SOURCE" val="bdnull"/>
</p:tagLst>
</file>

<file path=ppt/tags/tag32.xml><?xml version="1.0" encoding="utf-8"?>
<p:tagLst xmlns:p="http://schemas.openxmlformats.org/presentationml/2006/main">
  <p:tag name="KSO_WM_SPECIAL_SOURCE" val="bdnull"/>
</p:tagLst>
</file>

<file path=ppt/tags/tag33.xml><?xml version="1.0" encoding="utf-8"?>
<p:tagLst xmlns:p="http://schemas.openxmlformats.org/presentationml/2006/main">
  <p:tag name="KSO_WM_SPECIAL_SOURCE" val="bdnull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SPECIAL_SOURCE" val="bdnull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DOCER_TEMPLATE_OPEN_ONCE_MARK" val="1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5.xml><?xml version="1.0" encoding="utf-8"?>
<p:tagLst xmlns:p="http://schemas.openxmlformats.org/presentationml/2006/main">
  <p:tag name="KSO_WM_SPECIAL_SOURCE" val="bdnull"/>
</p:tagLst>
</file>

<file path=ppt/tags/tag6.xml><?xml version="1.0" encoding="utf-8"?>
<p:tagLst xmlns:p="http://schemas.openxmlformats.org/presentationml/2006/main">
  <p:tag name="KSO_WM_SPECIAL_SOURCE" val="bdnull"/>
</p:tagLst>
</file>

<file path=ppt/tags/tag7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lang="zh-CN" altLang="en-US" sz="2800" b="1">
            <a:solidFill>
              <a:srgbClr val="FF0000"/>
            </a:solidFill>
            <a:latin typeface="黑体" panose="02010609060101010101" charset="-122"/>
            <a:ea typeface="黑体" panose="02010609060101010101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5001</Words>
  <Application>WPS 演示</Application>
  <PresentationFormat>自定义</PresentationFormat>
  <Paragraphs>529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2" baseType="lpstr">
      <vt:lpstr>Arial</vt:lpstr>
      <vt:lpstr>宋体</vt:lpstr>
      <vt:lpstr>Wingdings</vt:lpstr>
      <vt:lpstr>黑体</vt:lpstr>
      <vt:lpstr>思源黑体 CN Bold</vt:lpstr>
      <vt:lpstr>SimSun-ExtB</vt:lpstr>
      <vt:lpstr>Calibri</vt:lpstr>
      <vt:lpstr>思源宋体 CN SemiBold</vt:lpstr>
      <vt:lpstr>楷体</vt:lpstr>
      <vt:lpstr>新宋体</vt:lpstr>
      <vt:lpstr>方正楷体_GBK</vt:lpstr>
      <vt:lpstr>微软雅黑</vt:lpstr>
      <vt:lpstr>Times New Roman</vt:lpstr>
      <vt:lpstr>Arial Unicode MS</vt:lpstr>
      <vt:lpstr>等线</vt:lpstr>
      <vt:lpstr>华文楷体</vt:lpstr>
      <vt:lpstr>楷体_GB2312</vt:lpstr>
      <vt:lpstr>隶书</vt:lpstr>
      <vt:lpstr>Tw Cen MT</vt:lpstr>
      <vt:lpstr>Office 主题​​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dell</cp:lastModifiedBy>
  <cp:revision>697</cp:revision>
  <dcterms:created xsi:type="dcterms:W3CDTF">2017-08-03T09:01:00Z</dcterms:created>
  <dcterms:modified xsi:type="dcterms:W3CDTF">2022-03-08T06:15:38Z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B44E8BE1C0664925912FC8E651B86514</vt:lpwstr>
  </property>
</Properties>
</file>