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6" r:id="rId22"/>
    <p:sldId id="275" r:id="rId23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7477" autoAdjust="0"/>
  </p:normalViewPr>
  <p:slideViewPr>
    <p:cSldViewPr>
      <p:cViewPr varScale="1">
        <p:scale>
          <a:sx n="58" d="100"/>
          <a:sy n="58" d="100"/>
        </p:scale>
        <p:origin x="-1502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8" y="480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711D6-029F-44F9-97AB-949F083367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82051-21C0-4B31-BF2C-7A2C961AA63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82051-21C0-4B31-BF2C-7A2C961AA63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baike.baidu.com/item/%E6%98%93%E7%BB%8F" TargetMode="External" /><Relationship Id="rId3" Type="http://schemas.openxmlformats.org/officeDocument/2006/relationships/hyperlink" Target="https://baike.baidu.com/item/%E8%AE%BA%E8%AF%AD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7200" b="1" smtClean="0">
                <a:solidFill>
                  <a:srgbClr val="FF0000"/>
                </a:solidFill>
              </a:rPr>
              <a:t>《</a:t>
            </a:r>
            <a:r>
              <a:rPr lang="zh-CN" altLang="en-US" sz="7200" b="1" smtClean="0">
                <a:solidFill>
                  <a:srgbClr val="FF0000"/>
                </a:solidFill>
              </a:rPr>
              <a:t>老子</a:t>
            </a:r>
            <a:r>
              <a:rPr lang="en-US" altLang="zh-CN" sz="7200" b="1" smtClean="0">
                <a:solidFill>
                  <a:srgbClr val="FF0000"/>
                </a:solidFill>
              </a:rPr>
              <a:t>》</a:t>
            </a:r>
            <a:r>
              <a:rPr lang="zh-CN" altLang="en-US" sz="7200" b="1" smtClean="0">
                <a:solidFill>
                  <a:srgbClr val="FF0000"/>
                </a:solidFill>
              </a:rPr>
              <a:t>四章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014345" y="30257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译文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smtClean="0">
                <a:solidFill>
                  <a:schemeClr val="tx2">
                    <a:lumMod val="75000"/>
                  </a:schemeClr>
                </a:solidFill>
              </a:rPr>
              <a:t>         踮</a:t>
            </a:r>
            <a:r>
              <a:rPr lang="zh-CN" altLang="en-US" sz="3600" b="1">
                <a:solidFill>
                  <a:schemeClr val="tx2">
                    <a:lumMod val="75000"/>
                  </a:schemeClr>
                </a:solidFill>
              </a:rPr>
              <a:t>起脚的人不能久立，跨大步的人行走不稳，自我显露的人不能显明，自以为是的人不能彰显，自我夸耀的人不能成就大功，自高自大的人不能长久。（这种行为）用道的观点来看，就叫作</a:t>
            </a:r>
            <a:r>
              <a:rPr lang="zh-CN" altLang="en-US" sz="3600" b="1" smtClean="0">
                <a:solidFill>
                  <a:schemeClr val="tx2">
                    <a:lumMod val="75000"/>
                  </a:schemeClr>
                </a:solidFill>
              </a:rPr>
              <a:t>剩饭、赘瘤，</a:t>
            </a:r>
            <a:r>
              <a:rPr lang="zh-CN" altLang="en-US" sz="3600" b="1">
                <a:solidFill>
                  <a:schemeClr val="tx2">
                    <a:lumMod val="75000"/>
                  </a:schemeClr>
                </a:solidFill>
              </a:rPr>
              <a:t>人们厌恶这些</a:t>
            </a:r>
            <a:r>
              <a:rPr lang="zh-CN" altLang="en-US" sz="3600" b="1" smtClean="0">
                <a:solidFill>
                  <a:schemeClr val="tx2">
                    <a:lumMod val="75000"/>
                  </a:schemeClr>
                </a:solidFill>
              </a:rPr>
              <a:t>东西。所以</a:t>
            </a:r>
            <a:r>
              <a:rPr lang="zh-CN" altLang="en-US" sz="3600" b="1">
                <a:solidFill>
                  <a:schemeClr val="tx2">
                    <a:lumMod val="75000"/>
                  </a:schemeClr>
                </a:solidFill>
              </a:rPr>
              <a:t>有道的人决不这样做。</a:t>
            </a:r>
            <a:endParaRPr lang="zh-CN" altLang="en-US" sz="3600" b="1">
              <a:solidFill>
                <a:schemeClr val="tx2">
                  <a:lumMod val="75000"/>
                </a:schemeClr>
              </a:solidFill>
            </a:endParaRPr>
          </a:p>
          <a:p>
            <a:endParaRPr lang="zh-CN" altLang="en-US" sz="3600" b="1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smtClean="0">
                <a:solidFill>
                  <a:schemeClr val="accent5">
                    <a:lumMod val="50000"/>
                  </a:schemeClr>
                </a:solidFill>
              </a:rPr>
              <a:t>解读</a:t>
            </a:r>
            <a:endParaRPr lang="zh-CN" altLang="en-US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smtClean="0"/>
              <a:t>         </a:t>
            </a:r>
            <a:r>
              <a:rPr lang="zh-CN" altLang="en-US" sz="3400" b="1" smtClean="0">
                <a:solidFill>
                  <a:srgbClr val="C00000"/>
                </a:solidFill>
              </a:rPr>
              <a:t>本章阐述有道者不会偏执己见、自以为是、自我夸耀的道理。</a:t>
            </a:r>
            <a:r>
              <a:rPr lang="zh-CN" altLang="en-US" sz="3400" b="1"/>
              <a:t>前两句</a:t>
            </a:r>
            <a:r>
              <a:rPr lang="zh-CN" altLang="en-US" sz="3400" b="1" smtClean="0"/>
              <a:t>用</a:t>
            </a:r>
            <a:r>
              <a:rPr lang="zh-CN" altLang="en-US" sz="3400" b="1"/>
              <a:t>“企者不立，跨者不行”作</a:t>
            </a:r>
            <a:r>
              <a:rPr lang="zh-CN" altLang="en-US" sz="3400" b="1">
                <a:solidFill>
                  <a:srgbClr val="FF0000"/>
                </a:solidFill>
              </a:rPr>
              <a:t>比喻</a:t>
            </a:r>
            <a:r>
              <a:rPr lang="zh-CN" altLang="en-US" sz="3400" b="1"/>
              <a:t>，说“自见”</a:t>
            </a:r>
            <a:r>
              <a:rPr lang="zh-CN" altLang="en-US" sz="3400" b="1" smtClean="0"/>
              <a:t>、“自是”“自伐”</a:t>
            </a:r>
            <a:r>
              <a:rPr lang="zh-CN" altLang="en-US" sz="3400" b="1"/>
              <a:t>、“自矜”的后果都是不好的，不足取的。这些轻浮、急躁的举动都是反自然的，短暂而不能持久。急躁冒进，自我炫耀，反而达不到自己的目的</a:t>
            </a:r>
            <a:r>
              <a:rPr lang="zh-CN" altLang="en-US" sz="3400" b="1" smtClean="0"/>
              <a:t>。后几句用剩饭、赘瘤为喻，说明这四种态度不可取。</a:t>
            </a:r>
            <a:endParaRPr lang="zh-CN" altLang="en-US" sz="3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第三十三章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196752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smtClean="0"/>
              <a:t>         知</a:t>
            </a:r>
            <a:r>
              <a:rPr lang="zh-CN" altLang="en-US" b="1"/>
              <a:t>人者智，自知者</a:t>
            </a:r>
            <a:r>
              <a:rPr lang="zh-CN" altLang="en-US" b="1">
                <a:solidFill>
                  <a:srgbClr val="FF0000"/>
                </a:solidFill>
              </a:rPr>
              <a:t>明</a:t>
            </a:r>
            <a:r>
              <a:rPr lang="zh-CN" altLang="en-US" b="1"/>
              <a:t>。胜人者有力，自胜者强。知足者富，</a:t>
            </a:r>
            <a:r>
              <a:rPr lang="zh-CN" altLang="en-US" b="1">
                <a:solidFill>
                  <a:srgbClr val="FF0000"/>
                </a:solidFill>
              </a:rPr>
              <a:t>强行者有志</a:t>
            </a:r>
            <a:r>
              <a:rPr lang="zh-CN" altLang="en-US" b="1"/>
              <a:t>。</a:t>
            </a:r>
            <a:r>
              <a:rPr lang="zh-CN" altLang="en-US" b="1">
                <a:solidFill>
                  <a:srgbClr val="FF0000"/>
                </a:solidFill>
              </a:rPr>
              <a:t>不失其所者久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FF0000"/>
                </a:solidFill>
              </a:rPr>
              <a:t>死而不亡者寿</a:t>
            </a:r>
            <a:r>
              <a:rPr lang="zh-CN" altLang="en-US" b="1" smtClean="0"/>
              <a:t>。</a:t>
            </a:r>
            <a:endParaRPr lang="en-US" altLang="zh-CN" b="1" smtClean="0"/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</a:rPr>
              <a:t>明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圣明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强行者有志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勤勉而行的人有意志。</a:t>
            </a:r>
            <a:endParaRPr lang="en-US" altLang="zh-CN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不失其所者久</a:t>
            </a:r>
            <a:r>
              <a:rPr lang="en-US" altLang="zh-CN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不丧失立身之基的人能够长久。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</a:rPr>
              <a:t>死而不亡者寿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死而不朽的人就是长寿。意思是，有道之人身死而道长存，这就是寿。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079750" y="220028"/>
            <a:ext cx="8229600" cy="1143000"/>
          </a:xfrm>
        </p:spPr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</a:rPr>
              <a:t>译文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         了解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</a:rPr>
              <a:t>别人的人聪明，了解自己的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人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</a:rPr>
              <a:t>圣明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。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</a:rPr>
              <a:t>能战胜别人的人有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力气，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</a:rPr>
              <a:t>能战胜自己的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人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</a:rPr>
              <a:t>刚强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。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</a:rPr>
              <a:t>知道满足的人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富有，勤勉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</a:rPr>
              <a:t>而行的人有意志。不丧失立身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之基的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</a:rPr>
              <a:t>人能够长久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，有道之人身死而道长存，这就是寿。</a:t>
            </a:r>
            <a:endParaRPr lang="zh-CN" altLang="en-US" b="1">
              <a:solidFill>
                <a:schemeClr val="tx2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解读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b="1" smtClean="0"/>
              <a:t>         </a:t>
            </a:r>
            <a:r>
              <a:rPr lang="zh-CN" altLang="en-US" sz="3600" b="1" smtClean="0">
                <a:solidFill>
                  <a:srgbClr val="C00000"/>
                </a:solidFill>
              </a:rPr>
              <a:t>本章论述自知、自胜、自强、强行、不失其所的道理。</a:t>
            </a:r>
            <a:r>
              <a:rPr lang="zh-CN" altLang="en-US" sz="3600" b="1" smtClean="0"/>
              <a:t>在</a:t>
            </a:r>
            <a:r>
              <a:rPr lang="zh-CN" altLang="en-US" sz="3600" b="1"/>
              <a:t>老子看来，“知人”、</a:t>
            </a:r>
            <a:r>
              <a:rPr lang="zh-CN" altLang="en-US" sz="3600" b="1" smtClean="0"/>
              <a:t>“胜人”重要</a:t>
            </a:r>
            <a:r>
              <a:rPr lang="zh-CN" altLang="en-US" sz="3600" b="1"/>
              <a:t>，但是“自知”、“自胜”更加重要</a:t>
            </a:r>
            <a:r>
              <a:rPr lang="zh-CN" altLang="en-US" sz="3600" b="1" smtClean="0"/>
              <a:t>。知道满足的人就是富有的，坚定不移、竭力实行的人才算得上有志。认为不丧失立身之基的人才能够长久，身死而道长存的人就算得上长寿。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08720"/>
          </a:xfrm>
        </p:spPr>
        <p:txBody>
          <a:bodyPr>
            <a:norm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第六十四章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832648"/>
          </a:xfrm>
        </p:spPr>
        <p:txBody>
          <a:bodyPr>
            <a:normAutofit fontScale="90000" lnSpcReduction="20000"/>
          </a:bodyPr>
          <a:lstStyle/>
          <a:p>
            <a:pPr marL="0" indent="0">
              <a:buNone/>
            </a:pPr>
            <a:r>
              <a:rPr lang="zh-CN" altLang="en-US" b="1" smtClean="0"/>
              <a:t>         </a:t>
            </a:r>
            <a:r>
              <a:rPr lang="zh-CN" altLang="en-US" b="1" smtClean="0">
                <a:solidFill>
                  <a:srgbClr val="FF0000"/>
                </a:solidFill>
              </a:rPr>
              <a:t>其</a:t>
            </a:r>
            <a:r>
              <a:rPr lang="zh-CN" altLang="en-US" b="1">
                <a:solidFill>
                  <a:srgbClr val="FF0000"/>
                </a:solidFill>
              </a:rPr>
              <a:t>安易持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FF0000"/>
                </a:solidFill>
              </a:rPr>
              <a:t>其未兆易谋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FF0000"/>
                </a:solidFill>
              </a:rPr>
              <a:t>其脆易泮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FF0000"/>
                </a:solidFill>
              </a:rPr>
              <a:t>其微易散</a:t>
            </a:r>
            <a:r>
              <a:rPr lang="zh-CN" altLang="en-US" b="1"/>
              <a:t>。</a:t>
            </a:r>
            <a:r>
              <a:rPr lang="zh-CN" altLang="en-US" b="1">
                <a:solidFill>
                  <a:srgbClr val="FF0000"/>
                </a:solidFill>
              </a:rPr>
              <a:t>为之于未有</a:t>
            </a:r>
            <a:r>
              <a:rPr lang="zh-CN" altLang="en-US" b="1"/>
              <a:t>，治之于未乱。合抱之木，生于</a:t>
            </a:r>
            <a:r>
              <a:rPr lang="zh-CN" altLang="en-US" b="1">
                <a:solidFill>
                  <a:srgbClr val="FF0000"/>
                </a:solidFill>
              </a:rPr>
              <a:t>毫末</a:t>
            </a:r>
            <a:r>
              <a:rPr lang="zh-CN" altLang="en-US" b="1"/>
              <a:t>；九层之台，起于</a:t>
            </a:r>
            <a:r>
              <a:rPr lang="zh-CN" altLang="en-US" b="1">
                <a:solidFill>
                  <a:srgbClr val="FF0000"/>
                </a:solidFill>
              </a:rPr>
              <a:t>累土</a:t>
            </a:r>
            <a:r>
              <a:rPr lang="zh-CN" altLang="en-US" b="1"/>
              <a:t>；千里之行，始于足下</a:t>
            </a:r>
            <a:r>
              <a:rPr lang="zh-CN" altLang="en-US" b="1" smtClean="0"/>
              <a:t>。</a:t>
            </a:r>
            <a:endParaRPr lang="en-US" altLang="zh-CN" b="1" smtClean="0"/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其安易持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事物安然未生变的时候容易持守。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其未兆易谋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问题还没有显露迹象的时候容易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解决。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其脆易泮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事物脆弱的时候容易分离。泮，同“判”，分离。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其微易散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事物细微的时候容易散失。</a:t>
            </a:r>
            <a:endParaRPr lang="zh-CN" altLang="en-US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【为之于未有】在事情未发生时就做。</a:t>
            </a:r>
            <a:endParaRPr lang="zh-CN" altLang="en-US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【毫末】毫毛的末端。比喻极其细微的事物。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累（</a:t>
            </a:r>
            <a:r>
              <a:rPr lang="en-US" altLang="zh-CN" b="1" err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léi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）土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一筐土。累，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“蔂”，土筐。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251835" y="231458"/>
            <a:ext cx="8229600" cy="1143000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译文</a:t>
            </a:r>
            <a:endParaRPr lang="zh-CN" altLang="en-US" sz="3600" smtClean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         事物安稳的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时候容易持守，问题没有显露迹象的时候容易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解决，事物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脆弱时容易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分离，事物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细微时容易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散失。要在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事情未发生 时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就处理，在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祸乱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没有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产生时就去治理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。张开两臂才能抱得过来的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大树，生长于细小的萌芽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；很高很高的台子，是从一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筐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土开始堆积起来的；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千里的行程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，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是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  <a:sym typeface="+mn-ea"/>
              </a:rPr>
              <a:t>从脚下的第一步开始走出来的。</a:t>
            </a:r>
            <a:endParaRPr lang="zh-CN" altLang="en-US" b="1">
              <a:solidFill>
                <a:schemeClr val="tx2">
                  <a:lumMod val="75000"/>
                </a:schemeClr>
              </a:solidFill>
              <a:sym typeface="+mn-ea"/>
            </a:endParaRPr>
          </a:p>
          <a:p>
            <a:pPr marL="0" indent="0">
              <a:buNone/>
            </a:pPr>
            <a:endParaRPr lang="zh-CN" altLang="en-US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51520" y="620688"/>
            <a:ext cx="8229600" cy="5976664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为者败之</a:t>
            </a:r>
            <a:r>
              <a:rPr lang="zh-CN" altLang="en-US" b="1"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执者失之</a:t>
            </a:r>
            <a:r>
              <a:rPr lang="zh-CN" altLang="en-US" b="1">
                <a:sym typeface="+mn-ea"/>
              </a:rPr>
              <a:t>。是以圣人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无为，</a:t>
            </a:r>
            <a:r>
              <a:rPr lang="zh-CN" altLang="en-US" b="1">
                <a:sym typeface="+mn-ea"/>
              </a:rPr>
              <a:t>故无败；无执，故无失。民之从事，常于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几</a:t>
            </a:r>
            <a:r>
              <a:rPr lang="zh-CN" altLang="en-US" b="1">
                <a:sym typeface="+mn-ea"/>
              </a:rPr>
              <a:t>成而败之。慎终如始，则无败事。是以圣人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欲不欲</a:t>
            </a:r>
            <a:r>
              <a:rPr lang="zh-CN" altLang="en-US" b="1">
                <a:sym typeface="+mn-ea"/>
              </a:rPr>
              <a:t>，不贵难得之货，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学不学</a:t>
            </a:r>
            <a:r>
              <a:rPr lang="zh-CN" altLang="en-US" b="1"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复众人之所过</a:t>
            </a:r>
            <a:r>
              <a:rPr lang="zh-CN" altLang="en-US" b="1">
                <a:sym typeface="+mn-ea"/>
              </a:rPr>
              <a:t>，以辅万物之自然而不敢为</a:t>
            </a:r>
            <a:r>
              <a:rPr lang="zh-CN" altLang="en-US" b="1" smtClean="0">
                <a:sym typeface="+mn-ea"/>
              </a:rPr>
              <a:t>。</a:t>
            </a:r>
            <a:endParaRPr lang="zh-CN" altLang="en-US" b="1" smtClean="0">
              <a:sym typeface="+mn-ea"/>
            </a:endParaRPr>
          </a:p>
          <a:p>
            <a:pPr marL="0" indent="0">
              <a:buNone/>
            </a:pP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【为者败之】动手去做的就会坏事。</a:t>
            </a:r>
            <a:endParaRPr lang="en-US" altLang="zh-CN" b="1" smtClean="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执者失之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有所把持的就会失去。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无为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指顺应自然，不求有所作为。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几（</a:t>
            </a:r>
            <a:r>
              <a:rPr lang="en-US" altLang="zh-CN" b="1" err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jī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欲不欲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想望人所不想望的。</a:t>
            </a:r>
            <a:endParaRPr 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【学不学】学习人所不学习的。</a:t>
            </a:r>
            <a:endParaRPr 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复众人之所过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补救众人所犯的过错。复，弥补、补救。</a:t>
            </a:r>
            <a:endParaRPr lang="en-US" altLang="zh-CN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67544" y="1124744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有所作为的人将会招致失败，有所执着的人将会遭受损害。因此圣人无所作为，所以也不会招致失败；无所执着，所以也不会遭受损害。人们做事情，总是在接近成功时失败。（如果在）快要完成时也像开始时那样谨慎，就不会让事情失败了。因此，圣人追求人所不追求的，不稀罕难以得到的东西，学习别人所不学习的，补救众人经常犯的错误，来辅助万物的自然本性而不会妄加干预。</a:t>
            </a:r>
            <a:endParaRPr lang="zh-CN" altLang="en-US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479425"/>
            <a:ext cx="11258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译文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9230" y="-317"/>
            <a:ext cx="8229600" cy="1143000"/>
          </a:xfrm>
        </p:spPr>
        <p:txBody>
          <a:bodyPr/>
          <a:lstStyle/>
          <a:p>
            <a:pPr algn="l"/>
            <a:r>
              <a:rPr lang="zh-CN" altLang="en-US"/>
              <a:t>解读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50290"/>
            <a:ext cx="8850630" cy="569107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1" smtClean="0"/>
              <a:t>          这一章给我们的启示有：</a:t>
            </a:r>
            <a:endParaRPr lang="en-US" altLang="zh-CN" sz="2800" b="1" smtClean="0"/>
          </a:p>
          <a:p>
            <a:pPr marL="0" indent="0">
              <a:buNone/>
            </a:pPr>
            <a:r>
              <a:rPr lang="zh-CN" altLang="en-US" sz="2800" b="1" smtClean="0"/>
              <a:t>          ①</a:t>
            </a:r>
            <a:r>
              <a:rPr lang="zh-CN" altLang="en-US" sz="2800" b="1" smtClean="0">
                <a:solidFill>
                  <a:srgbClr val="C00000"/>
                </a:solidFill>
              </a:rPr>
              <a:t>居安思危、防微杜渐。</a:t>
            </a:r>
            <a:r>
              <a:rPr lang="zh-CN" altLang="en-US" sz="2800" b="1"/>
              <a:t>老子认为，大的事物总是始于小的东西而发展起来的，任何事物的出现，总有自身生成、变化和发展的过程，人们应该了解这个过程，对于在这个过程中事物有可能发生祸患的环节给予特别注意，杜绝它的出现</a:t>
            </a:r>
            <a:r>
              <a:rPr lang="zh-CN" altLang="en-US" sz="2800" b="1" smtClean="0"/>
              <a:t>。</a:t>
            </a:r>
            <a:endParaRPr lang="en-US" altLang="zh-CN" sz="2800" b="1" smtClean="0"/>
          </a:p>
          <a:p>
            <a:pPr marL="0" indent="0">
              <a:buNone/>
            </a:pPr>
            <a:r>
              <a:rPr lang="en-US" altLang="zh-CN" sz="2800" b="1" smtClean="0"/>
              <a:t>          </a:t>
            </a:r>
            <a:r>
              <a:rPr lang="zh-CN" altLang="en-US" sz="2800" b="1" smtClean="0"/>
              <a:t>②</a:t>
            </a:r>
            <a:r>
              <a:rPr lang="zh-CN" altLang="en-US" sz="2800" b="1" smtClean="0">
                <a:solidFill>
                  <a:srgbClr val="C00000"/>
                </a:solidFill>
              </a:rPr>
              <a:t>积少成多、脚踏实地。</a:t>
            </a:r>
            <a:r>
              <a:rPr lang="zh-CN" altLang="en-US" sz="2800" b="1"/>
              <a:t>从“大生于小”的观点出发，老子进一步阐述事物发展变化的规律，说明“合抱之木”、“九层之台”、“千里之行”的远大事情，都是从“生于毫末”、“起于累土”、“始于足下”为开端的，形象地证明了</a:t>
            </a:r>
            <a:r>
              <a:rPr lang="zh-CN" altLang="en-US" sz="2800" b="1">
                <a:solidFill>
                  <a:srgbClr val="FF0000"/>
                </a:solidFill>
              </a:rPr>
              <a:t>大的东西无不从细小的东西发展而来的</a:t>
            </a:r>
            <a:r>
              <a:rPr lang="zh-CN" altLang="en-US" sz="2800" b="1"/>
              <a:t>。同时也告诫人们，无论做什么事情，都必须具有</a:t>
            </a:r>
            <a:r>
              <a:rPr lang="zh-CN" altLang="en-US" sz="2800" b="1">
                <a:solidFill>
                  <a:srgbClr val="FF0000"/>
                </a:solidFill>
              </a:rPr>
              <a:t>坚强的毅力，从小事做起</a:t>
            </a:r>
            <a:r>
              <a:rPr lang="zh-CN" altLang="en-US" sz="2800" b="1"/>
              <a:t>，才可能成就大事业</a:t>
            </a:r>
            <a:r>
              <a:rPr lang="zh-CN" altLang="en-US" sz="2800" b="1" smtClean="0"/>
              <a:t>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195195" y="203518"/>
            <a:ext cx="8229600" cy="1143000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一、作者作品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051" y="134686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1" smtClean="0"/>
              <a:t>        </a:t>
            </a:r>
            <a:r>
              <a:rPr lang="zh-CN" altLang="en-US" sz="3600" b="1" smtClean="0"/>
              <a:t> 老子</a:t>
            </a:r>
            <a:r>
              <a:rPr lang="zh-CN" altLang="en-US" sz="3600" b="1"/>
              <a:t>，姓李名耳，字聃，一字伯阳，或曰谥伯阳，春秋末期人，生卒年不详，籍贯也多有争议。中国古代思想家、哲学家、文学家和史学家，</a:t>
            </a:r>
            <a:r>
              <a:rPr lang="zh-CN" altLang="en-US" sz="3600" b="1">
                <a:solidFill>
                  <a:srgbClr val="C00000"/>
                </a:solidFill>
              </a:rPr>
              <a:t>道家学派</a:t>
            </a:r>
            <a:r>
              <a:rPr lang="zh-CN" altLang="en-US" sz="3600" b="1"/>
              <a:t>创始人和主要代表人物，与庄子并称“</a:t>
            </a:r>
            <a:r>
              <a:rPr lang="zh-CN" altLang="en-US" sz="3600" b="1">
                <a:solidFill>
                  <a:srgbClr val="C00000"/>
                </a:solidFill>
              </a:rPr>
              <a:t>老庄</a:t>
            </a:r>
            <a:r>
              <a:rPr lang="zh-CN" altLang="en-US" sz="3600" b="1"/>
              <a:t>”。后被道教尊为始祖，称“太上老君”。在唐朝，被追认为李姓始祖。曾被奉为世界文化名人，世界百位历史名人之一</a:t>
            </a:r>
            <a:r>
              <a:rPr lang="zh-CN" altLang="en-US" sz="3600" b="1" smtClean="0"/>
              <a:t>。</a:t>
            </a:r>
            <a:endParaRPr lang="en-US" altLang="zh-CN" sz="3600" b="1" smtClean="0"/>
          </a:p>
          <a:p>
            <a:pPr marL="0" indent="0">
              <a:buNone/>
            </a:pPr>
            <a:r>
              <a:rPr lang="zh-CN" altLang="en-US" sz="3600" b="1" smtClean="0"/>
              <a:t>        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7424" y="669112"/>
            <a:ext cx="88204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/>
              <a:t>          </a:t>
            </a:r>
            <a:r>
              <a:rPr lang="zh-CN" altLang="en-US" sz="3200" b="1" smtClean="0"/>
              <a:t>③</a:t>
            </a:r>
            <a:r>
              <a:rPr lang="zh-CN" altLang="en-US" sz="3200" b="1" smtClean="0">
                <a:solidFill>
                  <a:srgbClr val="C00000"/>
                </a:solidFill>
              </a:rPr>
              <a:t>要有</a:t>
            </a:r>
            <a:r>
              <a:rPr lang="zh-CN" altLang="en-US" sz="3200" b="1">
                <a:solidFill>
                  <a:srgbClr val="C00000"/>
                </a:solidFill>
              </a:rPr>
              <a:t>所为、有所不为、做事善始善终</a:t>
            </a:r>
            <a:r>
              <a:rPr lang="zh-CN" altLang="en-US" sz="3200" b="1" smtClean="0">
                <a:solidFill>
                  <a:srgbClr val="C00000"/>
                </a:solidFill>
              </a:rPr>
              <a:t>。</a:t>
            </a:r>
            <a:r>
              <a:rPr lang="zh-CN" altLang="en-US" sz="3200" b="1" smtClean="0"/>
              <a:t>有作为的人，常常因执一念而招致失败。人们做事常在将要成功的时候失败了，假如像开始一样谨慎，就不会失败。</a:t>
            </a:r>
            <a:endParaRPr lang="en-US" altLang="zh-CN" sz="3200" b="1"/>
          </a:p>
          <a:p>
            <a:r>
              <a:rPr lang="en-US" altLang="zh-CN" sz="3200" b="1"/>
              <a:t>          ④</a:t>
            </a:r>
            <a:r>
              <a:rPr lang="zh-CN" altLang="en-US" sz="3200" b="1">
                <a:solidFill>
                  <a:srgbClr val="C00000"/>
                </a:solidFill>
              </a:rPr>
              <a:t>顺应事物的自然规律</a:t>
            </a:r>
            <a:r>
              <a:rPr lang="zh-CN" altLang="en-US" sz="3200" b="1" smtClean="0">
                <a:solidFill>
                  <a:srgbClr val="C00000"/>
                </a:solidFill>
              </a:rPr>
              <a:t>。</a:t>
            </a:r>
            <a:r>
              <a:rPr lang="zh-CN" altLang="en-US" sz="3200" b="1" smtClean="0"/>
              <a:t>本章最后几句说圣人以不欲为欲、以不学为学，补救众人所经常犯的过错，要顺应万物的自然本性而不妄为。</a:t>
            </a:r>
            <a:endParaRPr lang="en-US" altLang="zh-CN" sz="3200" b="1" smtClean="0"/>
          </a:p>
          <a:p>
            <a:endParaRPr lang="en-US" altLang="zh-CN" sz="3200" b="1"/>
          </a:p>
          <a:p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9230" y="274955"/>
            <a:ext cx="8954135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/>
              <a:t>本课内容告诉我们哪些为人处世的道理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/>
              <a:t>一、</a:t>
            </a:r>
            <a:r>
              <a:rPr lang="zh-CN" altLang="en-US" b="1">
                <a:solidFill>
                  <a:srgbClr val="FF0000"/>
                </a:solidFill>
              </a:rPr>
              <a:t>辩证地看待事物</a:t>
            </a:r>
            <a:r>
              <a:rPr lang="zh-CN" altLang="en-US" b="1"/>
              <a:t> 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第十一章，</a:t>
            </a:r>
            <a:r>
              <a:rPr lang="en-US" altLang="zh-CN" b="1"/>
              <a:t>“</a:t>
            </a:r>
            <a:r>
              <a:rPr lang="zh-CN" altLang="en-US" b="1"/>
              <a:t>有之以为利，无之以为用</a:t>
            </a:r>
            <a:r>
              <a:rPr lang="en-US" altLang="zh-CN" b="1"/>
              <a:t>”</a:t>
            </a:r>
            <a:r>
              <a:rPr lang="zh-CN" altLang="en-US" b="1"/>
              <a:t>，要客观全面地看待事物，重视</a:t>
            </a:r>
            <a:r>
              <a:rPr lang="en-US" altLang="zh-CN" b="1"/>
              <a:t>“</a:t>
            </a:r>
            <a:r>
              <a:rPr lang="zh-CN" altLang="en-US" b="1"/>
              <a:t>无用之用</a:t>
            </a:r>
            <a:r>
              <a:rPr lang="en-US" altLang="zh-CN" b="1"/>
              <a:t>”</a:t>
            </a:r>
            <a:r>
              <a:rPr lang="zh-CN" altLang="en-US" b="1"/>
              <a:t>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7835" y="3244850"/>
            <a:ext cx="86861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二、</a:t>
            </a:r>
            <a:r>
              <a:rPr lang="zh-CN" altLang="en-US" sz="3200" b="1">
                <a:solidFill>
                  <a:srgbClr val="FF0000"/>
                </a:solidFill>
              </a:rPr>
              <a:t>人贵自知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/>
              <a:t>     第二十四章</a:t>
            </a:r>
            <a:r>
              <a:rPr lang="en-US" altLang="zh-CN" sz="3200" b="1"/>
              <a:t>“</a:t>
            </a:r>
            <a:r>
              <a:rPr lang="zh-CN" altLang="en-US" sz="3200" b="1"/>
              <a:t>自者不明</a:t>
            </a:r>
            <a:r>
              <a:rPr lang="en-US" altLang="zh-CN" sz="3200" b="1"/>
              <a:t>……</a:t>
            </a:r>
            <a:r>
              <a:rPr lang="zh-CN" altLang="en-US" sz="3200" b="1"/>
              <a:t>自矜者不长</a:t>
            </a:r>
            <a:r>
              <a:rPr lang="en-US" altLang="zh-CN" sz="3200" b="1"/>
              <a:t>”</a:t>
            </a:r>
            <a:r>
              <a:rPr lang="zh-CN" altLang="en-US" sz="3200" b="1"/>
              <a:t>第三十三章</a:t>
            </a:r>
            <a:r>
              <a:rPr lang="en-US" altLang="zh-CN" sz="3200" b="1"/>
              <a:t>“</a:t>
            </a:r>
            <a:r>
              <a:rPr lang="zh-CN" altLang="en-US" sz="3200" b="1"/>
              <a:t>知人者智，自知者明。</a:t>
            </a:r>
            <a:r>
              <a:rPr lang="en-US" altLang="zh-CN" sz="3200" b="1"/>
              <a:t>”</a:t>
            </a:r>
            <a:endParaRPr lang="en-US" altLang="zh-CN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457835" y="4813300"/>
            <a:ext cx="304101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三、</a:t>
            </a:r>
            <a:r>
              <a:rPr lang="zh-CN" altLang="en-US" sz="3200" b="1">
                <a:solidFill>
                  <a:srgbClr val="FF0000"/>
                </a:solidFill>
              </a:rPr>
              <a:t>要慎始慎终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      </a:t>
            </a:r>
            <a:r>
              <a:rPr lang="zh-CN" altLang="en-US" sz="3200" b="1"/>
              <a:t>第六十四章</a:t>
            </a:r>
            <a:endParaRPr lang="zh-CN" altLang="en-US" sz="3200" b="1"/>
          </a:p>
        </p:txBody>
      </p:sp>
      <p:pic>
        <p:nvPicPr>
          <p:cNvPr id="6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722100" y="12026900"/>
            <a:ext cx="406400" cy="4318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82575" y="640080"/>
            <a:ext cx="8229600" cy="55778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 smtClean="0"/>
              <a:t>         老子</a:t>
            </a:r>
            <a:r>
              <a:rPr lang="zh-CN" altLang="en-US" sz="3600" b="1"/>
              <a:t>思想对中国哲学发展具有深刻影响，其思想核心是</a:t>
            </a:r>
            <a:r>
              <a:rPr lang="zh-CN" altLang="en-US" sz="3600" b="1">
                <a:solidFill>
                  <a:srgbClr val="C00000"/>
                </a:solidFill>
              </a:rPr>
              <a:t>朴素的辩证法</a:t>
            </a:r>
            <a:r>
              <a:rPr lang="zh-CN" altLang="en-US" sz="3600" b="1"/>
              <a:t>。在</a:t>
            </a:r>
            <a:r>
              <a:rPr lang="zh-CN" altLang="en-US" sz="3600" b="1">
                <a:solidFill>
                  <a:srgbClr val="C00000"/>
                </a:solidFill>
              </a:rPr>
              <a:t>政治上，主张无为而治、不言之教</a:t>
            </a:r>
            <a:r>
              <a:rPr lang="zh-CN" altLang="en-US" sz="3600" b="1"/>
              <a:t>。在权术上，讲究物极必反之理。在修身方面，讲究虚心实腹、不与人争的修持，是道家性命双修的始祖。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 smtClean="0"/>
              <a:t>         老子</a:t>
            </a:r>
            <a:r>
              <a:rPr lang="zh-CN" altLang="en-US" sz="3600" b="1"/>
              <a:t>的成就主要体现在</a:t>
            </a:r>
            <a:r>
              <a:rPr lang="en-US" altLang="zh-CN" sz="3600" b="1"/>
              <a:t>《</a:t>
            </a:r>
            <a:r>
              <a:rPr lang="zh-CN" altLang="en-US" sz="3600" b="1"/>
              <a:t>老子</a:t>
            </a:r>
            <a:r>
              <a:rPr lang="en-US" altLang="zh-CN" sz="3600" b="1"/>
              <a:t>》</a:t>
            </a:r>
            <a:r>
              <a:rPr lang="zh-CN" altLang="en-US" sz="3600" b="1"/>
              <a:t>一书里。</a:t>
            </a:r>
            <a:r>
              <a:rPr lang="en-US" altLang="zh-CN" sz="3600" b="1"/>
              <a:t>《</a:t>
            </a:r>
            <a:r>
              <a:rPr lang="zh-CN" altLang="en-US" sz="3600" b="1"/>
              <a:t>老子</a:t>
            </a:r>
            <a:r>
              <a:rPr lang="en-US" altLang="zh-CN" sz="3600" b="1"/>
              <a:t>》</a:t>
            </a:r>
            <a:r>
              <a:rPr lang="zh-CN" altLang="en-US" sz="3600" b="1"/>
              <a:t>，又名</a:t>
            </a:r>
            <a:r>
              <a:rPr lang="en-US" altLang="zh-CN" sz="3600" b="1"/>
              <a:t>《</a:t>
            </a:r>
            <a:r>
              <a:rPr lang="zh-CN" altLang="en-US" sz="3600" b="1"/>
              <a:t>道德经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，</a:t>
            </a:r>
            <a:r>
              <a:rPr lang="zh-CN" altLang="en-US" sz="3600" b="1"/>
              <a:t>和</a:t>
            </a:r>
            <a:r>
              <a:rPr lang="en-US" altLang="zh-CN" sz="3600" b="1"/>
              <a:t>《</a:t>
            </a:r>
            <a:r>
              <a:rPr lang="zh-CN" altLang="en-US" sz="3600" b="1">
                <a:hlinkClick r:id="rId2"/>
              </a:rPr>
              <a:t>易经</a:t>
            </a:r>
            <a:r>
              <a:rPr lang="en-US" altLang="zh-CN" sz="3600" b="1"/>
              <a:t>》《</a:t>
            </a:r>
            <a:r>
              <a:rPr lang="zh-CN" altLang="en-US" sz="3600" b="1">
                <a:hlinkClick r:id="rId3"/>
              </a:rPr>
              <a:t>论语</a:t>
            </a:r>
            <a:r>
              <a:rPr lang="en-US" altLang="zh-CN" sz="3600" b="1"/>
              <a:t>》</a:t>
            </a:r>
            <a:r>
              <a:rPr lang="zh-CN" altLang="en-US" sz="3600" b="1"/>
              <a:t>被认为是对中国人影响最深远的三部思想巨著。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关于</a:t>
            </a:r>
            <a:r>
              <a:rPr lang="en-US" altLang="zh-CN" b="1" smtClean="0">
                <a:solidFill>
                  <a:srgbClr val="FF0000"/>
                </a:solidFill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</a:rPr>
              <a:t>老子</a:t>
            </a:r>
            <a:r>
              <a:rPr lang="en-US" altLang="zh-CN" b="1" smtClean="0">
                <a:solidFill>
                  <a:srgbClr val="FF0000"/>
                </a:solidFill>
              </a:rPr>
              <a:t>》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124744"/>
            <a:ext cx="8172400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b="1" smtClean="0"/>
              <a:t>        《</a:t>
            </a:r>
            <a:r>
              <a:rPr lang="zh-CN" altLang="en-US" sz="3600" b="1"/>
              <a:t>道德经</a:t>
            </a:r>
            <a:r>
              <a:rPr lang="en-US" altLang="zh-CN" sz="3600" b="1"/>
              <a:t>》</a:t>
            </a:r>
            <a:r>
              <a:rPr lang="zh-CN" altLang="en-US" sz="3600" b="1"/>
              <a:t>，春秋时期</a:t>
            </a:r>
            <a:r>
              <a:rPr lang="zh-CN" altLang="en-US" sz="3600" b="1" smtClean="0"/>
              <a:t>老子的</a:t>
            </a:r>
            <a:r>
              <a:rPr lang="zh-CN" altLang="en-US" sz="3600" b="1"/>
              <a:t>哲学作品，又称</a:t>
            </a:r>
            <a:r>
              <a:rPr lang="en-US" altLang="zh-CN" sz="3600" b="1"/>
              <a:t>《</a:t>
            </a:r>
            <a:r>
              <a:rPr lang="zh-CN" altLang="en-US" sz="3600" b="1"/>
              <a:t>道德真经</a:t>
            </a:r>
            <a:r>
              <a:rPr lang="en-US" altLang="zh-CN" sz="3600" b="1"/>
              <a:t>》</a:t>
            </a:r>
            <a:r>
              <a:rPr lang="zh-CN" altLang="en-US" sz="3600" b="1"/>
              <a:t>、</a:t>
            </a:r>
            <a:r>
              <a:rPr lang="en-US" altLang="zh-CN" sz="3600" b="1"/>
              <a:t>《</a:t>
            </a:r>
            <a:r>
              <a:rPr lang="zh-CN" altLang="en-US" sz="3600" b="1"/>
              <a:t>老子</a:t>
            </a:r>
            <a:r>
              <a:rPr lang="en-US" altLang="zh-CN" sz="3600" b="1"/>
              <a:t>》</a:t>
            </a:r>
            <a:r>
              <a:rPr lang="zh-CN" altLang="en-US" sz="3600" b="1"/>
              <a:t>、</a:t>
            </a:r>
            <a:r>
              <a:rPr lang="en-US" altLang="zh-CN" sz="3600" b="1"/>
              <a:t>《</a:t>
            </a:r>
            <a:r>
              <a:rPr lang="zh-CN" altLang="en-US" sz="3600" b="1"/>
              <a:t>五千言</a:t>
            </a:r>
            <a:r>
              <a:rPr lang="en-US" altLang="zh-CN" sz="3600" b="1"/>
              <a:t>》</a:t>
            </a:r>
            <a:r>
              <a:rPr lang="zh-CN" altLang="en-US" sz="3600" b="1"/>
              <a:t>、</a:t>
            </a:r>
            <a:r>
              <a:rPr lang="en-US" altLang="zh-CN" sz="3600" b="1"/>
              <a:t>《</a:t>
            </a:r>
            <a:r>
              <a:rPr lang="zh-CN" altLang="en-US" sz="3600" b="1"/>
              <a:t>老子五千文</a:t>
            </a:r>
            <a:r>
              <a:rPr lang="en-US" altLang="zh-CN" sz="3600" b="1"/>
              <a:t>》</a:t>
            </a:r>
            <a:r>
              <a:rPr lang="zh-CN" altLang="en-US" sz="3600" b="1"/>
              <a:t>，是中国古代先秦诸子分家前的一部著作，是道家哲学思想的重要来源。道德经分</a:t>
            </a:r>
            <a:r>
              <a:rPr lang="zh-CN" altLang="en-US" sz="3600" b="1">
                <a:solidFill>
                  <a:srgbClr val="C00000"/>
                </a:solidFill>
              </a:rPr>
              <a:t>上下两篇</a:t>
            </a:r>
            <a:r>
              <a:rPr lang="zh-CN" altLang="en-US" sz="3600" b="1"/>
              <a:t>，原文上篇</a:t>
            </a:r>
            <a:r>
              <a:rPr lang="en-US" altLang="zh-CN" sz="3600" b="1">
                <a:solidFill>
                  <a:srgbClr val="C00000"/>
                </a:solidFill>
              </a:rPr>
              <a:t>《</a:t>
            </a:r>
            <a:r>
              <a:rPr lang="zh-CN" altLang="en-US" sz="3600" b="1">
                <a:solidFill>
                  <a:srgbClr val="C00000"/>
                </a:solidFill>
              </a:rPr>
              <a:t>德经</a:t>
            </a:r>
            <a:r>
              <a:rPr lang="en-US" altLang="zh-CN" sz="3600" b="1">
                <a:solidFill>
                  <a:srgbClr val="C00000"/>
                </a:solidFill>
              </a:rPr>
              <a:t>》</a:t>
            </a:r>
            <a:r>
              <a:rPr lang="zh-CN" altLang="en-US" sz="3600" b="1"/>
              <a:t>、</a:t>
            </a:r>
            <a:r>
              <a:rPr lang="zh-CN" altLang="en-US" sz="3600" b="1">
                <a:solidFill>
                  <a:srgbClr val="C00000"/>
                </a:solidFill>
              </a:rPr>
              <a:t>下篇</a:t>
            </a:r>
            <a:r>
              <a:rPr lang="en-US" altLang="zh-CN" sz="3600" b="1">
                <a:solidFill>
                  <a:srgbClr val="C00000"/>
                </a:solidFill>
              </a:rPr>
              <a:t>《</a:t>
            </a:r>
            <a:r>
              <a:rPr lang="zh-CN" altLang="en-US" sz="3600" b="1">
                <a:solidFill>
                  <a:srgbClr val="C00000"/>
                </a:solidFill>
              </a:rPr>
              <a:t>道经</a:t>
            </a:r>
            <a:r>
              <a:rPr lang="en-US" altLang="zh-CN" sz="3600" b="1">
                <a:solidFill>
                  <a:srgbClr val="C00000"/>
                </a:solidFill>
              </a:rPr>
              <a:t>》</a:t>
            </a:r>
            <a:r>
              <a:rPr lang="zh-CN" altLang="en-US" sz="3600" b="1"/>
              <a:t>，不分章，后改为</a:t>
            </a:r>
            <a:r>
              <a:rPr lang="en-US" altLang="zh-CN" sz="3600" b="1"/>
              <a:t>《</a:t>
            </a:r>
            <a:r>
              <a:rPr lang="zh-CN" altLang="en-US" sz="3600" b="1"/>
              <a:t>道经</a:t>
            </a:r>
            <a:r>
              <a:rPr lang="en-US" altLang="zh-CN" sz="3600" b="1"/>
              <a:t>》37</a:t>
            </a:r>
            <a:r>
              <a:rPr lang="zh-CN" altLang="en-US" sz="3600" b="1"/>
              <a:t>章在前，第</a:t>
            </a:r>
            <a:r>
              <a:rPr lang="en-US" altLang="zh-CN" sz="3600" b="1"/>
              <a:t>38</a:t>
            </a:r>
            <a:r>
              <a:rPr lang="zh-CN" altLang="en-US" sz="3600" b="1"/>
              <a:t>章之后为</a:t>
            </a:r>
            <a:r>
              <a:rPr lang="en-US" altLang="zh-CN" sz="3600" b="1"/>
              <a:t>《</a:t>
            </a:r>
            <a:r>
              <a:rPr lang="zh-CN" altLang="en-US" sz="3600" b="1"/>
              <a:t>德经</a:t>
            </a:r>
            <a:r>
              <a:rPr lang="en-US" altLang="zh-CN" sz="3600" b="1"/>
              <a:t>》</a:t>
            </a:r>
            <a:r>
              <a:rPr lang="zh-CN" altLang="en-US" sz="3600" b="1" smtClean="0"/>
              <a:t>。</a:t>
            </a:r>
            <a:endParaRPr lang="en-US" altLang="zh-CN" sz="3600" b="1"/>
          </a:p>
          <a:p>
            <a:pPr marL="0" indent="0">
              <a:buNone/>
            </a:pPr>
            <a:r>
              <a:rPr lang="en-US" altLang="zh-CN" sz="3600" b="1" smtClean="0"/>
              <a:t>       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083435" y="204788"/>
            <a:ext cx="8229600" cy="1143000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二、写作背景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b="1" smtClean="0"/>
              <a:t>        老子</a:t>
            </a:r>
            <a:r>
              <a:rPr lang="zh-CN" altLang="en-US" sz="3600" b="1"/>
              <a:t>生于春秋时期，当时的环境是周朝式微，各诸侯为了争夺霸主地位，战争不断。严酷的动乱与变迁，让老子目睹到民间疾苦，作为周朝的守藏史，他提出了治国安民的一系列主张</a:t>
            </a:r>
            <a:r>
              <a:rPr lang="zh-CN" altLang="en-US" sz="3600" b="1" smtClean="0"/>
              <a:t>。老子以</a:t>
            </a:r>
            <a:r>
              <a:rPr lang="zh-CN" altLang="en-US" sz="3600" b="1"/>
              <a:t>自己的生活体验和以王朝兴衰成败、百姓安危祸福为鉴，溯其源，著上、下两篇，共五千言，即</a:t>
            </a:r>
            <a:r>
              <a:rPr lang="en-US" altLang="zh-CN" sz="3600" b="1"/>
              <a:t>《</a:t>
            </a:r>
            <a:r>
              <a:rPr lang="zh-CN" altLang="en-US" sz="3600" b="1"/>
              <a:t>道德经</a:t>
            </a:r>
            <a:r>
              <a:rPr lang="en-US" altLang="zh-CN" sz="3600" b="1"/>
              <a:t>》</a:t>
            </a:r>
            <a:r>
              <a:rPr lang="zh-CN" altLang="en-US" sz="3600" b="1"/>
              <a:t>。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918" y="-28194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第十一章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544737"/>
            <a:ext cx="8229600" cy="216024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/>
              <a:t>          三十</a:t>
            </a:r>
            <a:r>
              <a:rPr lang="zh-CN" altLang="en-US" b="1" smtClean="0">
                <a:solidFill>
                  <a:srgbClr val="FF0000"/>
                </a:solidFill>
              </a:rPr>
              <a:t>辐</a:t>
            </a:r>
            <a:r>
              <a:rPr lang="zh-CN" altLang="en-US" b="1" smtClean="0"/>
              <a:t>共</a:t>
            </a:r>
            <a:r>
              <a:rPr lang="zh-CN" altLang="en-US" b="1"/>
              <a:t>一</a:t>
            </a:r>
            <a:r>
              <a:rPr lang="zh-CN" altLang="en-US" b="1" smtClean="0">
                <a:solidFill>
                  <a:srgbClr val="FF0000"/>
                </a:solidFill>
              </a:rPr>
              <a:t>毂</a:t>
            </a:r>
            <a:r>
              <a:rPr lang="zh-CN" altLang="en-US" b="1" smtClean="0"/>
              <a:t>，</a:t>
            </a:r>
            <a:r>
              <a:rPr lang="zh-CN" altLang="en-US" b="1">
                <a:solidFill>
                  <a:srgbClr val="FF0000"/>
                </a:solidFill>
              </a:rPr>
              <a:t>当其无，有车之</a:t>
            </a:r>
            <a:r>
              <a:rPr lang="zh-CN" altLang="en-US" b="1" smtClean="0">
                <a:solidFill>
                  <a:srgbClr val="FF0000"/>
                </a:solidFill>
              </a:rPr>
              <a:t>用</a:t>
            </a:r>
            <a:r>
              <a:rPr lang="zh-CN" altLang="en-US" b="1" smtClean="0"/>
              <a:t>。</a:t>
            </a:r>
            <a:r>
              <a:rPr lang="zh-CN" altLang="en-US" b="1">
                <a:solidFill>
                  <a:srgbClr val="FF0000"/>
                </a:solidFill>
              </a:rPr>
              <a:t>埏埴</a:t>
            </a:r>
            <a:r>
              <a:rPr lang="zh-CN" altLang="en-US" b="1"/>
              <a:t>以为</a:t>
            </a:r>
            <a:r>
              <a:rPr lang="zh-CN" altLang="en-US" b="1" smtClean="0"/>
              <a:t>器，</a:t>
            </a:r>
            <a:r>
              <a:rPr lang="zh-CN" altLang="en-US" b="1"/>
              <a:t>当其无，有器之用。凿</a:t>
            </a:r>
            <a:r>
              <a:rPr lang="zh-CN" altLang="en-US" b="1">
                <a:solidFill>
                  <a:srgbClr val="FF0000"/>
                </a:solidFill>
              </a:rPr>
              <a:t>户牖</a:t>
            </a:r>
            <a:r>
              <a:rPr lang="zh-CN" altLang="en-US" b="1"/>
              <a:t>以为</a:t>
            </a:r>
            <a:r>
              <a:rPr lang="zh-CN" altLang="en-US" b="1" smtClean="0"/>
              <a:t>室，</a:t>
            </a:r>
            <a:r>
              <a:rPr lang="zh-CN" altLang="en-US" b="1"/>
              <a:t>当其无，有室之用。故</a:t>
            </a:r>
            <a:r>
              <a:rPr lang="zh-CN" altLang="en-US" b="1">
                <a:solidFill>
                  <a:srgbClr val="FF0000"/>
                </a:solidFill>
              </a:rPr>
              <a:t>有之以为利，无之以为</a:t>
            </a:r>
            <a:r>
              <a:rPr lang="zh-CN" altLang="en-US" b="1" smtClean="0">
                <a:solidFill>
                  <a:srgbClr val="FF0000"/>
                </a:solidFill>
              </a:rPr>
              <a:t>用。</a:t>
            </a:r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7322" y="2588905"/>
            <a:ext cx="8064896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</a:rPr>
              <a:t>辐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 </a:t>
            </a:r>
            <a:r>
              <a:rPr lang="zh-CN" altLang="en-US" sz="2800" b="1" smtClean="0">
                <a:solidFill>
                  <a:srgbClr val="C00000"/>
                </a:solidFill>
              </a:rPr>
              <a:t>辐条</a:t>
            </a:r>
            <a:endParaRPr lang="en-US" altLang="zh-CN" sz="2800" b="1" smtClean="0">
              <a:solidFill>
                <a:srgbClr val="C00000"/>
              </a:solidFill>
            </a:endParaRPr>
          </a:p>
          <a:p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</a:rPr>
              <a:t>毂（</a:t>
            </a:r>
            <a:r>
              <a:rPr lang="en-US" altLang="zh-CN" sz="2800" b="1" err="1" smtClean="0">
                <a:solidFill>
                  <a:srgbClr val="C00000"/>
                </a:solidFill>
              </a:rPr>
              <a:t>gǔ</a:t>
            </a:r>
            <a:r>
              <a:rPr lang="zh-CN" altLang="en-US" sz="2800" b="1" smtClean="0">
                <a:solidFill>
                  <a:srgbClr val="C00000"/>
                </a:solidFill>
              </a:rPr>
              <a:t>）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smtClean="0">
                <a:solidFill>
                  <a:srgbClr val="C00000"/>
                </a:solidFill>
              </a:rPr>
              <a:t>车轮的中心部位，周围与辐条的一端相接，中间的圆孔用来插车轴。</a:t>
            </a:r>
            <a:endParaRPr lang="en-US" altLang="zh-CN" sz="2800" b="1" smtClean="0">
              <a:solidFill>
                <a:srgbClr val="C00000"/>
              </a:solidFill>
            </a:endParaRPr>
          </a:p>
          <a:p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当其</a:t>
            </a:r>
            <a:r>
              <a:rPr lang="zh-CN" altLang="en-US" sz="2800" b="1">
                <a:solidFill>
                  <a:srgbClr val="C00000"/>
                </a:solidFill>
              </a:rPr>
              <a:t>无，有车之用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cs typeface="+mn-ea"/>
              </a:rPr>
              <a:t>车的功用正是产生于车毂的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cs typeface="+mn-ea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cs typeface="+mn-ea"/>
              </a:rPr>
              <a:t>无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cs typeface="+mn-ea"/>
              </a:rPr>
              <a:t>”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cs typeface="+mn-ea"/>
              </a:rPr>
              <a:t>。无，指车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</a:rPr>
              <a:t>毂的中空处。</a:t>
            </a:r>
            <a:endParaRPr lang="en-US" altLang="zh-CN" sz="2800" b="1" smtClean="0">
              <a:solidFill>
                <a:srgbClr val="C00000"/>
              </a:solidFill>
              <a:latin typeface="+mn-ea"/>
              <a:cs typeface="+mn-ea"/>
            </a:endParaRPr>
          </a:p>
          <a:p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</a:rPr>
              <a:t>埏（</a:t>
            </a:r>
            <a:r>
              <a:rPr lang="en-US" altLang="zh-CN" sz="2800" b="1" err="1" smtClean="0">
                <a:solidFill>
                  <a:srgbClr val="C00000"/>
                </a:solidFill>
              </a:rPr>
              <a:t>shān</a:t>
            </a:r>
            <a:r>
              <a:rPr lang="zh-CN" altLang="en-US" sz="2800" b="1" smtClean="0">
                <a:solidFill>
                  <a:srgbClr val="C00000"/>
                </a:solidFill>
              </a:rPr>
              <a:t>）埴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>
                <a:solidFill>
                  <a:srgbClr val="C00000"/>
                </a:solidFill>
              </a:rPr>
              <a:t>和泥（制作陶器</a:t>
            </a:r>
            <a:r>
              <a:rPr lang="zh-CN" altLang="en-US" sz="2800" b="1" smtClean="0">
                <a:solidFill>
                  <a:srgbClr val="C00000"/>
                </a:solidFill>
              </a:rPr>
              <a:t>）。埏，揉和</a:t>
            </a:r>
            <a:r>
              <a:rPr lang="zh-CN" altLang="en-US" sz="2800" b="1">
                <a:solidFill>
                  <a:srgbClr val="C00000"/>
                </a:solidFill>
              </a:rPr>
              <a:t>；埴</a:t>
            </a:r>
            <a:r>
              <a:rPr lang="zh-CN" altLang="en-US" sz="2800" b="1" smtClean="0">
                <a:solidFill>
                  <a:srgbClr val="C00000"/>
                </a:solidFill>
              </a:rPr>
              <a:t>，黏土。</a:t>
            </a:r>
            <a:endParaRPr lang="en-US" altLang="zh-CN" sz="2800" b="1" smtClean="0">
              <a:solidFill>
                <a:srgbClr val="C00000"/>
              </a:solidFill>
            </a:endParaRPr>
          </a:p>
          <a:p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</a:rPr>
              <a:t>户牖（</a:t>
            </a:r>
            <a:r>
              <a:rPr lang="en-US" altLang="zh-CN" sz="2800" b="1" err="1" smtClean="0">
                <a:solidFill>
                  <a:srgbClr val="C00000"/>
                </a:solidFill>
              </a:rPr>
              <a:t>yǒu</a:t>
            </a:r>
            <a:r>
              <a:rPr lang="zh-CN" altLang="en-US" sz="2800" b="1" smtClean="0">
                <a:solidFill>
                  <a:srgbClr val="C00000"/>
                </a:solidFill>
              </a:rPr>
              <a:t>）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smtClean="0">
                <a:solidFill>
                  <a:srgbClr val="C00000"/>
                </a:solidFill>
              </a:rPr>
              <a:t>门窗</a:t>
            </a:r>
            <a:endParaRPr lang="zh-CN" altLang="en-US" sz="2800" b="1" smtClean="0">
              <a:solidFill>
                <a:srgbClr val="C00000"/>
              </a:solidFill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</a:rPr>
              <a:t>【有之以为利，无之以为用】</a:t>
            </a:r>
            <a:r>
              <a:rPr lang="en-US" altLang="zh-CN" sz="2800" b="1" smtClean="0">
                <a:solidFill>
                  <a:srgbClr val="C00000"/>
                </a:solidFill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</a:rPr>
              <a:t>有</a:t>
            </a:r>
            <a:r>
              <a:rPr lang="en-US" altLang="zh-CN" sz="2800" b="1" smtClean="0">
                <a:solidFill>
                  <a:srgbClr val="C00000"/>
                </a:solidFill>
              </a:rPr>
              <a:t>”</a:t>
            </a:r>
            <a:r>
              <a:rPr lang="zh-CN" altLang="en-US" sz="2800" b="1" smtClean="0">
                <a:solidFill>
                  <a:srgbClr val="C00000"/>
                </a:solidFill>
              </a:rPr>
              <a:t>（车子、器皿、屋室）供人方便利用，正是</a:t>
            </a:r>
            <a:r>
              <a:rPr lang="en-US" altLang="zh-CN" sz="2800" b="1" smtClean="0">
                <a:solidFill>
                  <a:srgbClr val="C00000"/>
                </a:solidFill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</a:rPr>
              <a:t>无</a:t>
            </a:r>
            <a:r>
              <a:rPr lang="en-US" altLang="zh-CN" sz="2800" b="1" smtClean="0">
                <a:solidFill>
                  <a:srgbClr val="C00000"/>
                </a:solidFill>
              </a:rPr>
              <a:t>”</a:t>
            </a:r>
            <a:r>
              <a:rPr lang="zh-CN" altLang="en-US" sz="2800" b="1" smtClean="0">
                <a:solidFill>
                  <a:srgbClr val="C00000"/>
                </a:solidFill>
              </a:rPr>
              <a:t>起了作用。</a:t>
            </a:r>
            <a:endParaRPr lang="zh-CN" altLang="en-US" sz="2800" b="1" smtClean="0">
              <a:solidFill>
                <a:srgbClr val="C00000"/>
              </a:solidFill>
            </a:endParaRPr>
          </a:p>
          <a:p>
            <a:endParaRPr lang="zh-CN" altLang="en-US" sz="2800" b="1" smtClean="0">
              <a:solidFill>
                <a:srgbClr val="C00000"/>
              </a:solidFill>
            </a:endParaRPr>
          </a:p>
          <a:p>
            <a:endParaRPr lang="en-US" altLang="zh-CN" sz="2800" b="1" smtClean="0">
              <a:solidFill>
                <a:srgbClr val="C00000"/>
              </a:solidFill>
            </a:endParaRPr>
          </a:p>
          <a:p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smtClean="0">
                <a:solidFill>
                  <a:srgbClr val="FF0000"/>
                </a:solidFill>
              </a:rPr>
              <a:t>译文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586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 b="1" smtClean="0">
                <a:solidFill>
                  <a:schemeClr val="tx2">
                    <a:lumMod val="75000"/>
                  </a:schemeClr>
                </a:solidFill>
              </a:rPr>
              <a:t>          三十</a:t>
            </a:r>
            <a:r>
              <a:rPr lang="zh-CN" altLang="en-US" sz="4000" b="1">
                <a:solidFill>
                  <a:schemeClr val="tx2">
                    <a:lumMod val="75000"/>
                  </a:schemeClr>
                </a:solidFill>
              </a:rPr>
              <a:t>根辐条共用一根车毂，只有车毂中间是空的，才成就了车子的作用。和泥制作陶器，只有器皿中间是空的，才具备器皿的作用。开凿门窗来建造房屋，只有门窗四壁中间是空的，才具备房屋的作用。因此“有”</a:t>
            </a:r>
            <a:r>
              <a:rPr lang="zh-CN" altLang="en-US" sz="4000" b="1">
                <a:solidFill>
                  <a:schemeClr val="tx2">
                    <a:lumMod val="75000"/>
                  </a:schemeClr>
                </a:solidFill>
                <a:sym typeface="+mn-ea"/>
              </a:rPr>
              <a:t>车子、器皿、屋室等是一种</a:t>
            </a:r>
            <a:r>
              <a:rPr lang="zh-CN" altLang="en-US" sz="4000" b="1">
                <a:solidFill>
                  <a:schemeClr val="tx2">
                    <a:lumMod val="75000"/>
                  </a:schemeClr>
                </a:solidFill>
              </a:rPr>
              <a:t>便利，正是</a:t>
            </a:r>
            <a:r>
              <a:rPr lang="zh-CN" altLang="en-US" sz="4000" b="1" smtClean="0">
                <a:solidFill>
                  <a:schemeClr val="tx2">
                    <a:lumMod val="75000"/>
                  </a:schemeClr>
                </a:solidFill>
              </a:rPr>
              <a:t>“无”使它发挥了</a:t>
            </a:r>
            <a:r>
              <a:rPr lang="zh-CN" altLang="en-US" sz="4000" b="1">
                <a:solidFill>
                  <a:schemeClr val="tx2">
                    <a:lumMod val="75000"/>
                  </a:schemeClr>
                </a:solidFill>
              </a:rPr>
              <a:t>作用。</a:t>
            </a:r>
            <a:endParaRPr lang="zh-CN" altLang="en-US" sz="4000" b="1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b="1" smtClean="0">
                <a:solidFill>
                  <a:schemeClr val="tx2">
                    <a:lumMod val="75000"/>
                  </a:schemeClr>
                </a:solidFill>
              </a:rPr>
              <a:t>。</a:t>
            </a:r>
            <a:endParaRPr lang="zh-CN" altLang="en-US" sz="4000" b="1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smtClean="0">
                <a:solidFill>
                  <a:schemeClr val="accent5">
                    <a:lumMod val="50000"/>
                  </a:schemeClr>
                </a:solidFill>
              </a:rPr>
              <a:t>解读</a:t>
            </a:r>
            <a:endParaRPr lang="zh-CN" altLang="en-US" sz="36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79350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 smtClean="0"/>
              <a:t>         </a:t>
            </a:r>
            <a:r>
              <a:rPr lang="zh-CN" altLang="en-US" b="1" smtClean="0">
                <a:solidFill>
                  <a:srgbClr val="C00000"/>
                </a:solidFill>
              </a:rPr>
              <a:t>本章论述了“有”</a:t>
            </a:r>
            <a:r>
              <a:rPr lang="zh-CN" altLang="en-US" b="1">
                <a:solidFill>
                  <a:srgbClr val="C00000"/>
                </a:solidFill>
              </a:rPr>
              <a:t>与</a:t>
            </a:r>
            <a:r>
              <a:rPr lang="zh-CN" altLang="en-US" b="1" smtClean="0">
                <a:solidFill>
                  <a:srgbClr val="C00000"/>
                </a:solidFill>
              </a:rPr>
              <a:t>“无”的相对性。     </a:t>
            </a:r>
            <a:r>
              <a:rPr lang="zh-CN" altLang="en-US" b="1" smtClean="0"/>
              <a:t>即</a:t>
            </a:r>
            <a:r>
              <a:rPr lang="zh-CN" altLang="en-US" b="1"/>
              <a:t>实在之物与空虚</a:t>
            </a:r>
            <a:r>
              <a:rPr lang="zh-CN" altLang="en-US" b="1" smtClean="0"/>
              <a:t>部分之间的相互关系。 </a:t>
            </a:r>
            <a:endParaRPr lang="en-US" altLang="zh-CN" b="1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smtClean="0"/>
              <a:t>         通过</a:t>
            </a:r>
            <a:r>
              <a:rPr lang="zh-CN" altLang="en-US" b="1"/>
              <a:t>车、陶器和房屋的构成，阐述了有、无的关系。指出“无”（如陶器的中空部分，室内的空间）与“有”（如车幅，墙壁）二者同样重要，</a:t>
            </a:r>
            <a:r>
              <a:rPr lang="zh-CN" altLang="en-US" b="1" smtClean="0"/>
              <a:t>他们是</a:t>
            </a:r>
            <a:r>
              <a:rPr lang="zh-CN" altLang="en-US" b="1" smtClean="0">
                <a:solidFill>
                  <a:srgbClr val="C00000"/>
                </a:solidFill>
              </a:rPr>
              <a:t>相互依存、相互为用</a:t>
            </a:r>
            <a:r>
              <a:rPr lang="zh-CN" altLang="en-US" b="1" smtClean="0"/>
              <a:t>的，是无形的东西使有形的东西发挥作用。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0685" y="-267491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第二十四章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35" y="501015"/>
            <a:ext cx="9144635" cy="172847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企者</a:t>
            </a:r>
            <a:r>
              <a:rPr lang="zh-CN" altLang="en-US" b="1">
                <a:solidFill>
                  <a:srgbClr val="FF0000"/>
                </a:solidFill>
              </a:rPr>
              <a:t>不立</a:t>
            </a:r>
            <a:r>
              <a:rPr lang="zh-CN" altLang="en-US" b="1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跨者</a:t>
            </a:r>
            <a:r>
              <a:rPr lang="zh-CN" altLang="en-US" b="1">
                <a:solidFill>
                  <a:srgbClr val="FF0000"/>
                </a:solidFill>
              </a:rPr>
              <a:t>不行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FF0000"/>
                </a:solidFill>
              </a:rPr>
              <a:t>自见者不明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FF0000"/>
                </a:solidFill>
              </a:rPr>
              <a:t>自是者不彰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FF0000"/>
                </a:solidFill>
              </a:rPr>
              <a:t>自伐</a:t>
            </a:r>
            <a:r>
              <a:rPr lang="zh-CN" altLang="en-US" b="1"/>
              <a:t>者无功，自矜者不</a:t>
            </a:r>
            <a:r>
              <a:rPr lang="zh-CN" altLang="en-US" b="1">
                <a:solidFill>
                  <a:srgbClr val="FF0000"/>
                </a:solidFill>
              </a:rPr>
              <a:t>长</a:t>
            </a:r>
            <a:r>
              <a:rPr lang="zh-CN" altLang="en-US" b="1"/>
              <a:t>。</a:t>
            </a:r>
            <a:r>
              <a:rPr lang="zh-CN" altLang="en-US" b="1">
                <a:solidFill>
                  <a:srgbClr val="FF0000"/>
                </a:solidFill>
              </a:rPr>
              <a:t>其在道也，曰余食赘</a:t>
            </a:r>
            <a:r>
              <a:rPr lang="zh-CN" altLang="en-US" b="1" smtClean="0">
                <a:solidFill>
                  <a:srgbClr val="FF0000"/>
                </a:solidFill>
              </a:rPr>
              <a:t>形，</a:t>
            </a:r>
            <a:r>
              <a:rPr lang="zh-CN" altLang="en-US" b="1">
                <a:solidFill>
                  <a:srgbClr val="FF0000"/>
                </a:solidFill>
              </a:rPr>
              <a:t>物或恶之</a:t>
            </a:r>
            <a:r>
              <a:rPr lang="zh-CN" altLang="en-US" b="1"/>
              <a:t>，故有道者不</a:t>
            </a:r>
            <a:r>
              <a:rPr lang="zh-CN" altLang="en-US" b="1">
                <a:solidFill>
                  <a:srgbClr val="FF0000"/>
                </a:solidFill>
              </a:rPr>
              <a:t>处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4" name="TextBox 3"/>
          <p:cNvSpPr txBox="1"/>
          <p:nvPr/>
        </p:nvSpPr>
        <p:spPr>
          <a:xfrm>
            <a:off x="-38735" y="1957705"/>
            <a:ext cx="918273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【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企者不立</a:t>
            </a:r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】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踮起脚的人不能久立。</a:t>
            </a:r>
            <a:endParaRPr lang="en-US" altLang="zh-CN" sz="3200" b="1" smtClean="0">
              <a:solidFill>
                <a:srgbClr val="C00000"/>
              </a:solidFill>
              <a:latin typeface="+mn-ea"/>
              <a:cs typeface="+mn-ea"/>
            </a:endParaRPr>
          </a:p>
          <a:p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【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跨者不行</a:t>
            </a:r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】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跨大步的人行走不稳。</a:t>
            </a:r>
            <a:endParaRPr lang="en-US" altLang="zh-CN" sz="3200" b="1" smtClean="0">
              <a:solidFill>
                <a:srgbClr val="C00000"/>
              </a:solidFill>
              <a:latin typeface="+mn-ea"/>
              <a:cs typeface="+mn-ea"/>
            </a:endParaRPr>
          </a:p>
          <a:p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【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自见者不明</a:t>
            </a:r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】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自我显露的不能显明。</a:t>
            </a:r>
            <a:endParaRPr lang="en-US" altLang="zh-CN" sz="3200" b="1" smtClean="0">
              <a:solidFill>
                <a:srgbClr val="C00000"/>
              </a:solidFill>
              <a:latin typeface="+mn-ea"/>
              <a:cs typeface="+mn-ea"/>
            </a:endParaRPr>
          </a:p>
          <a:p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【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自是者不彰</a:t>
            </a:r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】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自以为是的不能彰显。</a:t>
            </a:r>
            <a:endParaRPr lang="en-US" altLang="zh-CN" sz="3200" b="1" smtClean="0">
              <a:solidFill>
                <a:srgbClr val="C00000"/>
              </a:solidFill>
              <a:latin typeface="+mn-ea"/>
              <a:cs typeface="+mn-ea"/>
            </a:endParaRPr>
          </a:p>
          <a:p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【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自伐</a:t>
            </a:r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】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与下文的“自矜”都是自我夸耀的意思。</a:t>
            </a:r>
            <a:endParaRPr lang="zh-CN" altLang="en-US" sz="3200" b="1" smtClean="0">
              <a:solidFill>
                <a:srgbClr val="C00000"/>
              </a:solidFill>
              <a:latin typeface="+mn-ea"/>
              <a:cs typeface="+mn-ea"/>
            </a:endParaRPr>
          </a:p>
          <a:p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【长】长久。一说得到敬重。</a:t>
            </a:r>
            <a:endParaRPr lang="en-US" altLang="zh-CN" sz="3200" b="1" smtClean="0">
              <a:solidFill>
                <a:srgbClr val="C00000"/>
              </a:solidFill>
              <a:latin typeface="+mn-ea"/>
              <a:cs typeface="+mn-ea"/>
            </a:endParaRPr>
          </a:p>
          <a:p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【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其在道也，曰余食赘（</a:t>
            </a:r>
            <a:r>
              <a:rPr lang="en-US" altLang="zh-CN" sz="3200" b="1" err="1" smtClean="0">
                <a:solidFill>
                  <a:srgbClr val="C00000"/>
                </a:solidFill>
                <a:latin typeface="+mn-ea"/>
                <a:cs typeface="+mn-ea"/>
              </a:rPr>
              <a:t>zhuì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）行，物或恶之</a:t>
            </a:r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】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（自见、自是、自伐、自矜等行为）用道的观点来看，就叫作剩饭、赘瘤，人们常常厌恶它们。行，同</a:t>
            </a:r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“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形</a:t>
            </a:r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”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。       </a:t>
            </a:r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【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处（</a:t>
            </a:r>
            <a:r>
              <a:rPr lang="en-US" altLang="zh-CN" sz="3200" b="1" err="1" smtClean="0">
                <a:solidFill>
                  <a:srgbClr val="C00000"/>
                </a:solidFill>
                <a:latin typeface="+mn-ea"/>
                <a:cs typeface="+mn-ea"/>
              </a:rPr>
              <a:t>chǔ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）</a:t>
            </a:r>
            <a:r>
              <a:rPr lang="en-US" altLang="zh-CN" sz="3200" b="1" smtClean="0">
                <a:solidFill>
                  <a:srgbClr val="C00000"/>
                </a:solidFill>
                <a:latin typeface="+mn-ea"/>
                <a:cs typeface="+mn-ea"/>
              </a:rPr>
              <a:t>】</a:t>
            </a:r>
            <a:r>
              <a:rPr lang="zh-CN" altLang="en-US" sz="3200" b="1" smtClean="0">
                <a:solidFill>
                  <a:srgbClr val="C00000"/>
                </a:solidFill>
                <a:latin typeface="+mn-ea"/>
                <a:cs typeface="+mn-ea"/>
              </a:rPr>
              <a:t>为，做。</a:t>
            </a:r>
            <a:endParaRPr lang="zh-CN" altLang="en-US" sz="3200">
              <a:latin typeface="+mn-ea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82</Paragraphs>
  <Slides>21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6">
      <vt:lpstr>Arial</vt:lpstr>
      <vt:lpstr>Calibri</vt:lpstr>
      <vt:lpstr>楷体</vt:lpstr>
      <vt:lpstr>宋体</vt:lpstr>
      <vt:lpstr>Office 主题</vt:lpstr>
      <vt:lpstr>《老子》四章</vt:lpstr>
      <vt:lpstr>一、作者作品</vt:lpstr>
      <vt:lpstr>PowerPoint Presentation</vt:lpstr>
      <vt:lpstr>关于《老子》</vt:lpstr>
      <vt:lpstr>二、写作背景</vt:lpstr>
      <vt:lpstr>第十一章</vt:lpstr>
      <vt:lpstr>译文</vt:lpstr>
      <vt:lpstr>解读</vt:lpstr>
      <vt:lpstr>第二十四章</vt:lpstr>
      <vt:lpstr>译文</vt:lpstr>
      <vt:lpstr>解读</vt:lpstr>
      <vt:lpstr>第三十三章</vt:lpstr>
      <vt:lpstr>译文</vt:lpstr>
      <vt:lpstr>解读</vt:lpstr>
      <vt:lpstr>第六十四章</vt:lpstr>
      <vt:lpstr>译文</vt:lpstr>
      <vt:lpstr>PowerPoint Presentation</vt:lpstr>
      <vt:lpstr>PowerPoint Presentation</vt:lpstr>
      <vt:lpstr>解读</vt:lpstr>
      <vt:lpstr>PowerPoint Presentation</vt:lpstr>
      <vt:lpstr>本课内容告诉我们哪些为人处世的道理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《老子》四章</dc:title>
  <dc:creator>Administrator</dc:creator>
  <cp:lastModifiedBy>lintao</cp:lastModifiedBy>
  <cp:revision>30</cp:revision>
  <dcterms:created xsi:type="dcterms:W3CDTF">2020-09-03T11:35:00Z</dcterms:created>
  <dcterms:modified xsi:type="dcterms:W3CDTF">2020-09-08T13:43:01Z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