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8" r:id="rId4"/>
    <p:sldId id="277" r:id="rId5"/>
    <p:sldId id="298" r:id="rId6"/>
    <p:sldId id="275" r:id="rId7"/>
    <p:sldId id="274" r:id="rId8"/>
    <p:sldId id="299" r:id="rId9"/>
    <p:sldId id="301" r:id="rId10"/>
    <p:sldId id="300" r:id="rId11"/>
    <p:sldId id="278" r:id="rId12"/>
    <p:sldId id="276" r:id="rId13"/>
    <p:sldId id="282" r:id="rId14"/>
    <p:sldId id="281" r:id="rId15"/>
    <p:sldId id="280" r:id="rId16"/>
    <p:sldId id="302" r:id="rId17"/>
    <p:sldId id="287" r:id="rId18"/>
    <p:sldId id="286" r:id="rId19"/>
    <p:sldId id="285" r:id="rId20"/>
    <p:sldId id="284" r:id="rId21"/>
    <p:sldId id="283" r:id="rId22"/>
    <p:sldId id="290" r:id="rId23"/>
    <p:sldId id="289" r:id="rId24"/>
    <p:sldId id="292" r:id="rId25"/>
    <p:sldId id="293" r:id="rId26"/>
    <p:sldId id="291" r:id="rId27"/>
    <p:sldId id="288" r:id="rId28"/>
    <p:sldId id="269" r:id="rId29"/>
    <p:sldId id="270" r:id="rId30"/>
    <p:sldId id="271" r:id="rId31"/>
    <p:sldId id="273" r:id="rId32"/>
    <p:sldId id="259" r:id="rId33"/>
    <p:sldId id="261" r:id="rId34"/>
    <p:sldId id="297" r:id="rId35"/>
    <p:sldId id="296" r:id="rId36"/>
    <p:sldId id="262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2" d="100"/>
          <a:sy n="72" d="100"/>
        </p:scale>
        <p:origin x="708" y="60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" Target="slides/slide1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6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charset="-122"/>
              <a:ea typeface="微软雅黑"/>
            </a:endParaRPr>
          </a:p>
        </p:txBody>
      </p:sp>
      <p:sp>
        <p:nvSpPr>
          <p:cNvPr id="104866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charset="-122"/>
                <a:ea typeface="微软雅黑"/>
              </a:rPr>
              <a:t>2021/1/17</a:t>
            </a:fld>
            <a:endParaRPr lang="zh-CN" altLang="en-US">
              <a:latin typeface="微软雅黑" charset="-122"/>
              <a:ea typeface="微软雅黑"/>
            </a:endParaRPr>
          </a:p>
        </p:txBody>
      </p:sp>
      <p:sp>
        <p:nvSpPr>
          <p:cNvPr id="104866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charset="-122"/>
              <a:ea typeface="微软雅黑"/>
            </a:endParaRPr>
          </a:p>
        </p:txBody>
      </p:sp>
      <p:sp>
        <p:nvSpPr>
          <p:cNvPr id="104866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charset="-122"/>
                <a:ea typeface="微软雅黑"/>
              </a:rPr>
              <a:t>‹#›</a:t>
            </a:fld>
            <a:endParaRPr lang="zh-CN" altLang="en-US">
              <a:latin typeface="微软雅黑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63576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5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04865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6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866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6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04866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186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104858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048584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585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3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632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1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1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618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19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620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04862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2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33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34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3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3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38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639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048640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4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4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44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64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1048646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048647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1048648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04864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5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11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61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1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59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52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1048653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104865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5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657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4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625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2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62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2021/1/17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1048581" name="KSO_TEMPLATE" hidden="1"/>
          <p:cNvSpPr/>
          <p:nvPr/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5="http://schemas.microsoft.com/office/powerpoint/2012/main" Requires="p15">
      <p:transition spd="slow" p14:dur="1250">
        <p15:prstTrans prst="airplane" invX="1"/>
      </p:transition>
    </mc:Choice>
    <mc:Fallback>
      <p:transition spd="slow">
        <p:fade/>
      </p:transition>
    </mc:Fallback>
  </mc:AlternateContent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Relationship Id="rId3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3" name="图片 1" descr="C:\Users\asus\Desktop\图片\微信图片_20191106195223.jpg微信图片_20191106195223"/>
          <p:cNvPicPr>
            <a:picLocks noChangeAspect="1"/>
          </p:cNvPicPr>
          <p:nvPr/>
        </p:nvPicPr>
        <p:blipFill>
          <a:blip r:embed="rId2"/>
          <a:srcRect t="165" b="165"/>
          <a:stretch>
            <a:fillRect/>
          </a:stretch>
        </p:blipFill>
        <p:spPr>
          <a:xfrm>
            <a:off x="-110600" y="17949"/>
            <a:ext cx="12302600" cy="684005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44958" y="1993683"/>
            <a:ext cx="1060360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400" b="1"/>
              <a:t>大单元视域下选择性必修（下）第一单元</a:t>
            </a:r>
            <a:endParaRPr lang="en-US" altLang="zh-CN" sz="4400" b="1"/>
          </a:p>
          <a:p>
            <a:pPr algn="ctr"/>
            <a:r>
              <a:rPr lang="zh-CN" altLang="zh-CN" sz="4400" b="1"/>
              <a:t>教学情境创设浅探</a:t>
            </a:r>
            <a:endParaRPr lang="zh-CN" altLang="zh-CN" sz="4400"/>
          </a:p>
          <a:p>
            <a:pPr algn="ctr"/>
            <a:endParaRPr lang="en-US" altLang="zh-CN" sz="3200"/>
          </a:p>
          <a:p>
            <a:pPr algn="ctr"/>
            <a:endParaRPr lang="en-US" altLang="zh-CN" sz="3200"/>
          </a:p>
          <a:p>
            <a:pPr algn="ctr"/>
            <a:endParaRPr lang="en-US" altLang="zh-CN" sz="3200"/>
          </a:p>
          <a:p>
            <a:pPr algn="ctr"/>
            <a:r>
              <a:rPr lang="en-US" altLang="zh-CN" sz="3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	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2887014" y="2043687"/>
            <a:ext cx="83433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增强</a:t>
            </a:r>
            <a:r>
              <a:rPr lang="zh-CN" altLang="zh-CN" sz="4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语文知识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4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情境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融合度</a:t>
            </a:r>
            <a:endParaRPr lang="en-US" altLang="zh-CN" sz="28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48742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515155" y="888643"/>
            <a:ext cx="114235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32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创设情境，具体来说有两个方面的价值：</a:t>
            </a: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其一，情境能够</a:t>
            </a:r>
            <a:r>
              <a:rPr lang="zh-CN" altLang="zh-CN" sz="3200" b="1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激发学生学习的热情</a:t>
            </a:r>
            <a:r>
              <a:rPr lang="zh-CN" altLang="zh-CN" sz="32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，唤起学生的求知欲。</a:t>
            </a: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其二，情境就是用一种直观的方式，再现书本知识所表征的实际事物或者实际事物的相关背景，</a:t>
            </a:r>
            <a:r>
              <a:rPr lang="zh-CN" altLang="zh-CN" sz="3200" b="1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使学生的学习和理解变得容易和有趣</a:t>
            </a:r>
            <a:r>
              <a:rPr lang="zh-CN" altLang="en-US" sz="32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71554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985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4404490" y="1390588"/>
            <a:ext cx="310810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32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形象与抽象</a:t>
            </a: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2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实际与理论</a:t>
            </a: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2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感性与理性</a:t>
            </a: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32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旧知与新知</a:t>
            </a:r>
            <a:endParaRPr lang="en-US" altLang="zh-CN" sz="32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4625" y="278266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情境</a:t>
            </a:r>
            <a:endParaRPr lang="zh-CN" altLang="en-US" sz="2800" b="1"/>
          </a:p>
        </p:txBody>
      </p:sp>
      <p:sp>
        <p:nvSpPr>
          <p:cNvPr id="4" name="矩形 3"/>
          <p:cNvSpPr/>
          <p:nvPr/>
        </p:nvSpPr>
        <p:spPr>
          <a:xfrm>
            <a:off x="7838286" y="278266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沟通和转化</a:t>
            </a:r>
          </a:p>
        </p:txBody>
      </p:sp>
      <p:sp>
        <p:nvSpPr>
          <p:cNvPr id="5" name="矩形 4"/>
          <p:cNvSpPr/>
          <p:nvPr/>
        </p:nvSpPr>
        <p:spPr>
          <a:xfrm>
            <a:off x="3303287" y="236182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实现</a:t>
            </a:r>
            <a:endParaRPr lang="zh-CN" altLang="en-US" sz="2800">
              <a:solidFill>
                <a:srgbClr val="00B0F0"/>
              </a:solidFill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 flipH="1">
            <a:off x="3225159" y="2928254"/>
            <a:ext cx="1128554" cy="232049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 flipH="1">
            <a:off x="6718275" y="2928254"/>
            <a:ext cx="1128554" cy="232049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zh-CN" altLang="en-US" sz="28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80469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2558601" y="2127040"/>
            <a:ext cx="8439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36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如何才能创设有价值的教学情境呢？</a:t>
            </a:r>
            <a:endParaRPr lang="en-US" altLang="zh-CN" sz="36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73792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631066" y="742122"/>
            <a:ext cx="113720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创设教学情境需要满足以下几点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基于生活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第一要注重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联系学生的现实生活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在学生鲜活的日常生活环境中，发现挖掘学习情境的资源。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第二要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挖掘和利用学生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已有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的经验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。任何有效的教学，都是起始于对学生已有经验的充分挖掘和利用。学生原有的知识和经验是教学活动的起点。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/>
          </a:p>
          <a:p>
            <a:pPr algn="just"/>
            <a:endParaRPr lang="en-US" altLang="zh-CN"/>
          </a:p>
          <a:p>
            <a:pPr algn="just"/>
            <a:endParaRPr lang="zh-CN" altLang="zh-CN"/>
          </a:p>
          <a:p>
            <a:pPr algn="just">
              <a:spcAft>
                <a:spcPct val="0"/>
              </a:spcAft>
            </a:pPr>
            <a:endParaRPr lang="zh-CN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34997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528034" y="965916"/>
            <a:ext cx="1091595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altLang="zh-CN"/>
          </a:p>
          <a:p>
            <a:pPr algn="just"/>
            <a:endParaRPr lang="en-US" altLang="zh-CN"/>
          </a:p>
          <a:p>
            <a:pPr algn="just"/>
            <a:endParaRPr lang="zh-CN" altLang="zh-CN"/>
          </a:p>
          <a:p>
            <a:pPr algn="just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“我们要有自己的经验做根，以这经验所发生的知识做枝，然后别人的知识方才可以接得上去，别人的知识方才成为我们知识的一个有机部分。”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----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陶行知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Aft>
                <a:spcPct val="0"/>
              </a:spcAft>
            </a:pPr>
            <a:endParaRPr lang="zh-CN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97982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850005" y="1133340"/>
            <a:ext cx="1084401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注意形象性。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强调情境创设的形象性，其实是需要我们创设的教学情境应该是感性的、可见的、摸得着的，它能有效地丰富学生的感性认识，并促进感性认识向理性认识的转化。同时，这一情境还应该是形象的、具体的，它应能有效的刺激和激发学生的想象和联想，使学生能够超越个人狭隘的经验范围和时间空间的限制，能使学生获得更多的知识，掌握更多的事物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82660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1215" cy="6826449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824249" y="992178"/>
            <a:ext cx="1080322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体现学科的特点。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情境的创设要体现语文学科的特色，紧扣教学内容，凸显学习重点。只有这样的情境才能有效的阐明学科知识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在实际生活中的价值，帮助学生准确理解学科知识的内涵，激发他们学习的动力和热情。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br>
              <a:rPr lang="en-US" altLang="zh-CN"/>
            </a:br>
            <a:endParaRPr lang="en-US" altLang="zh-CN"/>
          </a:p>
          <a:p>
            <a:pPr algn="just">
              <a:spcAft>
                <a:spcPct val="0"/>
              </a:spcAft>
            </a:pPr>
            <a:endParaRPr lang="en-US" altLang="zh-CN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39262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1107583" y="1081825"/>
            <a:ext cx="102000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内含问题。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有价值的教学情境，一定是内含有问题的情境，</a:t>
            </a:r>
            <a:r>
              <a:rPr lang="zh-CN" altLang="en-US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能有效地引发学生的思考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。情境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中的问题是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根据一定的教学目标提出来的</a:t>
            </a:r>
            <a:r>
              <a:rPr lang="zh-CN" altLang="en-US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问题的难易程度，要适合学生学情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问题的设计和描述，要能够真正吸引学生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80622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1481069" y="1275008"/>
            <a:ext cx="9684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融入情感。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这是要求我们在创设教学情境时，要有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自己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情感的介入，没有情感是不可能打动人，激励人的，是调动不了学生学习的自觉自悟性，并引发深刻反思的。教师入情，才有可能打动学生，激发学生学习的动力。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21121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1184857" y="991673"/>
            <a:ext cx="999400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4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新教材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是以学习任务群来整合单元教学的，所以这就要求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我们的老师要在语文学习任务群中来落实语文知识教学。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56905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661116" y="862885"/>
            <a:ext cx="1086976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教学情境创设中存在的误区是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>
              <a:spcAft>
                <a:spcPct val="0"/>
              </a:spcAft>
            </a:pP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形式化的情境。这种情境与教学内容并没有任何内在的实质性的联系，只是一个硬生生的强加的设计。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假问题的情境。假问题是指没有思考价值的问题，或者是不能引发学生思考的问题。看起来是一个问题，但是却没有激发学生思维的功能。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缺乏真情实感的情境。情境不仅包括场景，而且内含情感。任何情境，如果没有教师的感情投入，就都会失去其教学功能。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94069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2086377" y="874136"/>
            <a:ext cx="8590209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选择性必修（下）第一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单元的课文编排是：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《氓》、《离骚》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《孔雀东南飞》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《蜀道难》、《蜀相》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《望海潮》、《扬州慢》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本单元任务群是“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古代经典诗词作品研习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本单元人文主题是“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诗意人生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13127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1223492" y="1120462"/>
            <a:ext cx="1003264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选择性必修（下）第一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单元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单元提示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学习本单元要围绕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诗意的探寻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展开研习，品味诗歌之美，感受古人的哀乐悲欢，把握诗歌蕴含的传统文化精神，认识古典诗歌的当代价值。还要结合以前所学，了解我国古典诗歌的发展脉络，并比较不同体裁的诗歌，在节奏韵律、表现手法、艺术风格等方面的异同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36272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3" name="矩形 2"/>
          <p:cNvSpPr/>
          <p:nvPr/>
        </p:nvSpPr>
        <p:spPr>
          <a:xfrm>
            <a:off x="2634338" y="2072357"/>
            <a:ext cx="75200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本单元</a:t>
            </a:r>
            <a:r>
              <a:rPr lang="zh-CN" altLang="zh-CN" sz="44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教学情境该如何创设？</a:t>
            </a:r>
            <a:endParaRPr lang="zh-CN" altLang="en-US" sz="4400" b="1"/>
          </a:p>
        </p:txBody>
      </p:sp>
    </p:spTree>
    <p:extLst>
      <p:ext uri="{BB962C8B-B14F-4D97-AF65-F5344CB8AC3E}">
        <p14:creationId xmlns:p14="http://schemas.microsoft.com/office/powerpoint/2010/main" val="200812301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71" y="0"/>
            <a:ext cx="12138529" cy="6758144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953037" y="1094704"/>
            <a:ext cx="10290219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借助作者、写作背景介绍创设情境。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诗词的鉴赏理解，知人论世是必不可少的。所以在这个单元的研习过程当中，我们进行作者介绍，写作背景介绍，与作者相关的历史典故的讲解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，这些都是课堂教学情境的创设，这些都有利于学生走近作者，走进文本， 理解诗词的内涵，寄托的情感。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5814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1468192" y="1184856"/>
            <a:ext cx="98008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借助图片创设情境。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图片可以把课文中所描绘的景色非常具体形象的展现在人们面前，让人们获得非常直观的感受。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《蜀道难》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图片展示</a:t>
            </a:r>
          </a:p>
        </p:txBody>
      </p:sp>
    </p:spTree>
    <p:extLst>
      <p:ext uri="{BB962C8B-B14F-4D97-AF65-F5344CB8AC3E}">
        <p14:creationId xmlns:p14="http://schemas.microsoft.com/office/powerpoint/2010/main" val="63572976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今日新“蜀道”明月峡栈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326524"/>
            <a:ext cx="12192000" cy="553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998896" y="502338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地崩山摧壮士死，然后天梯石栈相钩连。</a:t>
            </a:r>
          </a:p>
        </p:txBody>
      </p:sp>
    </p:spTree>
    <p:extLst>
      <p:ext uri="{BB962C8B-B14F-4D97-AF65-F5344CB8AC3E}">
        <p14:creationId xmlns:p14="http://schemas.microsoft.com/office/powerpoint/2010/main" val="341877199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4" descr="图片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62130"/>
            <a:ext cx="12192000" cy="559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478937" y="437944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青泥何盘盘，百步九折萦岩峦。</a:t>
            </a:r>
          </a:p>
        </p:txBody>
      </p:sp>
    </p:spTree>
    <p:extLst>
      <p:ext uri="{BB962C8B-B14F-4D97-AF65-F5344CB8AC3E}">
        <p14:creationId xmlns:p14="http://schemas.microsoft.com/office/powerpoint/2010/main" val="77052052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4" descr="黄山云海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8424930" y="453981"/>
            <a:ext cx="350090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连峰去天不盈尺，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枯松倒挂倚绝壁。</a:t>
            </a:r>
          </a:p>
        </p:txBody>
      </p:sp>
    </p:spTree>
    <p:extLst>
      <p:ext uri="{BB962C8B-B14F-4D97-AF65-F5344CB8AC3E}">
        <p14:creationId xmlns:p14="http://schemas.microsoft.com/office/powerpoint/2010/main" val="94754092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1159099" y="1005753"/>
            <a:ext cx="1040613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借助语言创设情境。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饱含深情的语言，会把文本情感诠释得淋漓尽致，而形象的语言描绘，又会具有丰富生动的画面感。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《氓》和《离骚》诵读</a:t>
            </a: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《望海潮》和《扬州慢》语言描绘。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（“</a:t>
            </a:r>
            <a:r>
              <a:rPr lang="zh-CN" altLang="en-US" sz="2800" b="1" kern="100">
                <a:latin typeface="Adobe 宋体 Std L" panose="02020300000000000000" pitchFamily="18" charset="-122"/>
                <a:ea typeface="Adobe 宋体 Std L" panose="02020300000000000000" pitchFamily="18" charset="-122"/>
                <a:cs typeface="Times New Roman" panose="02020603050405020304" pitchFamily="18" charset="0"/>
              </a:rPr>
              <a:t>烟柳画</a:t>
            </a:r>
            <a:r>
              <a:rPr lang="zh-CN" altLang="en-US" sz="2800" b="1">
                <a:latin typeface="Adobe 宋体 Std L" panose="02020300000000000000" pitchFamily="18" charset="-122"/>
                <a:ea typeface="Adobe 宋体 Std L" panose="02020300000000000000" pitchFamily="18" charset="-122"/>
              </a:rPr>
              <a:t>桥</a:t>
            </a:r>
            <a:r>
              <a:rPr lang="en-US" altLang="zh-CN" sz="2800" b="1">
                <a:latin typeface="Adobe 宋体 Std L" panose="02020300000000000000" pitchFamily="18" charset="-122"/>
                <a:ea typeface="Adobe 宋体 Std L" panose="02020300000000000000" pitchFamily="18" charset="-122"/>
              </a:rPr>
              <a:t>,</a:t>
            </a:r>
            <a:r>
              <a:rPr lang="zh-CN" altLang="en-US" sz="2800" b="1">
                <a:latin typeface="Adobe 宋体 Std L" panose="02020300000000000000" pitchFamily="18" charset="-122"/>
                <a:ea typeface="Adobe 宋体 Std L" panose="02020300000000000000" pitchFamily="18" charset="-122"/>
              </a:rPr>
              <a:t>风帘翠幕</a:t>
            </a:r>
            <a:r>
              <a:rPr lang="en-US" altLang="zh-CN" sz="2800" b="1">
                <a:latin typeface="Adobe 宋体 Std L" panose="02020300000000000000" pitchFamily="18" charset="-122"/>
                <a:ea typeface="Adobe 宋体 Std L" panose="02020300000000000000" pitchFamily="18" charset="-122"/>
              </a:rPr>
              <a:t>,</a:t>
            </a:r>
            <a:r>
              <a:rPr lang="zh-CN" altLang="en-US" sz="2800" b="1"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参差十万人家。”</a:t>
            </a:r>
            <a:r>
              <a:rPr lang="en-US" altLang="zh-CN" sz="2800" b="1">
                <a:latin typeface="Adobe 宋体 Std L" panose="02020300000000000000" pitchFamily="18" charset="-122"/>
                <a:ea typeface="Adobe 宋体 Std L" panose="02020300000000000000" pitchFamily="18" charset="-122"/>
              </a:rPr>
              <a:t>|</a:t>
            </a:r>
            <a:r>
              <a:rPr lang="zh-CN" altLang="en-US" sz="2800" b="1">
                <a:latin typeface="Adobe 宋体 Std L" panose="02020300000000000000" pitchFamily="18" charset="-122"/>
                <a:ea typeface="Adobe 宋体 Std L" panose="02020300000000000000" pitchFamily="18" charset="-122"/>
              </a:rPr>
              <a:t>“渐黄昏，清角吹寒，都在空城。”）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746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04" y="-188159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2911703" y="1785094"/>
            <a:ext cx="26350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44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语文知识</a:t>
            </a:r>
            <a:endParaRPr lang="zh-CN" altLang="zh-CN" sz="4400" b="1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3941" y="2201735"/>
            <a:ext cx="1862137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483790" y="2382846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en-US" sz="44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情境</a:t>
            </a:r>
            <a:endParaRPr lang="zh-CN" altLang="zh-CN" sz="44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0957" y="403860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en-US" sz="4400" b="1" kern="1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关联性？</a:t>
            </a:r>
            <a:endParaRPr lang="zh-CN" altLang="zh-CN" sz="4400" b="1" kern="1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38236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3" name="矩形 2"/>
          <p:cNvSpPr/>
          <p:nvPr/>
        </p:nvSpPr>
        <p:spPr>
          <a:xfrm>
            <a:off x="772731" y="1146219"/>
            <a:ext cx="1080537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借助演示表演来创设情境。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有些课文当中描绘的细节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或者讲述的情节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，我们是可以通过肢体语言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或者课本剧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，来让它情境重现，走近作者所要表达的情感的。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《蜀道难》中“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扪参历井仰胁息，以手抚膺坐长叹。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孔雀东南飞</a:t>
            </a:r>
            <a:r>
              <a:rPr lang="en-US" altLang="zh-CN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课本剧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7" name="图片 1" descr="微信图片_20191105201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3110" cy="68808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37126" y="1024384"/>
            <a:ext cx="1092128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借助新旧知识的相互关联性来创设情境。</a:t>
            </a:r>
            <a:endParaRPr lang="en-US" altLang="zh-CN" sz="28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学习的知识都不是零散的，片面的。学生对新知识的学习是以旧知识为基础的，新知识要么是在旧知识的基础上的引申和发展，要么是在旧知识基础上增加新的内容，或者是由旧的知识重新组织或者是转化而成的，所以旧知识是学习新知识最直接最常用的认知停靠点。</a:t>
            </a:r>
            <a:endParaRPr lang="en-US" altLang="zh-CN" sz="28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《蜀道难》和《蜀相</a:t>
            </a:r>
            <a:r>
              <a:rPr lang="en-US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</a:p>
          <a:p>
            <a:pPr algn="just">
              <a:spcAft>
                <a:spcPct val="0"/>
              </a:spcAft>
            </a:pPr>
            <a:r>
              <a:rPr lang="zh-CN" altLang="en-US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李白的《将进酒》，杜甫的《登高》《春望》等</a:t>
            </a:r>
            <a:r>
              <a:rPr lang="zh-CN" altLang="en-US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b="1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7" name="图片 1" descr="微信图片_20191105201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" y="0"/>
            <a:ext cx="12183110" cy="68808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43188" y="1159099"/>
            <a:ext cx="10715224" cy="26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借助问题创设情境。</a:t>
            </a:r>
            <a:endParaRPr lang="en-US" altLang="zh-CN" sz="28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问题是促进学生学习的根本动力所在。</a:t>
            </a:r>
            <a:r>
              <a:rPr lang="zh-CN" altLang="zh-CN" sz="2800" b="1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没有问题，就很难以诱发和激起学生的求知欲；没有问题，学生也就不会去进行深入的思考，那么学习也只能是表层和形式上的。所以我们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把学习过程看成是发现问题，提出问题，分析问题和解决问题的过程。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184701459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7" name="图片 1" descr="微信图片_20191105201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" y="0"/>
            <a:ext cx="12183110" cy="68808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6850" y="1674254"/>
            <a:ext cx="1018718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我们创设课堂教学情境的落脚点，应该是能够把学生尽快的引入到对课文的学习中来，引入到对知识的学习上来，引入到知识的思考上来，这才是最本质的情境创设要求。情境创设最终也是为我们的有效教学服务</a:t>
            </a:r>
            <a:r>
              <a:rPr lang="zh-CN" altLang="en-US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91998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8" name="图片 3" descr="微信图片_201911061952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20320"/>
            <a:ext cx="12177395" cy="6817995"/>
          </a:xfrm>
          <a:prstGeom prst="rect">
            <a:avLst/>
          </a:prstGeom>
        </p:spPr>
      </p:pic>
      <p:sp>
        <p:nvSpPr>
          <p:cNvPr id="1048610" name="矩形 5"/>
          <p:cNvSpPr/>
          <p:nvPr/>
        </p:nvSpPr>
        <p:spPr>
          <a:xfrm>
            <a:off x="3473493" y="2292350"/>
            <a:ext cx="5243743" cy="15696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谢谢大家</a:t>
            </a:r>
          </a:p>
        </p:txBody>
      </p:sp>
      <p:pic>
        <p:nvPicPr>
          <p:cNvPr id="209716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17200" y="103505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785611" y="1352282"/>
            <a:ext cx="1099855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语文知识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是学生形成关键能力，发展核心素养的重要根基</a:t>
            </a:r>
            <a:r>
              <a:rPr lang="zh-CN" altLang="zh-CN" sz="28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学生对于语文知识的学习，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不仅需要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吸收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，更需要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内化</a:t>
            </a:r>
            <a:r>
              <a:rPr lang="zh-CN" altLang="zh-CN" sz="28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0432498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489397" y="1181913"/>
            <a:ext cx="109856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 语文学习任务群以任务为导向，以学习项目为载体，整合学习情境、学习内容、学习方法和学习资源，引导学生在运用语言的过程中提升语文素养。”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----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《普通高中语文课程标准（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年版）》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16786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515155" y="978794"/>
            <a:ext cx="1098567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根据学生的发展需求，围绕学习任务群创设能够引导学生广泛、深度参与的学习情境。可通过多样的语文实践活动，融合听说读写，跨越古今中外，打通语文学科和其他学科、语文学习和学生的生活世界，运用优质的素材和范例，激发学生的学习兴趣和动力，提高语言文字运用能力。”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----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《普通高中语文课程标准（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年版）》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6592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916546" y="986331"/>
            <a:ext cx="103589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情境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应该是可以包括单元的人文价值指向、以课文为主体的学习资源、具体任务中提示的支架性材料、师生之间的共同活动场域等。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71447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2" name="矩形 1"/>
          <p:cNvSpPr/>
          <p:nvPr/>
        </p:nvSpPr>
        <p:spPr>
          <a:xfrm>
            <a:off x="3666187" y="1179514"/>
            <a:ext cx="180733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学科认知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个人体验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社会生活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/>
          </a:p>
        </p:txBody>
      </p:sp>
      <p:sp>
        <p:nvSpPr>
          <p:cNvPr id="4" name="矩形 3"/>
          <p:cNvSpPr/>
          <p:nvPr/>
        </p:nvSpPr>
        <p:spPr>
          <a:xfrm>
            <a:off x="6400800" y="2964618"/>
            <a:ext cx="2309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创设情境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AutoShape 4"/>
          <p:cNvSpPr/>
          <p:nvPr/>
        </p:nvSpPr>
        <p:spPr bwMode="auto">
          <a:xfrm rot="10800000">
            <a:off x="5473521" y="2007028"/>
            <a:ext cx="576263" cy="2438400"/>
          </a:xfrm>
          <a:prstGeom prst="leftBrace">
            <a:avLst>
              <a:gd name="adj1" fmla="val 35262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2506471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1" descr="微信图片_2019110520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" y="-3810"/>
            <a:ext cx="12330430" cy="6864985"/>
          </a:xfrm>
          <a:prstGeom prst="rect">
            <a:avLst/>
          </a:prstGeom>
          <a:ln w="12700" cmpd="sng">
            <a:noFill/>
            <a:prstDash val="sysDash"/>
          </a:ln>
        </p:spPr>
      </p:pic>
      <p:sp>
        <p:nvSpPr>
          <p:cNvPr id="3" name="矩形 2"/>
          <p:cNvSpPr/>
          <p:nvPr/>
        </p:nvSpPr>
        <p:spPr>
          <a:xfrm>
            <a:off x="686873" y="874137"/>
            <a:ext cx="1081825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4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引导学生在情境化的学习活动中学习和运用语文知识。</a:t>
            </a:r>
            <a:r>
              <a:rPr lang="zh-CN" altLang="en-US" sz="36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并且我们还可以在情境中</a:t>
            </a:r>
            <a:r>
              <a:rPr lang="zh-CN" altLang="zh-CN" sz="36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将语文知识与学生已有的知识储备结合，促进学生完善知识网络，提升关键能力。</a:t>
            </a:r>
            <a:endParaRPr lang="zh-CN" altLang="zh-CN" sz="3600" b="1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92978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87</Paragraphs>
  <Slides>34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5">
      <vt:lpstr>Arial</vt:lpstr>
      <vt:lpstr>微软雅黑</vt:lpstr>
      <vt:lpstr>等线 Light</vt:lpstr>
      <vt:lpstr>等线</vt:lpstr>
      <vt:lpstr>Calibri Light</vt:lpstr>
      <vt:lpstr>Calibri</vt:lpstr>
      <vt:lpstr>宋体</vt:lpstr>
      <vt:lpstr>Times New Roman</vt:lpstr>
      <vt:lpstr>Adobe 宋体 Std L</vt:lpstr>
      <vt:lpstr>Adobe 楷体 Std R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2021-01-17T09:24:13.746</cp:lastPrinted>
  <dcterms:created xsi:type="dcterms:W3CDTF">2021-01-17T09:24:13Z</dcterms:created>
  <dcterms:modified xsi:type="dcterms:W3CDTF">2021-01-17T01:24:14Z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