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735" r:id="rId1"/>
  </p:sldMasterIdLst>
  <p:notesMasterIdLst>
    <p:notesMasterId r:id="rId2"/>
  </p:notesMasterIdLst>
  <p:sldIdLst>
    <p:sldId id="441" r:id="rId3"/>
    <p:sldId id="410" r:id="rId4"/>
    <p:sldId id="411" r:id="rId5"/>
    <p:sldId id="413" r:id="rId6"/>
    <p:sldId id="412" r:id="rId7"/>
    <p:sldId id="414" r:id="rId8"/>
    <p:sldId id="415" r:id="rId9"/>
    <p:sldId id="416" r:id="rId10"/>
    <p:sldId id="419" r:id="rId11"/>
    <p:sldId id="418" r:id="rId12"/>
    <p:sldId id="400" r:id="rId13"/>
    <p:sldId id="408" r:id="rId14"/>
    <p:sldId id="421" r:id="rId15"/>
    <p:sldId id="439" r:id="rId16"/>
    <p:sldId id="440" r:id="rId17"/>
    <p:sldId id="429" r:id="rId18"/>
    <p:sldId id="435" r:id="rId19"/>
    <p:sldId id="436" r:id="rId20"/>
    <p:sldId id="433" r:id="rId21"/>
    <p:sldId id="438" r:id="rId22"/>
    <p:sldId id="442" r:id="rId23"/>
  </p:sldIdLst>
  <p:sldSz cx="9144000" cy="6858000" type="screen4x3"/>
  <p:notesSz cx="6858000" cy="9144000"/>
  <p:custDataLst>
    <p:tags r:id="rId24"/>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22">
          <p15:clr>
            <a:srgbClr val="A4A3A4"/>
          </p15:clr>
        </p15:guide>
        <p15:guide id="2" pos="2928">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17" autoAdjust="0"/>
    <p:restoredTop sz="94660" autoAdjust="0"/>
  </p:normalViewPr>
  <p:slideViewPr>
    <p:cSldViewPr>
      <p:cViewPr>
        <p:scale>
          <a:sx n="66" d="100"/>
          <a:sy n="66" d="100"/>
        </p:scale>
        <p:origin x="-72" y="-84"/>
      </p:cViewPr>
      <p:guideLst>
        <p:guide orient="horz" pos="2222"/>
        <p:guide pos="2928"/>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198" cy="7619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cs typeface="+mn-ea"/>
              </a:defRPr>
            </a:lvl1pPr>
          </a:lstStyle>
          <a:p>
            <a:fld id="{D2A48B96-639E-45A3-A0BA-2464DFDB1FAA}" type="datetimeFigureOut">
              <a:rPr lang="zh-CN" altLang="en-US"/>
              <a:t>2020/8/6</a:t>
            </a:fld>
            <a:endParaRPr lang="zh-CN" altLang="en-US">
              <a:cs typeface="+mn-cs"/>
            </a:endParaRPr>
          </a:p>
        </p:txBody>
      </p:sp>
      <p:sp>
        <p:nvSpPr>
          <p:cNvPr id="3076" name="幻灯片图像占位符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6"/>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noProof="1" smtClean="0">
                <a:cs typeface="+mn-ea"/>
              </a:defRPr>
            </a:lvl1pPr>
          </a:lstStyle>
          <a:p>
            <a:fld id="{8580A115-DDEF-4EB6-9E97-4F03E84B7A52}" type="slidenum">
              <a:rPr lang="zh-CN" altLang="en-US"/>
              <a:t>‹#›</a:t>
            </a:fld>
            <a:endParaRPr lang="zh-CN" altLang="en-US">
              <a:cs typeface="+mn-cs"/>
            </a:endParaRPr>
          </a:p>
        </p:txBody>
      </p:sp>
    </p:spTree>
    <p:extLst>
      <p:ext uri="{BB962C8B-B14F-4D97-AF65-F5344CB8AC3E}">
        <p14:creationId xmlns:p14="http://schemas.microsoft.com/office/powerpoint/2010/main" val="2239798041"/>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2197398836"/>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242087628"/>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1407867218"/>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3042746316"/>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1782929299"/>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2545162205"/>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1401347676"/>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138692878"/>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1670037398"/>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971207586"/>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1341919975"/>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3411624581"/>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849561644"/>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1512300481"/>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2414070920"/>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3113659406"/>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884055606"/>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408385382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4294967295"/>
          </p:nvPr>
        </p:nvSpPr>
        <p:spPr/>
      </p:sp>
      <p:sp>
        <p:nvSpPr>
          <p:cNvPr id="3" name="Notes Placeholder 2"/>
          <p:cNvSpPr>
            <a:spLocks noGrp="1"/>
          </p:cNvSpPr>
          <p:nvPr>
            <p:ph type="body" sz="quarter" idx="6"/>
          </p:nvPr>
        </p:nvSpPr>
        <p:spPr/>
        <p:txBody>
          <a:bodyPr/>
          <a:lstStyle/>
          <a:p>
            <a:endParaRPr/>
          </a:p>
        </p:txBody>
      </p:sp>
      <p:sp>
        <p:nvSpPr>
          <p:cNvPr id="4" name="Slide Number Placeholder 3"/>
          <p:cNvSpPr>
            <a:spLocks noGrp="1"/>
          </p:cNvSpPr>
          <p:nvPr>
            <p:ph type="sldNum" sz="quarter" idx="5"/>
          </p:nvPr>
        </p:nvSpPr>
        <p:spPr/>
        <p:txBody>
          <a:bodyPr/>
          <a:lstStyle/>
          <a:p/>
        </p:txBody>
      </p:sp>
    </p:spTree>
    <p:extLst>
      <p:ext uri="{BB962C8B-B14F-4D97-AF65-F5344CB8AC3E}">
        <p14:creationId xmlns:p14="http://schemas.microsoft.com/office/powerpoint/2010/main" val="293129847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首页">
    <p:spTree>
      <p:nvGrpSpPr>
        <p:cNvPr id="1" name=""/>
        <p:cNvGrpSpPr/>
        <p:nvPr/>
      </p:nvGrpSpPr>
      <p:grpSpPr>
        <a:xfrm>
          <a:off x="0" y="0"/>
          <a:ext cx="0" cy="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120"/>
            <a:ext cx="9144000" cy="6853759"/>
          </a:xfrm>
          <a:prstGeom prst="rect">
            <a:avLst/>
          </a:prstGeom>
        </p:spPr>
      </p:pic>
      <p:sp>
        <p:nvSpPr>
          <p:cNvPr id="23" name="标题 22"/>
          <p:cNvSpPr>
            <a:spLocks noGrp="1"/>
          </p:cNvSpPr>
          <p:nvPr>
            <p:ph type="title" hasCustomPrompt="1"/>
          </p:nvPr>
        </p:nvSpPr>
        <p:spPr>
          <a:xfrm>
            <a:off x="799210" y="2766059"/>
            <a:ext cx="7545579" cy="1325880"/>
          </a:xfrm>
        </p:spPr>
        <p:txBody>
          <a:bodyPr/>
          <a:lstStyle>
            <a:lvl1pPr>
              <a:defRPr/>
            </a:lvl1pPr>
          </a:lstStyle>
          <a:p>
            <a:r>
              <a:rPr lang="zh-CN" altLang="en-US" smtClean="0"/>
              <a:t>标题</a:t>
            </a:r>
            <a:endParaRPr lang="zh-CN" altLang="en-US"/>
          </a:p>
        </p:txBody>
      </p:sp>
    </p:spTree>
    <p:extLst>
      <p:ext uri="{BB962C8B-B14F-4D97-AF65-F5344CB8AC3E}">
        <p14:creationId xmlns:p14="http://schemas.microsoft.com/office/powerpoint/2010/main" val="3078740526"/>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空白">
    <p:spTree>
      <p:nvGrpSpPr>
        <p:cNvPr id="1" name=""/>
        <p:cNvGrpSpPr/>
        <p:nvPr/>
      </p:nvGrpSpPr>
      <p:grpSpPr>
        <a:xfrm>
          <a:off x="0" y="0"/>
          <a:ext cx="0" cy="0"/>
        </a:xfrm>
      </p:grpSpPr>
    </p:spTree>
    <p:extLst>
      <p:ext uri="{BB962C8B-B14F-4D97-AF65-F5344CB8AC3E}">
        <p14:creationId xmlns:p14="http://schemas.microsoft.com/office/powerpoint/2010/main" val="554564606"/>
      </p:ext>
    </p:extLst>
  </p:cSld>
  <p:clrMapOvr>
    <a:masterClrMapping/>
  </p:clrMapOvr>
  <p:transition>
    <p:checker dir="vert"/>
  </p:transition>
  <p:timing/>
  <p:hf hdr="0" ftr="0" dt="0"/>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尾页">
    <p:spTree>
      <p:nvGrpSpPr>
        <p:cNvPr id="1" name=""/>
        <p:cNvGrpSpPr/>
        <p:nvPr/>
      </p:nvGrpSpPr>
      <p:grpSpPr>
        <a:xfrm>
          <a:off x="0" y="0"/>
          <a: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120"/>
            <a:ext cx="9144000" cy="6853759"/>
          </a:xfrm>
          <a:prstGeom prst="rect">
            <a:avLst/>
          </a:prstGeom>
        </p:spPr>
      </p:pic>
      <p:sp>
        <p:nvSpPr>
          <p:cNvPr id="3" name="Date Placeholder 2"/>
          <p:cNvSpPr>
            <a:spLocks noGrp="1"/>
          </p:cNvSpPr>
          <p:nvPr>
            <p:ph type="dt" sz="half" idx="10"/>
          </p:nvPr>
        </p:nvSpPr>
        <p:spPr>
          <a:xfrm>
            <a:off x="628650" y="6356351"/>
            <a:ext cx="2057400" cy="365125"/>
          </a:xfrm>
          <a:prstGeom prst="rect">
            <a:avLst/>
          </a:prstGeom>
        </p:spPr>
        <p:txBody>
          <a:bodyPr/>
          <a:lstStyle/>
          <a:p>
            <a:pPr>
              <a:defRPr/>
            </a:pPr>
            <a:endParaRPr lang="en-US" altLang="zh-CN"/>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pPr>
              <a:defRPr/>
            </a:pPr>
            <a:endParaRPr lang="en-US" altLang="zh-CN"/>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DC5C25B8-2A27-4B79-9972-E9D1052A2294}" type="slidenum">
              <a:rPr lang="en-US" altLang="zh-CN" smtClean="0"/>
              <a:t>‹#›</a:t>
            </a:fld>
            <a:endParaRPr lang="en-US" altLang="zh-CN">
              <a:cs typeface="+mn-cs"/>
            </a:endParaRPr>
          </a:p>
        </p:txBody>
      </p:sp>
      <p:sp>
        <p:nvSpPr>
          <p:cNvPr id="7" name="内容占位符 6"/>
          <p:cNvSpPr>
            <a:spLocks noGrp="1"/>
          </p:cNvSpPr>
          <p:nvPr>
            <p:ph sz="quarter" idx="13" hasCustomPrompt="1"/>
          </p:nvPr>
        </p:nvSpPr>
        <p:spPr>
          <a:xfrm>
            <a:off x="2180564" y="2667020"/>
            <a:ext cx="5181600" cy="1676400"/>
          </a:xfrm>
        </p:spPr>
        <p:txBody>
          <a:bodyPr/>
          <a:lstStyle>
            <a:lvl1pPr>
              <a:defRPr sz="4400"/>
            </a:lvl1pPr>
          </a:lstStyle>
          <a:p>
            <a:pPr lvl="0"/>
            <a:r>
              <a:rPr lang="zh-CN" altLang="en-US" smtClean="0"/>
              <a:t>谢    谢</a:t>
            </a:r>
            <a:endParaRPr lang="zh-CN" altLang="en-US"/>
          </a:p>
        </p:txBody>
      </p:sp>
    </p:spTree>
    <p:extLst>
      <p:ext uri="{BB962C8B-B14F-4D97-AF65-F5344CB8AC3E}">
        <p14:creationId xmlns:p14="http://schemas.microsoft.com/office/powerpoint/2010/main" val="3453917449"/>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image" Target="../media/image2.png"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l="-10000" r="-10000"/>
          </a:stretch>
        </a:blipFill>
        <a:effectLst/>
      </p:bgPr>
    </p:bg>
    <p:spTree>
      <p:nvGrpSpPr>
        <p:cNvPr id="1" name=""/>
        <p:cNvGrpSpPr/>
        <p:nvPr/>
      </p:nvGrpSpPr>
      <p:grpSpPr>
        <a:xfrm>
          <a:off x="0" y="0"/>
          <a:ext cx="0" cy="0"/>
        </a:xfrm>
      </p:grpSpPr>
      <p:sp>
        <p:nvSpPr>
          <p:cNvPr id="1027" name="标题占位符 1"/>
          <p:cNvSpPr>
            <a:spLocks noGrp="1"/>
          </p:cNvSpPr>
          <p:nvPr>
            <p:ph type="title"/>
          </p:nvPr>
        </p:nvSpPr>
        <p:spPr bwMode="auto">
          <a:xfrm>
            <a:off x="3357563" y="1821180"/>
            <a:ext cx="2428875" cy="1325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大</a:t>
            </a:r>
          </a:p>
        </p:txBody>
      </p:sp>
      <p:sp>
        <p:nvSpPr>
          <p:cNvPr id="1028" name="文本占位符 2"/>
          <p:cNvSpPr>
            <a:spLocks noGrp="1"/>
          </p:cNvSpPr>
          <p:nvPr>
            <p:ph type="body" idx="1"/>
          </p:nvPr>
        </p:nvSpPr>
        <p:spPr bwMode="auto">
          <a:xfrm>
            <a:off x="3422651" y="3381376"/>
            <a:ext cx="2298700"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小</a:t>
            </a:r>
          </a:p>
        </p:txBody>
      </p:sp>
    </p:spTree>
    <p:extLst>
      <p:ext uri="{BB962C8B-B14F-4D97-AF65-F5344CB8AC3E}">
        <p14:creationId xmlns:p14="http://schemas.microsoft.com/office/powerpoint/2010/main" val="1374736346"/>
      </p:ext>
    </p:extLst>
  </p:cSld>
  <p:clrMap bg1="lt1" tx1="dk1" bg2="lt2" tx2="dk2" accent1="accent1" accent2="accent2" accent3="accent3" accent4="accent4" accent5="accent5" accent6="accent6" hlink="hlink" folHlink="folHlink"/>
  <p:sldLayoutIdLst>
    <p:sldLayoutId id="2147483736" r:id="rId1"/>
    <p:sldLayoutId id="2147483738" r:id="rId2"/>
    <p:sldLayoutId id="2147483739" r:id="rId3"/>
  </p:sldLayoutIdLst>
  <p:transition>
    <p:checker dir="vert"/>
  </p:transition>
  <p:timing/>
  <p:txStyles>
    <p:titleStyle>
      <a:lvl1pPr algn="ctr" rtl="0" eaLnBrk="1" fontAlgn="base" hangingPunct="1">
        <a:lnSpc>
          <a:spcPct val="90000"/>
        </a:lnSpc>
        <a:spcBef>
          <a:spcPct val="0"/>
        </a:spcBef>
        <a:spcAft>
          <a:spcPct val="0"/>
        </a:spcAft>
        <a:defRPr sz="4400" kern="1200">
          <a:solidFill>
            <a:schemeClr val="tx1"/>
          </a:solidFill>
          <a:latin typeface="楷体" panose="02010609060101010101" pitchFamily="49" charset="-122"/>
          <a:ea typeface="楷体" panose="02010609060101010101" pitchFamily="49" charset="-122"/>
          <a:cs typeface="+mj-cs"/>
        </a:defRPr>
      </a:lvl1pPr>
      <a:lvl2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2pPr>
      <a:lvl3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3pPr>
      <a:lvl4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4pPr>
      <a:lvl5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5pPr>
      <a:lvl6pPr marL="41148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6pPr>
      <a:lvl7pPr marL="82296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7pPr>
      <a:lvl8pPr marL="123444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8pPr>
      <a:lvl9pPr marL="164592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9pPr>
    </p:titleStyle>
    <p:bodyStyle>
      <a:lvl1pPr algn="ctr" rtl="0" eaLnBrk="1" fontAlgn="base" hangingPunct="1">
        <a:lnSpc>
          <a:spcPct val="90000"/>
        </a:lnSpc>
        <a:spcBef>
          <a:spcPts val="900"/>
        </a:spcBef>
        <a:spcAft>
          <a:spcPct val="0"/>
        </a:spcAft>
        <a:buFont typeface="Arial" panose="020b0604020202020204" pitchFamily="34" charset="0"/>
        <a:defRPr sz="2800" kern="1200">
          <a:solidFill>
            <a:schemeClr val="tx1"/>
          </a:solidFill>
          <a:latin typeface="楷体" panose="02010609060101010101" pitchFamily="49" charset="-122"/>
          <a:ea typeface="楷体" panose="02010609060101010101" pitchFamily="49" charset="-122"/>
          <a:cs typeface="+mn-cs"/>
        </a:defRPr>
      </a:lvl1pPr>
      <a:lvl2pPr marL="617220" indent="-205740" algn="l" rtl="0" eaLnBrk="1" fontAlgn="base" hangingPunct="1">
        <a:lnSpc>
          <a:spcPct val="90000"/>
        </a:lnSpc>
        <a:spcBef>
          <a:spcPts val="450"/>
        </a:spcBef>
        <a:spcAft>
          <a:spcPct val="0"/>
        </a:spcAft>
        <a:buFont typeface="Arial" panose="020b0604020202020204" pitchFamily="34" charset="0"/>
        <a:buChar char="•"/>
        <a:defRPr sz="2160" kern="1200">
          <a:solidFill>
            <a:schemeClr val="tx1"/>
          </a:solidFill>
          <a:latin typeface="+mn-lt"/>
          <a:ea typeface="+mn-ea"/>
          <a:cs typeface="+mn-cs"/>
        </a:defRPr>
      </a:lvl2pPr>
      <a:lvl3pPr marL="1028700" indent="-205740" algn="l" rtl="0" eaLnBrk="1" fontAlgn="base" hangingPunct="1">
        <a:lnSpc>
          <a:spcPct val="90000"/>
        </a:lnSpc>
        <a:spcBef>
          <a:spcPts val="450"/>
        </a:spcBef>
        <a:spcAft>
          <a:spcPct val="0"/>
        </a:spcAft>
        <a:buFont typeface="Arial" panose="020b0604020202020204" pitchFamily="34" charset="0"/>
        <a:buChar char="•"/>
        <a:defRPr sz="1800" kern="1200">
          <a:solidFill>
            <a:schemeClr val="tx1"/>
          </a:solidFill>
          <a:latin typeface="+mn-lt"/>
          <a:ea typeface="+mn-ea"/>
          <a:cs typeface="+mn-cs"/>
        </a:defRPr>
      </a:lvl3pPr>
      <a:lvl4pPr marL="1440180" indent="-205740" algn="l" rtl="0" eaLnBrk="1" fontAlgn="base" hangingPunct="1">
        <a:lnSpc>
          <a:spcPct val="90000"/>
        </a:lnSpc>
        <a:spcBef>
          <a:spcPts val="450"/>
        </a:spcBef>
        <a:spcAft>
          <a:spcPct val="0"/>
        </a:spcAft>
        <a:buFont typeface="Arial" panose="020b0604020202020204" pitchFamily="34" charset="0"/>
        <a:buChar char="•"/>
        <a:defRPr kern="1200">
          <a:solidFill>
            <a:schemeClr val="tx1"/>
          </a:solidFill>
          <a:latin typeface="+mn-lt"/>
          <a:ea typeface="+mn-ea"/>
          <a:cs typeface="+mn-cs"/>
        </a:defRPr>
      </a:lvl4pPr>
      <a:lvl5pPr marL="1851660" indent="-205740" algn="l" rtl="0" eaLnBrk="1" fontAlgn="base" hangingPunct="1">
        <a:lnSpc>
          <a:spcPct val="90000"/>
        </a:lnSpc>
        <a:spcBef>
          <a:spcPts val="450"/>
        </a:spcBef>
        <a:spcAft>
          <a:spcPct val="0"/>
        </a:spcAft>
        <a:buFont typeface="Arial" panose="020b0604020202020204" pitchFamily="34" charset="0"/>
        <a:buChar char="•"/>
        <a:defRPr kern="1200">
          <a:solidFill>
            <a:schemeClr val="tx1"/>
          </a:solidFill>
          <a:latin typeface="+mn-lt"/>
          <a:ea typeface="+mn-ea"/>
          <a:cs typeface="+mn-cs"/>
        </a:defRPr>
      </a:lvl5pPr>
      <a:lvl6pPr marL="226314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9pPr>
    </p:bodyStyle>
    <p:otherStyle>
      <a:defPPr>
        <a:defRPr lang="zh-CN"/>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学会记事</a:t>
            </a:r>
            <a:endParaRPr lang="zh-CN" altLang="en-US"/>
          </a:p>
        </p:txBody>
      </p:sp>
    </p:spTree>
    <p:extLst>
      <p:ext uri="{BB962C8B-B14F-4D97-AF65-F5344CB8AC3E}">
        <p14:creationId xmlns:p14="http://schemas.microsoft.com/office/powerpoint/2010/main" val="515859063"/>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7"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244E0381-EF3C-49A7-8CCE-6FEF3ACDE8FF}" type="slidenum">
              <a:rPr lang="en-US" altLang="zh-CN" smtClean="0"/>
              <a:t>10</a:t>
            </a:fld>
            <a:endParaRPr lang="en-US" altLang="zh-CN" smtClean="0"/>
          </a:p>
        </p:txBody>
      </p:sp>
      <p:sp>
        <p:nvSpPr>
          <p:cNvPr id="13313" name="标题 1"/>
          <p:cNvSpPr>
            <a:spLocks noGrp="1" noRot="1"/>
          </p:cNvSpPr>
          <p:nvPr>
            <p:ph type="title" idx="4294967295"/>
          </p:nvPr>
        </p:nvSpPr>
        <p:spPr>
          <a:xfrm>
            <a:off x="914400" y="77788"/>
            <a:ext cx="8229600" cy="557212"/>
          </a:xfrm>
        </p:spPr>
        <p:txBody>
          <a:bodyPr/>
          <a:lstStyle/>
          <a:p>
            <a:r>
              <a:rPr lang="zh-CN" altLang="en-US" sz="3600" b="1" smtClean="0">
                <a:solidFill>
                  <a:srgbClr val="FF0000"/>
                </a:solidFill>
                <a:latin typeface="Times New Roman" pitchFamily="49" charset="-122"/>
                <a:ea typeface="楷体" panose="02010609060101010101" pitchFamily="49" charset="-122"/>
              </a:rPr>
              <a:t>例文点评</a:t>
            </a:r>
            <a:r>
              <a:rPr lang="en-US" altLang="zh-CN" sz="3600" b="1" smtClean="0">
                <a:solidFill>
                  <a:srgbClr val="FF0000"/>
                </a:solidFill>
                <a:latin typeface="Times New Roman" pitchFamily="49" charset="-122"/>
                <a:ea typeface="楷体" panose="02010609060101010101" pitchFamily="49" charset="-122"/>
              </a:rPr>
              <a:t>--</a:t>
            </a:r>
            <a:r>
              <a:rPr lang="zh-CN" altLang="en-US" sz="3600" b="1" smtClean="0">
                <a:solidFill>
                  <a:srgbClr val="FF0000"/>
                </a:solidFill>
                <a:latin typeface="Times New Roman" pitchFamily="49" charset="-122"/>
                <a:ea typeface="楷体" panose="02010609060101010101" pitchFamily="49" charset="-122"/>
              </a:rPr>
              <a:t>细节描写要抓住</a:t>
            </a:r>
          </a:p>
        </p:txBody>
      </p:sp>
      <p:sp>
        <p:nvSpPr>
          <p:cNvPr id="7170" name="内容占位符 2"/>
          <p:cNvSpPr>
            <a:spLocks noGrp="1"/>
          </p:cNvSpPr>
          <p:nvPr>
            <p:ph idx="4294967295"/>
          </p:nvPr>
        </p:nvSpPr>
        <p:spPr>
          <a:xfrm>
            <a:off x="990600" y="635000"/>
            <a:ext cx="8153400" cy="5464175"/>
          </a:xfrm>
        </p:spPr>
        <p:txBody>
          <a:bodyPr lIns="68580" tIns="34290" rIns="68580" bIns="34290"/>
          <a:lstStyle/>
          <a:p>
            <a:pPr marL="0" indent="0">
              <a:buFont typeface="Arial" panose="020b0604020202020204" pitchFamily="34" charset="0"/>
              <a:buNone/>
            </a:pPr>
            <a:r>
              <a:rPr lang="zh-CN" altLang="en-US" sz="2800" b="1" noProof="1">
                <a:solidFill>
                  <a:srgbClr val="33CC33"/>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大家一起来看看这段细节描写有什么问题？</a:t>
            </a:r>
          </a:p>
        </p:txBody>
      </p:sp>
      <p:sp>
        <p:nvSpPr>
          <p:cNvPr id="6" name="文本框 5"/>
          <p:cNvSpPr txBox="1"/>
          <p:nvPr/>
        </p:nvSpPr>
        <p:spPr>
          <a:xfrm>
            <a:off x="250190" y="1036319"/>
            <a:ext cx="8846185" cy="4358641"/>
          </a:xfrm>
          <a:prstGeom prst="rect">
            <a:avLst/>
          </a:prstGeom>
          <a:noFill/>
          <a:ln w="9525">
            <a:noFill/>
          </a:ln>
        </p:spPr>
        <p:txBody>
          <a:bodyPr>
            <a:spAutoFit/>
            <a:scene3d>
              <a:camera prst="orthographicFront"/>
              <a:lightRig rig="threePt" dir="t"/>
            </a:scene3d>
          </a:bodyPr>
          <a:lstStyle/>
          <a:p>
            <a:pPr indent="266700" fontAlgn="auto"/>
            <a:r>
              <a:rPr lang="en-US" altLang="zh-CN" sz="28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昨天，老师找我谈话，说：“你妈下岗在家，你爸踏三轮车，挣点钱不容易。好好想想，不认真学习，能行吗？” </a:t>
            </a:r>
          </a:p>
          <a:p>
            <a:pPr indent="266700" fontAlgn="auto"/>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那时，我心潮澎湃，想道：黄继光、董存瑞等革命先烈，抛头颅，洒热血，才换来了今天的幸福生活。我这样不好好学习对得起牺牲了的英雄们吗？又想到，邓爷爷说过，“科学技术是第一生产力”，当今技术日新月异，不努力学习，就会被时代淘汰。我不好好学习，怎么向祖国交代呢？我一定要学习雷锋叔叔的“钉子” 精神，努力学习，争取成为一名三好学生。</a:t>
            </a:r>
          </a:p>
        </p:txBody>
      </p:sp>
      <p:sp>
        <p:nvSpPr>
          <p:cNvPr id="3" name="文本框 2"/>
          <p:cNvSpPr txBox="1"/>
          <p:nvPr/>
        </p:nvSpPr>
        <p:spPr>
          <a:xfrm>
            <a:off x="422275" y="5545138"/>
            <a:ext cx="8582025" cy="1066800"/>
          </a:xfrm>
          <a:prstGeom prst="rect">
            <a:avLst/>
          </a:prstGeom>
          <a:noFill/>
          <a:ln w="9525">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存在问题：</a:t>
            </a:r>
            <a:r>
              <a:rPr lang="zh-CN" altLang="en-US" sz="3200" b="1">
                <a:effectLst>
                  <a:outerShdw blurRad="38100" dist="38100" dir="2700000" algn="tl">
                    <a:srgbClr val="C0C0C0"/>
                  </a:outerShdw>
                </a:effectLst>
                <a:latin typeface="Times New Roman" pitchFamily="49" charset="-122"/>
                <a:ea typeface="楷体" panose="02010609060101010101" pitchFamily="49" charset="-122"/>
              </a:rPr>
              <a:t>有细节描写，但</a:t>
            </a:r>
            <a:r>
              <a:rPr lang="zh-CN" altLang="en-US" sz="3200" b="1">
                <a:effectLst>
                  <a:outerShdw blurRad="38100" dist="38100" dir="2700000" algn="tl">
                    <a:srgbClr val="C0C0C0"/>
                  </a:outerShdw>
                </a:effectLst>
                <a:latin typeface="Times New Roman" pitchFamily="49" charset="-122"/>
                <a:ea typeface="楷体" panose="02010609060101010101" pitchFamily="49" charset="-122"/>
                <a:sym typeface="宋体" panose="02010600030101010101" pitchFamily="2" charset="-122"/>
              </a:rPr>
              <a:t>不真实，虚假，空话多，不能打动人。</a:t>
            </a:r>
            <a:r>
              <a:rPr lang="zh-CN" altLang="en-US" sz="32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　　</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41"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D54DE099-76C8-4D10-AEE1-8950855FEDAB}" type="slidenum">
              <a:rPr lang="en-US" altLang="zh-CN" smtClean="0"/>
              <a:t>11</a:t>
            </a:fld>
            <a:endParaRPr lang="en-US" altLang="zh-CN" smtClean="0"/>
          </a:p>
        </p:txBody>
      </p:sp>
      <p:sp>
        <p:nvSpPr>
          <p:cNvPr id="14337" name="标题 1"/>
          <p:cNvSpPr>
            <a:spLocks noGrp="1" noRot="1"/>
          </p:cNvSpPr>
          <p:nvPr>
            <p:ph type="title" idx="4294967295"/>
          </p:nvPr>
        </p:nvSpPr>
        <p:spPr>
          <a:xfrm>
            <a:off x="671513" y="77788"/>
            <a:ext cx="8472487" cy="1066800"/>
          </a:xfrm>
        </p:spPr>
        <p:txBody>
          <a:bodyPr/>
          <a:lstStyle/>
          <a:p>
            <a:r>
              <a:rPr lang="zh-CN" altLang="en-US" sz="3600" b="1" smtClean="0">
                <a:solidFill>
                  <a:srgbClr val="FF0000"/>
                </a:solidFill>
                <a:latin typeface="Times New Roman" pitchFamily="49" charset="-122"/>
                <a:ea typeface="楷体" panose="02010609060101010101" pitchFamily="49" charset="-122"/>
              </a:rPr>
              <a:t>经典回顾</a:t>
            </a:r>
            <a:r>
              <a:rPr lang="en-US" altLang="zh-CN" sz="3600" b="1" smtClean="0">
                <a:solidFill>
                  <a:srgbClr val="FF0000"/>
                </a:solidFill>
                <a:latin typeface="Times New Roman" pitchFamily="49" charset="-122"/>
                <a:ea typeface="楷体" panose="02010609060101010101" pitchFamily="49" charset="-122"/>
              </a:rPr>
              <a:t>--</a:t>
            </a:r>
            <a:r>
              <a:rPr lang="zh-CN" altLang="en-US" sz="3600" b="1" smtClean="0">
                <a:solidFill>
                  <a:srgbClr val="FF0000"/>
                </a:solidFill>
                <a:latin typeface="Times New Roman" pitchFamily="49" charset="-122"/>
                <a:ea typeface="楷体" panose="02010609060101010101" pitchFamily="49" charset="-122"/>
              </a:rPr>
              <a:t>说真话，诉真情</a:t>
            </a:r>
          </a:p>
        </p:txBody>
      </p:sp>
      <p:sp>
        <p:nvSpPr>
          <p:cNvPr id="7170" name="内容占位符 2"/>
          <p:cNvSpPr>
            <a:spLocks noGrp="1"/>
          </p:cNvSpPr>
          <p:nvPr>
            <p:ph idx="4294967295"/>
          </p:nvPr>
        </p:nvSpPr>
        <p:spPr>
          <a:xfrm>
            <a:off x="990600" y="1144588"/>
            <a:ext cx="8153400" cy="4954587"/>
          </a:xfrm>
        </p:spPr>
        <p:txBody>
          <a:bodyPr lIns="68580" tIns="34290" rIns="68580" bIns="34290"/>
          <a:lstStyle/>
          <a:p>
            <a:pPr marL="0" indent="0">
              <a:buFont typeface="Arial" panose="020b0604020202020204" pitchFamily="34" charset="0"/>
              <a:buNone/>
            </a:pPr>
            <a:r>
              <a:rPr lang="en-US" altLang="zh-CN" b="1" smtClean="0">
                <a:solidFill>
                  <a:srgbClr val="000000"/>
                </a:solidFill>
                <a:latin typeface="Times New Roman" panose="02010600030101010101" pitchFamily="2" charset="-122"/>
                <a:sym typeface="宋体" panose="02010600030101010101" pitchFamily="2" charset="-122"/>
              </a:rPr>
              <a:t>   </a:t>
            </a:r>
            <a:r>
              <a:rPr lang="zh-CN" altLang="en-US" b="1" smtClean="0">
                <a:latin typeface="Times New Roman" pitchFamily="49" charset="-122"/>
                <a:ea typeface="楷体" panose="02010609060101010101" pitchFamily="49" charset="-122"/>
                <a:sym typeface="宋体" panose="02010600030101010101" pitchFamily="2" charset="-122"/>
              </a:rPr>
              <a:t>很多情况下，记事是为了传达情感，分享体验。怎样才能写得有感情呢？回顾《秋天的怀念》，试作简单分析。</a:t>
            </a:r>
            <a:endParaRPr lang="zh-CN" altLang="en-US" b="1" smtClean="0">
              <a:effectLst>
                <a:outerShdw blurRad="38100" dist="38100" dir="2700000" algn="tl">
                  <a:srgbClr val="C0C0C0"/>
                </a:outerShdw>
              </a:effectLst>
              <a:latin typeface="经典隶书简" pitchFamily="49" charset="-122"/>
              <a:ea typeface="经典隶书简" pitchFamily="49" charset="-122"/>
              <a:sym typeface="宋体" panose="02010600030101010101" pitchFamily="2" charset="-122"/>
            </a:endParaRPr>
          </a:p>
        </p:txBody>
      </p:sp>
      <p:sp>
        <p:nvSpPr>
          <p:cNvPr id="6" name="文本框 5"/>
          <p:cNvSpPr txBox="1"/>
          <p:nvPr/>
        </p:nvSpPr>
        <p:spPr>
          <a:xfrm>
            <a:off x="654050" y="2706994"/>
            <a:ext cx="8409294" cy="1371600"/>
          </a:xfrm>
          <a:prstGeom prst="rect">
            <a:avLst/>
          </a:prstGeom>
          <a:noFill/>
          <a:ln w="9525">
            <a:noFill/>
          </a:ln>
        </p:spPr>
        <p:txBody>
          <a:bodyPr>
            <a:spAutoFit/>
            <a:scene3d>
              <a:camera prst="orthographicFront"/>
              <a:lightRig rig="threePt" dir="t"/>
            </a:scene3d>
          </a:bodyPr>
          <a:lstStyle/>
          <a:p>
            <a:pPr indent="266700" fontAlgn="auto"/>
            <a:r>
              <a:rPr lang="zh-CN" altLang="en-US" sz="28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温馨提示：</a:t>
            </a:r>
          </a:p>
          <a:p>
            <a:pPr indent="266700" fontAlgn="auto"/>
            <a:r>
              <a:rPr lang="zh-CN" altLang="en-US" sz="28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课文记叙了哪些事？这些事都有什么特点？叙事中流露了作者怎样的情感？</a:t>
            </a:r>
          </a:p>
        </p:txBody>
      </p:sp>
      <p:sp>
        <p:nvSpPr>
          <p:cNvPr id="3" name="文本框 2"/>
          <p:cNvSpPr txBox="1"/>
          <p:nvPr/>
        </p:nvSpPr>
        <p:spPr>
          <a:xfrm>
            <a:off x="504825" y="4175125"/>
            <a:ext cx="8499475" cy="2286000"/>
          </a:xfrm>
          <a:prstGeom prst="rect">
            <a:avLst/>
          </a:prstGeom>
          <a:noFill/>
          <a:ln w="9525">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感悟收获：</a:t>
            </a:r>
            <a:r>
              <a:rPr lang="zh-CN" altLang="en-US" sz="2800" b="1">
                <a:effectLst>
                  <a:outerShdw blurRad="38100" dist="38100" dir="2700000" algn="tl">
                    <a:srgbClr val="C0C0C0"/>
                  </a:outerShdw>
                </a:effectLst>
                <a:latin typeface="Times New Roman" pitchFamily="49" charset="-122"/>
                <a:ea typeface="楷体" panose="02010609060101010101" pitchFamily="49" charset="-122"/>
              </a:rPr>
              <a:t>《秋天的怀念》，回忆了几件与母亲有关的事，都是“我”的亲身经历，字里行间渗透着对母亲的挚爱和怀念，以及对自己少不更事的追悔，读后令人感伤不已。要</a:t>
            </a:r>
            <a:r>
              <a:rPr lang="zh-CN" altLang="en-US" sz="2800" b="1">
                <a:effectLst>
                  <a:outerShdw blurRad="38100" dist="38100" dir="2700000" algn="tl">
                    <a:srgbClr val="C0C0C0"/>
                  </a:outerShdw>
                </a:effectLst>
                <a:latin typeface="Times New Roman" pitchFamily="49" charset="-122"/>
                <a:ea typeface="楷体" panose="02010609060101010101" pitchFamily="49" charset="-122"/>
                <a:sym typeface="宋体" panose="02010600030101010101" pitchFamily="2" charset="-122"/>
              </a:rPr>
              <a:t>写得有感情，关键是要写自己亲身经历的，有真情实感的事，说发自内心的话</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5" name="灯片编号占位符 3"/>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91B166B1-670E-4768-9AB4-0F112CA93019}" type="slidenum">
              <a:rPr lang="en-US" altLang="zh-CN" smtClean="0"/>
              <a:t>12</a:t>
            </a:fld>
            <a:endParaRPr lang="en-US" altLang="zh-CN" smtClean="0"/>
          </a:p>
        </p:txBody>
      </p:sp>
      <p:sp>
        <p:nvSpPr>
          <p:cNvPr id="2" name="标题 1"/>
          <p:cNvSpPr>
            <a:spLocks noGrp="1"/>
          </p:cNvSpPr>
          <p:nvPr>
            <p:ph type="title" idx="4294967295"/>
          </p:nvPr>
        </p:nvSpPr>
        <p:spPr>
          <a:xfrm>
            <a:off x="671513" y="77788"/>
            <a:ext cx="8472487" cy="1066800"/>
          </a:xfrm>
        </p:spPr>
        <p:txBody>
          <a:bodyPr>
            <a:normAutofit/>
          </a:bodyPr>
          <a:lstStyle/>
          <a:p>
            <a:pPr fontAlgn="auto"/>
            <a:r>
              <a:rPr lang="zh-CN" altLang="en-US" sz="3600" b="1" noProof="1">
                <a:solidFill>
                  <a:srgbClr val="FF0000"/>
                </a:solidFill>
                <a:latin typeface="Times New Roman"/>
                <a:ea typeface="楷体"/>
              </a:rPr>
              <a:t>例文赏析</a:t>
            </a:r>
            <a:r>
              <a:rPr lang="en-US" altLang="zh-CN" sz="3600" b="1" noProof="1">
                <a:solidFill>
                  <a:srgbClr val="FF0000"/>
                </a:solidFill>
                <a:latin typeface="Times New Roman"/>
                <a:ea typeface="楷体"/>
              </a:rPr>
              <a:t>--</a:t>
            </a:r>
            <a:r>
              <a:rPr lang="zh-CN" altLang="en-US" sz="3600" b="1" noProof="1">
                <a:solidFill>
                  <a:srgbClr val="FF0000"/>
                </a:solidFill>
                <a:latin typeface="Times New Roman"/>
                <a:ea typeface="楷体"/>
              </a:rPr>
              <a:t>说真话，诉真情</a:t>
            </a:r>
          </a:p>
        </p:txBody>
      </p:sp>
      <p:sp>
        <p:nvSpPr>
          <p:cNvPr id="7170" name="内容占位符 2"/>
          <p:cNvSpPr>
            <a:spLocks noGrp="1"/>
          </p:cNvSpPr>
          <p:nvPr>
            <p:ph idx="4294967295"/>
          </p:nvPr>
        </p:nvSpPr>
        <p:spPr>
          <a:xfrm>
            <a:off x="990600" y="1144588"/>
            <a:ext cx="8153400" cy="4954587"/>
          </a:xfrm>
        </p:spPr>
        <p:txBody>
          <a:bodyPr lIns="68580" tIns="34290" rIns="68580" bIns="34290"/>
          <a:lstStyle/>
          <a:p>
            <a:pPr marL="0" indent="0">
              <a:buFont typeface="Arial" panose="020b0604020202020204" pitchFamily="34" charset="0"/>
              <a:buNone/>
            </a:pPr>
            <a:r>
              <a:rPr lang="en-US" altLang="zh-CN" b="1" noProof="1">
                <a:solidFill>
                  <a:schemeClr val="accent4"/>
                </a:solidFill>
                <a:latin typeface="Times New Roman" panose="02010600030101010101" pitchFamily="2" charset="-122"/>
                <a:cs typeface="宋体" panose="02010600030101010101" pitchFamily="2" charset="-122"/>
                <a:sym typeface="+mn-ea"/>
              </a:rPr>
              <a:t>   </a:t>
            </a:r>
            <a:r>
              <a:rPr lang="zh-CN" altLang="en-US"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阅读下面一段文字，谈谈你的感悟</a:t>
            </a:r>
            <a:endParaRPr lang="zh-CN" altLang="en-US" sz="2800" b="1" noProof="1">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endParaRPr>
          </a:p>
        </p:txBody>
      </p:sp>
      <p:sp>
        <p:nvSpPr>
          <p:cNvPr id="6" name="文本框 5"/>
          <p:cNvSpPr txBox="1"/>
          <p:nvPr/>
        </p:nvSpPr>
        <p:spPr>
          <a:xfrm>
            <a:off x="365760" y="1798950"/>
            <a:ext cx="8639175" cy="3078485"/>
          </a:xfrm>
          <a:prstGeom prst="rect">
            <a:avLst/>
          </a:prstGeom>
          <a:noFill/>
          <a:ln w="9525">
            <a:noFill/>
          </a:ln>
        </p:spPr>
        <p:txBody>
          <a:bodyPr>
            <a:spAutoFit/>
            <a:scene3d>
              <a:camera prst="orthographicFront"/>
              <a:lightRig rig="threePt" dir="t"/>
            </a:scene3d>
          </a:bodyPr>
          <a:lstStyle/>
          <a:p>
            <a:pPr indent="266700" fontAlgn="auto"/>
            <a:r>
              <a:rPr lang="en-US" altLang="zh-CN" sz="28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前段时间，妈妈去杭州学习，去了好长时间，可能有一个月吧。今天，妈妈终于从杭州回来了，我非常高兴！因为妈妈的怀抱很暖和，因为妈妈回来了，爸爸的生日就能过得更好，因为妈妈在家里会给我读书……</a:t>
            </a:r>
          </a:p>
          <a:p>
            <a:pPr indent="266700" fontAlgn="auto"/>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妈妈不在家的时候，我很想她，想妈妈的感觉，是一种想哭的感觉。</a:t>
            </a:r>
          </a:p>
        </p:txBody>
      </p:sp>
      <p:sp>
        <p:nvSpPr>
          <p:cNvPr id="3" name="文本框 2"/>
          <p:cNvSpPr txBox="1"/>
          <p:nvPr/>
        </p:nvSpPr>
        <p:spPr>
          <a:xfrm>
            <a:off x="365125" y="4953000"/>
            <a:ext cx="8639175" cy="579438"/>
          </a:xfrm>
          <a:prstGeom prst="rect">
            <a:avLst/>
          </a:prstGeom>
          <a:noFill/>
          <a:ln w="9525">
            <a:noFill/>
          </a:ln>
        </p:spPr>
        <p:txBody>
          <a:bodyPr>
            <a:spAutoFit/>
          </a:bodyPr>
          <a:lstStyle/>
          <a:p>
            <a:pPr indent="266700" fontAlgn="auto"/>
            <a:r>
              <a:rPr lang="zh-CN" altLang="en-US" sz="32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感悟收获：</a:t>
            </a:r>
            <a:r>
              <a:rPr lang="zh-CN" altLang="en-US" sz="32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说真话，诉真情</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9"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EF77EC1-C8C2-4B4B-A7D1-89429F09780D}" type="slidenum">
              <a:rPr lang="en-US" altLang="zh-CN" smtClean="0"/>
              <a:t>13</a:t>
            </a:fld>
            <a:endParaRPr lang="en-US" altLang="zh-CN" smtClean="0"/>
          </a:p>
        </p:txBody>
      </p:sp>
      <p:sp>
        <p:nvSpPr>
          <p:cNvPr id="16385" name="标题 1"/>
          <p:cNvSpPr>
            <a:spLocks noGrp="1" noRot="1" noChangeArrowheads="1"/>
          </p:cNvSpPr>
          <p:nvPr>
            <p:ph type="title" idx="4294967295"/>
          </p:nvPr>
        </p:nvSpPr>
        <p:spPr>
          <a:xfrm>
            <a:off x="782638" y="77788"/>
            <a:ext cx="8361362" cy="541337"/>
          </a:xfrm>
        </p:spPr>
        <p:txBody>
          <a:bodyPr/>
          <a:lstStyle/>
          <a:p>
            <a:pPr>
              <a:tabLst>
                <a:tab pos="623888"/>
              </a:tabLst>
            </a:pPr>
            <a:r>
              <a:rPr lang="zh-CN" altLang="en-US" sz="3200" b="1" smtClean="0">
                <a:solidFill>
                  <a:srgbClr val="FF0000"/>
                </a:solidFill>
                <a:latin typeface="Times New Roman" pitchFamily="49" charset="-122"/>
                <a:ea typeface="楷体" panose="02010609060101010101" pitchFamily="49" charset="-122"/>
              </a:rPr>
              <a:t>例文点评</a:t>
            </a:r>
            <a:r>
              <a:rPr lang="en-US" altLang="zh-CN" sz="3200" b="1" smtClean="0">
                <a:solidFill>
                  <a:srgbClr val="FF0000"/>
                </a:solidFill>
                <a:latin typeface="Times New Roman" pitchFamily="49" charset="-122"/>
                <a:ea typeface="楷体" panose="02010609060101010101" pitchFamily="49" charset="-122"/>
              </a:rPr>
              <a:t>--</a:t>
            </a:r>
            <a:r>
              <a:rPr lang="zh-CN" altLang="en-US" sz="3200" b="1" smtClean="0">
                <a:solidFill>
                  <a:srgbClr val="FF0000"/>
                </a:solidFill>
                <a:latin typeface="Times New Roman" pitchFamily="49" charset="-122"/>
                <a:ea typeface="楷体" panose="02010609060101010101" pitchFamily="49" charset="-122"/>
              </a:rPr>
              <a:t>说真话，诉真情</a:t>
            </a:r>
          </a:p>
        </p:txBody>
      </p:sp>
      <p:sp>
        <p:nvSpPr>
          <p:cNvPr id="7170" name="内容占位符 2"/>
          <p:cNvSpPr>
            <a:spLocks noGrp="1"/>
          </p:cNvSpPr>
          <p:nvPr>
            <p:ph idx="4294967295"/>
          </p:nvPr>
        </p:nvSpPr>
        <p:spPr>
          <a:xfrm>
            <a:off x="381000" y="481013"/>
            <a:ext cx="8763000" cy="5602287"/>
          </a:xfrm>
        </p:spPr>
        <p:txBody>
          <a:bodyPr lIns="68580" tIns="34290" rIns="68580" bIns="34290"/>
          <a:lstStyle/>
          <a:p>
            <a:pPr marL="0" indent="0">
              <a:buFont typeface="Arial" panose="020b0604020202020204" pitchFamily="34" charset="0"/>
              <a:buNone/>
            </a:pPr>
            <a:r>
              <a:rPr lang="zh-CN" altLang="en-US" b="1" noProof="1">
                <a:solidFill>
                  <a:srgbClr val="33CC33"/>
                </a:solidFill>
                <a:latin typeface="Times New Roman" panose="02010600030101010101" pitchFamily="2" charset="-122"/>
                <a:cs typeface="宋体" panose="02010600030101010101" pitchFamily="2" charset="-122"/>
                <a:sym typeface="+mn-ea"/>
              </a:rPr>
              <a:t>阅读《上学路上》，你有什么质疑和启发？</a:t>
            </a:r>
            <a:endParaRPr lang="zh-CN" altLang="en-US" sz="2800" b="1" noProof="1">
              <a:solidFill>
                <a:srgbClr val="33CC33"/>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endParaRPr>
          </a:p>
        </p:txBody>
      </p:sp>
      <p:sp>
        <p:nvSpPr>
          <p:cNvPr id="6" name="文本框 5"/>
          <p:cNvSpPr txBox="1"/>
          <p:nvPr/>
        </p:nvSpPr>
        <p:spPr>
          <a:xfrm>
            <a:off x="367019" y="1186815"/>
            <a:ext cx="8639175" cy="5638800"/>
          </a:xfrm>
          <a:prstGeom prst="rect">
            <a:avLst/>
          </a:prstGeom>
          <a:noFill/>
          <a:ln w="9525">
            <a:noFill/>
          </a:ln>
        </p:spPr>
        <p:txBody>
          <a:bodyPr>
            <a:spAutoFit/>
            <a:scene3d>
              <a:camera prst="orthographicFront"/>
              <a:lightRig rig="threePt" dir="t"/>
            </a:scene3d>
          </a:bodyPr>
          <a:lstStyle/>
          <a:p>
            <a:pPr indent="518160" fontAlgn="auto"/>
            <a:r>
              <a:rPr lang="en-US" altLang="zh-CN" sz="2800" b="1" noProof="1">
                <a:latin typeface="Times New Roman" panose="02010600030101010101" pitchFamily="2" charset="-122"/>
                <a:cs typeface="宋体" panose="02010600030101010101" pitchFamily="2" charset="-122"/>
              </a:rPr>
              <a:t> </a:t>
            </a:r>
            <a:r>
              <a:rPr lang="zh-CN" altLang="en-US" sz="2800" b="1" noProof="1">
                <a:latin typeface="Times New Roman" panose="02010600030101010101" pitchFamily="2" charset="-122"/>
                <a:cs typeface="宋体" panose="02010600030101010101" pitchFamily="2" charset="-122"/>
              </a:rPr>
              <a:t>清晨，蔚蓝色的天空飘着鹅毛大雪。我背着书包，顶着西北风，向学校走去。我刚到十字路口，忽然看到一个七八岁的小孩从一条胡同里跑出来，小孩的妈妈在后面紧紧地追赶。这时，正好有一辆汽车飞快地开到了小孩的跟前，眼看就要把小孩撞到车轮底下。在这千钧一发的关键时刻，我的脑海里闪过欧阳海、罗盛教、雷锋、赖宁等英雄形象，我就毫不犹豫地冲上前去，把小孩抱到马路边。“嘎”地一声，汽车在距离我不到一米的地方停了下来，小孩脱险了。 马路上的行人纷纷把我们包围起来，异口同声地说：“这孩子，真不愧是小雷锋，是活着的赖宁！”听到了大家的夸奖，我的脸“唰”地红了。</a:t>
            </a:r>
          </a:p>
          <a:p>
            <a:pPr indent="518160" fontAlgn="auto"/>
            <a:endParaRPr lang="zh-CN" altLang="en-US" sz="2800" b="1" noProof="1">
              <a:latin typeface="宋体" panose="02010600030101010101" pitchFamily="2" charset="-122"/>
              <a:cs typeface="宋体" panose="02010600030101010101" pitchFamily="2" charset="-122"/>
            </a:endParaRPr>
          </a:p>
        </p:txBody>
      </p:sp>
      <p:sp>
        <p:nvSpPr>
          <p:cNvPr id="3" name="文本框 2"/>
          <p:cNvSpPr txBox="1"/>
          <p:nvPr/>
        </p:nvSpPr>
        <p:spPr>
          <a:xfrm>
            <a:off x="339725" y="6246813"/>
            <a:ext cx="8637588" cy="579437"/>
          </a:xfrm>
          <a:prstGeom prst="rect">
            <a:avLst/>
          </a:prstGeom>
          <a:noFill/>
          <a:ln w="9525">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感悟收获：</a:t>
            </a:r>
            <a:r>
              <a:rPr lang="zh-CN" altLang="en-US" sz="3200" b="1">
                <a:effectLst>
                  <a:outerShdw blurRad="38100" dist="38100" dir="2700000" algn="tl">
                    <a:srgbClr val="C0C0C0"/>
                  </a:outerShdw>
                </a:effectLst>
                <a:latin typeface="Times New Roman" pitchFamily="49" charset="-122"/>
                <a:ea typeface="楷体" panose="02010609060101010101" pitchFamily="49" charset="-122"/>
                <a:sym typeface="宋体" panose="02010600030101010101" pitchFamily="2" charset="-122"/>
              </a:rPr>
              <a:t>要避免胡编乱造 , 要写真事。</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2"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C0039E1C-D934-4206-AA0C-958EDD7E9D22}" type="slidenum">
              <a:rPr lang="en-US" altLang="zh-CN" smtClean="0"/>
              <a:t>14</a:t>
            </a:fld>
            <a:endParaRPr lang="en-US" altLang="zh-CN" smtClean="0"/>
          </a:p>
        </p:txBody>
      </p:sp>
      <p:sp>
        <p:nvSpPr>
          <p:cNvPr id="17409" name="标题 1"/>
          <p:cNvSpPr>
            <a:spLocks noGrp="1" noRot="1" noChangeArrowheads="1"/>
          </p:cNvSpPr>
          <p:nvPr>
            <p:ph type="title" idx="4294967295"/>
          </p:nvPr>
        </p:nvSpPr>
        <p:spPr>
          <a:xfrm>
            <a:off x="671513" y="77788"/>
            <a:ext cx="8472487" cy="1066800"/>
          </a:xfrm>
        </p:spPr>
        <p:txBody>
          <a:bodyPr/>
          <a:lstStyle/>
          <a:p>
            <a:r>
              <a:rPr lang="zh-CN" altLang="en-US" sz="3600" b="1" smtClean="0">
                <a:solidFill>
                  <a:srgbClr val="FF0000"/>
                </a:solidFill>
                <a:latin typeface="Times New Roman" pitchFamily="49" charset="-122"/>
                <a:ea typeface="楷体" panose="02010609060101010101" pitchFamily="49" charset="-122"/>
              </a:rPr>
              <a:t>总结提升</a:t>
            </a:r>
            <a:r>
              <a:rPr lang="en-US" altLang="zh-CN" sz="3600" b="1" smtClean="0">
                <a:solidFill>
                  <a:srgbClr val="FF0000"/>
                </a:solidFill>
                <a:latin typeface="Times New Roman" pitchFamily="49" charset="-122"/>
                <a:ea typeface="楷体" panose="02010609060101010101" pitchFamily="49" charset="-122"/>
              </a:rPr>
              <a:t>--</a:t>
            </a:r>
            <a:r>
              <a:rPr lang="zh-CN" altLang="en-US" sz="3600" b="1" smtClean="0">
                <a:solidFill>
                  <a:srgbClr val="FF0000"/>
                </a:solidFill>
                <a:latin typeface="Times New Roman" pitchFamily="49" charset="-122"/>
                <a:ea typeface="楷体" panose="02010609060101010101" pitchFamily="49" charset="-122"/>
              </a:rPr>
              <a:t>力求把事情写具体</a:t>
            </a:r>
          </a:p>
        </p:txBody>
      </p:sp>
      <p:sp>
        <p:nvSpPr>
          <p:cNvPr id="7170" name="内容占位符 2"/>
          <p:cNvSpPr>
            <a:spLocks noGrp="1"/>
          </p:cNvSpPr>
          <p:nvPr>
            <p:ph idx="4294967295"/>
          </p:nvPr>
        </p:nvSpPr>
        <p:spPr>
          <a:xfrm>
            <a:off x="990600" y="1144588"/>
            <a:ext cx="8153400" cy="4954587"/>
          </a:xfrm>
        </p:spPr>
        <p:txBody>
          <a:bodyPr lIns="68580" tIns="34290" rIns="68580" bIns="34290"/>
          <a:lstStyle/>
          <a:p>
            <a:pPr marL="0" indent="0">
              <a:buFont typeface="Arial" panose="020b0604020202020204" pitchFamily="34" charset="0"/>
              <a:buNone/>
            </a:pPr>
            <a:r>
              <a:rPr lang="en-US" altLang="zh-CN" b="1" noProof="1">
                <a:solidFill>
                  <a:schemeClr val="accent4"/>
                </a:solidFill>
                <a:latin typeface="Times New Roman" panose="02010600030101010101" pitchFamily="2" charset="-122"/>
                <a:cs typeface="宋体" panose="02010600030101010101" pitchFamily="2" charset="-122"/>
                <a:sym typeface="+mn-ea"/>
              </a:rPr>
              <a:t>  </a:t>
            </a:r>
            <a:r>
              <a:rPr lang="zh-CN" altLang="en-US" b="1" noProof="1">
                <a:solidFill>
                  <a:schemeClr val="accent4"/>
                </a:solidFill>
                <a:latin typeface="Times New Roman" panose="02010600030101010101" pitchFamily="2" charset="-122"/>
                <a:cs typeface="宋体" panose="02010600030101010101" pitchFamily="2" charset="-122"/>
                <a:sym typeface="+mn-ea"/>
              </a:rPr>
              <a:t>锤炼语言  抓住细节</a:t>
            </a:r>
            <a:endParaRPr lang="zh-CN" altLang="en-US" sz="2800" b="1" noProof="1">
              <a:solidFill>
                <a:schemeClr val="accent4"/>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endParaRPr>
          </a:p>
        </p:txBody>
      </p:sp>
      <p:sp>
        <p:nvSpPr>
          <p:cNvPr id="6" name="文本框 5"/>
          <p:cNvSpPr txBox="1"/>
          <p:nvPr/>
        </p:nvSpPr>
        <p:spPr>
          <a:xfrm>
            <a:off x="367020" y="1784985"/>
            <a:ext cx="8639175" cy="4785360"/>
          </a:xfrm>
          <a:prstGeom prst="rect">
            <a:avLst/>
          </a:prstGeom>
          <a:noFill/>
          <a:ln w="9525">
            <a:noFill/>
          </a:ln>
        </p:spPr>
        <p:txBody>
          <a:bodyPr>
            <a:spAutoFit/>
            <a:scene3d>
              <a:camera prst="orthographicFront"/>
              <a:lightRig rig="threePt" dir="t"/>
            </a:scene3d>
          </a:bodyPr>
          <a:lstStyle/>
          <a:p>
            <a:pPr indent="266700" fontAlgn="auto"/>
            <a:r>
              <a:rPr lang="en-US" altLang="zh-CN" sz="28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r>
              <a:rPr lang="en-US" altLang="zh-CN"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1</a:t>
            </a: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、细节要真实，是确实存在，切不可马马虎虎或添枝加叶。细节 若失真，也就失去了应有的光彩。</a:t>
            </a:r>
          </a:p>
          <a:p>
            <a:pPr indent="266700" fontAlgn="auto"/>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2、细节要典型，要以能够推动情节发展、突出中心思想为标准。 这就要求我们写文章时，不能将生活中的任何细节随意写进文章，一定 要精选，以“细节”显示人物“大节”。</a:t>
            </a:r>
          </a:p>
          <a:p>
            <a:pPr indent="266700" fontAlgn="auto"/>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3、要安排好描写细节的时机，把细节描写与场面、环境、景物等 描写紧密结合，有机融到文章的情节之中。</a:t>
            </a:r>
          </a:p>
          <a:p>
            <a:pPr indent="266700" fontAlgn="auto"/>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4、描写细节要细致、具体、形象、逼真，用词又要精当、绘形传 神。</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6"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57795F88-6A0E-4FB3-B49C-B773BF235E34}" type="slidenum">
              <a:rPr lang="en-US" altLang="zh-CN" smtClean="0"/>
              <a:t>15</a:t>
            </a:fld>
            <a:endParaRPr lang="en-US" altLang="zh-CN" smtClean="0"/>
          </a:p>
        </p:txBody>
      </p:sp>
      <p:sp>
        <p:nvSpPr>
          <p:cNvPr id="18433" name="标题 1"/>
          <p:cNvSpPr>
            <a:spLocks noGrp="1" noRot="1" noChangeArrowheads="1"/>
          </p:cNvSpPr>
          <p:nvPr>
            <p:ph type="title" idx="4294967295"/>
          </p:nvPr>
        </p:nvSpPr>
        <p:spPr>
          <a:xfrm>
            <a:off x="671513" y="77788"/>
            <a:ext cx="8472487" cy="722312"/>
          </a:xfrm>
        </p:spPr>
        <p:txBody>
          <a:bodyPr/>
          <a:lstStyle/>
          <a:p>
            <a:r>
              <a:rPr lang="zh-CN" altLang="en-US" sz="3600" b="1" smtClean="0">
                <a:solidFill>
                  <a:srgbClr val="FF0000"/>
                </a:solidFill>
                <a:latin typeface="Times New Roman" pitchFamily="49" charset="-122"/>
                <a:ea typeface="楷体" panose="02010609060101010101" pitchFamily="49" charset="-122"/>
              </a:rPr>
              <a:t>总结提升</a:t>
            </a:r>
            <a:r>
              <a:rPr lang="en-US" altLang="zh-CN" sz="3600" b="1" smtClean="0">
                <a:solidFill>
                  <a:srgbClr val="FF0000"/>
                </a:solidFill>
                <a:latin typeface="Times New Roman" pitchFamily="49" charset="-122"/>
                <a:ea typeface="楷体" panose="02010609060101010101" pitchFamily="49" charset="-122"/>
              </a:rPr>
              <a:t>--</a:t>
            </a:r>
            <a:r>
              <a:rPr lang="zh-CN" altLang="en-US" sz="3600" b="1" smtClean="0">
                <a:solidFill>
                  <a:srgbClr val="FF0000"/>
                </a:solidFill>
                <a:latin typeface="Times New Roman" pitchFamily="49" charset="-122"/>
                <a:ea typeface="楷体" panose="02010609060101010101" pitchFamily="49" charset="-122"/>
              </a:rPr>
              <a:t>学会记事</a:t>
            </a:r>
          </a:p>
        </p:txBody>
      </p:sp>
      <p:sp>
        <p:nvSpPr>
          <p:cNvPr id="7170" name="内容占位符 2"/>
          <p:cNvSpPr>
            <a:spLocks noGrp="1"/>
          </p:cNvSpPr>
          <p:nvPr>
            <p:ph idx="4294967295"/>
          </p:nvPr>
        </p:nvSpPr>
        <p:spPr>
          <a:xfrm>
            <a:off x="1092200" y="800100"/>
            <a:ext cx="8051800" cy="4749800"/>
          </a:xfrm>
        </p:spPr>
        <p:txBody>
          <a:bodyPr lIns="68580" tIns="34290" rIns="68580" bIns="34290"/>
          <a:lstStyle/>
          <a:p>
            <a:pPr marL="0" indent="0" fontAlgn="auto">
              <a:buFont typeface="Wingdings" panose="05000000000000000000" pitchFamily="2" charset="2"/>
              <a:buNone/>
            </a:pPr>
            <a:r>
              <a:rPr lang="en-US" altLang="zh-CN" b="1" noProof="1">
                <a:solidFill>
                  <a:schemeClr val="tx2"/>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 </a:t>
            </a:r>
            <a:r>
              <a:rPr lang="zh-CN" altLang="en-US" b="1" noProof="1">
                <a:solidFill>
                  <a:schemeClr val="tx2"/>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说真话</a:t>
            </a:r>
            <a:r>
              <a:rPr lang="zh-CN" altLang="en-US"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  </a:t>
            </a:r>
          </a:p>
          <a:p>
            <a:pPr marL="0" indent="266700" fontAlgn="auto"/>
            <a:r>
              <a:rPr lang="zh-CN" altLang="en-US"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  </a:t>
            </a: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１、做一个真实的人 , 留心观察挖掘真实的生活瞬间、生活场面。 </a:t>
            </a:r>
            <a:endParaRPr lang="zh-CN" altLang="en-US" sz="2800" b="1" noProof="1">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endParaRPr>
          </a:p>
          <a:p>
            <a:pPr marL="0" indent="266700" fontAlgn="auto"/>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  ２、选择最打动自己心灵的内容来写，写出自己的深切的真实感受。</a:t>
            </a:r>
            <a:endParaRPr lang="zh-CN" altLang="en-US" sz="2800" b="1" noProof="1">
              <a:solidFill>
                <a:schemeClr val="accent4"/>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endParaRPr>
          </a:p>
        </p:txBody>
      </p:sp>
      <p:sp>
        <p:nvSpPr>
          <p:cNvPr id="6" name="文本框 5"/>
          <p:cNvSpPr txBox="1"/>
          <p:nvPr/>
        </p:nvSpPr>
        <p:spPr>
          <a:xfrm>
            <a:off x="711200" y="3367088"/>
            <a:ext cx="8294688" cy="1371600"/>
          </a:xfrm>
          <a:prstGeom prst="rect">
            <a:avLst/>
          </a:prstGeom>
          <a:noFill/>
          <a:ln w="9525">
            <a:noFill/>
          </a:ln>
        </p:spPr>
        <p:txBody>
          <a:bodyPr>
            <a:spAutoFit/>
          </a:bodyPr>
          <a:lstStyle/>
          <a:p>
            <a:pPr indent="266700" fontAlgn="auto"/>
            <a:r>
              <a:rPr lang="zh-CN" altLang="en-US" sz="28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诉真情</a:t>
            </a:r>
            <a:r>
              <a:rPr lang="en-US" altLang="zh-CN" sz="28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p>
          <a:p>
            <a:pPr indent="266700" fontAlgn="auto"/>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情要真，真实的感情才能吸引人；真实的</a:t>
            </a:r>
          </a:p>
          <a:p>
            <a:pPr indent="266700" fontAlgn="auto"/>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感情才能感染人。</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60"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11184746-EEDA-4BCB-B3E0-A9E0D0BAE93B}" type="slidenum">
              <a:rPr lang="en-US" altLang="zh-CN" smtClean="0"/>
              <a:t>16</a:t>
            </a:fld>
            <a:endParaRPr lang="en-US" altLang="zh-CN" smtClean="0"/>
          </a:p>
        </p:txBody>
      </p:sp>
      <p:sp>
        <p:nvSpPr>
          <p:cNvPr id="17409" name="标题 1"/>
          <p:cNvSpPr>
            <a:spLocks noGrp="1" noRot="1"/>
          </p:cNvSpPr>
          <p:nvPr>
            <p:ph type="title" idx="4294967295"/>
          </p:nvPr>
        </p:nvSpPr>
        <p:spPr>
          <a:xfrm>
            <a:off x="0" y="77788"/>
            <a:ext cx="9131300" cy="571500"/>
          </a:xfrm>
        </p:spPr>
        <p:txBody>
          <a:bodyPr/>
          <a:lstStyle/>
          <a:p>
            <a:r>
              <a:rPr lang="zh-CN" altLang="en-US" b="1" smtClean="0">
                <a:solidFill>
                  <a:srgbClr val="FF0000"/>
                </a:solidFill>
                <a:latin typeface="Times New Roman" pitchFamily="49" charset="-122"/>
                <a:ea typeface="楷体" panose="02010609060101010101" pitchFamily="49" charset="-122"/>
              </a:rPr>
              <a:t>实战演练</a:t>
            </a:r>
          </a:p>
        </p:txBody>
      </p:sp>
      <p:sp>
        <p:nvSpPr>
          <p:cNvPr id="7170" name="内容占位符 2"/>
          <p:cNvSpPr>
            <a:spLocks noGrp="1"/>
          </p:cNvSpPr>
          <p:nvPr>
            <p:ph idx="4294967295"/>
          </p:nvPr>
        </p:nvSpPr>
        <p:spPr>
          <a:xfrm>
            <a:off x="1035050" y="649288"/>
            <a:ext cx="8108950" cy="1255712"/>
          </a:xfrm>
        </p:spPr>
        <p:txBody>
          <a:bodyPr lIns="68580" tIns="34290" rIns="68580" bIns="34290"/>
          <a:lstStyle/>
          <a:p>
            <a:pPr marL="0" indent="0">
              <a:buFont typeface="Arial" panose="020b0604020202020204" pitchFamily="34" charset="0"/>
              <a:buNone/>
            </a:pPr>
            <a:r>
              <a:rPr lang="en-US" altLang="zh-CN" b="1" noProof="1">
                <a:solidFill>
                  <a:schemeClr val="accent4"/>
                </a:solidFill>
                <a:latin typeface="Times New Roman" panose="02010600030101010101" pitchFamily="2" charset="-122"/>
                <a:cs typeface="宋体" panose="02010600030101010101" pitchFamily="2" charset="-122"/>
                <a:sym typeface="+mn-ea"/>
              </a:rPr>
              <a:t>  </a:t>
            </a:r>
            <a:r>
              <a:rPr lang="en-US" altLang="zh-CN"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 </a:t>
            </a:r>
            <a:r>
              <a:rPr lang="zh-CN" altLang="en-US" sz="2800" b="1" noProof="1">
                <a:solidFill>
                  <a:srgbClr val="33CC33"/>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那天放学回家，我不小心摔了一跤，手受了伤，衣服也划破了。回到家里，爸爸、妈妈、爷爷、奶奶都很心疼，嘱咐以后走路要小心些。</a:t>
            </a: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　</a:t>
            </a:r>
          </a:p>
          <a:p>
            <a:pPr marL="0" indent="0">
              <a:buFont typeface="Arial" panose="020b0604020202020204" pitchFamily="34" charset="0"/>
              <a:buNone/>
            </a:pP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   </a:t>
            </a:r>
          </a:p>
        </p:txBody>
      </p:sp>
      <p:sp>
        <p:nvSpPr>
          <p:cNvPr id="17411" name="文本框 5"/>
          <p:cNvSpPr txBox="1"/>
          <p:nvPr/>
        </p:nvSpPr>
        <p:spPr>
          <a:xfrm>
            <a:off x="666750" y="2033588"/>
            <a:ext cx="8396288" cy="5643562"/>
          </a:xfrm>
          <a:prstGeom prst="rect">
            <a:avLst/>
          </a:prstGeom>
          <a:noFill/>
          <a:ln w="9525">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温馨提示：</a:t>
            </a:r>
          </a:p>
          <a:p>
            <a:r>
              <a:rPr lang="zh-CN" altLang="en-US" sz="28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   第一、增加细节。</a:t>
            </a:r>
            <a:r>
              <a:rPr lang="zh-CN" altLang="en-US" sz="2800" b="1">
                <a:effectLst>
                  <a:outerShdw blurRad="38100" dist="38100" dir="2700000" algn="tl">
                    <a:srgbClr val="C0C0C0"/>
                  </a:outerShdw>
                </a:effectLst>
                <a:latin typeface="Times New Roman" pitchFamily="49" charset="-122"/>
                <a:ea typeface="楷体" panose="02010609060101010101" pitchFamily="49" charset="-122"/>
              </a:rPr>
              <a:t>如“我”是怎样“不小心”才摔跤的？是踢到了石子什么的，还是一路上有心事、在走神、在打闹？“我”摔倒时有多狼狈？手哪里受了伤？伤得如何？回到家里，长辈们说了什么？他们说话时的语气和表情是怎样的？他们心疼“我”还有没有什么具体的表现？如有没有观察“我”的伤情等等。</a:t>
            </a:r>
          </a:p>
          <a:p>
            <a:r>
              <a:rPr lang="zh-CN" altLang="en-US" sz="28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  第二、融入感情。 </a:t>
            </a:r>
            <a:r>
              <a:rPr lang="zh-CN" altLang="en-US" sz="2800" b="1">
                <a:effectLst>
                  <a:outerShdw blurRad="38100" dist="38100" dir="2700000" algn="tl">
                    <a:srgbClr val="C0C0C0"/>
                  </a:outerShdw>
                </a:effectLst>
                <a:latin typeface="Times New Roman" pitchFamily="49" charset="-122"/>
                <a:ea typeface="楷体" panose="02010609060101010101" pitchFamily="49" charset="-122"/>
              </a:rPr>
              <a:t>如“我”摔倒后，心里有怎样的感受？发现自己受伤后，在长辈的关爱和心疼面前，“我”又会有怎样的心理活动？</a:t>
            </a:r>
          </a:p>
          <a:p>
            <a:endParaRPr lang="zh-CN" altLang="en-US" sz="2800" b="1">
              <a:effectLst>
                <a:outerShdw blurRad="38100" dist="38100" dir="2700000" algn="tl">
                  <a:srgbClr val="C0C0C0"/>
                </a:outerShdw>
              </a:effectLst>
              <a:latin typeface="经典隶书简" pitchFamily="49" charset="-122"/>
              <a:ea typeface="经典隶书简" pitchFamily="49" charset="-122"/>
            </a:endParaRPr>
          </a:p>
          <a:p>
            <a:r>
              <a:rPr lang="zh-CN" altLang="en-US" sz="2800" b="1">
                <a:solidFill>
                  <a:srgbClr val="FF0000"/>
                </a:solidFill>
                <a:effectLst>
                  <a:outerShdw blurRad="38100" dist="38100" dir="2700000" algn="tl">
                    <a:srgbClr val="C0C0C0"/>
                  </a:outerShdw>
                </a:effectLst>
                <a:latin typeface="Times New Roman" panose="02010600030101010101" pitchFamily="2" charset="-122"/>
                <a:ea typeface="楷体"/>
              </a:rPr>
              <a:t>    </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ox(in)">
                                      <p:cBhvr>
                                        <p:cTn id="7" dur="20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3"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94DB1982-C214-49AF-AFE3-C5867A9A1577}" type="slidenum">
              <a:rPr lang="en-US" altLang="zh-CN" smtClean="0"/>
              <a:t>17</a:t>
            </a:fld>
            <a:endParaRPr lang="en-US" altLang="zh-CN" smtClean="0"/>
          </a:p>
        </p:txBody>
      </p:sp>
      <p:sp>
        <p:nvSpPr>
          <p:cNvPr id="20481" name="标题 1"/>
          <p:cNvSpPr>
            <a:spLocks noGrp="1" noRot="1" noChangeArrowheads="1"/>
          </p:cNvSpPr>
          <p:nvPr>
            <p:ph type="title" idx="4294967295"/>
          </p:nvPr>
        </p:nvSpPr>
        <p:spPr>
          <a:xfrm>
            <a:off x="671513" y="77788"/>
            <a:ext cx="8472487" cy="722312"/>
          </a:xfrm>
        </p:spPr>
        <p:txBody>
          <a:bodyPr/>
          <a:lstStyle/>
          <a:p>
            <a:r>
              <a:rPr lang="zh-CN" altLang="en-US" sz="4000" b="1" smtClean="0">
                <a:solidFill>
                  <a:srgbClr val="FF0000"/>
                </a:solidFill>
                <a:latin typeface="Times New Roman" pitchFamily="49" charset="-122"/>
                <a:ea typeface="楷体" panose="02010609060101010101" pitchFamily="49" charset="-122"/>
              </a:rPr>
              <a:t>总结提升</a:t>
            </a:r>
            <a:r>
              <a:rPr lang="en-US" altLang="zh-CN" sz="4000" b="1" smtClean="0">
                <a:solidFill>
                  <a:srgbClr val="FF0000"/>
                </a:solidFill>
                <a:latin typeface="Times New Roman" pitchFamily="49" charset="-122"/>
                <a:ea typeface="楷体" panose="02010609060101010101" pitchFamily="49" charset="-122"/>
              </a:rPr>
              <a:t>--</a:t>
            </a:r>
            <a:r>
              <a:rPr lang="zh-CN" altLang="en-US" sz="4000" b="1" smtClean="0">
                <a:solidFill>
                  <a:srgbClr val="FF0000"/>
                </a:solidFill>
                <a:latin typeface="Times New Roman" pitchFamily="49" charset="-122"/>
                <a:ea typeface="楷体" panose="02010609060101010101" pitchFamily="49" charset="-122"/>
              </a:rPr>
              <a:t>学会记事</a:t>
            </a:r>
          </a:p>
        </p:txBody>
      </p:sp>
      <p:sp>
        <p:nvSpPr>
          <p:cNvPr id="20482" name="标题 1"/>
          <p:cNvSpPr>
            <a:spLocks noGrp="1" noChangeArrowheads="1"/>
          </p:cNvSpPr>
          <p:nvPr/>
        </p:nvSpPr>
        <p:spPr bwMode="auto">
          <a:xfrm>
            <a:off x="366713" y="1214438"/>
            <a:ext cx="8599487" cy="398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5025"/>
              </a:lnSpc>
            </a:pPr>
            <a:r>
              <a:rPr lang="en-US" altLang="zh-CN" sz="3600" b="1">
                <a:latin typeface="Times New Roman"/>
                <a:ea typeface="楷体"/>
              </a:rPr>
              <a:t>      </a:t>
            </a:r>
            <a:r>
              <a:rPr lang="zh-CN" altLang="en-US" sz="3200" b="1">
                <a:latin typeface="Times New Roman"/>
                <a:ea typeface="楷体"/>
              </a:rPr>
              <a:t>本节课，我们重点从片段作文的角度学习细节描写的含义、作用和要求，但再精彩的片段也是服务于整篇文章的，细节是服务于表达中心的，因此我们在进行细节描写时，应有全文观。</a:t>
            </a:r>
          </a:p>
          <a:p>
            <a:pPr>
              <a:lnSpc>
                <a:spcPts val="5025"/>
              </a:lnSpc>
            </a:pPr>
            <a:r>
              <a:rPr lang="zh-CN" altLang="en-US" b="1">
                <a:latin typeface="Times New Roman"/>
                <a:ea typeface="楷体"/>
              </a:rPr>
              <a:t>           </a:t>
            </a:r>
            <a:r>
              <a:rPr lang="zh-CN" altLang="en-US" sz="3200" b="1">
                <a:latin typeface="Times New Roman"/>
                <a:ea typeface="楷体"/>
              </a:rPr>
              <a:t>说真话，诉真情就是选取鲜活、真实的事情，大胆吐露真情，力求事真、情真、理真，才能引起读者的共鸣。</a:t>
            </a:r>
          </a:p>
        </p:txBody>
      </p:sp>
    </p:spTree>
  </p:cSld>
  <p:clrMapOvr>
    <a:masterClrMapping/>
  </p:clrMapOvr>
  <p:transition>
    <p:checker dir="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7" name="灯片编号占位符 3"/>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57F5D191-C552-49AA-94AC-9EBAA312C9BF}" type="slidenum">
              <a:rPr lang="en-US" altLang="zh-CN" smtClean="0"/>
              <a:t>18</a:t>
            </a:fld>
            <a:endParaRPr lang="en-US" altLang="zh-CN" smtClean="0"/>
          </a:p>
        </p:txBody>
      </p:sp>
      <p:sp>
        <p:nvSpPr>
          <p:cNvPr id="21505" name="标题 1"/>
          <p:cNvSpPr>
            <a:spLocks noGrp="1" noRot="1" noChangeArrowheads="1"/>
          </p:cNvSpPr>
          <p:nvPr>
            <p:ph type="title" idx="4294967295"/>
          </p:nvPr>
        </p:nvSpPr>
        <p:spPr>
          <a:xfrm>
            <a:off x="0" y="960438"/>
            <a:ext cx="6062663" cy="1325562"/>
          </a:xfrm>
        </p:spPr>
        <p:txBody>
          <a:bodyPr/>
          <a:lstStyle/>
          <a:p>
            <a:r>
              <a:rPr lang="zh-CN" altLang="en-US" b="1" smtClean="0">
                <a:latin typeface="Times New Roman"/>
                <a:ea typeface="楷体"/>
              </a:rPr>
              <a:t>经典诵读</a:t>
            </a:r>
          </a:p>
        </p:txBody>
      </p:sp>
      <p:sp>
        <p:nvSpPr>
          <p:cNvPr id="21506" name="内容占位符 2"/>
          <p:cNvSpPr>
            <a:spLocks noGrp="1" noRot="1" noChangeArrowheads="1"/>
          </p:cNvSpPr>
          <p:nvPr>
            <p:ph idx="4294967295"/>
          </p:nvPr>
        </p:nvSpPr>
        <p:spPr>
          <a:xfrm>
            <a:off x="0" y="1600200"/>
            <a:ext cx="9350375" cy="4498975"/>
          </a:xfrm>
        </p:spPr>
        <p:txBody>
          <a:bodyPr/>
          <a:lstStyle/>
          <a:p>
            <a:pPr>
              <a:lnSpc>
                <a:spcPts val="4538"/>
              </a:lnSpc>
              <a:spcBef>
                <a:spcPct val="0"/>
              </a:spcBef>
            </a:pPr>
            <a:r>
              <a:rPr lang="en-US" altLang="zh-CN" smtClean="0">
                <a:latin typeface="Times New Roman"/>
                <a:ea typeface="楷体"/>
              </a:rPr>
              <a:t>     </a:t>
            </a:r>
            <a:r>
              <a:rPr lang="en-US" altLang="zh-CN" b="1" smtClean="0">
                <a:latin typeface="Times New Roman"/>
                <a:ea typeface="楷体"/>
              </a:rPr>
              <a:t> </a:t>
            </a:r>
            <a:r>
              <a:rPr lang="zh-CN" altLang="en-US" b="1" smtClean="0">
                <a:latin typeface="Times New Roman"/>
                <a:ea typeface="楷体"/>
              </a:rPr>
              <a:t>万籁此都寂，但余秋雨声。被雨水冲刷后的树木格外的绿，池塘里像是开了场音乐会，雨点儿们边唱边跳，在湖面上击起圈圈涟漪，仿佛惊醒了欲要凋零的荷花仙子，让她们也加入了这场舞会，随着摇摆，为其喝彩。一切好像一副水墨画，带着朦胧之美，有种“水光潋滟晴方好，山色空蒙雨亦奇”的美意。 </a:t>
            </a:r>
          </a:p>
        </p:txBody>
      </p:sp>
    </p:spTree>
  </p:cSld>
  <p:clrMapOvr>
    <a:masterClrMapping/>
  </p:clrMapOvr>
  <p:transition>
    <p:checker dir="ver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1" name="灯片编号占位符 3"/>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F70B073-0112-4159-93B0-F7BD9496DD82}" type="slidenum">
              <a:rPr lang="en-US" altLang="zh-CN" smtClean="0"/>
              <a:t>19</a:t>
            </a:fld>
            <a:endParaRPr lang="en-US" altLang="zh-CN" smtClean="0"/>
          </a:p>
        </p:txBody>
      </p:sp>
      <p:sp>
        <p:nvSpPr>
          <p:cNvPr id="22529" name="标题 1"/>
          <p:cNvSpPr>
            <a:spLocks noGrp="1" noRot="1" noChangeArrowheads="1"/>
          </p:cNvSpPr>
          <p:nvPr>
            <p:ph type="title" idx="4294967295"/>
          </p:nvPr>
        </p:nvSpPr>
        <p:spPr>
          <a:xfrm>
            <a:off x="0" y="960438"/>
            <a:ext cx="6062663" cy="1325562"/>
          </a:xfrm>
        </p:spPr>
        <p:txBody>
          <a:bodyPr/>
          <a:lstStyle/>
          <a:p>
            <a:r>
              <a:rPr lang="zh-CN" altLang="en-US" b="1" smtClean="0">
                <a:latin typeface="Times New Roman"/>
                <a:ea typeface="楷体"/>
              </a:rPr>
              <a:t>经典诵读</a:t>
            </a:r>
          </a:p>
        </p:txBody>
      </p:sp>
      <p:sp>
        <p:nvSpPr>
          <p:cNvPr id="22530" name="内容占位符 2"/>
          <p:cNvSpPr>
            <a:spLocks noGrp="1" noRot="1" noChangeArrowheads="1"/>
          </p:cNvSpPr>
          <p:nvPr>
            <p:ph idx="4294967295"/>
          </p:nvPr>
        </p:nvSpPr>
        <p:spPr>
          <a:xfrm>
            <a:off x="0" y="2430463"/>
            <a:ext cx="4786313" cy="823912"/>
          </a:xfrm>
        </p:spPr>
        <p:txBody>
          <a:bodyPr/>
          <a:lstStyle/>
          <a:p>
            <a:pPr marL="0" indent="0">
              <a:lnSpc>
                <a:spcPts val="4538"/>
              </a:lnSpc>
              <a:spcBef>
                <a:spcPct val="0"/>
              </a:spcBef>
              <a:buFont typeface="Wingdings" panose="05000000000000000000" pitchFamily="2" charset="2"/>
              <a:buNone/>
            </a:pPr>
            <a:r>
              <a:rPr lang="en-US" altLang="zh-CN" smtClean="0">
                <a:latin typeface="Times New Roman"/>
                <a:ea typeface="楷体"/>
              </a:rPr>
              <a:t>      </a:t>
            </a:r>
            <a:r>
              <a:rPr lang="zh-CN" altLang="en-US" b="1" smtClean="0">
                <a:latin typeface="Times New Roman"/>
                <a:ea typeface="楷体"/>
              </a:rPr>
              <a:t>烈日下，田野里，母亲挥动着锄头，在她那黑黑的面颊上，滚动着许多细密而晶莹的小汗珠。渐渐地这些小汗珠汇聚成一颗豆粒般大的汗珠顺着布满皱纹的脸颊往下淌，淌到下巴上挂了片刻，闪闪欲坠。这一刻的汗珠在阳光照耀下，是那样的晶莹璀璨，银光四射。然而瞬间又掉落下去，滴进脚下那片热土，激起一片小小的烟雾。</a:t>
            </a:r>
          </a:p>
          <a:p>
            <a:pPr marL="0" indent="0">
              <a:buFont typeface="Wingdings" panose="05000000000000000000" pitchFamily="2" charset="2"/>
              <a:buNone/>
            </a:pPr>
            <a:r>
              <a:rPr lang="zh-CN" altLang="en-US" smtClean="0">
                <a:latin typeface="Times New Roman"/>
                <a:ea typeface="楷体"/>
              </a:rPr>
              <a:t>                                </a:t>
            </a:r>
          </a:p>
        </p:txBody>
      </p:sp>
    </p:spTree>
  </p:cSld>
  <p:clrMapOvr>
    <a:masterClrMapping/>
  </p:clrMapOvr>
  <p:transition>
    <p:checker dir="vert"/>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1" name="文本框 4134"/>
          <p:cNvSpPr txBox="1">
            <a:spLocks noChangeArrowheads="1"/>
          </p:cNvSpPr>
          <p:nvPr/>
        </p:nvSpPr>
        <p:spPr bwMode="auto">
          <a:xfrm>
            <a:off x="322263" y="1100138"/>
            <a:ext cx="8497887" cy="199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600">
                <a:latin typeface="Times New Roman"/>
                <a:ea typeface="楷体"/>
              </a:rPr>
              <a:t>　　</a:t>
            </a:r>
            <a:r>
              <a:rPr lang="zh-CN" altLang="en-US" sz="3200" b="1">
                <a:latin typeface="Times New Roman"/>
                <a:ea typeface="楷体"/>
              </a:rPr>
              <a:t>本节课训练重点：</a:t>
            </a:r>
          </a:p>
          <a:p>
            <a:pPr>
              <a:lnSpc>
                <a:spcPct val="130000"/>
              </a:lnSpc>
            </a:pPr>
            <a:r>
              <a:rPr lang="zh-CN" altLang="en-US" sz="3200" b="1">
                <a:latin typeface="Times New Roman"/>
                <a:ea typeface="楷体"/>
              </a:rPr>
              <a:t>       </a:t>
            </a:r>
            <a:r>
              <a:rPr lang="en-US" altLang="zh-CN" sz="3200" b="1">
                <a:latin typeface="Times New Roman"/>
                <a:ea typeface="楷体"/>
              </a:rPr>
              <a:t>1</a:t>
            </a:r>
            <a:r>
              <a:rPr lang="zh-CN" altLang="en-US" sz="3200" b="1">
                <a:latin typeface="Times New Roman"/>
                <a:ea typeface="楷体"/>
              </a:rPr>
              <a:t>、语言要锤炼，细节要抓住；</a:t>
            </a:r>
          </a:p>
          <a:p>
            <a:pPr>
              <a:lnSpc>
                <a:spcPct val="130000"/>
              </a:lnSpc>
            </a:pPr>
            <a:r>
              <a:rPr lang="zh-CN" altLang="en-US" sz="3200" b="1">
                <a:latin typeface="Times New Roman"/>
                <a:ea typeface="楷体"/>
              </a:rPr>
              <a:t>       </a:t>
            </a:r>
            <a:r>
              <a:rPr lang="en-US" altLang="zh-CN" sz="3200" b="1">
                <a:latin typeface="Times New Roman"/>
                <a:ea typeface="楷体"/>
              </a:rPr>
              <a:t>2</a:t>
            </a:r>
            <a:r>
              <a:rPr lang="zh-CN" altLang="en-US" sz="3200" b="1">
                <a:latin typeface="Times New Roman"/>
                <a:ea typeface="楷体"/>
              </a:rPr>
              <a:t>、说真话，诉真情。</a:t>
            </a:r>
          </a:p>
        </p:txBody>
      </p:sp>
      <p:sp>
        <p:nvSpPr>
          <p:cNvPr id="5122"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EA408891-C042-4383-A3AB-3B6899CDBAF9}" type="slidenum">
              <a:rPr lang="en-US" altLang="zh-CN" smtClean="0"/>
              <a:t>2</a:t>
            </a:fld>
            <a:endParaRPr lang="en-US" altLang="zh-CN" smtClean="0"/>
          </a:p>
        </p:txBody>
      </p:sp>
    </p:spTree>
  </p:cSld>
  <p:clrMapOvr>
    <a:masterClrMapping/>
  </p:clrMapOvr>
  <p:transition>
    <p:checker dir="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5" name="灯片编号占位符 3"/>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C2339B54-A162-4CA4-9BE7-434E4F7BAA9F}" type="slidenum">
              <a:rPr lang="en-US" altLang="zh-CN" smtClean="0"/>
              <a:t>20</a:t>
            </a:fld>
            <a:endParaRPr lang="en-US" altLang="zh-CN" smtClean="0"/>
          </a:p>
        </p:txBody>
      </p:sp>
      <p:sp>
        <p:nvSpPr>
          <p:cNvPr id="23553" name="标题 1"/>
          <p:cNvSpPr>
            <a:spLocks noGrp="1" noRot="1" noChangeArrowheads="1"/>
          </p:cNvSpPr>
          <p:nvPr>
            <p:ph type="title" idx="4294967295"/>
          </p:nvPr>
        </p:nvSpPr>
        <p:spPr>
          <a:xfrm>
            <a:off x="0" y="960438"/>
            <a:ext cx="6062663" cy="1325562"/>
          </a:xfrm>
        </p:spPr>
        <p:txBody>
          <a:bodyPr/>
          <a:lstStyle/>
          <a:p>
            <a:r>
              <a:rPr lang="zh-CN" altLang="en-US" b="1" smtClean="0">
                <a:latin typeface="Times New Roman"/>
                <a:ea typeface="楷体"/>
              </a:rPr>
              <a:t>课下作业</a:t>
            </a:r>
          </a:p>
        </p:txBody>
      </p:sp>
      <p:sp>
        <p:nvSpPr>
          <p:cNvPr id="23554" name="内容占位符 2"/>
          <p:cNvSpPr>
            <a:spLocks noGrp="1" noRot="1" noChangeArrowheads="1"/>
          </p:cNvSpPr>
          <p:nvPr>
            <p:ph idx="4294967295"/>
          </p:nvPr>
        </p:nvSpPr>
        <p:spPr>
          <a:xfrm>
            <a:off x="0" y="1227138"/>
            <a:ext cx="8913813" cy="4830762"/>
          </a:xfrm>
        </p:spPr>
        <p:txBody>
          <a:bodyPr/>
          <a:lstStyle/>
          <a:p>
            <a:r>
              <a:rPr lang="en-US" altLang="zh-CN" smtClean="0">
                <a:latin typeface="Times New Roman"/>
                <a:ea typeface="楷体"/>
              </a:rPr>
              <a:t>       </a:t>
            </a:r>
            <a:r>
              <a:rPr lang="zh-CN" altLang="en-US" b="1" smtClean="0">
                <a:latin typeface="Times New Roman"/>
                <a:ea typeface="楷体"/>
              </a:rPr>
              <a:t>以《那一次，我真 ……》为题，先将题目补充完整，然后写一篇以记事为主的作文。</a:t>
            </a:r>
          </a:p>
          <a:p>
            <a:r>
              <a:rPr lang="zh-CN" altLang="en-US" b="1" smtClean="0">
                <a:latin typeface="Times New Roman"/>
                <a:ea typeface="楷体"/>
              </a:rPr>
              <a:t>   </a:t>
            </a:r>
            <a:r>
              <a:rPr lang="zh-CN" altLang="en-US" b="1" smtClean="0">
                <a:solidFill>
                  <a:srgbClr val="FF0000"/>
                </a:solidFill>
                <a:latin typeface="Times New Roman"/>
                <a:ea typeface="楷体"/>
              </a:rPr>
              <a:t>提示：</a:t>
            </a:r>
          </a:p>
          <a:p>
            <a:r>
              <a:rPr lang="zh-CN" altLang="en-US" b="1" smtClean="0">
                <a:latin typeface="Times New Roman"/>
                <a:ea typeface="楷体"/>
              </a:rPr>
              <a:t>       </a:t>
            </a:r>
            <a:r>
              <a:rPr lang="en-US" altLang="zh-CN" b="1" smtClean="0">
                <a:latin typeface="Times New Roman"/>
                <a:ea typeface="楷体"/>
              </a:rPr>
              <a:t>1</a:t>
            </a:r>
            <a:r>
              <a:rPr lang="zh-CN" altLang="en-US" b="1" smtClean="0">
                <a:latin typeface="Times New Roman"/>
                <a:ea typeface="楷体"/>
              </a:rPr>
              <a:t>、题目中的</a:t>
            </a:r>
            <a:r>
              <a:rPr lang="en-US" altLang="zh-CN" b="1" smtClean="0">
                <a:latin typeface="Times New Roman"/>
                <a:ea typeface="楷体"/>
              </a:rPr>
              <a:t>“</a:t>
            </a:r>
            <a:r>
              <a:rPr lang="zh-CN" altLang="en-US" b="1" smtClean="0">
                <a:latin typeface="Times New Roman"/>
                <a:ea typeface="楷体"/>
              </a:rPr>
              <a:t>真</a:t>
            </a:r>
            <a:r>
              <a:rPr lang="en-US" altLang="zh-CN" b="1" smtClean="0">
                <a:latin typeface="Times New Roman"/>
                <a:ea typeface="楷体"/>
              </a:rPr>
              <a:t>”</a:t>
            </a:r>
            <a:r>
              <a:rPr lang="zh-CN" altLang="en-US" b="1" smtClean="0">
                <a:latin typeface="Times New Roman"/>
                <a:ea typeface="楷体"/>
              </a:rPr>
              <a:t>表明这件事给你的情感冲击是很强烈的，让你印象深刻，甚至刻骨铭心。题目中可以补充快乐、开心、感动、后悔、失落等词语。</a:t>
            </a:r>
            <a:endParaRPr lang="en-US" altLang="zh-CN" b="1" smtClean="0"/>
          </a:p>
          <a:p>
            <a:r>
              <a:rPr lang="zh-CN" altLang="en-US" b="1" smtClean="0">
                <a:latin typeface="Times New Roman"/>
                <a:ea typeface="楷体"/>
              </a:rPr>
              <a:t>       </a:t>
            </a:r>
            <a:r>
              <a:rPr lang="en-US" altLang="zh-CN" b="1" smtClean="0">
                <a:latin typeface="Times New Roman"/>
                <a:ea typeface="楷体"/>
              </a:rPr>
              <a:t>2</a:t>
            </a:r>
            <a:r>
              <a:rPr lang="zh-CN" altLang="en-US" b="1" smtClean="0">
                <a:latin typeface="Times New Roman"/>
                <a:ea typeface="楷体"/>
              </a:rPr>
              <a:t> 、要注重细节描写，说真话，抒真情      </a:t>
            </a:r>
            <a:r>
              <a:rPr lang="zh-CN" altLang="en-US" smtClean="0">
                <a:latin typeface="Times New Roman"/>
                <a:ea typeface="楷体"/>
              </a:rPr>
              <a:t>               </a:t>
            </a:r>
          </a:p>
        </p:txBody>
      </p:sp>
    </p:spTree>
  </p:cSld>
  <p:clrMapOvr>
    <a:masterClrMapping/>
  </p:clrMapOvr>
  <p:transition>
    <p:checker dir="vert"/>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sz="quarter" idx="13"/>
          </p:nvPr>
        </p:nvSpPr>
        <p:spPr/>
        <p:txBody>
          <a:bodyPr/>
          <a:lstStyle/>
          <a:p>
            <a:r>
              <a:rPr lang="zh-CN" altLang="en-US" smtClean="0"/>
              <a:t>谢    谢</a:t>
            </a:r>
            <a:endParaRPr lang="zh-CN" altLang="en-US"/>
          </a:p>
        </p:txBody>
      </p:sp>
      <p:pic>
        <p:nvPicPr>
          <p:cNvPr id="3" name="New picture"/>
          <p:cNvPicPr/>
          <p:nvPr/>
        </p:nvPicPr>
        <p:blipFill>
          <a:blip r:embed="rId2"/>
          <a:stretch>
            <a:fillRect/>
          </a:stretch>
        </p:blipFill>
        <p:spPr>
          <a:xfrm>
            <a:off x="11264900" y="11823700"/>
            <a:ext cx="304800" cy="228600"/>
          </a:xfrm>
          <a:prstGeom prst="cube">
            <a:avLst/>
          </a:prstGeom>
        </p:spPr>
      </p:pic>
    </p:spTree>
    <p:extLst>
      <p:ext uri="{BB962C8B-B14F-4D97-AF65-F5344CB8AC3E}">
        <p14:creationId xmlns:p14="http://schemas.microsoft.com/office/powerpoint/2010/main" val="2058490658"/>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8"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2E4B77A8-8540-4771-B9B8-ECEA685BC1BC}" type="slidenum">
              <a:rPr lang="en-US" altLang="zh-CN" smtClean="0"/>
              <a:t>3</a:t>
            </a:fld>
            <a:endParaRPr lang="en-US" altLang="zh-CN" smtClean="0"/>
          </a:p>
        </p:txBody>
      </p:sp>
      <p:sp>
        <p:nvSpPr>
          <p:cNvPr id="6145" name="标题 1"/>
          <p:cNvSpPr>
            <a:spLocks noGrp="1" noRot="1"/>
          </p:cNvSpPr>
          <p:nvPr>
            <p:ph type="title" idx="4294967295"/>
          </p:nvPr>
        </p:nvSpPr>
        <p:spPr>
          <a:xfrm>
            <a:off x="0" y="960438"/>
            <a:ext cx="6062663" cy="1325562"/>
          </a:xfrm>
        </p:spPr>
        <p:txBody>
          <a:bodyPr/>
          <a:lstStyle/>
          <a:p>
            <a:r>
              <a:rPr lang="zh-CN" altLang="en-US" sz="3600" b="1" smtClean="0">
                <a:solidFill>
                  <a:srgbClr val="FF0000"/>
                </a:solidFill>
                <a:latin typeface="Times New Roman" pitchFamily="49" charset="-122"/>
                <a:ea typeface="楷体" panose="02010609060101010101" pitchFamily="49" charset="-122"/>
              </a:rPr>
              <a:t>经典回顾</a:t>
            </a:r>
            <a:r>
              <a:rPr lang="en-US" altLang="zh-CN" sz="3600" b="1" smtClean="0">
                <a:solidFill>
                  <a:srgbClr val="FF0000"/>
                </a:solidFill>
                <a:latin typeface="Times New Roman" pitchFamily="49" charset="-122"/>
                <a:ea typeface="楷体" panose="02010609060101010101" pitchFamily="49" charset="-122"/>
              </a:rPr>
              <a:t>--</a:t>
            </a:r>
            <a:r>
              <a:rPr lang="zh-CN" altLang="en-US" sz="3600" b="1" smtClean="0">
                <a:solidFill>
                  <a:srgbClr val="FF0000"/>
                </a:solidFill>
                <a:latin typeface="Times New Roman" pitchFamily="49" charset="-122"/>
                <a:ea typeface="楷体" panose="02010609060101010101" pitchFamily="49" charset="-122"/>
              </a:rPr>
              <a:t>语言要锤炼，细节要抓住</a:t>
            </a:r>
          </a:p>
        </p:txBody>
      </p:sp>
      <p:sp>
        <p:nvSpPr>
          <p:cNvPr id="7170" name="内容占位符 2"/>
          <p:cNvSpPr>
            <a:spLocks noGrp="1"/>
          </p:cNvSpPr>
          <p:nvPr>
            <p:ph idx="4294967295"/>
          </p:nvPr>
        </p:nvSpPr>
        <p:spPr>
          <a:xfrm>
            <a:off x="385763" y="1071563"/>
            <a:ext cx="8758237" cy="3503612"/>
          </a:xfrm>
        </p:spPr>
        <p:txBody>
          <a:bodyPr lIns="68580" tIns="34290" rIns="68580" bIns="34290"/>
          <a:lstStyle/>
          <a:p>
            <a:pPr marL="0" indent="0">
              <a:buFont typeface="Arial" panose="020b0604020202020204" pitchFamily="34" charset="0"/>
              <a:buNone/>
            </a:pPr>
            <a:r>
              <a:rPr lang="en-US" altLang="zh-CN" b="1" noProof="1">
                <a:solidFill>
                  <a:srgbClr val="000000"/>
                </a:solidFill>
                <a:latin typeface="Times New Roman" panose="02010600030101010101" pitchFamily="2" charset="-122"/>
                <a:sym typeface="宋体" panose="02010600030101010101" pitchFamily="2" charset="-122"/>
              </a:rPr>
              <a:t>   </a:t>
            </a: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回顾《秋天的怀念》说说下列几句话是怎样表达情感，给人以感染的。</a:t>
            </a:r>
          </a:p>
          <a:p>
            <a:pPr marL="0" indent="0">
              <a:buFont typeface="Arial" panose="020b0604020202020204" pitchFamily="34" charset="0"/>
              <a:buNone/>
            </a:pP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    </a:t>
            </a:r>
            <a:r>
              <a:rPr lang="en-US" altLang="zh-CN" sz="2800" b="1" noProof="1">
                <a:effectLst>
                  <a:outerShdw blurRad="38100" dist="38100" dir="2700000">
                    <a:srgbClr val="C0C0C0"/>
                  </a:outerShdw>
                </a:effectLst>
                <a:latin typeface="Times New Roman" panose="02010600030101010101" pitchFamily="2" charset="-122"/>
                <a:sym typeface="宋体" panose="02010600030101010101" pitchFamily="2" charset="-122"/>
              </a:rPr>
              <a:t>1</a:t>
            </a: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、母亲就</a:t>
            </a:r>
            <a:r>
              <a:rPr lang="zh-CN" altLang="en-US" sz="2800" b="1" noProof="1">
                <a:solidFill>
                  <a:srgbClr val="FF0000"/>
                </a:solidFill>
                <a:effectLst>
                  <a:outerShdw blurRad="38100" dist="38100" dir="2700000">
                    <a:srgbClr val="C0C0C0"/>
                  </a:outerShdw>
                </a:effectLst>
                <a:latin typeface="Times New Roman" panose="02010600030101010101" pitchFamily="2" charset="-122"/>
                <a:sym typeface="宋体" panose="02010600030101010101" pitchFamily="2" charset="-122"/>
              </a:rPr>
              <a:t>悄悄地</a:t>
            </a: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躲出去，在我看不见的地方</a:t>
            </a:r>
            <a:r>
              <a:rPr lang="zh-CN" altLang="en-US" sz="2800" b="1" noProof="1">
                <a:solidFill>
                  <a:srgbClr val="FF0000"/>
                </a:solidFill>
                <a:effectLst>
                  <a:outerShdw blurRad="38100" dist="38100" dir="2700000">
                    <a:srgbClr val="C0C0C0"/>
                  </a:outerShdw>
                </a:effectLst>
                <a:latin typeface="Times New Roman" panose="02010600030101010101" pitchFamily="2" charset="-122"/>
                <a:sym typeface="宋体" panose="02010600030101010101" pitchFamily="2" charset="-122"/>
              </a:rPr>
              <a:t>偷偷地</a:t>
            </a: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听着我的动静。</a:t>
            </a:r>
          </a:p>
          <a:p>
            <a:pPr marL="0" indent="0">
              <a:buFont typeface="Arial" panose="020b0604020202020204" pitchFamily="34" charset="0"/>
              <a:buNone/>
            </a:pP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    </a:t>
            </a:r>
            <a:r>
              <a:rPr lang="en-US" altLang="zh-CN" sz="2800" b="1" noProof="1">
                <a:effectLst>
                  <a:outerShdw blurRad="38100" dist="38100" dir="2700000">
                    <a:srgbClr val="C0C0C0"/>
                  </a:outerShdw>
                </a:effectLst>
                <a:latin typeface="Times New Roman" panose="02010600030101010101" pitchFamily="2" charset="-122"/>
                <a:sym typeface="宋体" panose="02010600030101010101" pitchFamily="2" charset="-122"/>
              </a:rPr>
              <a:t>2</a:t>
            </a: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、母亲进来了，</a:t>
            </a:r>
            <a:r>
              <a:rPr lang="zh-CN" altLang="en-US" sz="2800" b="1" noProof="1">
                <a:solidFill>
                  <a:srgbClr val="FF0000"/>
                </a:solidFill>
                <a:effectLst>
                  <a:outerShdw blurRad="38100" dist="38100" dir="2700000">
                    <a:srgbClr val="C0C0C0"/>
                  </a:outerShdw>
                </a:effectLst>
                <a:latin typeface="Times New Roman" panose="02010600030101010101" pitchFamily="2" charset="-122"/>
                <a:sym typeface="宋体" panose="02010600030101010101" pitchFamily="2" charset="-122"/>
              </a:rPr>
              <a:t>挡</a:t>
            </a: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在窗前：</a:t>
            </a:r>
            <a:r>
              <a:rPr lang="en-US" altLang="zh-CN" sz="2800" b="1" noProof="1">
                <a:effectLst>
                  <a:outerShdw blurRad="38100" dist="38100" dir="2700000">
                    <a:srgbClr val="C0C0C0"/>
                  </a:outerShdw>
                </a:effectLst>
                <a:latin typeface="Times New Roman" panose="02010600030101010101" pitchFamily="2" charset="-122"/>
                <a:sym typeface="宋体" panose="02010600030101010101" pitchFamily="2" charset="-122"/>
              </a:rPr>
              <a:t>“</a:t>
            </a: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北海的菊花开了，我推你去看看吧。</a:t>
            </a:r>
            <a:r>
              <a:rPr lang="en-US" altLang="zh-CN" sz="2800" b="1" noProof="1">
                <a:effectLst>
                  <a:outerShdw blurRad="38100" dist="38100" dir="2700000">
                    <a:srgbClr val="C0C0C0"/>
                  </a:outerShdw>
                </a:effectLst>
                <a:latin typeface="Times New Roman" panose="02010600030101010101" pitchFamily="2" charset="-122"/>
                <a:sym typeface="宋体" panose="02010600030101010101" pitchFamily="2" charset="-122"/>
              </a:rPr>
              <a:t>”</a:t>
            </a: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她</a:t>
            </a:r>
            <a:r>
              <a:rPr lang="zh-CN" altLang="en-US" sz="2800" b="1" noProof="1">
                <a:solidFill>
                  <a:srgbClr val="FF0000"/>
                </a:solidFill>
                <a:effectLst>
                  <a:outerShdw blurRad="38100" dist="38100" dir="2700000">
                    <a:srgbClr val="C0C0C0"/>
                  </a:outerShdw>
                </a:effectLst>
                <a:latin typeface="Times New Roman" panose="02010600030101010101" pitchFamily="2" charset="-122"/>
                <a:sym typeface="宋体" panose="02010600030101010101" pitchFamily="2" charset="-122"/>
              </a:rPr>
              <a:t>憔悴</a:t>
            </a: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的脸上现出</a:t>
            </a:r>
            <a:r>
              <a:rPr lang="zh-CN" altLang="en-US" sz="2800" b="1" noProof="1">
                <a:solidFill>
                  <a:srgbClr val="FF0000"/>
                </a:solidFill>
                <a:effectLst>
                  <a:outerShdw blurRad="38100" dist="38100" dir="2700000">
                    <a:srgbClr val="C0C0C0"/>
                  </a:outerShdw>
                </a:effectLst>
                <a:latin typeface="Times New Roman" panose="02010600030101010101" pitchFamily="2" charset="-122"/>
                <a:sym typeface="宋体" panose="02010600030101010101" pitchFamily="2" charset="-122"/>
              </a:rPr>
              <a:t>央求</a:t>
            </a:r>
            <a:r>
              <a:rPr lang="zh-CN" altLang="en-US" sz="2800" b="1" noProof="1">
                <a:effectLst>
                  <a:outerShdw blurRad="38100" dist="38100" dir="2700000">
                    <a:srgbClr val="C0C0C0"/>
                  </a:outerShdw>
                </a:effectLst>
                <a:latin typeface="Times New Roman" panose="02010600030101010101" pitchFamily="2" charset="-122"/>
                <a:sym typeface="宋体" panose="02010600030101010101" pitchFamily="2" charset="-122"/>
              </a:rPr>
              <a:t>般的神色。</a:t>
            </a:r>
          </a:p>
        </p:txBody>
      </p:sp>
      <p:sp>
        <p:nvSpPr>
          <p:cNvPr id="6" name="文本框 5"/>
          <p:cNvSpPr txBox="1"/>
          <p:nvPr/>
        </p:nvSpPr>
        <p:spPr>
          <a:xfrm>
            <a:off x="533400" y="5106035"/>
            <a:ext cx="7896225" cy="1066800"/>
          </a:xfrm>
          <a:prstGeom prst="rect">
            <a:avLst/>
          </a:prstGeom>
          <a:noFill/>
          <a:ln w="9525">
            <a:noFill/>
          </a:ln>
        </p:spPr>
        <p:txBody>
          <a:bodyPr>
            <a:spAutoFit/>
            <a:scene3d>
              <a:camera prst="orthographicFront"/>
              <a:lightRig rig="threePt" dir="t"/>
            </a:scene3d>
          </a:bodyPr>
          <a:lstStyle/>
          <a:p>
            <a:pPr indent="266700" fontAlgn="auto"/>
            <a:r>
              <a:rPr lang="en-US" altLang="zh-CN" sz="24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r>
              <a:rPr lang="en-US" altLang="zh-CN" sz="32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r>
              <a:rPr lang="zh-CN" altLang="en-US" sz="32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温馨提示：</a:t>
            </a:r>
            <a:r>
              <a:rPr lang="zh-CN" altLang="en-US" sz="32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抓关键词；体会细节描写</a:t>
            </a:r>
          </a:p>
          <a:p>
            <a:pPr indent="266700" fontAlgn="auto"/>
            <a:r>
              <a:rPr lang="zh-CN" altLang="en-US" sz="32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2"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D8D284C3-C928-42E6-A8E4-7E18E45B5410}" type="slidenum">
              <a:rPr lang="en-US" altLang="zh-CN" smtClean="0"/>
              <a:t>4</a:t>
            </a:fld>
            <a:endParaRPr lang="en-US" altLang="zh-CN" smtClean="0"/>
          </a:p>
        </p:txBody>
      </p:sp>
      <p:sp>
        <p:nvSpPr>
          <p:cNvPr id="7169" name="标题 1"/>
          <p:cNvSpPr>
            <a:spLocks noGrp="1" noRot="1"/>
          </p:cNvSpPr>
          <p:nvPr>
            <p:ph type="title" idx="4294967295"/>
          </p:nvPr>
        </p:nvSpPr>
        <p:spPr>
          <a:xfrm>
            <a:off x="0" y="960438"/>
            <a:ext cx="6062663" cy="1325562"/>
          </a:xfrm>
        </p:spPr>
        <p:txBody>
          <a:bodyPr/>
          <a:lstStyle/>
          <a:p>
            <a:r>
              <a:rPr lang="zh-CN" altLang="en-US" sz="3600" b="1" smtClean="0">
                <a:solidFill>
                  <a:srgbClr val="FF0000"/>
                </a:solidFill>
                <a:latin typeface="Times New Roman" pitchFamily="49" charset="-122"/>
                <a:ea typeface="楷体" panose="02010609060101010101" pitchFamily="49" charset="-122"/>
              </a:rPr>
              <a:t>明确内涵</a:t>
            </a:r>
            <a:r>
              <a:rPr lang="en-US" altLang="zh-CN" sz="3600" b="1" smtClean="0">
                <a:solidFill>
                  <a:srgbClr val="FF0000"/>
                </a:solidFill>
                <a:latin typeface="Times New Roman" pitchFamily="49" charset="-122"/>
                <a:ea typeface="楷体" panose="02010609060101010101" pitchFamily="49" charset="-122"/>
              </a:rPr>
              <a:t>--</a:t>
            </a:r>
            <a:r>
              <a:rPr lang="zh-CN" altLang="en-US" sz="3600" b="1" smtClean="0">
                <a:solidFill>
                  <a:srgbClr val="FF0000"/>
                </a:solidFill>
                <a:latin typeface="Times New Roman" pitchFamily="49" charset="-122"/>
                <a:ea typeface="楷体" panose="02010609060101010101" pitchFamily="49" charset="-122"/>
              </a:rPr>
              <a:t>语言要锤炼，细节要抓住</a:t>
            </a:r>
          </a:p>
        </p:txBody>
      </p:sp>
      <p:sp>
        <p:nvSpPr>
          <p:cNvPr id="7170" name="内容占位符 2"/>
          <p:cNvSpPr>
            <a:spLocks noGrp="1"/>
          </p:cNvSpPr>
          <p:nvPr>
            <p:ph idx="4294967295"/>
          </p:nvPr>
        </p:nvSpPr>
        <p:spPr>
          <a:xfrm>
            <a:off x="765175" y="1371600"/>
            <a:ext cx="8378825" cy="1676400"/>
          </a:xfrm>
        </p:spPr>
        <p:txBody>
          <a:bodyPr lIns="68580" tIns="34290" rIns="68580" bIns="34290"/>
          <a:lstStyle/>
          <a:p>
            <a:pPr marL="0" indent="0">
              <a:lnSpc>
                <a:spcPts val="4560"/>
              </a:lnSpc>
              <a:spcBef>
                <a:spcPct val="0"/>
              </a:spcBef>
              <a:buFont typeface="Arial" panose="020b0604020202020204" pitchFamily="34" charset="0"/>
              <a:buNone/>
            </a:pPr>
            <a:r>
              <a:rPr lang="en-US" altLang="zh-CN" b="1" noProof="1">
                <a:solidFill>
                  <a:schemeClr val="accent4"/>
                </a:solidFill>
                <a:latin typeface="Times New Roman" panose="02010600030101010101" pitchFamily="2" charset="-122"/>
                <a:cs typeface="宋体" panose="02010600030101010101" pitchFamily="2" charset="-122"/>
                <a:sym typeface="+mn-ea"/>
              </a:rPr>
              <a:t>   </a:t>
            </a:r>
            <a:r>
              <a:rPr sz="2800" b="1" noProof="1">
                <a:solidFill>
                  <a:schemeClr val="tx2"/>
                </a:solidFill>
                <a:effectLst>
                  <a:outerShdw blurRad="38100" dist="19050" dir="2700000" algn="tl" rotWithShape="0">
                    <a:schemeClr val="dk1">
                      <a:alpha val="40000"/>
                    </a:schemeClr>
                  </a:outerShdw>
                </a:effectLst>
                <a:latin typeface="Times New Roman"/>
                <a:ea typeface="楷体"/>
                <a:cs typeface="宋体" panose="02010600030101010101" pitchFamily="2" charset="-122"/>
                <a:sym typeface="+mn-ea"/>
              </a:rPr>
              <a:t>细节描写的内涵：</a:t>
            </a:r>
            <a:r>
              <a:rPr sz="2800" b="1" noProof="1">
                <a:effectLst>
                  <a:outerShdw blurRad="38100" dist="19050" dir="2700000" algn="tl" rotWithShape="0">
                    <a:schemeClr val="dk1">
                      <a:alpha val="40000"/>
                    </a:schemeClr>
                  </a:outerShdw>
                </a:effectLst>
                <a:latin typeface="Times New Roman"/>
                <a:ea typeface="楷体"/>
                <a:cs typeface="宋体" panose="02010600030101010101" pitchFamily="2" charset="-122"/>
                <a:sym typeface="+mn-ea"/>
              </a:rPr>
              <a:t>细节描写就是对人物的外貌、语言、行动、心理和社会环境、自然景物中某些具有特征的细小环节的具体、生动而又细腻的描绘，以达到“于细微处见精神”的描写方法。</a:t>
            </a:r>
          </a:p>
        </p:txBody>
      </p:sp>
      <p:sp>
        <p:nvSpPr>
          <p:cNvPr id="6" name="文本框 5"/>
          <p:cNvSpPr txBox="1"/>
          <p:nvPr/>
        </p:nvSpPr>
        <p:spPr>
          <a:xfrm>
            <a:off x="609600" y="4801235"/>
            <a:ext cx="7896860" cy="1066800"/>
          </a:xfrm>
          <a:prstGeom prst="rect">
            <a:avLst/>
          </a:prstGeom>
          <a:noFill/>
          <a:ln w="9525">
            <a:noFill/>
          </a:ln>
        </p:spPr>
        <p:txBody>
          <a:bodyPr>
            <a:spAutoFit/>
            <a:scene3d>
              <a:camera prst="orthographicFront"/>
              <a:lightRig rig="threePt" dir="t"/>
            </a:scene3d>
          </a:bodyPr>
          <a:lstStyle/>
          <a:p>
            <a:pPr indent="266700" fontAlgn="auto"/>
            <a:r>
              <a:rPr lang="en-US" altLang="zh-CN" sz="24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r>
              <a:rPr lang="en-US" altLang="zh-CN" sz="32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r>
              <a:rPr lang="zh-CN" altLang="en-US" sz="32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提示：不求面面俱到，“眉毛胡子一把抓”</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7"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B5889A7-D2B6-4F21-8F24-42257F7C4C9B}" type="slidenum">
              <a:rPr lang="en-US" altLang="zh-CN" smtClean="0"/>
              <a:t>5</a:t>
            </a:fld>
            <a:endParaRPr lang="en-US" altLang="zh-CN" smtClean="0"/>
          </a:p>
        </p:txBody>
      </p:sp>
      <p:sp>
        <p:nvSpPr>
          <p:cNvPr id="8193" name="标题 1"/>
          <p:cNvSpPr>
            <a:spLocks noGrp="1" noRot="1"/>
          </p:cNvSpPr>
          <p:nvPr>
            <p:ph type="title" idx="4294967295"/>
          </p:nvPr>
        </p:nvSpPr>
        <p:spPr>
          <a:xfrm>
            <a:off x="671513" y="77788"/>
            <a:ext cx="8472487" cy="1066800"/>
          </a:xfrm>
        </p:spPr>
        <p:txBody>
          <a:bodyPr/>
          <a:lstStyle/>
          <a:p>
            <a:r>
              <a:rPr lang="zh-CN" altLang="en-US" sz="3600" b="1" smtClean="0">
                <a:solidFill>
                  <a:srgbClr val="FF0000"/>
                </a:solidFill>
                <a:latin typeface="Times New Roman" pitchFamily="49" charset="-122"/>
                <a:ea typeface="楷体" panose="02010609060101010101" pitchFamily="49" charset="-122"/>
              </a:rPr>
              <a:t>例文点评</a:t>
            </a:r>
            <a:r>
              <a:rPr lang="en-US" altLang="zh-CN" sz="3600" b="1" smtClean="0">
                <a:solidFill>
                  <a:srgbClr val="FF0000"/>
                </a:solidFill>
                <a:latin typeface="Times New Roman" pitchFamily="49" charset="-122"/>
                <a:ea typeface="楷体" panose="02010609060101010101" pitchFamily="49" charset="-122"/>
              </a:rPr>
              <a:t>--</a:t>
            </a:r>
            <a:r>
              <a:rPr lang="zh-CN" altLang="en-US" sz="3600" b="1" smtClean="0">
                <a:solidFill>
                  <a:srgbClr val="FF0000"/>
                </a:solidFill>
                <a:latin typeface="Times New Roman" pitchFamily="49" charset="-122"/>
                <a:ea typeface="楷体" panose="02010609060101010101" pitchFamily="49" charset="-122"/>
              </a:rPr>
              <a:t>体会细节描写的方法作用</a:t>
            </a:r>
          </a:p>
        </p:txBody>
      </p:sp>
      <p:sp>
        <p:nvSpPr>
          <p:cNvPr id="7170" name="内容占位符 2"/>
          <p:cNvSpPr>
            <a:spLocks noGrp="1"/>
          </p:cNvSpPr>
          <p:nvPr>
            <p:ph idx="4294967295"/>
          </p:nvPr>
        </p:nvSpPr>
        <p:spPr>
          <a:xfrm>
            <a:off x="990600" y="1144588"/>
            <a:ext cx="8153400" cy="4954587"/>
          </a:xfrm>
        </p:spPr>
        <p:txBody>
          <a:bodyPr lIns="68580" tIns="34290" rIns="68580" bIns="34290"/>
          <a:lstStyle/>
          <a:p>
            <a:pPr marL="0" indent="0">
              <a:buFont typeface="Arial" panose="020b0604020202020204" pitchFamily="34" charset="0"/>
              <a:buNone/>
            </a:pPr>
            <a:r>
              <a:rPr lang="en-US" altLang="zh-CN" b="1" noProof="1">
                <a:solidFill>
                  <a:schemeClr val="accent4"/>
                </a:solidFill>
                <a:latin typeface="Times New Roman" panose="02010600030101010101" pitchFamily="2" charset="-122"/>
                <a:cs typeface="宋体" panose="02010600030101010101" pitchFamily="2" charset="-122"/>
                <a:sym typeface="+mn-ea"/>
              </a:rPr>
              <a:t>   </a:t>
            </a:r>
            <a:r>
              <a:rPr lang="zh-CN" altLang="en-US" b="1" noProof="1">
                <a:solidFill>
                  <a:srgbClr val="33CC33"/>
                </a:solidFill>
                <a:latin typeface="Times New Roman" panose="02010600030101010101" pitchFamily="2" charset="-122"/>
                <a:cs typeface="宋体" panose="02010600030101010101" pitchFamily="2" charset="-122"/>
                <a:sym typeface="+mn-ea"/>
              </a:rPr>
              <a:t>比较</a:t>
            </a:r>
            <a:r>
              <a:rPr lang="zh-CN" altLang="en-US" sz="2800" b="1" noProof="1">
                <a:solidFill>
                  <a:srgbClr val="33CC33"/>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阅读下面三段文字，并作简单的评析</a:t>
            </a:r>
          </a:p>
        </p:txBody>
      </p:sp>
      <p:sp>
        <p:nvSpPr>
          <p:cNvPr id="6" name="文本框 5"/>
          <p:cNvSpPr txBox="1"/>
          <p:nvPr/>
        </p:nvSpPr>
        <p:spPr>
          <a:xfrm>
            <a:off x="365760" y="1798944"/>
            <a:ext cx="8639175" cy="1638300"/>
          </a:xfrm>
          <a:prstGeom prst="rect">
            <a:avLst/>
          </a:prstGeom>
          <a:noFill/>
          <a:ln w="9525">
            <a:noFill/>
          </a:ln>
        </p:spPr>
        <p:txBody>
          <a:bodyPr>
            <a:spAutoFit/>
            <a:scene3d>
              <a:camera prst="orthographicFront"/>
              <a:lightRig rig="threePt" dir="t"/>
            </a:scene3d>
          </a:bodyPr>
          <a:lstStyle/>
          <a:p>
            <a:pPr indent="266700" fontAlgn="auto">
              <a:lnSpc>
                <a:spcPts val="4060"/>
              </a:lnSpc>
            </a:pPr>
            <a:r>
              <a:rPr lang="en-US" altLang="zh-CN" sz="28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七年级刚住校，我很想家，就打电话回家，接电话的是妈妈，我说，妈妈我想你，妈妈说她也想我……</a:t>
            </a:r>
          </a:p>
        </p:txBody>
      </p:sp>
      <p:sp>
        <p:nvSpPr>
          <p:cNvPr id="3" name="文本框 2"/>
          <p:cNvSpPr txBox="1"/>
          <p:nvPr/>
        </p:nvSpPr>
        <p:spPr>
          <a:xfrm>
            <a:off x="366713" y="4678363"/>
            <a:ext cx="8637587" cy="1066800"/>
          </a:xfrm>
          <a:prstGeom prst="rect">
            <a:avLst/>
          </a:prstGeom>
          <a:noFill/>
          <a:ln w="9525">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我的评析：</a:t>
            </a:r>
            <a:r>
              <a:rPr lang="zh-CN" altLang="en-US" sz="3200" b="1">
                <a:effectLst>
                  <a:outerShdw blurRad="38100" dist="38100" dir="2700000" algn="tl">
                    <a:srgbClr val="C0C0C0"/>
                  </a:outerShdw>
                </a:effectLst>
                <a:latin typeface="Times New Roman" pitchFamily="49" charset="-122"/>
                <a:ea typeface="楷体" panose="02010609060101010101" pitchFamily="49" charset="-122"/>
              </a:rPr>
              <a:t>只见概述不见描写，更不见细节，语言枯燥，人物形象模糊，感情平淡。</a:t>
            </a:r>
            <a:r>
              <a:rPr lang="zh-CN" altLang="en-US" sz="3200" b="1">
                <a:solidFill>
                  <a:srgbClr val="FF0000"/>
                </a:solidFill>
                <a:effectLst>
                  <a:outerShdw blurRad="38100" dist="38100" dir="2700000" algn="tl">
                    <a:srgbClr val="C0C0C0"/>
                  </a:outerShdw>
                </a:effectLst>
                <a:latin typeface="Times New Roman" panose="02010600030101010101" pitchFamily="2" charset="-122"/>
                <a:ea typeface="楷体"/>
              </a:rPr>
              <a:t>　　</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21"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263490D6-B264-4709-9414-314598254E8D}" type="slidenum">
              <a:rPr lang="en-US" altLang="zh-CN" smtClean="0"/>
              <a:t>6</a:t>
            </a:fld>
            <a:endParaRPr lang="en-US" altLang="zh-CN" smtClean="0"/>
          </a:p>
        </p:txBody>
      </p:sp>
      <p:sp>
        <p:nvSpPr>
          <p:cNvPr id="9217" name="标题 1"/>
          <p:cNvSpPr>
            <a:spLocks noGrp="1" noRot="1"/>
          </p:cNvSpPr>
          <p:nvPr>
            <p:ph type="title" idx="4294967295"/>
          </p:nvPr>
        </p:nvSpPr>
        <p:spPr>
          <a:xfrm>
            <a:off x="671513" y="77788"/>
            <a:ext cx="8472487" cy="1066800"/>
          </a:xfrm>
        </p:spPr>
        <p:txBody>
          <a:bodyPr/>
          <a:lstStyle/>
          <a:p>
            <a:r>
              <a:rPr lang="zh-CN" altLang="en-US" sz="3600" b="1" smtClean="0">
                <a:solidFill>
                  <a:srgbClr val="FF0000"/>
                </a:solidFill>
                <a:latin typeface="Times New Roman" pitchFamily="49" charset="-122"/>
                <a:ea typeface="楷体" panose="02010609060101010101" pitchFamily="49" charset="-122"/>
              </a:rPr>
              <a:t>例文点评</a:t>
            </a:r>
            <a:r>
              <a:rPr lang="en-US" altLang="zh-CN" sz="3600" b="1" smtClean="0">
                <a:solidFill>
                  <a:srgbClr val="FF0000"/>
                </a:solidFill>
                <a:latin typeface="Times New Roman" pitchFamily="49" charset="-122"/>
                <a:ea typeface="楷体" panose="02010609060101010101" pitchFamily="49" charset="-122"/>
              </a:rPr>
              <a:t>--</a:t>
            </a:r>
            <a:r>
              <a:rPr lang="zh-CN" altLang="en-US" sz="3600" b="1" smtClean="0">
                <a:solidFill>
                  <a:srgbClr val="FF0000"/>
                </a:solidFill>
                <a:latin typeface="Times New Roman" pitchFamily="49" charset="-122"/>
                <a:ea typeface="楷体" panose="02010609060101010101" pitchFamily="49" charset="-122"/>
              </a:rPr>
              <a:t>体会细节描写的方法作用</a:t>
            </a:r>
          </a:p>
        </p:txBody>
      </p:sp>
      <p:sp>
        <p:nvSpPr>
          <p:cNvPr id="7170" name="内容占位符 2"/>
          <p:cNvSpPr>
            <a:spLocks noGrp="1"/>
          </p:cNvSpPr>
          <p:nvPr>
            <p:ph idx="4294967295"/>
          </p:nvPr>
        </p:nvSpPr>
        <p:spPr>
          <a:xfrm>
            <a:off x="990600" y="1144588"/>
            <a:ext cx="8153400" cy="4954587"/>
          </a:xfrm>
        </p:spPr>
        <p:txBody>
          <a:bodyPr lIns="68580" tIns="34290" rIns="68580" bIns="34290"/>
          <a:lstStyle/>
          <a:p>
            <a:pPr marL="0" indent="0">
              <a:buFont typeface="Arial" panose="020b0604020202020204" pitchFamily="34" charset="0"/>
              <a:buNone/>
            </a:pPr>
            <a:r>
              <a:rPr lang="en-US" altLang="zh-CN" b="1" noProof="1">
                <a:solidFill>
                  <a:schemeClr val="accent4"/>
                </a:solidFill>
                <a:latin typeface="Times New Roman" panose="02010600030101010101" pitchFamily="2" charset="-122"/>
                <a:cs typeface="宋体" panose="02010600030101010101" pitchFamily="2" charset="-122"/>
                <a:sym typeface="+mn-ea"/>
              </a:rPr>
              <a:t>   </a:t>
            </a:r>
            <a:r>
              <a:rPr lang="zh-CN" altLang="en-US" b="1" noProof="1">
                <a:solidFill>
                  <a:srgbClr val="33CC33"/>
                </a:solidFill>
                <a:latin typeface="Times New Roman" panose="02010600030101010101" pitchFamily="2" charset="-122"/>
                <a:cs typeface="宋体" panose="02010600030101010101" pitchFamily="2" charset="-122"/>
                <a:sym typeface="+mn-ea"/>
              </a:rPr>
              <a:t>比较</a:t>
            </a:r>
            <a:r>
              <a:rPr lang="zh-CN" altLang="en-US" sz="2800" b="1" noProof="1">
                <a:solidFill>
                  <a:srgbClr val="33CC33"/>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阅读下面三段文字，并作简单的评析</a:t>
            </a:r>
          </a:p>
        </p:txBody>
      </p:sp>
      <p:sp>
        <p:nvSpPr>
          <p:cNvPr id="6" name="文本框 5"/>
          <p:cNvSpPr txBox="1"/>
          <p:nvPr/>
        </p:nvSpPr>
        <p:spPr>
          <a:xfrm>
            <a:off x="505460" y="1829114"/>
            <a:ext cx="8639175" cy="2542543"/>
          </a:xfrm>
          <a:prstGeom prst="rect">
            <a:avLst/>
          </a:prstGeom>
          <a:noFill/>
          <a:ln w="9525">
            <a:noFill/>
          </a:ln>
        </p:spPr>
        <p:txBody>
          <a:bodyPr>
            <a:spAutoFit/>
            <a:scene3d>
              <a:camera prst="orthographicFront"/>
              <a:lightRig rig="threePt" dir="t"/>
            </a:scene3d>
          </a:bodyPr>
          <a:lstStyle/>
          <a:p>
            <a:pPr indent="266700" fontAlgn="auto">
              <a:lnSpc>
                <a:spcPts val="3860"/>
              </a:lnSpc>
            </a:pPr>
            <a:r>
              <a:rPr lang="en-US" altLang="zh-CN" sz="28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七年级刚住校，我是那么的不适应，一切的一切都是那么陌生，陌生的同学，陌生的教师，陌生的教室，陌生的学习内容，连自来水里流出来的水都是陌生的，晚上醒来，想起妈妈的笑脸，爸爸的大手，奶奶的唠叨，爷爷的叮咛，泪水一下子就流了出来……　　</a:t>
            </a:r>
          </a:p>
        </p:txBody>
      </p:sp>
      <p:sp>
        <p:nvSpPr>
          <p:cNvPr id="3" name="文本框 2"/>
          <p:cNvSpPr txBox="1"/>
          <p:nvPr/>
        </p:nvSpPr>
        <p:spPr>
          <a:xfrm>
            <a:off x="366713" y="4678363"/>
            <a:ext cx="8637587" cy="1554162"/>
          </a:xfrm>
          <a:prstGeom prst="rect">
            <a:avLst/>
          </a:prstGeom>
          <a:noFill/>
          <a:ln w="9525">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我的评析：</a:t>
            </a:r>
            <a:r>
              <a:rPr lang="zh-CN" altLang="en-US" sz="3200" b="1">
                <a:effectLst>
                  <a:outerShdw blurRad="38100" dist="38100" dir="2700000" algn="tl">
                    <a:srgbClr val="C0C0C0"/>
                  </a:outerShdw>
                </a:effectLst>
                <a:latin typeface="Times New Roman" pitchFamily="49" charset="-122"/>
                <a:ea typeface="楷体" panose="02010609060101010101" pitchFamily="49" charset="-122"/>
                <a:sym typeface="宋体" panose="02010600030101010101" pitchFamily="2" charset="-122"/>
              </a:rPr>
              <a:t>排比修辞使语势强烈，</a:t>
            </a:r>
            <a:r>
              <a:rPr lang="zh-CN" altLang="en-US" sz="3200" b="1">
                <a:effectLst>
                  <a:outerShdw blurRad="38100" dist="38100" dir="2700000" algn="tl">
                    <a:srgbClr val="C0C0C0"/>
                  </a:outerShdw>
                </a:effectLst>
                <a:latin typeface="Times New Roman" pitchFamily="49" charset="-122"/>
                <a:ea typeface="楷体" panose="02010609060101010101" pitchFamily="49" charset="-122"/>
              </a:rPr>
              <a:t>增添了心理细节描写，“我”的思家之情表现得更真更切，</a:t>
            </a:r>
            <a:r>
              <a:rPr lang="zh-CN" altLang="en-US" sz="2800" b="1">
                <a:effectLst>
                  <a:outerShdw blurRad="38100" dist="38100" dir="2700000" algn="tl">
                    <a:srgbClr val="C0C0C0"/>
                  </a:outerShdw>
                </a:effectLst>
                <a:latin typeface="Times New Roman" panose="02010600030101010101" pitchFamily="2" charset="-122"/>
                <a:ea typeface="楷体"/>
              </a:rPr>
              <a:t>。　　</a:t>
            </a:r>
            <a:r>
              <a:rPr lang="zh-CN" altLang="en-US" sz="2800" b="1">
                <a:solidFill>
                  <a:srgbClr val="FF0000"/>
                </a:solidFill>
                <a:effectLst>
                  <a:outerShdw blurRad="38100" dist="38100" dir="2700000" algn="tl">
                    <a:srgbClr val="C0C0C0"/>
                  </a:outerShdw>
                </a:effectLst>
                <a:latin typeface="Times New Roman" panose="02010600030101010101" pitchFamily="2" charset="-122"/>
                <a:ea typeface="楷体"/>
              </a:rPr>
              <a:t>　　</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5"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7E9CB44B-A6D7-4F66-8CB4-BED22A3341DA}" type="slidenum">
              <a:rPr lang="en-US" altLang="zh-CN" smtClean="0"/>
              <a:t>7</a:t>
            </a:fld>
            <a:endParaRPr lang="en-US" altLang="zh-CN" smtClean="0"/>
          </a:p>
        </p:txBody>
      </p:sp>
      <p:sp>
        <p:nvSpPr>
          <p:cNvPr id="10241" name="标题 1"/>
          <p:cNvSpPr>
            <a:spLocks noGrp="1" noRot="1"/>
          </p:cNvSpPr>
          <p:nvPr>
            <p:ph type="title" idx="4294967295"/>
          </p:nvPr>
        </p:nvSpPr>
        <p:spPr>
          <a:xfrm>
            <a:off x="822325" y="77788"/>
            <a:ext cx="8321675" cy="696912"/>
          </a:xfrm>
        </p:spPr>
        <p:txBody>
          <a:bodyPr/>
          <a:lstStyle/>
          <a:p>
            <a:r>
              <a:rPr lang="zh-CN" altLang="en-US" sz="3600" b="1" smtClean="0">
                <a:solidFill>
                  <a:srgbClr val="FF0000"/>
                </a:solidFill>
                <a:latin typeface="Times New Roman" pitchFamily="49" charset="-122"/>
                <a:ea typeface="楷体" panose="02010609060101010101" pitchFamily="49" charset="-122"/>
              </a:rPr>
              <a:t>例文点评</a:t>
            </a:r>
            <a:r>
              <a:rPr lang="en-US" altLang="zh-CN" sz="3600" b="1" smtClean="0">
                <a:solidFill>
                  <a:srgbClr val="FF0000"/>
                </a:solidFill>
                <a:latin typeface="Times New Roman" pitchFamily="49" charset="-122"/>
                <a:ea typeface="楷体" panose="02010609060101010101" pitchFamily="49" charset="-122"/>
              </a:rPr>
              <a:t>--</a:t>
            </a:r>
            <a:r>
              <a:rPr lang="zh-CN" altLang="en-US" sz="3600" b="1" smtClean="0">
                <a:solidFill>
                  <a:srgbClr val="FF0000"/>
                </a:solidFill>
                <a:latin typeface="Times New Roman" pitchFamily="49" charset="-122"/>
                <a:ea typeface="楷体" panose="02010609060101010101" pitchFamily="49" charset="-122"/>
              </a:rPr>
              <a:t>体会细节描写的方法作用</a:t>
            </a:r>
          </a:p>
        </p:txBody>
      </p:sp>
      <p:sp>
        <p:nvSpPr>
          <p:cNvPr id="7170" name="内容占位符 2"/>
          <p:cNvSpPr>
            <a:spLocks noGrp="1"/>
          </p:cNvSpPr>
          <p:nvPr>
            <p:ph idx="4294967295"/>
          </p:nvPr>
        </p:nvSpPr>
        <p:spPr>
          <a:xfrm>
            <a:off x="896938" y="774700"/>
            <a:ext cx="8247062" cy="5324475"/>
          </a:xfrm>
        </p:spPr>
        <p:txBody>
          <a:bodyPr lIns="68580" tIns="34290" rIns="68580" bIns="34290"/>
          <a:lstStyle/>
          <a:p>
            <a:pPr marL="0" indent="0">
              <a:buFont typeface="Arial" panose="020b0604020202020204" pitchFamily="34" charset="0"/>
              <a:buNone/>
            </a:pPr>
            <a:r>
              <a:rPr lang="en-US" altLang="zh-CN" b="1" noProof="1">
                <a:solidFill>
                  <a:schemeClr val="accent4"/>
                </a:solidFill>
                <a:latin typeface="Times New Roman" panose="02010600030101010101" pitchFamily="2" charset="-122"/>
                <a:cs typeface="宋体" panose="02010600030101010101" pitchFamily="2" charset="-122"/>
                <a:sym typeface="+mn-ea"/>
              </a:rPr>
              <a:t>   </a:t>
            </a:r>
            <a:r>
              <a:rPr lang="zh-CN" altLang="en-US" b="1" noProof="1">
                <a:solidFill>
                  <a:srgbClr val="33CC33"/>
                </a:solidFill>
                <a:latin typeface="Times New Roman" panose="02010600030101010101" pitchFamily="2" charset="-122"/>
                <a:cs typeface="宋体" panose="02010600030101010101" pitchFamily="2" charset="-122"/>
                <a:sym typeface="+mn-ea"/>
              </a:rPr>
              <a:t>比较</a:t>
            </a:r>
            <a:r>
              <a:rPr lang="zh-CN" altLang="en-US" b="1" noProof="1">
                <a:solidFill>
                  <a:srgbClr val="33CC33"/>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阅读下面三段文字，并作简单的评析</a:t>
            </a:r>
            <a:endParaRPr lang="zh-CN" altLang="en-US" sz="2800" b="1" noProof="1">
              <a:solidFill>
                <a:srgbClr val="33CC33"/>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endParaRPr>
          </a:p>
        </p:txBody>
      </p:sp>
      <p:sp>
        <p:nvSpPr>
          <p:cNvPr id="6" name="文本框 5"/>
          <p:cNvSpPr txBox="1"/>
          <p:nvPr/>
        </p:nvSpPr>
        <p:spPr>
          <a:xfrm>
            <a:off x="505460" y="1370965"/>
            <a:ext cx="8639175" cy="3505200"/>
          </a:xfrm>
          <a:prstGeom prst="rect">
            <a:avLst/>
          </a:prstGeom>
          <a:noFill/>
          <a:ln w="9525">
            <a:noFill/>
          </a:ln>
        </p:spPr>
        <p:txBody>
          <a:bodyPr>
            <a:spAutoFit/>
            <a:scene3d>
              <a:camera prst="orthographicFront"/>
              <a:lightRig rig="threePt" dir="t"/>
            </a:scene3d>
          </a:bodyPr>
          <a:lstStyle/>
          <a:p>
            <a:pPr indent="266700" fontAlgn="auto"/>
            <a:r>
              <a:rPr lang="en-US" altLang="zh-CN" sz="2800" b="1" noProof="1">
                <a:solidFill>
                  <a:srgbClr val="FF0000"/>
                </a:solidFill>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七年级刚住校，我很想家，就打电话回家，“叮……叮……”电话通了，我仿佛看见妈妈正在洗衣，听到铃声，她立即放下衣服，跌跌撞撞地奔向电话，嘴里还不停地说：“别着急，我来了！”她哪里知道我根本听不到！“喂？秀，是你吗？”是妈妈的声音！我的眼泪一下子流了出来。“妈，我想你！我……”我说不下去。“我也想……想你！”我感受到妈妈的颤抖，她一定是一边笑着，一边流着泪……　　　</a:t>
            </a:r>
          </a:p>
        </p:txBody>
      </p:sp>
      <p:sp>
        <p:nvSpPr>
          <p:cNvPr id="3" name="文本框 2"/>
          <p:cNvSpPr txBox="1"/>
          <p:nvPr/>
        </p:nvSpPr>
        <p:spPr>
          <a:xfrm>
            <a:off x="365125" y="4857750"/>
            <a:ext cx="8639175" cy="1554163"/>
          </a:xfrm>
          <a:prstGeom prst="rect">
            <a:avLst/>
          </a:prstGeom>
          <a:noFill/>
          <a:ln w="9525">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我的评析：</a:t>
            </a:r>
            <a:r>
              <a:rPr lang="zh-CN" altLang="en-US" sz="3200" b="1">
                <a:effectLst>
                  <a:outerShdw blurRad="38100" dist="38100" dir="2700000" algn="tl">
                    <a:srgbClr val="C0C0C0"/>
                  </a:outerShdw>
                </a:effectLst>
                <a:latin typeface="Times New Roman" pitchFamily="49" charset="-122"/>
                <a:ea typeface="楷体" panose="02010609060101010101" pitchFamily="49" charset="-122"/>
              </a:rPr>
              <a:t>增添了心理、语言细节描写。“我”与母亲相思之情表现得更真实、更生动、更浓烈，语言生动。　　</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8"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7ED0AF0B-4837-4888-9F03-4EA920A631AE}" type="slidenum">
              <a:rPr lang="en-US" altLang="zh-CN" smtClean="0"/>
              <a:t>8</a:t>
            </a:fld>
            <a:endParaRPr lang="en-US" altLang="zh-CN" smtClean="0"/>
          </a:p>
        </p:txBody>
      </p:sp>
      <p:sp>
        <p:nvSpPr>
          <p:cNvPr id="11265" name="标题 1"/>
          <p:cNvSpPr>
            <a:spLocks noGrp="1" noRot="1"/>
          </p:cNvSpPr>
          <p:nvPr>
            <p:ph type="title" idx="4294967295"/>
          </p:nvPr>
        </p:nvSpPr>
        <p:spPr>
          <a:xfrm>
            <a:off x="822325" y="77788"/>
            <a:ext cx="8321675" cy="696912"/>
          </a:xfrm>
        </p:spPr>
        <p:txBody>
          <a:bodyPr/>
          <a:lstStyle/>
          <a:p>
            <a:r>
              <a:rPr lang="zh-CN" altLang="en-US" sz="3600" b="1" smtClean="0">
                <a:solidFill>
                  <a:srgbClr val="FF0000"/>
                </a:solidFill>
                <a:latin typeface="Times New Roman" pitchFamily="49" charset="-122"/>
                <a:ea typeface="楷体" panose="02010609060101010101" pitchFamily="49" charset="-122"/>
              </a:rPr>
              <a:t>例文归纳</a:t>
            </a:r>
            <a:r>
              <a:rPr lang="en-US" altLang="zh-CN" sz="3600" b="1" smtClean="0">
                <a:solidFill>
                  <a:srgbClr val="FF0000"/>
                </a:solidFill>
                <a:latin typeface="Times New Roman" pitchFamily="49" charset="-122"/>
                <a:ea typeface="楷体" panose="02010609060101010101" pitchFamily="49" charset="-122"/>
              </a:rPr>
              <a:t>--</a:t>
            </a:r>
            <a:r>
              <a:rPr lang="zh-CN" altLang="en-US" sz="3600" b="1" smtClean="0">
                <a:solidFill>
                  <a:srgbClr val="FF0000"/>
                </a:solidFill>
                <a:latin typeface="Times New Roman" pitchFamily="49" charset="-122"/>
                <a:ea typeface="楷体" panose="02010609060101010101" pitchFamily="49" charset="-122"/>
              </a:rPr>
              <a:t>体会细节描写的方法作用</a:t>
            </a:r>
          </a:p>
        </p:txBody>
      </p:sp>
      <p:sp>
        <p:nvSpPr>
          <p:cNvPr id="7170" name="内容占位符 2"/>
          <p:cNvSpPr>
            <a:spLocks noGrp="1"/>
          </p:cNvSpPr>
          <p:nvPr>
            <p:ph idx="4294967295"/>
          </p:nvPr>
        </p:nvSpPr>
        <p:spPr>
          <a:xfrm>
            <a:off x="898525" y="1131888"/>
            <a:ext cx="8245475" cy="4967287"/>
          </a:xfrm>
        </p:spPr>
        <p:txBody>
          <a:bodyPr lIns="68580" tIns="34290" rIns="68580" bIns="34290"/>
          <a:lstStyle/>
          <a:p>
            <a:pPr marL="0" indent="266700"/>
            <a:r>
              <a:rPr lang="en-US" altLang="zh-CN" b="1" noProof="1">
                <a:solidFill>
                  <a:srgbClr val="000000"/>
                </a:solidFill>
                <a:latin typeface="Times New Roman" panose="02010600030101010101" pitchFamily="2" charset="-122"/>
                <a:sym typeface="宋体" panose="02010600030101010101" pitchFamily="2" charset="-122"/>
              </a:rPr>
              <a:t>  </a:t>
            </a:r>
            <a:r>
              <a:rPr lang="zh-CN" altLang="en-US" b="1" noProof="1">
                <a:effectLst>
                  <a:outerShdw blurRad="38100" dist="38100" dir="2700000">
                    <a:srgbClr val="C0C0C0"/>
                  </a:outerShdw>
                </a:effectLst>
                <a:latin typeface="Times New Roman" panose="02010600030101010101" pitchFamily="2" charset="-122"/>
                <a:sym typeface="宋体" panose="02010600030101010101" pitchFamily="2" charset="-122"/>
              </a:rPr>
              <a:t>细节描写的作用——使文章从枯燥走向生动，从模糊走向真实，从平淡走向深刻　　</a:t>
            </a:r>
          </a:p>
          <a:p>
            <a:pPr marL="0" indent="266700">
              <a:buFont typeface="Wingdings" panose="05000000000000000000" pitchFamily="2" charset="2"/>
              <a:buNone/>
            </a:pPr>
            <a:r>
              <a:rPr lang="zh-CN" altLang="en-US" b="1" noProof="1">
                <a:effectLst>
                  <a:outerShdw blurRad="38100" dist="38100" dir="2700000">
                    <a:srgbClr val="C0C0C0"/>
                  </a:outerShdw>
                </a:effectLst>
                <a:latin typeface="Times New Roman" panose="02010600030101010101" pitchFamily="2" charset="-122"/>
                <a:sym typeface="宋体" panose="02010600030101010101" pitchFamily="2" charset="-122"/>
              </a:rPr>
              <a:t>   1、细节描写，传神的刻画出人物形象，给人以逼真形象之感。　　</a:t>
            </a:r>
          </a:p>
          <a:p>
            <a:pPr marL="0" indent="266700">
              <a:buFont typeface="Wingdings" panose="05000000000000000000" pitchFamily="2" charset="2"/>
              <a:buNone/>
            </a:pPr>
            <a:r>
              <a:rPr lang="zh-CN" altLang="en-US" b="1" noProof="1">
                <a:effectLst>
                  <a:outerShdw blurRad="38100" dist="38100" dir="2700000">
                    <a:srgbClr val="C0C0C0"/>
                  </a:outerShdw>
                </a:effectLst>
                <a:latin typeface="Times New Roman" panose="02010600030101010101" pitchFamily="2" charset="-122"/>
                <a:sym typeface="宋体" panose="02010600030101010101" pitchFamily="2" charset="-122"/>
              </a:rPr>
              <a:t>   2、可以成功传达出人物的内心世界，让人物血肉丰满。 　　</a:t>
            </a:r>
          </a:p>
          <a:p>
            <a:pPr marL="0" indent="266700">
              <a:buFont typeface="Wingdings" panose="05000000000000000000" pitchFamily="2" charset="2"/>
              <a:buNone/>
            </a:pPr>
            <a:r>
              <a:rPr lang="zh-CN" altLang="en-US" b="1" noProof="1">
                <a:effectLst>
                  <a:outerShdw blurRad="38100" dist="38100" dir="2700000">
                    <a:srgbClr val="C0C0C0"/>
                  </a:outerShdw>
                </a:effectLst>
                <a:latin typeface="Times New Roman" panose="02010600030101010101" pitchFamily="2" charset="-122"/>
                <a:sym typeface="宋体" panose="02010600030101010101" pitchFamily="2" charset="-122"/>
              </a:rPr>
              <a:t>   3、细节描写能推动故事情节的发展。</a:t>
            </a:r>
          </a:p>
          <a:p>
            <a:pPr marL="0" indent="266700">
              <a:buFont typeface="Wingdings" panose="05000000000000000000" pitchFamily="2" charset="2"/>
              <a:buNone/>
            </a:pPr>
            <a:r>
              <a:rPr lang="zh-CN" altLang="en-US" b="1" noProof="1">
                <a:effectLst>
                  <a:outerShdw blurRad="38100" dist="38100" dir="2700000">
                    <a:srgbClr val="C0C0C0"/>
                  </a:outerShdw>
                </a:effectLst>
                <a:latin typeface="Times New Roman" panose="02010600030101010101" pitchFamily="2" charset="-122"/>
                <a:sym typeface="宋体" panose="02010600030101010101" pitchFamily="2" charset="-122"/>
              </a:rPr>
              <a:t>   4、细节描写深化了文章的主题。　　　　</a:t>
            </a:r>
          </a:p>
        </p:txBody>
      </p:sp>
      <p:sp>
        <p:nvSpPr>
          <p:cNvPr id="6" name="文本框 5"/>
          <p:cNvSpPr txBox="1"/>
          <p:nvPr/>
        </p:nvSpPr>
        <p:spPr>
          <a:xfrm>
            <a:off x="518160" y="775335"/>
            <a:ext cx="8520430" cy="518160"/>
          </a:xfrm>
          <a:prstGeom prst="rect">
            <a:avLst/>
          </a:prstGeom>
          <a:noFill/>
          <a:ln w="9525">
            <a:noFill/>
          </a:ln>
        </p:spPr>
        <p:txBody>
          <a:bodyPr>
            <a:spAutoFit/>
            <a:scene3d>
              <a:camera prst="orthographicFront"/>
              <a:lightRig rig="threePt" dir="t"/>
            </a:scene3d>
          </a:bodyPr>
          <a:lstStyle/>
          <a:p>
            <a:pPr indent="266700" fontAlgn="auto"/>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rPr>
              <a:t>　</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2" name="灯片编号占位符 1"/>
          <p:cNvSpPr>
            <a:spLocks noGrp="1" noChangeArrowheads="1"/>
          </p:cNvSpPr>
          <p:nvPr>
            <p:ph type="sldNum" sz="quarter" idx="4294967295"/>
          </p:nvPr>
        </p:nvSpPr>
        <p:spPr>
          <a:xfrm>
            <a:off x="6854825" y="6245225"/>
            <a:ext cx="2289175"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C1DF27B-0867-45BD-A9C5-19A04B581A7C}" type="slidenum">
              <a:rPr lang="en-US" altLang="zh-CN" smtClean="0"/>
              <a:t>9</a:t>
            </a:fld>
            <a:endParaRPr lang="en-US" altLang="zh-CN" smtClean="0"/>
          </a:p>
        </p:txBody>
      </p:sp>
      <p:sp>
        <p:nvSpPr>
          <p:cNvPr id="12289" name="标题 1"/>
          <p:cNvSpPr>
            <a:spLocks noGrp="1" noRot="1"/>
          </p:cNvSpPr>
          <p:nvPr>
            <p:ph type="title" idx="4294967295"/>
          </p:nvPr>
        </p:nvSpPr>
        <p:spPr>
          <a:xfrm>
            <a:off x="671513" y="77788"/>
            <a:ext cx="8472487" cy="1066800"/>
          </a:xfrm>
        </p:spPr>
        <p:txBody>
          <a:bodyPr/>
          <a:lstStyle/>
          <a:p>
            <a:r>
              <a:rPr lang="zh-CN" altLang="en-US" sz="3600" b="1" smtClean="0">
                <a:solidFill>
                  <a:srgbClr val="FF0000"/>
                </a:solidFill>
                <a:latin typeface="Times New Roman" pitchFamily="49" charset="-122"/>
                <a:ea typeface="楷体" panose="02010609060101010101" pitchFamily="49" charset="-122"/>
              </a:rPr>
              <a:t>实战演练</a:t>
            </a:r>
            <a:r>
              <a:rPr lang="en-US" altLang="zh-CN" sz="3600" b="1" smtClean="0">
                <a:solidFill>
                  <a:srgbClr val="FF0000"/>
                </a:solidFill>
                <a:latin typeface="Times New Roman" pitchFamily="49" charset="-122"/>
                <a:ea typeface="楷体" panose="02010609060101010101" pitchFamily="49" charset="-122"/>
              </a:rPr>
              <a:t>---</a:t>
            </a:r>
            <a:r>
              <a:rPr lang="zh-CN" altLang="en-US" sz="3600" b="1" smtClean="0">
                <a:solidFill>
                  <a:srgbClr val="FF0000"/>
                </a:solidFill>
                <a:latin typeface="Times New Roman" pitchFamily="49" charset="-122"/>
                <a:ea typeface="楷体" panose="02010609060101010101" pitchFamily="49" charset="-122"/>
              </a:rPr>
              <a:t>语言要锤炼，细节要抓住</a:t>
            </a:r>
          </a:p>
        </p:txBody>
      </p:sp>
      <p:sp>
        <p:nvSpPr>
          <p:cNvPr id="7170" name="内容占位符 2"/>
          <p:cNvSpPr>
            <a:spLocks noGrp="1"/>
          </p:cNvSpPr>
          <p:nvPr>
            <p:ph idx="4294967295"/>
          </p:nvPr>
        </p:nvSpPr>
        <p:spPr>
          <a:xfrm>
            <a:off x="1035050" y="911225"/>
            <a:ext cx="8108950" cy="1552575"/>
          </a:xfrm>
        </p:spPr>
        <p:txBody>
          <a:bodyPr lIns="68580" tIns="34290" rIns="68580" bIns="34290"/>
          <a:lstStyle/>
          <a:p>
            <a:pPr marL="0" indent="0">
              <a:buFont typeface="Arial" panose="020b0604020202020204" pitchFamily="34" charset="0"/>
              <a:buNone/>
            </a:pPr>
            <a:r>
              <a:rPr lang="en-US" altLang="zh-CN" b="1" noProof="1">
                <a:solidFill>
                  <a:schemeClr val="accent4"/>
                </a:solidFill>
                <a:latin typeface="Times New Roman" panose="02010600030101010101" pitchFamily="2" charset="-122"/>
                <a:cs typeface="宋体" panose="02010600030101010101" pitchFamily="2" charset="-122"/>
                <a:sym typeface="+mn-ea"/>
              </a:rPr>
              <a:t>   </a:t>
            </a: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我看见一个小姑娘，年龄不大，长得很瘦，穿得也很差。　　</a:t>
            </a:r>
          </a:p>
          <a:p>
            <a:pPr marL="0" indent="0">
              <a:buFont typeface="Arial" panose="020b0604020202020204" pitchFamily="34" charset="0"/>
              <a:buNone/>
            </a:pPr>
            <a:r>
              <a:rPr lang="zh-CN" altLang="en-US" sz="2800" b="1" noProof="1">
                <a:effectLst>
                  <a:outerShdw blurRad="38100" dist="19050" dir="2700000" algn="tl" rotWithShape="0">
                    <a:schemeClr val="dk1">
                      <a:alpha val="40000"/>
                    </a:schemeClr>
                  </a:outerShdw>
                </a:effectLst>
                <a:latin typeface="Times New Roman" panose="02010600030101010101" pitchFamily="2" charset="-122"/>
                <a:cs typeface="宋体" panose="02010600030101010101" pitchFamily="2" charset="-122"/>
                <a:sym typeface="+mn-ea"/>
              </a:rPr>
              <a:t>   尽你最大的努力，将这句话的内容充实起来。</a:t>
            </a:r>
            <a:r>
              <a:rPr lang="zh-CN" altLang="en-US" sz="2800" b="1" noProof="1">
                <a:latin typeface="Times New Roman" panose="02010600030101010101" pitchFamily="2" charset="-122"/>
                <a:cs typeface="宋体" panose="02010600030101010101" pitchFamily="2" charset="-122"/>
                <a:sym typeface="+mn-ea"/>
              </a:rPr>
              <a:t>　　</a:t>
            </a:r>
            <a:r>
              <a:rPr lang="zh-CN" altLang="en-US" sz="2800" b="1" noProof="1">
                <a:solidFill>
                  <a:srgbClr val="FF0000"/>
                </a:solidFill>
                <a:latin typeface="Times New Roman" panose="02010600030101010101" pitchFamily="2" charset="-122"/>
                <a:cs typeface="宋体" panose="02010600030101010101" pitchFamily="2" charset="-122"/>
                <a:sym typeface="+mn-ea"/>
              </a:rPr>
              <a:t>　　</a:t>
            </a:r>
          </a:p>
        </p:txBody>
      </p:sp>
      <p:sp>
        <p:nvSpPr>
          <p:cNvPr id="6" name="文本框 5"/>
          <p:cNvSpPr txBox="1"/>
          <p:nvPr/>
        </p:nvSpPr>
        <p:spPr>
          <a:xfrm>
            <a:off x="654050" y="2597150"/>
            <a:ext cx="8408988" cy="2279650"/>
          </a:xfrm>
          <a:prstGeom prst="rect">
            <a:avLst/>
          </a:prstGeom>
          <a:noFill/>
          <a:ln w="9525">
            <a:noFill/>
          </a:ln>
        </p:spPr>
        <p:txBody>
          <a:bodyP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温馨提示：</a:t>
            </a:r>
          </a:p>
          <a:p>
            <a:pPr>
              <a:lnSpc>
                <a:spcPts val="4463"/>
              </a:lnSpc>
            </a:pPr>
            <a:r>
              <a:rPr lang="zh-CN" altLang="en-US" sz="3200" b="1">
                <a:solidFill>
                  <a:srgbClr val="FF0000"/>
                </a:solidFill>
                <a:effectLst>
                  <a:outerShdw blurRad="38100" dist="38100" dir="2700000" algn="tl">
                    <a:srgbClr val="C0C0C0"/>
                  </a:outerShdw>
                </a:effectLst>
                <a:latin typeface="Times New Roman" pitchFamily="49" charset="-122"/>
                <a:ea typeface="楷体" panose="02010609060101010101" pitchFamily="49" charset="-122"/>
              </a:rPr>
              <a:t>      </a:t>
            </a:r>
            <a:r>
              <a:rPr lang="zh-CN" altLang="en-US" sz="3200" b="1">
                <a:effectLst>
                  <a:outerShdw blurRad="38100" dist="38100" dir="2700000" algn="tl">
                    <a:srgbClr val="C0C0C0"/>
                  </a:outerShdw>
                </a:effectLst>
                <a:latin typeface="Times New Roman" pitchFamily="49" charset="-122"/>
                <a:ea typeface="楷体" panose="02010609060101010101" pitchFamily="49" charset="-122"/>
              </a:rPr>
              <a:t>①“小”到什么程度？</a:t>
            </a:r>
          </a:p>
          <a:p>
            <a:pPr>
              <a:lnSpc>
                <a:spcPts val="4463"/>
              </a:lnSpc>
            </a:pPr>
            <a:r>
              <a:rPr lang="zh-CN" altLang="en-US" sz="3200" b="1">
                <a:effectLst>
                  <a:outerShdw blurRad="38100" dist="38100" dir="2700000" algn="tl">
                    <a:srgbClr val="C0C0C0"/>
                  </a:outerShdw>
                </a:effectLst>
                <a:latin typeface="Times New Roman" pitchFamily="49" charset="-122"/>
                <a:ea typeface="楷体" panose="02010609060101010101" pitchFamily="49" charset="-122"/>
              </a:rPr>
              <a:t>      ②怎么个“瘦法”？</a:t>
            </a:r>
          </a:p>
          <a:p>
            <a:pPr>
              <a:lnSpc>
                <a:spcPts val="4463"/>
              </a:lnSpc>
            </a:pPr>
            <a:r>
              <a:rPr lang="zh-CN" altLang="en-US" sz="3200" b="1">
                <a:effectLst>
                  <a:outerShdw blurRad="38100" dist="38100" dir="2700000" algn="tl">
                    <a:srgbClr val="C0C0C0"/>
                  </a:outerShdw>
                </a:effectLst>
                <a:latin typeface="Times New Roman" pitchFamily="49" charset="-122"/>
                <a:ea typeface="楷体" panose="02010609060101010101" pitchFamily="49" charset="-122"/>
              </a:rPr>
              <a:t>      ③穿得有多“差”？</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语文">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语文" id="{C2414CD6-1CF4-4399-AFC0-BB42EA116142}" vid="{F5E079DE-6B05-4BEF-8385-76B53C42E709}"/>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111</Paragraphs>
  <Slides>21</Slides>
  <Notes>19</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21</vt:i4>
      </vt:variant>
    </vt:vector>
  </HeadingPairs>
  <TitlesOfParts>
    <vt:vector baseType="lpstr" size="30">
      <vt:lpstr>Arial</vt:lpstr>
      <vt:lpstr>Calibri Light</vt:lpstr>
      <vt:lpstr>Calibri</vt:lpstr>
      <vt:lpstr>楷体</vt:lpstr>
      <vt:lpstr>宋体</vt:lpstr>
      <vt:lpstr>Times New Roman</vt:lpstr>
      <vt:lpstr>Wingdings</vt:lpstr>
      <vt:lpstr>经典隶书简</vt:lpstr>
      <vt:lpstr>语文</vt:lpstr>
      <vt:lpstr>学会记事</vt:lpstr>
      <vt:lpstr>PowerPoint Presentation</vt:lpstr>
      <vt:lpstr>经典回顾--语言要锤炼，细节要抓住</vt:lpstr>
      <vt:lpstr>明确内涵--语言要锤炼，细节要抓住</vt:lpstr>
      <vt:lpstr>例文点评--体会细节描写的方法作用</vt:lpstr>
      <vt:lpstr>例文点评--体会细节描写的方法作用</vt:lpstr>
      <vt:lpstr>例文点评--体会细节描写的方法作用</vt:lpstr>
      <vt:lpstr>例文归纳--体会细节描写的方法作用</vt:lpstr>
      <vt:lpstr>实战演练---语言要锤炼，细节要抓住</vt:lpstr>
      <vt:lpstr>例文点评--细节描写要抓住</vt:lpstr>
      <vt:lpstr>经典回顾--说真话，诉真情</vt:lpstr>
      <vt:lpstr>例文赏析--说真话，诉真情</vt:lpstr>
      <vt:lpstr>例文点评--说真话，诉真情</vt:lpstr>
      <vt:lpstr>总结提升--力求把事情写具体</vt:lpstr>
      <vt:lpstr>总结提升--学会记事</vt:lpstr>
      <vt:lpstr>实战演练</vt:lpstr>
      <vt:lpstr>总结提升--学会记事</vt:lpstr>
      <vt:lpstr>经典诵读</vt:lpstr>
      <vt:lpstr>经典诵读</vt:lpstr>
      <vt:lpstr>课下作业</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2021-01-26T14:48:59.264</cp:lastPrinted>
  <dcterms:created xsi:type="dcterms:W3CDTF">2021-01-26T14:48:59Z</dcterms:created>
  <dcterms:modified xsi:type="dcterms:W3CDTF">2021-01-26T06:48:59Z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