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09" r:id="rId2"/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40"/>
      </p:cViewPr>
      <p:guideLst>
        <p:guide orient="horz" pos="2160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84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9.svg" /><Relationship Id="rId4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9.svg" /><Relationship Id="rId4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svg" /><Relationship Id="rId4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svg" /><Relationship Id="rId4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tags" Target="../tags/tag6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svg" /><Relationship Id="rId4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tags" Target="../tags/tag8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4.jpeg" /><Relationship Id="rId4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6.png" /><Relationship Id="rId4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7.jpeg" /><Relationship Id="rId4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70000" sy="70000" flip="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-12065" y="-15240"/>
            <a:ext cx="12204065" cy="6887845"/>
          </a:xfrm>
          <a:prstGeom prst="rect">
            <a:avLst/>
          </a:prstGeom>
          <a:solidFill>
            <a:srgbClr val="073573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5010" y="-15240"/>
            <a:ext cx="2846705" cy="6887845"/>
          </a:xfrm>
          <a:prstGeom prst="rect">
            <a:avLst/>
          </a:prstGeom>
          <a:solidFill>
            <a:srgbClr val="0735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38005" y="843280"/>
            <a:ext cx="1413510" cy="5171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zh-CN" sz="8000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天上的街市</a:t>
            </a:r>
          </a:p>
        </p:txBody>
      </p:sp>
      <p:cxnSp>
        <p:nvCxnSpPr>
          <p:cNvPr id="8" name="直接连接符 7"/>
          <p:cNvCxnSpPr>
            <a:endCxn id="10" idx="0"/>
          </p:cNvCxnSpPr>
          <p:nvPr/>
        </p:nvCxnSpPr>
        <p:spPr>
          <a:xfrm flipH="1">
            <a:off x="9125585" y="969010"/>
            <a:ext cx="0" cy="17284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0" idx="2"/>
          </p:cNvCxnSpPr>
          <p:nvPr/>
        </p:nvCxnSpPr>
        <p:spPr>
          <a:xfrm flipH="1">
            <a:off x="9125585" y="4160520"/>
            <a:ext cx="0" cy="17348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895715" y="2697480"/>
            <a:ext cx="459740" cy="1463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作者：郭沫若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8460" y="1953895"/>
            <a:ext cx="7661910" cy="2606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远远的街灯明了，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好像闪着无数的明星。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天上的明星现了，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好像点着无数的街灯。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我想那缥缈的空中，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定然有美丽的街市。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街市上陈列的一些物品，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定然是世上没有的珍奇。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你看，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那浅浅的天河，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定然是不甚宽广。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那隔河的牛郎织女，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定能够骑着牛儿来往。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我想他们此刻，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定然在天街闲游。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不信，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请看那朵流星，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</a:rPr>
              <a:t>是他们提着灯笼在走。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0725" y="2300605"/>
            <a:ext cx="602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一、第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1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节诗运用了什么修辞手法？有什么作用？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142365" y="3009900"/>
            <a:ext cx="10439400" cy="0"/>
          </a:xfrm>
          <a:prstGeom prst="line">
            <a:avLst/>
          </a:prstGeom>
          <a:ln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42365" y="3522980"/>
            <a:ext cx="104394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8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前两句的比喻，本体是“街灯”，喻体是“明星”。后两句的比喻，本体是“明星”，喻体是“街灯”。街灯像明星，明星像街灯，这样回环往复的互喻，相映成趣，创造了一个充满幻想、充满诗情画意的美妙意境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0725" y="2590800"/>
            <a:ext cx="36499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我想那缥缈的空中，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定然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有美丽的街市。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街市上陈列的一些物品，</a:t>
            </a:r>
            <a:endParaRPr lang="en-US" altLang="zh-CN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定然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是世上没有的珍奇。</a:t>
            </a:r>
          </a:p>
        </p:txBody>
      </p:sp>
      <p:sp>
        <p:nvSpPr>
          <p:cNvPr id="2" name="椭圆 1"/>
          <p:cNvSpPr/>
          <p:nvPr/>
        </p:nvSpPr>
        <p:spPr>
          <a:xfrm>
            <a:off x="3932555" y="3102293"/>
            <a:ext cx="914400" cy="914400"/>
          </a:xfrm>
          <a:prstGeom prst="ellipse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389755" y="2049780"/>
            <a:ext cx="0" cy="3019425"/>
          </a:xfrm>
          <a:prstGeom prst="line">
            <a:avLst/>
          </a:prstGeom>
          <a:ln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燕尾形箭头 10"/>
          <p:cNvSpPr/>
          <p:nvPr/>
        </p:nvSpPr>
        <p:spPr>
          <a:xfrm>
            <a:off x="4209415" y="3328670"/>
            <a:ext cx="428625" cy="462915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27015" y="2849880"/>
            <a:ext cx="660463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想象：由天上的街灯想到天上的街市，再想到街市上陈列的物品和街市的繁华、美丽，想象丰富而自然。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0725" y="2300605"/>
            <a:ext cx="4881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二、第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2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节的两个“定然”有何表达作用？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142365" y="3009900"/>
            <a:ext cx="10439400" cy="0"/>
          </a:xfrm>
          <a:prstGeom prst="line">
            <a:avLst/>
          </a:prstGeom>
          <a:ln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42365" y="3522980"/>
            <a:ext cx="104394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“定然”表示肯定，天上是那样繁华富庶，天上的生活当然是无比美好幸福的。字里行间，流露出诗人对这种美好幸福生活的向往，也表露出这种生活必将来到的信心。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0725" y="2590800"/>
            <a:ext cx="36499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你看，那</a:t>
            </a: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浅浅的天河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，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定然是</a:t>
            </a: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不甚宽广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。</a:t>
            </a:r>
            <a:endParaRPr lang="en-US" altLang="zh-CN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那隔着河的牛郎织女，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定能够</a:t>
            </a: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骑着牛儿来往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17515" y="2974975"/>
            <a:ext cx="64706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铺垫：诗人按照自己的意愿和想象，一反传统的说法，把银河写得“浅浅的”“不甚宽广”，为后文“骑着牛儿来往”作了铺垫。</a:t>
            </a:r>
          </a:p>
        </p:txBody>
      </p:sp>
      <p:sp>
        <p:nvSpPr>
          <p:cNvPr id="5" name="矩形 4"/>
          <p:cNvSpPr/>
          <p:nvPr/>
        </p:nvSpPr>
        <p:spPr>
          <a:xfrm>
            <a:off x="3885565" y="3045460"/>
            <a:ext cx="1028700" cy="102870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820000">
            <a:off x="3885565" y="3060065"/>
            <a:ext cx="1028700" cy="1028700"/>
          </a:xfrm>
          <a:prstGeom prst="rect">
            <a:avLst/>
          </a:prstGeom>
          <a:solidFill>
            <a:schemeClr val="bg1"/>
          </a:solidFill>
          <a:ln w="0">
            <a:solidFill>
              <a:srgbClr val="073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燕尾形箭头 12"/>
          <p:cNvSpPr/>
          <p:nvPr/>
        </p:nvSpPr>
        <p:spPr>
          <a:xfrm>
            <a:off x="4209415" y="3328670"/>
            <a:ext cx="428625" cy="462915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0725" y="2300605"/>
            <a:ext cx="564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三、第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3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节“来往”一词体现了诗人怎样的情感？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142365" y="3009900"/>
            <a:ext cx="10439400" cy="0"/>
          </a:xfrm>
          <a:prstGeom prst="line">
            <a:avLst/>
          </a:prstGeom>
          <a:ln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42365" y="3465830"/>
            <a:ext cx="10439400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在诗人的想象中，天河不再是不可逾越的鸿沟，牛郎、织女不再隔河相望，不再一年一次到鹊桥相会，他们骑着牛儿就能自由自在地往来。这句话正表现了诗人对自由的向往。诗人的用意是赞美天上的光明和幸福，从而反衬人间的黑暗和悲惨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3735" y="2856865"/>
            <a:ext cx="2540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我想他们此刻，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定然在天街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闲游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。</a:t>
            </a:r>
            <a:endParaRPr lang="en-US" altLang="zh-CN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不信，请看那朵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流星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是他们提着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灯笼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在走。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</a:endParaRPr>
          </a:p>
        </p:txBody>
      </p:sp>
      <p:sp>
        <p:nvSpPr>
          <p:cNvPr id="5" name="右箭头标注 4"/>
          <p:cNvSpPr/>
          <p:nvPr/>
        </p:nvSpPr>
        <p:spPr>
          <a:xfrm>
            <a:off x="3390265" y="2571750"/>
            <a:ext cx="552450" cy="952500"/>
          </a:xfrm>
          <a:prstGeom prst="rightArrowCallou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标注 8"/>
          <p:cNvSpPr/>
          <p:nvPr/>
        </p:nvSpPr>
        <p:spPr>
          <a:xfrm>
            <a:off x="3390265" y="3975100"/>
            <a:ext cx="552450" cy="952500"/>
          </a:xfrm>
          <a:prstGeom prst="rightArrowCallou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68775" y="2670175"/>
            <a:ext cx="782764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想象：作者想象着一对恩爱夫妻于耕织之余，悠闲地在美丽的街市上游逛，这是多么自由、多么美好的生活啊！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8775" y="3907790"/>
            <a:ext cx="782764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联想：流星联想到灯笼，结尾描写了一番动人的景象。诗人似乎在和读者亲切交谈，流星那灿烂的光芒不禁让人眼前一亮，天上美丽的街市就越发令人向往，富有诗情画意。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5350" y="485775"/>
            <a:ext cx="2019300" cy="5887085"/>
          </a:xfrm>
          <a:prstGeom prst="rect">
            <a:avLst/>
          </a:prstGeom>
          <a:solidFill>
            <a:schemeClr val="bg1"/>
          </a:solidFill>
          <a:ln>
            <a:solidFill>
              <a:srgbClr val="073573"/>
            </a:solidFill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51280" y="2094230"/>
            <a:ext cx="1106170" cy="3728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深层探究</a:t>
            </a:r>
          </a:p>
        </p:txBody>
      </p:sp>
      <p:pic>
        <p:nvPicPr>
          <p:cNvPr id="11" name="图片 10" descr="2154650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47800" y="895350"/>
            <a:ext cx="914400" cy="914400"/>
          </a:xfrm>
          <a:prstGeom prst="rect">
            <a:avLst/>
          </a:prstGeom>
        </p:spPr>
      </p:pic>
      <p:sp>
        <p:nvSpPr>
          <p:cNvPr id="19" name="TextBox 4" descr="中国教育出版网"/>
          <p:cNvSpPr txBox="1">
            <a:spLocks noChangeArrowheads="1"/>
          </p:cNvSpPr>
          <p:nvPr/>
        </p:nvSpPr>
        <p:spPr bwMode="auto">
          <a:xfrm>
            <a:off x="3562034" y="1656637"/>
            <a:ext cx="7920037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None/>
            </a:pPr>
            <a:r>
              <a:rPr lang="en-US" altLang="zh-CN" sz="2400" b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1</a:t>
            </a:r>
            <a:r>
              <a:rPr lang="zh-CN" altLang="en-US" sz="2400" b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．诗中如何进行联想？想象又是怎样逐步展开的？</a:t>
            </a:r>
          </a:p>
        </p:txBody>
      </p:sp>
      <p:sp>
        <p:nvSpPr>
          <p:cNvPr id="126981" name="Text Box 5" descr="中国教育出版网"/>
          <p:cNvSpPr txBox="1">
            <a:spLocks noChangeArrowheads="1"/>
          </p:cNvSpPr>
          <p:nvPr/>
        </p:nvSpPr>
        <p:spPr bwMode="auto">
          <a:xfrm>
            <a:off x="3562350" y="4110355"/>
            <a:ext cx="8394700" cy="136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000" b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诗人的联想和想象并不是杂乱无章的，而是有严密逻辑的。诗人把星空中那些看似互不相干的事情，通过连续递进的联想和想象，建立起联系，构成一个先后有序、环环相扣、和谐统一的整体。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62350" y="2447925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展开的过程是：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623310" y="3200400"/>
            <a:ext cx="8272780" cy="457200"/>
            <a:chOff x="5804" y="4681"/>
            <a:chExt cx="13028" cy="720"/>
          </a:xfrm>
        </p:grpSpPr>
        <p:sp>
          <p:nvSpPr>
            <p:cNvPr id="21" name="矩形 20"/>
            <p:cNvSpPr/>
            <p:nvPr/>
          </p:nvSpPr>
          <p:spPr>
            <a:xfrm>
              <a:off x="5804" y="4681"/>
              <a:ext cx="2160" cy="720"/>
            </a:xfrm>
            <a:prstGeom prst="rect">
              <a:avLst/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华康隶书体W7" panose="03000709000000000000" charset="-122"/>
                  <a:ea typeface="华康隶书体W7" panose="03000709000000000000" charset="-122"/>
                  <a:cs typeface="华康隶书体W7" panose="03000709000000000000" charset="-122"/>
                  <a:sym typeface="+mn-ea"/>
                </a:rPr>
                <a:t>街灯（明星）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521" y="4681"/>
              <a:ext cx="2160" cy="720"/>
            </a:xfrm>
            <a:prstGeom prst="rect">
              <a:avLst/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华康隶书体W7" panose="03000709000000000000" charset="-122"/>
                  <a:ea typeface="华康隶书体W7" panose="03000709000000000000" charset="-122"/>
                  <a:cs typeface="华康隶书体W7" panose="03000709000000000000" charset="-122"/>
                  <a:sym typeface="+mn-ea"/>
                </a:rPr>
                <a:t>街市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238" y="4681"/>
              <a:ext cx="2160" cy="720"/>
            </a:xfrm>
            <a:prstGeom prst="rect">
              <a:avLst/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华康隶书体W7" panose="03000709000000000000" charset="-122"/>
                  <a:ea typeface="华康隶书体W7" panose="03000709000000000000" charset="-122"/>
                  <a:cs typeface="华康隶书体W7" panose="03000709000000000000" charset="-122"/>
                  <a:sym typeface="+mn-ea"/>
                </a:rPr>
                <a:t>物品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3955" y="4681"/>
              <a:ext cx="2160" cy="720"/>
            </a:xfrm>
            <a:prstGeom prst="rect">
              <a:avLst/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华康隶书体W7" panose="03000709000000000000" charset="-122"/>
                  <a:ea typeface="华康隶书体W7" panose="03000709000000000000" charset="-122"/>
                  <a:cs typeface="华康隶书体W7" panose="03000709000000000000" charset="-122"/>
                  <a:sym typeface="+mn-ea"/>
                </a:rPr>
                <a:t>人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6672" y="4681"/>
              <a:ext cx="2160" cy="720"/>
            </a:xfrm>
            <a:prstGeom prst="rect">
              <a:avLst/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华康隶书体W7" panose="03000709000000000000" charset="-122"/>
                  <a:ea typeface="华康隶书体W7" panose="03000709000000000000" charset="-122"/>
                  <a:cs typeface="华康隶书体W7" panose="03000709000000000000" charset="-122"/>
                  <a:sym typeface="+mn-ea"/>
                </a:rPr>
                <a:t>生活</a:t>
              </a:r>
            </a:p>
          </p:txBody>
        </p:sp>
        <p:sp>
          <p:nvSpPr>
            <p:cNvPr id="26" name="燕尾形箭头 25"/>
            <p:cNvSpPr/>
            <p:nvPr/>
          </p:nvSpPr>
          <p:spPr>
            <a:xfrm>
              <a:off x="8095" y="4881"/>
              <a:ext cx="295" cy="319"/>
            </a:xfrm>
            <a:prstGeom prst="notchedRightArrow">
              <a:avLst>
                <a:gd name="adj1" fmla="val 50000"/>
                <a:gd name="adj2" fmla="val 100000"/>
              </a:avLst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燕尾形箭头 26"/>
            <p:cNvSpPr/>
            <p:nvPr/>
          </p:nvSpPr>
          <p:spPr>
            <a:xfrm>
              <a:off x="10812" y="4881"/>
              <a:ext cx="295" cy="319"/>
            </a:xfrm>
            <a:prstGeom prst="notchedRightArrow">
              <a:avLst>
                <a:gd name="adj1" fmla="val 50000"/>
                <a:gd name="adj2" fmla="val 100000"/>
              </a:avLst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燕尾形箭头 27"/>
            <p:cNvSpPr/>
            <p:nvPr/>
          </p:nvSpPr>
          <p:spPr>
            <a:xfrm>
              <a:off x="13529" y="4881"/>
              <a:ext cx="295" cy="319"/>
            </a:xfrm>
            <a:prstGeom prst="notchedRightArrow">
              <a:avLst>
                <a:gd name="adj1" fmla="val 50000"/>
                <a:gd name="adj2" fmla="val 100000"/>
              </a:avLst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燕尾形箭头 28"/>
            <p:cNvSpPr/>
            <p:nvPr/>
          </p:nvSpPr>
          <p:spPr>
            <a:xfrm>
              <a:off x="16246" y="4881"/>
              <a:ext cx="295" cy="319"/>
            </a:xfrm>
            <a:prstGeom prst="notchedRightArrow">
              <a:avLst>
                <a:gd name="adj1" fmla="val 50000"/>
                <a:gd name="adj2" fmla="val 100000"/>
              </a:avLst>
            </a:prstGeom>
            <a:solidFill>
              <a:srgbClr val="073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1269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5350" y="485775"/>
            <a:ext cx="2019300" cy="5887085"/>
          </a:xfrm>
          <a:prstGeom prst="rect">
            <a:avLst/>
          </a:prstGeom>
          <a:solidFill>
            <a:schemeClr val="bg1"/>
          </a:solidFill>
          <a:ln>
            <a:solidFill>
              <a:srgbClr val="073573"/>
            </a:solidFill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51280" y="2094230"/>
            <a:ext cx="1106170" cy="3728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深层探究</a:t>
            </a:r>
          </a:p>
        </p:txBody>
      </p:sp>
      <p:pic>
        <p:nvPicPr>
          <p:cNvPr id="11" name="图片 10" descr="2154650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447800" y="895350"/>
            <a:ext cx="914400" cy="914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62300" y="2075180"/>
            <a:ext cx="881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2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．作者为什么把天上写得这么美，把牛郎织女的故事改写得这么美好幸福？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52153" y="3454400"/>
            <a:ext cx="863917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作者对当时军阀混战、黑暗如漆的现实十分不满，但在人间又无法找到光明、自由、幸福，只能借助联想和想象，描绘出天街美好、自由的生活图景，来寄托自己的理想，表达对美好生活的向往和追求。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314065" y="2964180"/>
            <a:ext cx="8515350" cy="0"/>
          </a:xfrm>
          <a:prstGeom prst="line">
            <a:avLst/>
          </a:prstGeom>
          <a:ln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7565" y="0"/>
            <a:ext cx="2077720" cy="6856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31265" y="2247900"/>
            <a:ext cx="1290320" cy="3749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艺术特色</a:t>
            </a:r>
          </a:p>
        </p:txBody>
      </p:sp>
      <p:pic>
        <p:nvPicPr>
          <p:cNvPr id="8" name="图片 7" descr="2154439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02385" y="704850"/>
            <a:ext cx="1219200" cy="1219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1715" y="1590675"/>
            <a:ext cx="8630285" cy="367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80560" y="1741170"/>
            <a:ext cx="3230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sz="24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联想自然，想象丰富。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798570" y="1695450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64025" y="1695450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7035" y="2428240"/>
            <a:ext cx="79273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诗歌由街灯联想到明星，又由明星联想到街灯，街灯和</a:t>
            </a:r>
            <a:r>
              <a:rPr lang="zh-CN" altLang="en-US" sz="2000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明星都很多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，都很明亮，联想显得很自然。写到天上的街市时，诗人展开了想象的翅膀，不仅想到街市的美丽，而且想到街市上陈列的物品，想到牛郎、织女在天上自由而幸福地生活，想象丰富而大胆，令人赞叹。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7565" y="0"/>
            <a:ext cx="2077720" cy="6856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31265" y="2247900"/>
            <a:ext cx="1290320" cy="3749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艺术特色</a:t>
            </a:r>
          </a:p>
        </p:txBody>
      </p:sp>
      <p:pic>
        <p:nvPicPr>
          <p:cNvPr id="8" name="图片 7" descr="2154439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02385" y="704850"/>
            <a:ext cx="1219200" cy="1219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1715" y="1590675"/>
            <a:ext cx="8630285" cy="367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80560" y="174117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/>
            <a:r>
              <a:rPr lang="zh-CN" altLang="en-US" sz="24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语言极具特色</a:t>
            </a:r>
            <a:endParaRPr lang="zh-CN" altLang="en-US" sz="240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8570" y="1695450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64025" y="1695450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7035" y="2429510"/>
            <a:ext cx="7927340" cy="260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（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1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朴素而富有表现力。如写街灯用了“明”和“点”；写明星用了“闪”和“现”。因为街灯是人使它亮的，所以用“点”；而星星本来就存在，只是随着天色的昏暗而逐渐看清，所以用“现”。街灯亮后不再有明显变化，所以用“明”，而星星却是不停地闪烁，所以用“闪”。写天河用“浅浅的”，却很合人们观察所见。写牛郎织女的生活，只说他们“骑着牛儿来往”“在天街闲游”“提着灯笼在走”，没有什么华丽的辞藻，却勾画出一幅令人神往的美妙境界</a:t>
            </a:r>
            <a:r>
              <a:rPr lang="zh-CN" altLang="en-US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140" y="1723390"/>
            <a:ext cx="2438400" cy="344868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93725" y="1035050"/>
            <a:ext cx="490220" cy="4725670"/>
            <a:chOff x="5465" y="1638"/>
            <a:chExt cx="772" cy="7442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5851" y="1638"/>
              <a:ext cx="0" cy="7442"/>
            </a:xfrm>
            <a:prstGeom prst="line">
              <a:avLst/>
            </a:prstGeom>
            <a:ln>
              <a:solidFill>
                <a:srgbClr val="073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465" y="4297"/>
              <a:ext cx="772" cy="2123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073573"/>
                  </a:solidFill>
                  <a:latin typeface="华康隶书体W7" panose="03000709000000000000" charset="-122"/>
                  <a:ea typeface="华康隶书体W7" panose="03000709000000000000" charset="-122"/>
                </a:rPr>
                <a:t>新课导入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102735" y="1741170"/>
            <a:ext cx="7729855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中国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的情人节也就是牛郎织女鹊桥相会的日子。关于牛郎织女这个美丽动人的传说到底是怎样的一个故事？ </a:t>
            </a:r>
            <a:endParaRPr lang="zh-CN" altLang="en-US" b="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indent="457200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据说织女是天上的七仙女，因她思凡心切，常到人间</a:t>
            </a:r>
            <a:r>
              <a:rPr lang="zh-CN" altLang="en-US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游玩，遇到了人间真诚、勤劳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、</a:t>
            </a:r>
            <a:r>
              <a:rPr lang="zh-CN" altLang="en-US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善良的牛郎，并与之相爱组成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了幸福的家庭。因为天上的神仙是不能有爱情的，不久，织女受天帝之命返回天宫，牛郎得知迅速追赶而去，谁知王母娘娘划出一条大河挡住牛郎去路。好说歹说，总算答应牛郎与织女每年七夕相会一次。天上的喜鹊不忍看见他们忍受分离的痛苦，因而每年七夕搭鹊桥让他们相会。</a:t>
            </a:r>
            <a:endParaRPr lang="zh-CN" altLang="en-US" b="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indent="457200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今天，让我们跟随诗人郭沫若一起步入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《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天上的街市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》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，去感受那份浪漫和美好吧！</a:t>
            </a:r>
          </a:p>
        </p:txBody>
      </p:sp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37565" y="0"/>
            <a:ext cx="2077720" cy="6856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31265" y="2247900"/>
            <a:ext cx="1290320" cy="3749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艺术特色</a:t>
            </a:r>
          </a:p>
        </p:txBody>
      </p:sp>
      <p:pic>
        <p:nvPicPr>
          <p:cNvPr id="8" name="图片 7" descr="2154439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02385" y="704850"/>
            <a:ext cx="1219200" cy="1219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1715" y="1590675"/>
            <a:ext cx="8630285" cy="367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80560" y="174117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/>
            <a:r>
              <a:rPr lang="zh-CN" altLang="en-US" sz="24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语言极具特色</a:t>
            </a:r>
            <a:endParaRPr lang="zh-CN" altLang="en-US" sz="240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8570" y="1695450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64025" y="1695450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64025" y="2670810"/>
            <a:ext cx="7776845" cy="1973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zh-CN" altLang="en-US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（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2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）节奏和谐，富有音乐性。如果我们将这首诗的停顿或声调延长处用“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/”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划开，重音下加粗，韵脚字注上拼音，就可以发现，这首诗每节都是四行，每句都是三个节拍；每句句尾都是双音节词；偶句押韵，四句换韵。读起来节奏和谐优美，朗朗上口，富有音乐性。</a:t>
            </a:r>
            <a:endParaRPr lang="zh-CN" altLang="en-US" smtClean="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0080" y="1394460"/>
            <a:ext cx="9582785" cy="4069715"/>
          </a:xfrm>
          <a:prstGeom prst="rect">
            <a:avLst/>
          </a:prstGeom>
          <a:noFill/>
          <a:ln w="50800">
            <a:solidFill>
              <a:srgbClr val="073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85" y="1848485"/>
            <a:ext cx="4262755" cy="31616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37100" y="2590800"/>
            <a:ext cx="648271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</a:t>
            </a:r>
            <a:r>
              <a:rPr lang="en-US" altLang="zh-CN" sz="2000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</a:t>
            </a:r>
            <a:r>
              <a:rPr lang="zh-CN" altLang="en-US" sz="2000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本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文由街灯联想到天上的明星，又由明星联想到天上的街灯，在现实生活的基础上，描绘了天上的街市及美好的生活。抒发了诗人对黑暗的憎恶，对光明、自由、幸福生活的向往和追求，从而激发人们为实现这一理想而奋斗。</a:t>
            </a:r>
            <a:endParaRPr lang="zh-CN" altLang="en-US" sz="2000" smtClean="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97855" y="2140585"/>
            <a:ext cx="4560570" cy="0"/>
          </a:xfrm>
          <a:prstGeom prst="line">
            <a:avLst/>
          </a:prstGeom>
          <a:ln w="50800">
            <a:gradFill>
              <a:gsLst>
                <a:gs pos="0">
                  <a:schemeClr val="bg1"/>
                </a:gs>
                <a:gs pos="50000">
                  <a:srgbClr val="073573"/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073900" y="1848485"/>
            <a:ext cx="1808480" cy="5835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主题归纳</a:t>
            </a:r>
          </a:p>
        </p:txBody>
      </p:sp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28400" y="10515600"/>
            <a:ext cx="3556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93725" y="1035050"/>
            <a:ext cx="490220" cy="4725670"/>
            <a:chOff x="5465" y="1638"/>
            <a:chExt cx="772" cy="744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851" y="1638"/>
              <a:ext cx="0" cy="7442"/>
            </a:xfrm>
            <a:prstGeom prst="line">
              <a:avLst/>
            </a:prstGeom>
            <a:ln>
              <a:solidFill>
                <a:srgbClr val="0735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465" y="4297"/>
              <a:ext cx="772" cy="2123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073573"/>
                  </a:solidFill>
                  <a:latin typeface="华康隶书体W7" panose="03000709000000000000" charset="-122"/>
                  <a:ea typeface="华康隶书体W7" panose="03000709000000000000" charset="-122"/>
                </a:rPr>
                <a:t>学习目标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847850" y="3771900"/>
            <a:ext cx="4609465" cy="1504950"/>
          </a:xfrm>
          <a:prstGeom prst="rect">
            <a:avLst/>
          </a:prstGeom>
          <a:solidFill>
            <a:srgbClr val="0735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运用联想和想象，理解诗歌形象化的语言，体会诗人的情思。</a:t>
            </a:r>
          </a:p>
        </p:txBody>
      </p:sp>
      <p:sp>
        <p:nvSpPr>
          <p:cNvPr id="9" name="矩形 8"/>
          <p:cNvSpPr/>
          <p:nvPr/>
        </p:nvSpPr>
        <p:spPr>
          <a:xfrm>
            <a:off x="1847850" y="1524000"/>
            <a:ext cx="4609465" cy="1504950"/>
          </a:xfrm>
          <a:prstGeom prst="rect">
            <a:avLst/>
          </a:prstGeom>
          <a:solidFill>
            <a:srgbClr val="0735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了解作者及写作背景；理解诗歌的主题、形象和意境。</a:t>
            </a:r>
          </a:p>
        </p:txBody>
      </p:sp>
      <p:sp>
        <p:nvSpPr>
          <p:cNvPr id="10" name="矩形 9"/>
          <p:cNvSpPr/>
          <p:nvPr/>
        </p:nvSpPr>
        <p:spPr>
          <a:xfrm>
            <a:off x="6946900" y="1524000"/>
            <a:ext cx="4609465" cy="1504950"/>
          </a:xfrm>
          <a:prstGeom prst="rect">
            <a:avLst/>
          </a:prstGeom>
          <a:solidFill>
            <a:srgbClr val="0735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朗读诗歌，体会诗歌的偶数句尾用韵，音韵和谐，富于美感的音韵美。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946900" y="3771900"/>
            <a:ext cx="4609465" cy="1504950"/>
          </a:xfrm>
          <a:prstGeom prst="rect">
            <a:avLst/>
          </a:prstGeom>
          <a:solidFill>
            <a:srgbClr val="0735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把握诗歌朗诵的要领和技巧，培养自己丰富的想象力。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492250"/>
            <a:ext cx="12192635" cy="387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_meitu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85" y="1181100"/>
            <a:ext cx="3506470" cy="4495165"/>
          </a:xfrm>
          <a:prstGeom prst="rect">
            <a:avLst/>
          </a:prstGeom>
          <a:ln>
            <a:noFill/>
          </a:ln>
          <a:effectLst>
            <a:outerShdw blurRad="63500" sx="101000" sy="101000" algn="ctr" rotWithShape="0">
              <a:srgbClr val="073573">
                <a:alpha val="10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311650" y="1876425"/>
            <a:ext cx="7709535" cy="3104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3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郭沫若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（1892一1978年）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原名郭开贞，字鼎堂，号尚武，乳名文豹，笔名沫若、麦克昂、郭鼎堂、石沱、高汝鸿、羊易之等。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1892年11月16日出生于四川乐山沙湾，毕业于日本九州帝国大学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现代文学家、历史学家、新诗奠基人之一 、中国科学院首任院长  、中国科学技术大学首任校长、苏联科学院外籍院士  。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代表作品 《郭沫若全集》《甲骨文字研究》《中国史稿》等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4715" y="1962150"/>
            <a:ext cx="2228850" cy="3409950"/>
          </a:xfrm>
          <a:prstGeom prst="rect">
            <a:avLst/>
          </a:prstGeom>
          <a:solidFill>
            <a:srgbClr val="0735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1756410"/>
            <a:ext cx="2250440" cy="33445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69360" y="2855595"/>
            <a:ext cx="81432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这首诗写于上个世纪 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20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年代初期，当时，五四运动的洪波已经消退，大革命的时代尚未到来。半殖民地半封建的中国，依旧被帝国主义列强和各派军阀势力窒息着。面对这种现实，诗人感到失望和痛苦，他痛恨黑暗的现实，向往光明的未来。在灿烂星空的诱发下，写下了这首充满浪漫色彩的著名诗篇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《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天上的街市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》</a:t>
            </a:r>
            <a:r>
              <a:rPr lang="zh-CN" altLang="en-US" sz="2000" smtClean="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560695" y="2158365"/>
            <a:ext cx="4560570" cy="0"/>
          </a:xfrm>
          <a:prstGeom prst="line">
            <a:avLst/>
          </a:prstGeom>
          <a:ln w="50800">
            <a:gradFill>
              <a:gsLst>
                <a:gs pos="0">
                  <a:schemeClr val="bg1"/>
                </a:gs>
                <a:gs pos="50000">
                  <a:srgbClr val="073573"/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936740" y="1866265"/>
            <a:ext cx="1808480" cy="5835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背景资料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3688" r="14878"/>
          <a:stretch>
            <a:fillRect/>
          </a:stretch>
        </p:blipFill>
        <p:spPr>
          <a:xfrm>
            <a:off x="0" y="1034415"/>
            <a:ext cx="3456940" cy="4788535"/>
          </a:xfrm>
          <a:prstGeom prst="rect">
            <a:avLst/>
          </a:prstGeom>
          <a:ln>
            <a:solidFill>
              <a:srgbClr val="073573"/>
            </a:solidFill>
          </a:ln>
        </p:spPr>
      </p:pic>
      <p:sp>
        <p:nvSpPr>
          <p:cNvPr id="5" name="矩形 4"/>
          <p:cNvSpPr/>
          <p:nvPr/>
        </p:nvSpPr>
        <p:spPr>
          <a:xfrm>
            <a:off x="3741420" y="183197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6875" y="183197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56100" y="184721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文体知识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59885" y="2686050"/>
            <a:ext cx="718439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60000"/>
              </a:lnSpc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现代诗也叫“白话诗”，是诗歌的一种，与古典诗歌相对而言，一般不拘泥格式和韵律。现代诗的发现可以追源到清末，当时，一些从西方引进的诗作已开始用白话进行翻译，但是这些作品量不是很大，所以鲜为人知。现代诗名称，开始使用于</a:t>
            </a:r>
            <a:r>
              <a:rPr lang="en-US" altLang="zh-CN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1953</a:t>
            </a: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年纪弦创立“现代诗社”时确立。现代诗主要的流派有新月派、九叶派、朦胧派等。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字词学习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0725" y="2208530"/>
            <a:ext cx="831723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隔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着（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ɡé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 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提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着（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tí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</a:t>
            </a:r>
            <a:r>
              <a:rPr lang="en-US" altLang="zh-CN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缥缈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piāo miǎo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）：形容隐隐约约，若有若无。</a:t>
            </a:r>
            <a:endParaRPr lang="zh-CN" altLang="en-US" sz="2000">
              <a:solidFill>
                <a:srgbClr val="073573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然（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dìnɡ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）：必定。    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陈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列（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chén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）：把物品摆出来供人看。    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 u="sng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珍奇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（</a:t>
            </a:r>
            <a:r>
              <a:rPr lang="en-US" altLang="zh-CN" sz="2000" err="1">
                <a:solidFill>
                  <a:srgbClr val="073573"/>
                </a:solidFill>
                <a:latin typeface="宋体" panose="02010600030101010101" pitchFamily="2" charset="-122"/>
                <a:sym typeface="+mn-ea"/>
              </a:rPr>
              <a:t>zhēn qí</a:t>
            </a: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）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天河：银河的通称。晴夜高空，呈银白色带状，形如大河，所以称天河。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7505" y="1783080"/>
            <a:ext cx="11475720" cy="3291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天上的街市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400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郭沫若</a:t>
            </a:r>
          </a:p>
          <a:p>
            <a:pPr algn="ctr">
              <a:lnSpc>
                <a:spcPct val="180000"/>
              </a:lnSpc>
            </a:pPr>
            <a:endParaRPr lang="zh-CN" altLang="en-US" sz="1400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远远的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街灯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明了，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好像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闪着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无数的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明星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天上的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明星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现了，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好像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点着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无数的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街灯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 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我想那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缥缈的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空中，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定然有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美丽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街市。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街市上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陈列的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一些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物品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定然是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世上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没有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珍奇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 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你看，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那浅浅的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天河，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定然是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不甚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宽广。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那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隔着河的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牛郎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织女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，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定能够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骑着牛儿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来往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我想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他们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此刻，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定然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在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天街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闲游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。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不信，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请看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那朵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流星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， 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是他们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提着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灯笼</a:t>
            </a:r>
            <a:r>
              <a:rPr lang="en-US" altLang="zh-CN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/ </a:t>
            </a:r>
            <a:r>
              <a:rPr lang="zh-CN" altLang="en-US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在走。</a:t>
            </a:r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pPr algn="ctr"/>
            <a:endParaRPr lang="zh-CN" altLang="en-US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735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 flipH="1">
            <a:off x="7553960" y="12700"/>
            <a:ext cx="4638040" cy="2578100"/>
          </a:xfrm>
          <a:prstGeom prst="rect">
            <a:avLst/>
          </a:prstGeom>
        </p:spPr>
      </p:pic>
      <p:pic>
        <p:nvPicPr>
          <p:cNvPr id="15" name="图片 14" descr="51miz-E754795-9961DD6D"/>
          <p:cNvPicPr>
            <a:picLocks noChangeAspect="1"/>
          </p:cNvPicPr>
          <p:nvPr/>
        </p:nvPicPr>
        <p:blipFill>
          <a:blip r:embed="rId2"/>
          <a:srcRect t="10573"/>
          <a:stretch>
            <a:fillRect/>
          </a:stretch>
        </p:blipFill>
        <p:spPr>
          <a:xfrm>
            <a:off x="0" y="12700"/>
            <a:ext cx="463804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635" y="1035050"/>
            <a:ext cx="12192635" cy="478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270" y="1317625"/>
            <a:ext cx="41846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725" y="1317625"/>
            <a:ext cx="149225" cy="552450"/>
          </a:xfrm>
          <a:prstGeom prst="rect">
            <a:avLst/>
          </a:prstGeom>
          <a:solidFill>
            <a:srgbClr val="07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950" y="13328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</a:rPr>
              <a:t>合作探究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7375" y="2796858"/>
            <a:ext cx="27305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远远的</a:t>
            </a: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街灯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明了，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好像闪着无数的</a:t>
            </a:r>
            <a:r>
              <a:rPr lang="zh-CN" altLang="en-US" sz="200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明星</a:t>
            </a: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。</a:t>
            </a:r>
            <a:endParaRPr lang="en-US" altLang="zh-CN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天上的明星现了，</a:t>
            </a:r>
            <a:endParaRPr lang="zh-CN" altLang="en-US" sz="2000"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好像点着无数的街灯。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644900" y="2889568"/>
            <a:ext cx="0" cy="1752600"/>
          </a:xfrm>
          <a:prstGeom prst="line">
            <a:avLst/>
          </a:prstGeom>
          <a:ln w="25400">
            <a:solidFill>
              <a:srgbClr val="0735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916680" y="2779078"/>
            <a:ext cx="5200015" cy="1973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  <a:buFontTx/>
              <a:buNone/>
              <a:defRPr/>
            </a:pPr>
            <a:r>
              <a:rPr lang="zh-CN" altLang="en-US">
                <a:solidFill>
                  <a:srgbClr val="073573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    远远望去，街灯和明星极为相似，这一联想很自然。“远远的”是指诗人与灯之间的距离远。上下两句都用了“明”字，上句是动词，下句是形容词。</a:t>
            </a:r>
          </a:p>
        </p:txBody>
      </p:sp>
      <p:pic>
        <p:nvPicPr>
          <p:cNvPr id="1026" name="Picture 2" descr="http://s14.sinaimg.cn/bmiddle/04a9dcd9hc9d3719ee0ad&amp;69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16695" y="2854325"/>
            <a:ext cx="2531110" cy="182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8">
      <vt:lpstr>Arial</vt:lpstr>
      <vt:lpstr>微软雅黑</vt:lpstr>
      <vt:lpstr>Wingdings</vt:lpstr>
      <vt:lpstr>华康隶书体W7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2021-06-24T01:41:53.653</cp:lastPrinted>
  <dcterms:created xsi:type="dcterms:W3CDTF">2021-06-24T01:41:53Z</dcterms:created>
  <dcterms:modified xsi:type="dcterms:W3CDTF">2021-06-23T17:41:56Z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