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 id="2147483655" r:id="rId3"/>
  </p:sldMasterIdLst>
  <p:notesMasterIdLst>
    <p:notesMasterId r:id="rId4"/>
  </p:notesMasterIdLst>
  <p:handoutMasterIdLst>
    <p:handoutMasterId r:id="rId5"/>
  </p:handoutMasterIdLst>
  <p:sldIdLst>
    <p:sldId id="258" r:id="rId6"/>
    <p:sldId id="294" r:id="rId7"/>
    <p:sldId id="257" r:id="rId8"/>
    <p:sldId id="262" r:id="rId9"/>
    <p:sldId id="259" r:id="rId10"/>
    <p:sldId id="268" r:id="rId11"/>
    <p:sldId id="263" r:id="rId12"/>
    <p:sldId id="269" r:id="rId13"/>
    <p:sldId id="264" r:id="rId14"/>
    <p:sldId id="270" r:id="rId15"/>
    <p:sldId id="271" r:id="rId16"/>
    <p:sldId id="276" r:id="rId17"/>
    <p:sldId id="274" r:id="rId18"/>
    <p:sldId id="272" r:id="rId19"/>
    <p:sldId id="277" r:id="rId20"/>
    <p:sldId id="275" r:id="rId21"/>
    <p:sldId id="278" r:id="rId22"/>
    <p:sldId id="265" r:id="rId23"/>
    <p:sldId id="279" r:id="rId24"/>
    <p:sldId id="287" r:id="rId25"/>
    <p:sldId id="282" r:id="rId26"/>
    <p:sldId id="280" r:id="rId27"/>
    <p:sldId id="266" r:id="rId28"/>
    <p:sldId id="281" r:id="rId29"/>
    <p:sldId id="286" r:id="rId30"/>
    <p:sldId id="288" r:id="rId31"/>
    <p:sldId id="290" r:id="rId32"/>
    <p:sldId id="292" r:id="rId33"/>
    <p:sldId id="273" r:id="rId34"/>
    <p:sldId id="293" r:id="rId35"/>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98"/>
        <p:guide pos="3840"/>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tags" Target="tags/tag1.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notesMaster" Target="notesMasters/notesMaster1.xml" /><Relationship Id="rId40" Type="http://schemas.openxmlformats.org/officeDocument/2006/relationships/tableStyles" Target="tableStyles.xml" /><Relationship Id="rId5" Type="http://schemas.openxmlformats.org/officeDocument/2006/relationships/handoutMaster" Target="handoutMasters/handoutMaster1.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
            </a:fld>
            <a:endParaRPr lang="zh-CN" altLang="en-US" smtClean="0">
              <a:latin typeface="微软雅黑" panose="020b0503020204020204" charset="-122"/>
              <a:ea typeface="微软雅黑"/>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
            </a:fld>
            <a:endParaRPr lang="zh-CN" altLang="en-US" smtClean="0">
              <a:latin typeface="微软雅黑" panose="020b0503020204020204" charset="-122"/>
              <a:ea typeface="微软雅黑"/>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r>
              <a:rPr lang="zh-CN" altLang="en-US"/>
              <a:t>标题字体是经典特宋简，您可以到求字体网下载安装哈。</a:t>
            </a:r>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5_空白">
    <p:bg>
      <p:bgPr>
        <a:solidFill>
          <a:schemeClr val="bg1"/>
        </a:solidFill>
        <a:effectLst/>
      </p:bgPr>
    </p:bg>
    <p:spTree>
      <p:nvGrpSpPr>
        <p:cNvPr id="1" name=""/>
        <p:cNvGrpSpPr/>
        <p:nvPr/>
      </p:nvGrpSpPr>
      <p:grpSpPr>
        <a:xfrm>
          <a:off x="0" y="0"/>
          <a:ext cx="0" cy="0"/>
        </a:xfrm>
      </p:grpSpPr>
    </p:spTree>
  </p:cSld>
  <p:clrMapOvr>
    <a:overrideClrMapping bg1="lt1" tx1="dk1" bg2="lt2" tx2="dk2" accent1="accent1" accent2="accent2" accent3="accent3" accent4="accent4" accent5="accent5" accent6="accent6" hlink="hlink" folHlink="folHlink"/>
  </p:clrMapOvr>
  <mc:AlternateContent>
    <mc:Choice xmlns:p14="http://schemas.microsoft.com/office/powerpoint/2010/main" Requires="p14">
      <p:transition spd="slow" p14:dur="1250">
        <p:random/>
      </p:transition>
    </mc:Choice>
    <mc:Fallback>
      <p:transition spd="slow">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标题和内容">
    <p:bg>
      <p:bgPr>
        <a:solidFill>
          <a:schemeClr val="bg1"/>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标题和内容">
    <p:bg>
      <p:bgPr>
        <a:gradFill>
          <a:gsLst>
            <a:gs pos="0">
              <a:srgbClr val="FFFFFF"/>
            </a:gs>
            <a:gs pos="100000">
              <a:srgbClr val="FFFFFF"/>
            </a:gs>
            <a:gs pos="0">
              <a:srgbClr val="FFFFFF"/>
            </a:gs>
          </a:gsLst>
          <a:lin ang="5400000" scaled="1"/>
        </a:gra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标题和内容">
    <p:bg>
      <p:bgPr>
        <a:gradFill>
          <a:gsLst>
            <a:gs pos="0">
              <a:srgbClr val="FFFFFF"/>
            </a:gs>
            <a:gs pos="100000">
              <a:srgbClr val="FFFFFF"/>
            </a:gs>
            <a:gs pos="0">
              <a:srgbClr val="FFFFFF"/>
            </a:gs>
          </a:gsLst>
          <a:lin ang="5400000" scaled="1"/>
        </a:gra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标题和内容">
    <p:bg>
      <p:bgPr>
        <a:gradFill>
          <a:gsLst>
            <a:gs pos="0">
              <a:srgbClr val="FFFFFF"/>
            </a:gs>
            <a:gs pos="100000">
              <a:srgbClr val="FFFFFF"/>
            </a:gs>
            <a:gs pos="0">
              <a:srgbClr val="FFFFFF"/>
            </a:gs>
          </a:gsLst>
          <a:lin ang="5400000" scaled="1"/>
        </a:gra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仅标题">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rcRect l="10277" t="3244" r="6578" b="16599"/>
          <a:stretch>
            <a:fillRect/>
          </a:stretch>
        </p:blipFill>
        <p:spPr>
          <a:xfrm>
            <a:off x="0" y="0"/>
            <a:ext cx="12192000" cy="6863255"/>
          </a:xfrm>
          <a:prstGeom prst="rect">
            <a:avLst/>
          </a:prstGeom>
        </p:spPr>
      </p:pic>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Layout" Target="../slideLayouts/slideLayout8.xml" /><Relationship Id="rId3" Type="http://schemas.openxmlformats.org/officeDocument/2006/relationships/image" Target="../media/image1.png" /><Relationship Id="rId4" Type="http://schemas.openxmlformats.org/officeDocument/2006/relationships/image" Target="../media/image2.png" /><Relationship Id="rId5"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mc:Choice xmlns:p14="http://schemas.microsoft.com/office/powerpoint/2010/main" Requires="p14">
      <p:transition spd="slow" p14:dur="1250">
        <p:random/>
      </p:transition>
    </mc:Choice>
    <mc:Fallback>
      <p:transition spd="slow">
        <p:random/>
      </p:transition>
    </mc:Fallback>
  </mc:AlternateContent>
  <p:timing/>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rcRect l="10277" t="3244" r="6578" b="16599"/>
          <a:stretch>
            <a:fillRect/>
          </a:stretch>
        </p:blipFill>
        <p:spPr>
          <a:xfrm>
            <a:off x="0" y="0"/>
            <a:ext cx="12192000" cy="6863255"/>
          </a:xfrm>
          <a:prstGeom prst="rect">
            <a:avLst/>
          </a:prstGeom>
        </p:spPr>
      </p:pic>
      <p:pic>
        <p:nvPicPr>
          <p:cNvPr id="3074" name="Picture 2" descr="C:\Users\hedy501\Desktop\Nipic_2817082_2012102614334800538222.png"/>
          <p:cNvPicPr>
            <a:picLocks noChangeAspect="1"/>
          </p:cNvPicPr>
          <p:nvPr userDrawn="1"/>
        </p:nvPicPr>
        <p:blipFill>
          <a:blip r:embed="rId4"/>
          <a:stretch>
            <a:fillRect/>
          </a:stretch>
        </p:blipFill>
        <p:spPr>
          <a:xfrm>
            <a:off x="0" y="0"/>
            <a:ext cx="12208510" cy="6865620"/>
          </a:xfrm>
          <a:prstGeom prst="rect">
            <a:avLst/>
          </a:prstGeom>
          <a:noFill/>
          <a:ln w="9525">
            <a:noFill/>
          </a:ln>
        </p:spPr>
      </p:pic>
      <p:pic>
        <p:nvPicPr>
          <p:cNvPr id="2" name="Picture 2" descr="C:\Users\hedy501\Desktop\Nipic_2817082_2012102614334800538222.png"/>
          <p:cNvPicPr>
            <a:picLocks noChangeAspect="1"/>
          </p:cNvPicPr>
          <p:nvPr userDrawn="1"/>
        </p:nvPicPr>
        <p:blipFill>
          <a:blip r:embed="rId4"/>
          <a:stretch>
            <a:fillRect/>
          </a:stretch>
        </p:blipFill>
        <p:spPr>
          <a:xfrm flipH="1">
            <a:off x="0" y="0"/>
            <a:ext cx="12203430" cy="686308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Lst>
  <mc:AlternateContent>
    <mc:Choice xmlns:p14="http://schemas.microsoft.com/office/powerpoint/2010/main" Requires="p14">
      <p:transition spd="slow" p14:dur="1250">
        <p:random/>
      </p:transition>
    </mc:Choice>
    <mc:Fallback>
      <p:transition spd="slow">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xml" /><Relationship Id="rId3" Type="http://schemas.openxmlformats.org/officeDocument/2006/relationships/image" Target="../media/image3.jpeg" /><Relationship Id="rId4" Type="http://schemas.openxmlformats.org/officeDocument/2006/relationships/image" Target="../media/image4.png" /><Relationship Id="rId5" Type="http://schemas.openxmlformats.org/officeDocument/2006/relationships/image" Target="../media/image5.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16.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16.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16.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16.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xml" /><Relationship Id="rId3" Type="http://schemas.openxmlformats.org/officeDocument/2006/relationships/image" Target="../media/image3.jpeg" /><Relationship Id="rId4" Type="http://schemas.openxmlformats.org/officeDocument/2006/relationships/image" Target="../media/image6.png" /><Relationship Id="rId5" Type="http://schemas.openxmlformats.org/officeDocument/2006/relationships/image" Target="../media/image7.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16.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16.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16.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xml" /><Relationship Id="rId3" Type="http://schemas.openxmlformats.org/officeDocument/2006/relationships/image" Target="../media/image3.jpeg" /><Relationship Id="rId4" Type="http://schemas.openxmlformats.org/officeDocument/2006/relationships/image" Target="../media/image8.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17.png" /><Relationship Id="rId3" Type="http://schemas.openxmlformats.org/officeDocument/2006/relationships/image" Target="../media/image18.png" /><Relationship Id="rId4" Type="http://schemas.openxmlformats.org/officeDocument/2006/relationships/image" Target="../media/image1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image" Target="../media/image1.png" /><Relationship Id="rId4" Type="http://schemas.openxmlformats.org/officeDocument/2006/relationships/image" Target="../media/image2.png" /><Relationship Id="rId5" Type="http://schemas.openxmlformats.org/officeDocument/2006/relationships/image" Target="../media/image10.png" /><Relationship Id="rId6" Type="http://schemas.openxmlformats.org/officeDocument/2006/relationships/image" Target="../media/image11.png" /><Relationship Id="rId7" Type="http://schemas.openxmlformats.org/officeDocument/2006/relationships/image" Target="../media/image12.png" /><Relationship Id="rId8" Type="http://schemas.openxmlformats.org/officeDocument/2006/relationships/image" Target="../media/image13.png" /><Relationship Id="rId9" Type="http://schemas.openxmlformats.org/officeDocument/2006/relationships/image" Target="../media/image1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765"/>
            <a:ext cx="12192000" cy="6858000"/>
          </a:xfrm>
          <a:prstGeom prst="rect">
            <a:avLst/>
          </a:prstGeom>
        </p:spPr>
      </p:pic>
      <p:pic>
        <p:nvPicPr>
          <p:cNvPr id="3" name="图片 2"/>
          <p:cNvPicPr>
            <a:picLocks noChangeAspect="1"/>
          </p:cNvPicPr>
          <p:nvPr/>
        </p:nvPicPr>
        <p:blipFill>
          <a:blip r:embed="rId4"/>
          <a:stretch>
            <a:fillRect/>
          </a:stretch>
        </p:blipFill>
        <p:spPr>
          <a:xfrm>
            <a:off x="5198110" y="1629410"/>
            <a:ext cx="6690995" cy="4443730"/>
          </a:xfrm>
          <a:prstGeom prst="rect">
            <a:avLst/>
          </a:prstGeom>
        </p:spPr>
      </p:pic>
      <p:pic>
        <p:nvPicPr>
          <p:cNvPr id="2" name="图片 1"/>
          <p:cNvPicPr>
            <a:picLocks noChangeAspect="1"/>
          </p:cNvPicPr>
          <p:nvPr/>
        </p:nvPicPr>
        <p:blipFill>
          <a:blip r:embed="rId5"/>
          <a:stretch>
            <a:fillRect/>
          </a:stretch>
        </p:blipFill>
        <p:spPr>
          <a:xfrm>
            <a:off x="168910" y="-24765"/>
            <a:ext cx="4594860" cy="6738620"/>
          </a:xfrm>
          <a:prstGeom prst="rect">
            <a:avLst/>
          </a:prstGeom>
        </p:spPr>
      </p:pic>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l="26303" r="15070" b="6237"/>
          <a:stretch>
            <a:fillRect/>
          </a:stretch>
        </p:blipFill>
        <p:spPr>
          <a:xfrm>
            <a:off x="1" y="0"/>
            <a:ext cx="12191998" cy="6980903"/>
          </a:xfrm>
          <a:prstGeom prst="rect">
            <a:avLst/>
          </a:prstGeom>
        </p:spPr>
      </p:pic>
      <p:sp>
        <p:nvSpPr>
          <p:cNvPr id="3" name="矩形 2"/>
          <p:cNvSpPr/>
          <p:nvPr/>
        </p:nvSpPr>
        <p:spPr>
          <a:xfrm>
            <a:off x="826135" y="1163955"/>
            <a:ext cx="5669280" cy="2306955"/>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latin typeface="微软雅黑" panose="020b0503020204020204" charset="-122"/>
                <a:ea typeface="微软雅黑"/>
              </a:rPr>
              <a:t>学生自读课文</a:t>
            </a:r>
            <a:endParaRPr lang="zh-CN" altLang="en-US" sz="7200" b="1">
              <a:ln w="22225">
                <a:solidFill>
                  <a:schemeClr val="accent2"/>
                </a:solidFill>
                <a:prstDash val="solid"/>
              </a:ln>
              <a:solidFill>
                <a:schemeClr val="accent2">
                  <a:lumMod val="40000"/>
                  <a:lumOff val="60000"/>
                </a:schemeClr>
              </a:solidFill>
              <a:effectLst/>
              <a:latin typeface="微软雅黑" panose="020b0503020204020204" charset="-122"/>
              <a:ea typeface="微软雅黑"/>
            </a:endParaRPr>
          </a:p>
          <a:p>
            <a:pPr algn="ctr"/>
            <a:r>
              <a:rPr lang="zh-CN" altLang="en-US" sz="7200" b="1">
                <a:ln w="22225">
                  <a:solidFill>
                    <a:schemeClr val="accent2"/>
                  </a:solidFill>
                  <a:prstDash val="solid"/>
                </a:ln>
                <a:solidFill>
                  <a:schemeClr val="accent2">
                    <a:lumMod val="40000"/>
                    <a:lumOff val="60000"/>
                  </a:schemeClr>
                </a:solidFill>
                <a:effectLst/>
                <a:latin typeface="微软雅黑" panose="020b0503020204020204" charset="-122"/>
                <a:ea typeface="微软雅黑"/>
              </a:rPr>
              <a:t>解决阅读障碍</a:t>
            </a:r>
            <a:endParaRPr lang="zh-CN" altLang="en-US" sz="7200" b="1">
              <a:ln w="22225">
                <a:solidFill>
                  <a:schemeClr val="accent2"/>
                </a:solidFill>
                <a:prstDash val="solid"/>
              </a:ln>
              <a:solidFill>
                <a:schemeClr val="accent2">
                  <a:lumMod val="40000"/>
                  <a:lumOff val="60000"/>
                </a:schemeClr>
              </a:solidFill>
              <a:effectLst/>
              <a:latin typeface="微软雅黑" panose="020b0503020204020204" charset="-122"/>
              <a:ea typeface="微软雅黑"/>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l="26303" r="15070" b="6237"/>
          <a:stretch>
            <a:fillRect/>
          </a:stretch>
        </p:blipFill>
        <p:spPr>
          <a:xfrm>
            <a:off x="1" y="-61595"/>
            <a:ext cx="12191998" cy="6980903"/>
          </a:xfrm>
          <a:prstGeom prst="rect">
            <a:avLst/>
          </a:prstGeom>
        </p:spPr>
      </p:pic>
      <p:sp>
        <p:nvSpPr>
          <p:cNvPr id="3" name="矩形 2"/>
          <p:cNvSpPr/>
          <p:nvPr/>
        </p:nvSpPr>
        <p:spPr>
          <a:xfrm>
            <a:off x="554355" y="721995"/>
            <a:ext cx="749808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latin typeface="微软雅黑" panose="020b0503020204020204" charset="-122"/>
                <a:ea typeface="微软雅黑"/>
              </a:rPr>
              <a:t>梳理文章结构思路</a:t>
            </a:r>
            <a:endParaRPr lang="zh-CN" altLang="en-US" sz="7200" b="1">
              <a:ln w="22225">
                <a:solidFill>
                  <a:schemeClr val="accent2"/>
                </a:solidFill>
                <a:prstDash val="solid"/>
              </a:ln>
              <a:solidFill>
                <a:schemeClr val="accent2">
                  <a:lumMod val="40000"/>
                  <a:lumOff val="60000"/>
                </a:schemeClr>
              </a:solidFill>
              <a:effectLst/>
              <a:latin typeface="微软雅黑" panose="020b0503020204020204" charset="-122"/>
              <a:ea typeface="微软雅黑"/>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6e920474e6767df16738c45c25d6696c"/>
          <p:cNvPicPr>
            <a:picLocks noChangeAspect="1"/>
          </p:cNvPicPr>
          <p:nvPr/>
        </p:nvPicPr>
        <p:blipFill>
          <a:blip r:embed="rId2"/>
          <a:srcRect l="9456" t="1989" r="9323" b="1998"/>
          <a:stretch>
            <a:fillRect/>
          </a:stretch>
        </p:blipFill>
        <p:spPr>
          <a:xfrm>
            <a:off x="5080" y="-19050"/>
            <a:ext cx="5808980" cy="6866890"/>
          </a:xfrm>
          <a:prstGeom prst="rect">
            <a:avLst/>
          </a:prstGeom>
        </p:spPr>
      </p:pic>
      <p:sp>
        <p:nvSpPr>
          <p:cNvPr id="3" name="文本框 2"/>
          <p:cNvSpPr txBox="1"/>
          <p:nvPr/>
        </p:nvSpPr>
        <p:spPr>
          <a:xfrm>
            <a:off x="6429375" y="2122805"/>
            <a:ext cx="4572000" cy="3784600"/>
          </a:xfrm>
          <a:prstGeom prst="rect">
            <a:avLst/>
          </a:prstGeom>
          <a:noFill/>
        </p:spPr>
        <p:txBody>
          <a:bodyPr wrap="square" rtlCol="0" anchor="t">
            <a:spAutoFit/>
          </a:bodyPr>
          <a:lstStyle/>
          <a:p>
            <a:r>
              <a:rPr lang="zh-CN" altLang="en-US" sz="4800" b="1">
                <a:latin typeface="微软雅黑" panose="020b0503020204020204" charset="-122"/>
                <a:ea typeface="微软雅黑"/>
              </a:rPr>
              <a:t>通读全文，思考：文章的行文思路是怎样的？请概括文章的主要内容。</a:t>
            </a:r>
            <a:endParaRPr lang="zh-CN" altLang="en-US" sz="4800" b="1">
              <a:latin typeface="微软雅黑" panose="020b0503020204020204" charset="-122"/>
              <a:ea typeface="微软雅黑"/>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5471" y="226142"/>
            <a:ext cx="11661058" cy="63811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srcRect l="1118" t="4497" r="4733"/>
          <a:stretch>
            <a:fillRect/>
          </a:stretch>
        </p:blipFill>
        <p:spPr>
          <a:xfrm>
            <a:off x="8726109" y="4424516"/>
            <a:ext cx="3200420" cy="2182761"/>
          </a:xfrm>
          <a:prstGeom prst="rect">
            <a:avLst/>
          </a:prstGeom>
          <a:effectLst>
            <a:outerShdw blurRad="76200" dir="13500000" sy="23000" kx="1200000" algn="br" rotWithShape="0">
              <a:prstClr val="black">
                <a:alpha val="20000"/>
              </a:prstClr>
            </a:outerShdw>
          </a:effectLst>
        </p:spPr>
      </p:pic>
      <p:sp>
        <p:nvSpPr>
          <p:cNvPr id="3" name="文本框 2"/>
          <p:cNvSpPr txBox="1"/>
          <p:nvPr/>
        </p:nvSpPr>
        <p:spPr>
          <a:xfrm>
            <a:off x="560705" y="1016000"/>
            <a:ext cx="9178290" cy="4030980"/>
          </a:xfrm>
          <a:prstGeom prst="rect">
            <a:avLst/>
          </a:prstGeom>
          <a:noFill/>
        </p:spPr>
        <p:txBody>
          <a:bodyPr wrap="square" rtlCol="0" anchor="t">
            <a:spAutoFit/>
          </a:bodyPr>
          <a:lstStyle/>
          <a:p>
            <a:r>
              <a:rPr lang="zh-CN" altLang="en-US" sz="3200" b="1">
                <a:latin typeface="微软雅黑" panose="020b0503020204020204" charset="-122"/>
                <a:ea typeface="微软雅黑"/>
                <a:cs typeface="微软雅黑" panose="020b0503020204020204" charset="-122"/>
              </a:rPr>
              <a:t>【明确】</a:t>
            </a:r>
            <a:endParaRPr lang="zh-CN" altLang="en-US" sz="3200" b="1">
              <a:latin typeface="微软雅黑" panose="020b0503020204020204" charset="-122"/>
              <a:ea typeface="微软雅黑"/>
              <a:cs typeface="微软雅黑" panose="020b0503020204020204" charset="-122"/>
            </a:endParaRPr>
          </a:p>
          <a:p>
            <a:r>
              <a:rPr lang="zh-CN" altLang="en-US" sz="3200" b="1">
                <a:latin typeface="微软雅黑" panose="020b0503020204020204" charset="-122"/>
                <a:ea typeface="微软雅黑"/>
                <a:cs typeface="微软雅黑" panose="020b0503020204020204" charset="-122"/>
              </a:rPr>
              <a:t>作者首先阐明工匠精神是时代的需要，然后分析论述工匠精神的价值和意义以及工匠精神的内涵，最后号召人们践行工匠精神。全文可分四部分。</a:t>
            </a:r>
            <a:endParaRPr lang="zh-CN" altLang="en-US" sz="3200" b="1">
              <a:latin typeface="微软雅黑" panose="020b0503020204020204" charset="-122"/>
              <a:ea typeface="微软雅黑"/>
              <a:cs typeface="微软雅黑" panose="020b0503020204020204" charset="-122"/>
            </a:endParaRPr>
          </a:p>
          <a:p>
            <a:r>
              <a:rPr lang="zh-CN" altLang="en-US" sz="3200" b="1">
                <a:latin typeface="微软雅黑" panose="020b0503020204020204" charset="-122"/>
                <a:ea typeface="微软雅黑"/>
                <a:cs typeface="微软雅黑" panose="020b0503020204020204" charset="-122"/>
              </a:rPr>
              <a:t>第一部分（1）：时代呼唤工匠精神。</a:t>
            </a:r>
            <a:endParaRPr lang="zh-CN" altLang="en-US" sz="3200" b="1">
              <a:latin typeface="微软雅黑" panose="020b0503020204020204" charset="-122"/>
              <a:ea typeface="微软雅黑"/>
              <a:cs typeface="微软雅黑" panose="020b0503020204020204" charset="-122"/>
            </a:endParaRPr>
          </a:p>
          <a:p>
            <a:r>
              <a:rPr lang="zh-CN" altLang="en-US" sz="3200" b="1">
                <a:latin typeface="微软雅黑" panose="020b0503020204020204" charset="-122"/>
                <a:ea typeface="微软雅黑"/>
                <a:cs typeface="微软雅黑" panose="020b0503020204020204" charset="-122"/>
              </a:rPr>
              <a:t>第二部分（2-3）：阐述工匠精神的当代价值。</a:t>
            </a:r>
            <a:endParaRPr lang="zh-CN" altLang="en-US" sz="3200" b="1">
              <a:latin typeface="微软雅黑" panose="020b0503020204020204" charset="-122"/>
              <a:ea typeface="微软雅黑"/>
              <a:cs typeface="微软雅黑" panose="020b0503020204020204" charset="-122"/>
            </a:endParaRPr>
          </a:p>
          <a:p>
            <a:r>
              <a:rPr lang="zh-CN" altLang="en-US" sz="3200" b="1">
                <a:latin typeface="微软雅黑" panose="020b0503020204020204" charset="-122"/>
                <a:ea typeface="微软雅黑"/>
                <a:cs typeface="微软雅黑" panose="020b0503020204020204" charset="-122"/>
              </a:rPr>
              <a:t>第三部分（4）：阐述工匠精神的内涵。</a:t>
            </a:r>
            <a:endParaRPr lang="zh-CN" altLang="en-US" sz="3200" b="1">
              <a:latin typeface="微软雅黑" panose="020b0503020204020204" charset="-122"/>
              <a:ea typeface="微软雅黑"/>
              <a:cs typeface="微软雅黑" panose="020b0503020204020204" charset="-122"/>
            </a:endParaRPr>
          </a:p>
          <a:p>
            <a:r>
              <a:rPr lang="zh-CN" altLang="en-US" sz="3200" b="1">
                <a:latin typeface="微软雅黑" panose="020b0503020204020204" charset="-122"/>
                <a:ea typeface="微软雅黑"/>
                <a:cs typeface="微软雅黑" panose="020b0503020204020204" charset="-122"/>
              </a:rPr>
              <a:t>第四部分（5）：呼吁每个人都要践行工匠精神。</a:t>
            </a:r>
            <a:endParaRPr lang="zh-CN" altLang="en-US" sz="3200" b="1">
              <a:latin typeface="微软雅黑" panose="020b0503020204020204" charset="-122"/>
              <a:ea typeface="微软雅黑"/>
              <a:cs typeface="微软雅黑" panose="020b0503020204020204" charset="-122"/>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l="26303" r="15070" b="6237"/>
          <a:stretch>
            <a:fillRect/>
          </a:stretch>
        </p:blipFill>
        <p:spPr>
          <a:xfrm>
            <a:off x="1" y="0"/>
            <a:ext cx="12191998" cy="6980903"/>
          </a:xfrm>
          <a:prstGeom prst="rect">
            <a:avLst/>
          </a:prstGeom>
        </p:spPr>
      </p:pic>
      <p:sp>
        <p:nvSpPr>
          <p:cNvPr id="3" name="矩形 2"/>
          <p:cNvSpPr/>
          <p:nvPr/>
        </p:nvSpPr>
        <p:spPr>
          <a:xfrm>
            <a:off x="241935" y="1075055"/>
            <a:ext cx="6583680" cy="2306955"/>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latin typeface="微软雅黑" panose="020b0503020204020204" charset="-122"/>
                <a:ea typeface="微软雅黑"/>
              </a:rPr>
              <a:t>分析工匠精神的</a:t>
            </a:r>
            <a:endParaRPr lang="zh-CN" altLang="en-US" sz="7200" b="1">
              <a:ln w="22225">
                <a:solidFill>
                  <a:schemeClr val="accent2"/>
                </a:solidFill>
                <a:prstDash val="solid"/>
              </a:ln>
              <a:solidFill>
                <a:schemeClr val="accent2">
                  <a:lumMod val="40000"/>
                  <a:lumOff val="60000"/>
                </a:schemeClr>
              </a:solidFill>
              <a:effectLst/>
              <a:latin typeface="微软雅黑" panose="020b0503020204020204" charset="-122"/>
              <a:ea typeface="微软雅黑"/>
            </a:endParaRPr>
          </a:p>
          <a:p>
            <a:pPr algn="ctr"/>
            <a:r>
              <a:rPr lang="zh-CN" altLang="en-US" sz="7200" b="1">
                <a:ln w="22225">
                  <a:solidFill>
                    <a:schemeClr val="accent2"/>
                  </a:solidFill>
                  <a:prstDash val="solid"/>
                </a:ln>
                <a:solidFill>
                  <a:schemeClr val="accent2">
                    <a:lumMod val="40000"/>
                    <a:lumOff val="60000"/>
                  </a:schemeClr>
                </a:solidFill>
                <a:effectLst/>
                <a:latin typeface="微软雅黑" panose="020b0503020204020204" charset="-122"/>
                <a:ea typeface="微软雅黑"/>
              </a:rPr>
              <a:t>内涵和定义</a:t>
            </a:r>
            <a:endParaRPr lang="zh-CN" altLang="en-US" sz="7200" b="1">
              <a:ln w="22225">
                <a:solidFill>
                  <a:schemeClr val="accent2"/>
                </a:solidFill>
                <a:prstDash val="solid"/>
              </a:ln>
              <a:solidFill>
                <a:schemeClr val="accent2">
                  <a:lumMod val="40000"/>
                  <a:lumOff val="60000"/>
                </a:schemeClr>
              </a:solidFill>
              <a:effectLst/>
              <a:latin typeface="微软雅黑" panose="020b0503020204020204" charset="-122"/>
              <a:ea typeface="微软雅黑"/>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6e920474e6767df16738c45c25d6696c"/>
          <p:cNvPicPr>
            <a:picLocks noChangeAspect="1"/>
          </p:cNvPicPr>
          <p:nvPr/>
        </p:nvPicPr>
        <p:blipFill>
          <a:blip r:embed="rId2"/>
          <a:srcRect l="9456" t="1989" r="9323" b="1998"/>
          <a:stretch>
            <a:fillRect/>
          </a:stretch>
        </p:blipFill>
        <p:spPr>
          <a:xfrm>
            <a:off x="5080" y="-19050"/>
            <a:ext cx="5808980" cy="6866890"/>
          </a:xfrm>
          <a:prstGeom prst="rect">
            <a:avLst/>
          </a:prstGeom>
        </p:spPr>
      </p:pic>
      <p:sp>
        <p:nvSpPr>
          <p:cNvPr id="3" name="文本框 2"/>
          <p:cNvSpPr txBox="1"/>
          <p:nvPr/>
        </p:nvSpPr>
        <p:spPr>
          <a:xfrm>
            <a:off x="6377940" y="2059305"/>
            <a:ext cx="4710430" cy="3046095"/>
          </a:xfrm>
          <a:prstGeom prst="rect">
            <a:avLst/>
          </a:prstGeom>
          <a:noFill/>
        </p:spPr>
        <p:txBody>
          <a:bodyPr wrap="square" rtlCol="0" anchor="t">
            <a:spAutoFit/>
          </a:bodyPr>
          <a:lstStyle/>
          <a:p>
            <a:r>
              <a:rPr lang="zh-CN" altLang="en-US" sz="4800" b="1">
                <a:latin typeface="微软雅黑" panose="020b0503020204020204" charset="-122"/>
                <a:ea typeface="微软雅黑"/>
                <a:cs typeface="微软雅黑" panose="020b0503020204020204" charset="-122"/>
              </a:rPr>
              <a:t>阅读文章前 3 自然段，思考：工匠精神的提出有什么现实意义？</a:t>
            </a:r>
            <a:endParaRPr lang="zh-CN" altLang="en-US" sz="4800" b="1">
              <a:latin typeface="微软雅黑" panose="020b0503020204020204" charset="-122"/>
              <a:ea typeface="微软雅黑"/>
              <a:cs typeface="微软雅黑" panose="020b0503020204020204" charset="-122"/>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5471" y="226142"/>
            <a:ext cx="11661058" cy="63811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srcRect l="1118" t="4497" r="4733"/>
          <a:stretch>
            <a:fillRect/>
          </a:stretch>
        </p:blipFill>
        <p:spPr>
          <a:xfrm>
            <a:off x="8726109" y="4424516"/>
            <a:ext cx="3200420" cy="2182761"/>
          </a:xfrm>
          <a:prstGeom prst="rect">
            <a:avLst/>
          </a:prstGeom>
          <a:effectLst>
            <a:outerShdw blurRad="76200" dir="13500000" sy="23000" kx="1200000" algn="br" rotWithShape="0">
              <a:prstClr val="black">
                <a:alpha val="20000"/>
              </a:prstClr>
            </a:outerShdw>
          </a:effectLst>
        </p:spPr>
      </p:pic>
      <p:sp>
        <p:nvSpPr>
          <p:cNvPr id="3" name="文本框 2"/>
          <p:cNvSpPr txBox="1"/>
          <p:nvPr/>
        </p:nvSpPr>
        <p:spPr>
          <a:xfrm>
            <a:off x="408305" y="342265"/>
            <a:ext cx="10647045" cy="6554470"/>
          </a:xfrm>
          <a:prstGeom prst="rect">
            <a:avLst/>
          </a:prstGeom>
          <a:noFill/>
        </p:spPr>
        <p:txBody>
          <a:bodyPr wrap="square" rtlCol="0" anchor="t">
            <a:spAutoFit/>
          </a:bodyPr>
          <a:lstStyle/>
          <a:p>
            <a:r>
              <a:rPr lang="zh-CN" altLang="en-US" sz="2800" b="1">
                <a:latin typeface="微软雅黑" panose="020b0503020204020204" charset="-122"/>
                <a:ea typeface="微软雅黑"/>
                <a:cs typeface="微软雅黑" panose="020b0503020204020204" charset="-122"/>
              </a:rPr>
              <a:t>【明确】（1）是时代发展的需要。现在是一个更加注重精细品质和独特体验的时代，倡导工匠精神，对产品精雕细琢，才能经受住用户挑剔眼光的检验。</a:t>
            </a:r>
            <a:endParaRPr lang="zh-CN" altLang="en-US" sz="2800" b="1">
              <a:latin typeface="微软雅黑" panose="020b0503020204020204" charset="-122"/>
              <a:ea typeface="微软雅黑"/>
              <a:cs typeface="微软雅黑" panose="020b0503020204020204" charset="-122"/>
            </a:endParaRPr>
          </a:p>
          <a:p>
            <a:r>
              <a:rPr lang="zh-CN" altLang="en-US" sz="2800" b="1">
                <a:latin typeface="微软雅黑" panose="020b0503020204020204" charset="-122"/>
                <a:ea typeface="微软雅黑"/>
                <a:cs typeface="微软雅黑" panose="020b0503020204020204" charset="-122"/>
              </a:rPr>
              <a:t>（2）是企业发展的需要。工匠精神厚植的企业，能够气质雍容、活力涌流。企业才有发展前途。</a:t>
            </a:r>
            <a:endParaRPr lang="zh-CN" altLang="en-US" sz="2800" b="1">
              <a:latin typeface="微软雅黑" panose="020b0503020204020204" charset="-122"/>
              <a:ea typeface="微软雅黑"/>
              <a:cs typeface="微软雅黑" panose="020b0503020204020204" charset="-122"/>
            </a:endParaRPr>
          </a:p>
          <a:p>
            <a:r>
              <a:rPr lang="zh-CN" altLang="en-US" sz="2800" b="1">
                <a:latin typeface="微软雅黑" panose="020b0503020204020204" charset="-122"/>
                <a:ea typeface="微软雅黑"/>
                <a:cs typeface="微软雅黑" panose="020b0503020204020204" charset="-122"/>
              </a:rPr>
              <a:t>（3）是国家发展进步的需要。崇尚工匠精神的国家，具有有健康的市场环境和深厚的人文素养，国家的发展才能具有持续不竭动力。</a:t>
            </a:r>
            <a:endParaRPr lang="zh-CN" altLang="en-US" sz="2800" b="1">
              <a:latin typeface="微软雅黑" panose="020b0503020204020204" charset="-122"/>
              <a:ea typeface="微软雅黑"/>
              <a:cs typeface="微软雅黑" panose="020b0503020204020204" charset="-122"/>
            </a:endParaRPr>
          </a:p>
          <a:p>
            <a:r>
              <a:rPr lang="zh-CN" altLang="en-US" sz="2800" b="1">
                <a:latin typeface="微软雅黑" panose="020b0503020204020204" charset="-122"/>
                <a:ea typeface="微软雅黑"/>
                <a:cs typeface="微软雅黑" panose="020b0503020204020204" charset="-122"/>
              </a:rPr>
              <a:t>（4）是人类文明进步的推动力量。匠高超的人赋予器物以生命，刷新着社会的审美追求，扩充着人类文明的疆域。</a:t>
            </a:r>
            <a:endParaRPr lang="zh-CN" altLang="en-US" sz="2800" b="1">
              <a:latin typeface="微软雅黑" panose="020b0503020204020204" charset="-122"/>
              <a:ea typeface="微软雅黑"/>
              <a:cs typeface="微软雅黑" panose="020b0503020204020204" charset="-122"/>
            </a:endParaRPr>
          </a:p>
          <a:p>
            <a:r>
              <a:rPr lang="zh-CN" altLang="en-US" sz="2800" b="1">
                <a:latin typeface="微软雅黑" panose="020b0503020204020204" charset="-122"/>
                <a:ea typeface="微软雅黑"/>
                <a:cs typeface="微软雅黑" panose="020b0503020204020204" charset="-122"/>
              </a:rPr>
              <a:t>（5）崇尚工匠精神是为了擦亮爱岗敬业、劳动光荣的价值原色，倡导质量至上、品质取胜的市场风尚，展现创新引领、追求卓越的时代精神，为中国制造强筋健骨，为中国文化立根固本，为中国力量凝神</a:t>
            </a:r>
            <a:endParaRPr lang="zh-CN" altLang="en-US" sz="2800" b="1">
              <a:latin typeface="微软雅黑" panose="020b0503020204020204" charset="-122"/>
              <a:ea typeface="微软雅黑"/>
              <a:cs typeface="微软雅黑" panose="020b0503020204020204" charset="-122"/>
            </a:endParaRPr>
          </a:p>
          <a:p>
            <a:r>
              <a:rPr lang="zh-CN" altLang="en-US" sz="2800" b="1">
                <a:latin typeface="微软雅黑" panose="020b0503020204020204" charset="-122"/>
                <a:ea typeface="微软雅黑"/>
                <a:cs typeface="微软雅黑" panose="020b0503020204020204" charset="-122"/>
              </a:rPr>
              <a:t>铸魂。</a:t>
            </a:r>
            <a:endParaRPr lang="zh-CN" altLang="en-US" sz="2800" b="1">
              <a:latin typeface="微软雅黑" panose="020b0503020204020204" charset="-122"/>
              <a:ea typeface="微软雅黑"/>
              <a:cs typeface="微软雅黑" panose="020b0503020204020204" charset="-122"/>
            </a:endParaRPr>
          </a:p>
          <a:p>
            <a:endParaRPr lang="zh-CN" altLang="en-US" sz="2800" b="1">
              <a:latin typeface="微软雅黑" panose="020b0503020204020204" charset="-122"/>
              <a:ea typeface="微软雅黑"/>
              <a:cs typeface="微软雅黑" panose="020b0503020204020204" charset="-122"/>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6e920474e6767df16738c45c25d6696c"/>
          <p:cNvPicPr>
            <a:picLocks noChangeAspect="1"/>
          </p:cNvPicPr>
          <p:nvPr/>
        </p:nvPicPr>
        <p:blipFill>
          <a:blip r:embed="rId2"/>
          <a:srcRect l="9456" t="1989" r="9323" b="1998"/>
          <a:stretch>
            <a:fillRect/>
          </a:stretch>
        </p:blipFill>
        <p:spPr>
          <a:xfrm>
            <a:off x="5080" y="-19050"/>
            <a:ext cx="5808980" cy="6866890"/>
          </a:xfrm>
          <a:prstGeom prst="rect">
            <a:avLst/>
          </a:prstGeom>
        </p:spPr>
      </p:pic>
      <p:sp>
        <p:nvSpPr>
          <p:cNvPr id="3" name="文本框 2"/>
          <p:cNvSpPr txBox="1"/>
          <p:nvPr/>
        </p:nvSpPr>
        <p:spPr>
          <a:xfrm>
            <a:off x="5987415" y="2071370"/>
            <a:ext cx="4849495" cy="3784600"/>
          </a:xfrm>
          <a:prstGeom prst="rect">
            <a:avLst/>
          </a:prstGeom>
          <a:noFill/>
        </p:spPr>
        <p:txBody>
          <a:bodyPr wrap="square" rtlCol="0" anchor="t">
            <a:spAutoFit/>
          </a:bodyPr>
          <a:lstStyle/>
          <a:p>
            <a:r>
              <a:rPr lang="zh-CN" altLang="en-US" sz="6000" b="1">
                <a:latin typeface="微软雅黑" panose="020b0503020204020204" charset="-122"/>
                <a:ea typeface="微软雅黑"/>
                <a:cs typeface="微软雅黑" panose="020b0503020204020204" charset="-122"/>
              </a:rPr>
              <a:t>阅读课文第 4、5 段，思考：1.工匠精神的内涵有哪些？</a:t>
            </a:r>
            <a:endParaRPr lang="zh-CN" altLang="en-US" sz="6000" b="1">
              <a:latin typeface="微软雅黑" panose="020b0503020204020204" charset="-122"/>
              <a:ea typeface="微软雅黑"/>
              <a:cs typeface="微软雅黑" panose="020b0503020204020204" charset="-122"/>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5471" y="226142"/>
            <a:ext cx="11661058" cy="63811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srcRect l="1118" t="4497" r="4733"/>
          <a:stretch>
            <a:fillRect/>
          </a:stretch>
        </p:blipFill>
        <p:spPr>
          <a:xfrm>
            <a:off x="8726109" y="4424516"/>
            <a:ext cx="3200420" cy="2182761"/>
          </a:xfrm>
          <a:prstGeom prst="rect">
            <a:avLst/>
          </a:prstGeom>
          <a:effectLst>
            <a:outerShdw blurRad="76200" dir="13500000" sy="23000" kx="1200000" algn="br" rotWithShape="0">
              <a:prstClr val="black">
                <a:alpha val="20000"/>
              </a:prstClr>
            </a:outerShdw>
          </a:effectLst>
        </p:spPr>
      </p:pic>
      <p:sp>
        <p:nvSpPr>
          <p:cNvPr id="3" name="文本框 2"/>
          <p:cNvSpPr txBox="1"/>
          <p:nvPr/>
        </p:nvSpPr>
        <p:spPr>
          <a:xfrm>
            <a:off x="447040" y="853440"/>
            <a:ext cx="11297920" cy="4030980"/>
          </a:xfrm>
          <a:prstGeom prst="rect">
            <a:avLst/>
          </a:prstGeom>
          <a:noFill/>
        </p:spPr>
        <p:txBody>
          <a:bodyPr wrap="square" rtlCol="0" anchor="t">
            <a:spAutoFit/>
          </a:bodyPr>
          <a:lstStyle/>
          <a:p>
            <a:r>
              <a:rPr lang="zh-CN" altLang="en-US" sz="3200" b="1">
                <a:latin typeface="微软雅黑" panose="020b0503020204020204" charset="-122"/>
                <a:ea typeface="微软雅黑"/>
                <a:cs typeface="微软雅黑" panose="020b0503020204020204" charset="-122"/>
              </a:rPr>
              <a:t>【明确】（1）是雕琢技艺，追求高精尖的产品质量意识。</a:t>
            </a:r>
            <a:endParaRPr lang="zh-CN" altLang="en-US" sz="3200" b="1">
              <a:latin typeface="微软雅黑" panose="020b0503020204020204" charset="-122"/>
              <a:ea typeface="微软雅黑"/>
              <a:cs typeface="微软雅黑" panose="020b0503020204020204" charset="-122"/>
            </a:endParaRPr>
          </a:p>
          <a:p>
            <a:r>
              <a:rPr lang="zh-CN" altLang="en-US" sz="3200" b="1">
                <a:latin typeface="微软雅黑" panose="020b0503020204020204" charset="-122"/>
                <a:ea typeface="微软雅黑"/>
                <a:cs typeface="微软雅黑" panose="020b0503020204020204" charset="-122"/>
              </a:rPr>
              <a:t>（2）是心思巧妙、技艺精湛、造诣高深的匠人素质。</a:t>
            </a:r>
            <a:endParaRPr lang="zh-CN" altLang="en-US" sz="3200" b="1">
              <a:latin typeface="微软雅黑" panose="020b0503020204020204" charset="-122"/>
              <a:ea typeface="微软雅黑"/>
              <a:cs typeface="微软雅黑" panose="020b0503020204020204" charset="-122"/>
            </a:endParaRPr>
          </a:p>
          <a:p>
            <a:r>
              <a:rPr lang="zh-CN" altLang="en-US" sz="3200" b="1">
                <a:latin typeface="微软雅黑" panose="020b0503020204020204" charset="-122"/>
                <a:ea typeface="微软雅黑"/>
                <a:cs typeface="微软雅黑" panose="020b0503020204020204" charset="-122"/>
              </a:rPr>
              <a:t>（3）是对技艺发自肺腑、专心如一的热爱，是废寝忘食、尽心竭力的付出；是对技艺、产品臻于至善、超今冠古的追求，是出类拔萃、巧夺天工的卓越；是冰心一片、物我两忘的境界，是雷打不动，脚踏实地的淡定。</a:t>
            </a:r>
            <a:endParaRPr lang="zh-CN" altLang="en-US" sz="3200" b="1">
              <a:latin typeface="微软雅黑" panose="020b0503020204020204" charset="-122"/>
              <a:ea typeface="微软雅黑"/>
              <a:cs typeface="微软雅黑" panose="020b0503020204020204" charset="-122"/>
            </a:endParaRPr>
          </a:p>
          <a:p>
            <a:r>
              <a:rPr lang="zh-CN" altLang="en-US" sz="3200" b="1">
                <a:latin typeface="微软雅黑" panose="020b0503020204020204" charset="-122"/>
                <a:ea typeface="微软雅黑"/>
                <a:cs typeface="微软雅黑" panose="020b0503020204020204" charset="-122"/>
              </a:rPr>
              <a:t>（4）是格物致知、正心诚意的生命哲学，是技进乎道、超然达观的人生信念</a:t>
            </a:r>
            <a:endParaRPr lang="zh-CN" altLang="en-US" sz="3200" b="1">
              <a:latin typeface="微软雅黑" panose="020b0503020204020204" charset="-122"/>
              <a:ea typeface="微软雅黑"/>
              <a:cs typeface="微软雅黑" panose="020b0503020204020204" charset="-122"/>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6e920474e6767df16738c45c25d6696c"/>
          <p:cNvPicPr>
            <a:picLocks noChangeAspect="1"/>
          </p:cNvPicPr>
          <p:nvPr/>
        </p:nvPicPr>
        <p:blipFill>
          <a:blip r:embed="rId2"/>
          <a:srcRect l="9456" t="1989" r="9323" b="1998"/>
          <a:stretch>
            <a:fillRect/>
          </a:stretch>
        </p:blipFill>
        <p:spPr>
          <a:xfrm>
            <a:off x="5080" y="-19050"/>
            <a:ext cx="5808980" cy="6866890"/>
          </a:xfrm>
          <a:prstGeom prst="rect">
            <a:avLst/>
          </a:prstGeom>
        </p:spPr>
      </p:pic>
      <p:sp>
        <p:nvSpPr>
          <p:cNvPr id="3" name="文本框 2"/>
          <p:cNvSpPr txBox="1"/>
          <p:nvPr/>
        </p:nvSpPr>
        <p:spPr>
          <a:xfrm>
            <a:off x="6302375" y="935990"/>
            <a:ext cx="5228590" cy="3784600"/>
          </a:xfrm>
          <a:prstGeom prst="rect">
            <a:avLst/>
          </a:prstGeom>
          <a:noFill/>
        </p:spPr>
        <p:txBody>
          <a:bodyPr wrap="square" rtlCol="0" anchor="t">
            <a:spAutoFit/>
          </a:bodyPr>
          <a:lstStyle/>
          <a:p>
            <a:r>
              <a:rPr lang="zh-CN" altLang="en-US" sz="8000" b="1">
                <a:latin typeface="微软雅黑" panose="020b0503020204020204" charset="-122"/>
                <a:ea typeface="微软雅黑"/>
              </a:rPr>
              <a:t>我们应该如何践行工匠精神？</a:t>
            </a:r>
            <a:endParaRPr lang="zh-CN" altLang="en-US" sz="8000" b="1">
              <a:latin typeface="微软雅黑" panose="020b0503020204020204" charset="-122"/>
              <a:ea typeface="微软雅黑"/>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 name="图片 1"/>
          <p:cNvPicPr>
            <a:picLocks noChangeAspect="1"/>
          </p:cNvPicPr>
          <p:nvPr/>
        </p:nvPicPr>
        <p:blipFill>
          <a:blip r:embed="rId4"/>
          <a:stretch>
            <a:fillRect/>
          </a:stretch>
        </p:blipFill>
        <p:spPr>
          <a:xfrm>
            <a:off x="0" y="0"/>
            <a:ext cx="5725160" cy="3922395"/>
          </a:xfrm>
          <a:prstGeom prst="rect">
            <a:avLst/>
          </a:prstGeom>
        </p:spPr>
      </p:pic>
      <p:pic>
        <p:nvPicPr>
          <p:cNvPr id="5" name="图片 4"/>
          <p:cNvPicPr>
            <a:picLocks noChangeAspect="1"/>
          </p:cNvPicPr>
          <p:nvPr/>
        </p:nvPicPr>
        <p:blipFill>
          <a:blip r:embed="rId5"/>
          <a:stretch>
            <a:fillRect/>
          </a:stretch>
        </p:blipFill>
        <p:spPr>
          <a:xfrm>
            <a:off x="5725160" y="3300095"/>
            <a:ext cx="6466840" cy="3401695"/>
          </a:xfrm>
          <a:prstGeom prst="rect">
            <a:avLst/>
          </a:prstGeom>
        </p:spPr>
      </p:pic>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2000"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2000" fill="hold">
                                          <p:stCondLst>
                                            <p:cond delay="0"/>
                                          </p:stCondLst>
                                        </p:cTn>
                                        <p:tgtEl>
                                          <p:spTgt spid="5"/>
                                        </p:tgtEl>
                                        <p:attrNameLst>
                                          <p:attrName>style.visibility</p:attrName>
                                        </p:attrNameLst>
                                      </p:cBhvr>
                                      <p:to>
                                        <p:strVal val="visible"/>
                                      </p:to>
                                    </p:set>
                                    <p:anim calcmode="lin" valueType="num">
                                      <p:cBhvr additive="base">
                                        <p:cTn id="13" dur="2000" fill="hold"/>
                                        <p:tgtEl>
                                          <p:spTgt spid="5"/>
                                        </p:tgtEl>
                                        <p:attrNameLst>
                                          <p:attrName>ppt_x</p:attrName>
                                        </p:attrNameLst>
                                      </p:cBhvr>
                                      <p:tavLst>
                                        <p:tav tm="0">
                                          <p:val>
                                            <p:strVal val="1+#ppt_w/2"/>
                                          </p:val>
                                        </p:tav>
                                        <p:tav tm="100000">
                                          <p:val>
                                            <p:strVal val="#ppt_x"/>
                                          </p:val>
                                        </p:tav>
                                      </p:tavLst>
                                    </p:anim>
                                    <p:anim calcmode="lin" valueType="num">
                                      <p:cBhvr additive="base">
                                        <p:cTn id="14" dur="2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5471" y="226142"/>
            <a:ext cx="11661058" cy="63811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srcRect l="1118" t="4497" r="4733"/>
          <a:stretch>
            <a:fillRect/>
          </a:stretch>
        </p:blipFill>
        <p:spPr>
          <a:xfrm>
            <a:off x="8726109" y="4424516"/>
            <a:ext cx="3200420" cy="2182761"/>
          </a:xfrm>
          <a:prstGeom prst="rect">
            <a:avLst/>
          </a:prstGeom>
          <a:effectLst>
            <a:outerShdw blurRad="76200" dir="13500000" sy="23000" kx="1200000" algn="br" rotWithShape="0">
              <a:prstClr val="black">
                <a:alpha val="20000"/>
              </a:prstClr>
            </a:outerShdw>
          </a:effectLst>
        </p:spPr>
      </p:pic>
      <p:sp>
        <p:nvSpPr>
          <p:cNvPr id="3" name="文本框 2"/>
          <p:cNvSpPr txBox="1"/>
          <p:nvPr/>
        </p:nvSpPr>
        <p:spPr>
          <a:xfrm>
            <a:off x="402590" y="892175"/>
            <a:ext cx="10579735" cy="4030980"/>
          </a:xfrm>
          <a:prstGeom prst="rect">
            <a:avLst/>
          </a:prstGeom>
          <a:noFill/>
        </p:spPr>
        <p:txBody>
          <a:bodyPr wrap="square" rtlCol="0" anchor="t">
            <a:spAutoFit/>
          </a:bodyPr>
          <a:lstStyle/>
          <a:p>
            <a:r>
              <a:rPr lang="zh-CN" altLang="en-US" sz="3200" b="1">
                <a:latin typeface="微软雅黑" panose="020b0503020204020204" charset="-122"/>
                <a:ea typeface="微软雅黑"/>
              </a:rPr>
              <a:t>【明确】我们要对工匠精神有重足的认识。我们应充分认识工匠精神的意义和价值，认识时代对工匠精神的迫切需要，认识工匠精神的历史意义。一个时代有一个时代的气质，我们的时代怎样被书写，取决于我们每个人的表现。工匠精神是手艺人的安身立命之本，亦是我们生命的尊严所在，是企业的金色名片，亦是社会品格、国家形象的荣耀写照。我们不必人人都成为工匠，却可以人人都成为工匠精神的实践者。</a:t>
            </a:r>
            <a:endParaRPr lang="zh-CN" altLang="en-US" sz="3200" b="1">
              <a:latin typeface="微软雅黑" panose="020b0503020204020204" charset="-122"/>
              <a:ea typeface="微软雅黑"/>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l="26303" r="15070" b="6237"/>
          <a:stretch>
            <a:fillRect/>
          </a:stretch>
        </p:blipFill>
        <p:spPr>
          <a:xfrm>
            <a:off x="1" y="-61595"/>
            <a:ext cx="12191998" cy="6980903"/>
          </a:xfrm>
          <a:prstGeom prst="rect">
            <a:avLst/>
          </a:prstGeom>
        </p:spPr>
      </p:pic>
      <p:sp>
        <p:nvSpPr>
          <p:cNvPr id="3" name="矩形 2"/>
          <p:cNvSpPr/>
          <p:nvPr/>
        </p:nvSpPr>
        <p:spPr>
          <a:xfrm>
            <a:off x="1257935" y="1731645"/>
            <a:ext cx="4653280" cy="1445260"/>
          </a:xfrm>
          <a:prstGeom prst="rect">
            <a:avLst/>
          </a:prstGeom>
          <a:noFill/>
          <a:ln>
            <a:noFill/>
          </a:ln>
        </p:spPr>
        <p:txBody>
          <a:bodyPr wrap="none" rtlCol="0" anchor="t">
            <a:spAutoFit/>
          </a:bodyPr>
          <a:lstStyle/>
          <a:p>
            <a:pPr algn="ctr"/>
            <a:r>
              <a:rPr lang="zh-CN" altLang="en-US" sz="8800" b="1">
                <a:ln w="22225">
                  <a:solidFill>
                    <a:schemeClr val="accent2"/>
                  </a:solidFill>
                  <a:prstDash val="solid"/>
                </a:ln>
                <a:solidFill>
                  <a:schemeClr val="accent2">
                    <a:lumMod val="40000"/>
                    <a:lumOff val="60000"/>
                  </a:schemeClr>
                </a:solidFill>
                <a:effectLst/>
                <a:latin typeface="微软雅黑" panose="020b0503020204020204" charset="-122"/>
                <a:ea typeface="微软雅黑"/>
              </a:rPr>
              <a:t>艺术特色</a:t>
            </a:r>
            <a:endParaRPr lang="zh-CN" altLang="en-US" sz="8800" b="1">
              <a:ln w="22225">
                <a:solidFill>
                  <a:schemeClr val="accent2"/>
                </a:solidFill>
                <a:prstDash val="solid"/>
              </a:ln>
              <a:solidFill>
                <a:schemeClr val="accent2">
                  <a:lumMod val="40000"/>
                  <a:lumOff val="60000"/>
                </a:schemeClr>
              </a:solidFill>
              <a:effectLst/>
              <a:latin typeface="微软雅黑" panose="020b0503020204020204" charset="-122"/>
              <a:ea typeface="微软雅黑"/>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6e920474e6767df16738c45c25d6696c"/>
          <p:cNvPicPr>
            <a:picLocks noChangeAspect="1"/>
          </p:cNvPicPr>
          <p:nvPr/>
        </p:nvPicPr>
        <p:blipFill>
          <a:blip r:embed="rId2"/>
          <a:srcRect l="9456" t="1989" r="9323" b="1998"/>
          <a:stretch>
            <a:fillRect/>
          </a:stretch>
        </p:blipFill>
        <p:spPr>
          <a:xfrm>
            <a:off x="5080" y="-19050"/>
            <a:ext cx="5808980" cy="6866890"/>
          </a:xfrm>
          <a:prstGeom prst="rect">
            <a:avLst/>
          </a:prstGeom>
        </p:spPr>
      </p:pic>
      <p:sp>
        <p:nvSpPr>
          <p:cNvPr id="3" name="文本框 2"/>
          <p:cNvSpPr txBox="1"/>
          <p:nvPr/>
        </p:nvSpPr>
        <p:spPr>
          <a:xfrm>
            <a:off x="6643370" y="2752725"/>
            <a:ext cx="4117340" cy="1938020"/>
          </a:xfrm>
          <a:prstGeom prst="rect">
            <a:avLst/>
          </a:prstGeom>
          <a:noFill/>
        </p:spPr>
        <p:txBody>
          <a:bodyPr wrap="square" rtlCol="0" anchor="t">
            <a:spAutoFit/>
          </a:bodyPr>
          <a:lstStyle/>
          <a:p>
            <a:r>
              <a:rPr lang="zh-CN" altLang="en-US" sz="6000" b="1">
                <a:latin typeface="微软雅黑" panose="020b0503020204020204" charset="-122"/>
                <a:ea typeface="微软雅黑"/>
              </a:rPr>
              <a:t>观点鲜明，持论严正。</a:t>
            </a:r>
            <a:endParaRPr lang="zh-CN" altLang="en-US" sz="6000" b="1">
              <a:latin typeface="微软雅黑" panose="020b0503020204020204" charset="-122"/>
              <a:ea typeface="微软雅黑"/>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5471" y="226142"/>
            <a:ext cx="11661058" cy="63811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srcRect l="1118" t="4497" r="4733"/>
          <a:stretch>
            <a:fillRect/>
          </a:stretch>
        </p:blipFill>
        <p:spPr>
          <a:xfrm>
            <a:off x="8726109" y="4424516"/>
            <a:ext cx="3200420" cy="2182761"/>
          </a:xfrm>
          <a:prstGeom prst="rect">
            <a:avLst/>
          </a:prstGeom>
          <a:effectLst>
            <a:outerShdw blurRad="76200" dir="13500000" sy="23000" kx="1200000" algn="br" rotWithShape="0">
              <a:prstClr val="black">
                <a:alpha val="20000"/>
              </a:prstClr>
            </a:outerShdw>
          </a:effectLst>
        </p:spPr>
      </p:pic>
      <p:sp>
        <p:nvSpPr>
          <p:cNvPr id="3" name="文本框 2"/>
          <p:cNvSpPr txBox="1"/>
          <p:nvPr/>
        </p:nvSpPr>
        <p:spPr>
          <a:xfrm>
            <a:off x="838200" y="929005"/>
            <a:ext cx="10514965" cy="4030980"/>
          </a:xfrm>
          <a:prstGeom prst="rect">
            <a:avLst/>
          </a:prstGeom>
          <a:noFill/>
        </p:spPr>
        <p:txBody>
          <a:bodyPr wrap="square" rtlCol="0" anchor="t">
            <a:spAutoFit/>
          </a:bodyPr>
          <a:lstStyle/>
          <a:p>
            <a:r>
              <a:rPr lang="zh-CN" altLang="en-US" sz="3200" b="1">
                <a:latin typeface="微软雅黑" panose="020b0503020204020204" charset="-122"/>
                <a:ea typeface="微软雅黑"/>
              </a:rPr>
              <a:t>作者不仅论述了工匠精神的内涵，意义和价值，还批评了社会上存在的浮躁风气和短视心态，澄清了对工匠精神的一些误解。如有人可能会说工匠同世界脱节，作者认为，匠人在方寸之间实实在在地改变着世界，刷新了社会的审美追求，扩充了人类文明的疆域；有人认为工匠精神是雕虫小技，作者却认为它是一种改变世界的力量。作者要求人们践行工匠精神，但不要求人人都成为工匠，体现了论证的客观性。</a:t>
            </a:r>
            <a:endParaRPr lang="zh-CN" altLang="en-US" sz="3200" b="1">
              <a:latin typeface="微软雅黑" panose="020b0503020204020204" charset="-122"/>
              <a:ea typeface="微软雅黑"/>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6e920474e6767df16738c45c25d6696c"/>
          <p:cNvPicPr>
            <a:picLocks noChangeAspect="1"/>
          </p:cNvPicPr>
          <p:nvPr/>
        </p:nvPicPr>
        <p:blipFill>
          <a:blip r:embed="rId2"/>
          <a:srcRect l="9456" t="1989" r="9323" b="1998"/>
          <a:stretch>
            <a:fillRect/>
          </a:stretch>
        </p:blipFill>
        <p:spPr>
          <a:xfrm>
            <a:off x="5080" y="-19050"/>
            <a:ext cx="5808980" cy="6866890"/>
          </a:xfrm>
          <a:prstGeom prst="rect">
            <a:avLst/>
          </a:prstGeom>
        </p:spPr>
      </p:pic>
      <p:sp>
        <p:nvSpPr>
          <p:cNvPr id="3" name="文本框 2"/>
          <p:cNvSpPr txBox="1"/>
          <p:nvPr/>
        </p:nvSpPr>
        <p:spPr>
          <a:xfrm>
            <a:off x="6795135" y="2260600"/>
            <a:ext cx="3713480" cy="2306955"/>
          </a:xfrm>
          <a:prstGeom prst="rect">
            <a:avLst/>
          </a:prstGeom>
          <a:noFill/>
        </p:spPr>
        <p:txBody>
          <a:bodyPr wrap="square" rtlCol="0" anchor="t">
            <a:spAutoFit/>
          </a:bodyPr>
          <a:lstStyle/>
          <a:p>
            <a:r>
              <a:rPr lang="zh-CN" altLang="en-US" sz="4800" b="1">
                <a:latin typeface="微软雅黑" panose="020b0503020204020204" charset="-122"/>
                <a:ea typeface="微软雅黑"/>
              </a:rPr>
              <a:t>思路清晰，</a:t>
            </a:r>
            <a:endParaRPr lang="zh-CN" altLang="en-US" sz="4800" b="1">
              <a:latin typeface="微软雅黑" panose="020b0503020204020204" charset="-122"/>
              <a:ea typeface="微软雅黑"/>
            </a:endParaRPr>
          </a:p>
          <a:p>
            <a:r>
              <a:rPr lang="zh-CN" altLang="en-US" sz="4800" b="1">
                <a:latin typeface="微软雅黑" panose="020b0503020204020204" charset="-122"/>
                <a:ea typeface="微软雅黑"/>
              </a:rPr>
              <a:t>结构完整，</a:t>
            </a:r>
            <a:endParaRPr lang="zh-CN" altLang="en-US" sz="4800" b="1">
              <a:latin typeface="微软雅黑" panose="020b0503020204020204" charset="-122"/>
              <a:ea typeface="微软雅黑"/>
            </a:endParaRPr>
          </a:p>
          <a:p>
            <a:r>
              <a:rPr lang="zh-CN" altLang="en-US" sz="4800" b="1">
                <a:latin typeface="微软雅黑" panose="020b0503020204020204" charset="-122"/>
                <a:ea typeface="微软雅黑"/>
              </a:rPr>
              <a:t>首尾呼应。</a:t>
            </a:r>
            <a:endParaRPr lang="zh-CN" altLang="en-US" sz="4800" b="1">
              <a:latin typeface="微软雅黑" panose="020b0503020204020204" charset="-122"/>
              <a:ea typeface="微软雅黑"/>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5471" y="226142"/>
            <a:ext cx="11661058" cy="63811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srcRect l="1118" t="4497" r="4733"/>
          <a:stretch>
            <a:fillRect/>
          </a:stretch>
        </p:blipFill>
        <p:spPr>
          <a:xfrm>
            <a:off x="8726109" y="4424516"/>
            <a:ext cx="3200420" cy="2182761"/>
          </a:xfrm>
          <a:prstGeom prst="rect">
            <a:avLst/>
          </a:prstGeom>
          <a:effectLst>
            <a:outerShdw blurRad="76200" dir="13500000" sy="23000" kx="1200000" algn="br" rotWithShape="0">
              <a:prstClr val="black">
                <a:alpha val="20000"/>
              </a:prstClr>
            </a:outerShdw>
          </a:effectLst>
        </p:spPr>
      </p:pic>
      <p:sp>
        <p:nvSpPr>
          <p:cNvPr id="3" name="文本框 2"/>
          <p:cNvSpPr txBox="1"/>
          <p:nvPr/>
        </p:nvSpPr>
        <p:spPr>
          <a:xfrm>
            <a:off x="408940" y="600710"/>
            <a:ext cx="11210290" cy="3969385"/>
          </a:xfrm>
          <a:prstGeom prst="rect">
            <a:avLst/>
          </a:prstGeom>
          <a:noFill/>
        </p:spPr>
        <p:txBody>
          <a:bodyPr wrap="square" rtlCol="0" anchor="t">
            <a:spAutoFit/>
          </a:bodyPr>
          <a:lstStyle/>
          <a:p>
            <a:r>
              <a:rPr lang="zh-CN" altLang="en-US" sz="3600" b="1">
                <a:latin typeface="微软雅黑" panose="020b0503020204020204" charset="-122"/>
                <a:ea typeface="微软雅黑"/>
                <a:cs typeface="微软雅黑" panose="020b0503020204020204" charset="-122"/>
              </a:rPr>
              <a:t>作者按照“提出问题-分析问题-解决问题”的思路行文，结构完整严密。文章的开头说：“只有像手工匠人一样雕琢技艺、打造产品，企业才有金字招牌，产品才能经受住用户最挑剔眼光的检验。”结尾段说：工匠精神是企业的金色名片，“工匠精神并不以成功为旨归，却足以为成功铺就通天大道”，都提及企业及产品，首尾呼应。</a:t>
            </a:r>
            <a:endParaRPr lang="zh-CN" altLang="en-US" sz="3600" b="1">
              <a:latin typeface="微软雅黑" panose="020b0503020204020204" charset="-122"/>
              <a:ea typeface="微软雅黑"/>
              <a:cs typeface="微软雅黑" panose="020b0503020204020204" charset="-122"/>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6e920474e6767df16738c45c25d6696c"/>
          <p:cNvPicPr>
            <a:picLocks noChangeAspect="1"/>
          </p:cNvPicPr>
          <p:nvPr/>
        </p:nvPicPr>
        <p:blipFill>
          <a:blip r:embed="rId2"/>
          <a:srcRect l="9456" t="1989" r="9323" b="1998"/>
          <a:stretch>
            <a:fillRect/>
          </a:stretch>
        </p:blipFill>
        <p:spPr>
          <a:xfrm>
            <a:off x="5080" y="-19050"/>
            <a:ext cx="5808980" cy="6866890"/>
          </a:xfrm>
          <a:prstGeom prst="rect">
            <a:avLst/>
          </a:prstGeom>
        </p:spPr>
      </p:pic>
      <p:sp>
        <p:nvSpPr>
          <p:cNvPr id="3" name="文本框 2"/>
          <p:cNvSpPr txBox="1"/>
          <p:nvPr/>
        </p:nvSpPr>
        <p:spPr>
          <a:xfrm>
            <a:off x="5962015" y="2917190"/>
            <a:ext cx="5038090" cy="1938020"/>
          </a:xfrm>
          <a:prstGeom prst="rect">
            <a:avLst/>
          </a:prstGeom>
          <a:noFill/>
        </p:spPr>
        <p:txBody>
          <a:bodyPr wrap="square" rtlCol="0" anchor="t">
            <a:spAutoFit/>
          </a:bodyPr>
          <a:lstStyle/>
          <a:p>
            <a:r>
              <a:rPr lang="zh-CN" altLang="en-US" sz="6000" b="1">
                <a:latin typeface="微软雅黑" panose="020b0503020204020204" charset="-122"/>
                <a:ea typeface="微软雅黑"/>
              </a:rPr>
              <a:t>语言精练整饬，</a:t>
            </a:r>
            <a:endParaRPr lang="zh-CN" altLang="en-US" sz="6000" b="1">
              <a:latin typeface="微软雅黑" panose="020b0503020204020204" charset="-122"/>
              <a:ea typeface="微软雅黑"/>
            </a:endParaRPr>
          </a:p>
          <a:p>
            <a:r>
              <a:rPr lang="zh-CN" altLang="en-US" sz="6000" b="1">
                <a:latin typeface="微软雅黑" panose="020b0503020204020204" charset="-122"/>
                <a:ea typeface="微软雅黑"/>
              </a:rPr>
              <a:t>文化色彩浓厚。</a:t>
            </a:r>
            <a:endParaRPr lang="zh-CN" altLang="en-US" sz="6000" b="1">
              <a:latin typeface="微软雅黑" panose="020b0503020204020204" charset="-122"/>
              <a:ea typeface="微软雅黑"/>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5471" y="226142"/>
            <a:ext cx="11661058" cy="63811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srcRect l="1118" t="4497" r="4733"/>
          <a:stretch>
            <a:fillRect/>
          </a:stretch>
        </p:blipFill>
        <p:spPr>
          <a:xfrm>
            <a:off x="8726109" y="4424516"/>
            <a:ext cx="3200420" cy="2182761"/>
          </a:xfrm>
          <a:prstGeom prst="rect">
            <a:avLst/>
          </a:prstGeom>
          <a:effectLst>
            <a:outerShdw blurRad="76200" dir="13500000" sy="23000" kx="1200000" algn="br" rotWithShape="0">
              <a:prstClr val="black">
                <a:alpha val="20000"/>
              </a:prstClr>
            </a:outerShdw>
          </a:effectLst>
        </p:spPr>
      </p:pic>
      <p:sp>
        <p:nvSpPr>
          <p:cNvPr id="3" name="文本框 2"/>
          <p:cNvSpPr txBox="1"/>
          <p:nvPr/>
        </p:nvSpPr>
        <p:spPr>
          <a:xfrm>
            <a:off x="598170" y="1317625"/>
            <a:ext cx="10995025" cy="2861310"/>
          </a:xfrm>
          <a:prstGeom prst="rect">
            <a:avLst/>
          </a:prstGeom>
          <a:noFill/>
        </p:spPr>
        <p:txBody>
          <a:bodyPr wrap="square" rtlCol="0" anchor="t">
            <a:spAutoFit/>
          </a:bodyPr>
          <a:lstStyle/>
          <a:p>
            <a:r>
              <a:rPr lang="zh-CN" altLang="en-US" sz="3600" b="1">
                <a:latin typeface="微软雅黑" panose="020b0503020204020204" charset="-122"/>
                <a:ea typeface="微软雅黑"/>
                <a:cs typeface="微软雅黑" panose="020b0503020204020204" charset="-122"/>
              </a:rPr>
              <a:t>文章使用大量成语，使语言简练，内涵丰富。排比句的运用使句式整齐，增强了语言的气势和论述力量。引用或化用诗文名句，增强了文化色彩，如引用《说文》中的话，解释“匠”的含义，引用鲁迅《自嘲》诗中的“躲进小楼成一统”澄清对匠人的错误认识等。</a:t>
            </a:r>
            <a:endParaRPr lang="zh-CN" altLang="en-US" sz="3600" b="1">
              <a:latin typeface="微软雅黑" panose="020b0503020204020204" charset="-122"/>
              <a:ea typeface="微软雅黑"/>
              <a:cs typeface="微软雅黑" panose="020b0503020204020204" charset="-122"/>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rcRect l="16776" r="23579" b="8804"/>
          <a:stretch>
            <a:fillRect/>
          </a:stretch>
        </p:blipFill>
        <p:spPr>
          <a:xfrm flipH="1">
            <a:off x="0" y="0"/>
            <a:ext cx="12192000" cy="6858000"/>
          </a:xfrm>
          <a:prstGeom prst="rect">
            <a:avLst/>
          </a:prstGeom>
        </p:spPr>
      </p:pic>
      <p:sp>
        <p:nvSpPr>
          <p:cNvPr id="2" name="文本框 1"/>
          <p:cNvSpPr txBox="1"/>
          <p:nvPr/>
        </p:nvSpPr>
        <p:spPr>
          <a:xfrm>
            <a:off x="4908550" y="396875"/>
            <a:ext cx="1402080" cy="829945"/>
          </a:xfrm>
          <a:prstGeom prst="rect">
            <a:avLst/>
          </a:prstGeom>
          <a:noFill/>
        </p:spPr>
        <p:txBody>
          <a:bodyPr wrap="none" rtlCol="0">
            <a:spAutoFit/>
          </a:bodyPr>
          <a:lstStyle/>
          <a:p>
            <a:r>
              <a:rPr lang="zh-CN" altLang="en-US" sz="4800" b="1">
                <a:ln w="22225">
                  <a:solidFill>
                    <a:schemeClr val="accent2"/>
                  </a:solidFill>
                  <a:prstDash val="solid"/>
                </a:ln>
                <a:solidFill>
                  <a:schemeClr val="accent2">
                    <a:lumMod val="40000"/>
                    <a:lumOff val="60000"/>
                  </a:schemeClr>
                </a:solidFill>
                <a:effectLst/>
                <a:latin typeface="微软雅黑" panose="020b0503020204020204" charset="-122"/>
                <a:ea typeface="微软雅黑"/>
              </a:rPr>
              <a:t>小结</a:t>
            </a:r>
            <a:endParaRPr lang="zh-CN" altLang="en-US" sz="4800" b="1">
              <a:ln w="22225">
                <a:solidFill>
                  <a:schemeClr val="accent2"/>
                </a:solidFill>
                <a:prstDash val="solid"/>
              </a:ln>
              <a:solidFill>
                <a:schemeClr val="accent2">
                  <a:lumMod val="40000"/>
                  <a:lumOff val="60000"/>
                </a:schemeClr>
              </a:solidFill>
              <a:effectLst/>
              <a:latin typeface="微软雅黑" panose="020b0503020204020204" charset="-122"/>
              <a:ea typeface="微软雅黑"/>
            </a:endParaRPr>
          </a:p>
        </p:txBody>
      </p:sp>
      <p:sp>
        <p:nvSpPr>
          <p:cNvPr id="4" name="文本框 3"/>
          <p:cNvSpPr txBox="1"/>
          <p:nvPr/>
        </p:nvSpPr>
        <p:spPr>
          <a:xfrm>
            <a:off x="4832985" y="1809750"/>
            <a:ext cx="6922135" cy="3046095"/>
          </a:xfrm>
          <a:prstGeom prst="rect">
            <a:avLst/>
          </a:prstGeom>
          <a:noFill/>
        </p:spPr>
        <p:txBody>
          <a:bodyPr wrap="square" rtlCol="0">
            <a:spAutoFit/>
          </a:bodyPr>
          <a:lstStyle/>
          <a:p>
            <a:pPr algn="l"/>
            <a:r>
              <a:rPr lang="zh-CN" altLang="en-US" sz="3200" b="1">
                <a:ln w="22225">
                  <a:solidFill>
                    <a:schemeClr val="accent2"/>
                  </a:solidFill>
                  <a:prstDash val="solid"/>
                </a:ln>
                <a:solidFill>
                  <a:schemeClr val="accent2">
                    <a:lumMod val="40000"/>
                    <a:lumOff val="60000"/>
                  </a:schemeClr>
                </a:solidFill>
                <a:effectLst/>
              </a:rPr>
              <a:t>文章分析了提倡工匠精神的现实需要，阐述了工匠精神的现代价值和丰富的内涵，呼吁人们践行工匠精神，雕琢时代品质。学习本文，重点领悟工匠精神的内涵，以实际行动践行工匠精神。</a:t>
            </a:r>
            <a:endParaRPr lang="zh-CN" altLang="en-US" sz="3200" b="1">
              <a:ln w="22225">
                <a:solidFill>
                  <a:schemeClr val="accent2"/>
                </a:solidFill>
                <a:prstDash val="solid"/>
              </a:ln>
              <a:solidFill>
                <a:schemeClr val="accent2">
                  <a:lumMod val="40000"/>
                  <a:lumOff val="60000"/>
                </a:schemeClr>
              </a:solidFill>
              <a:effectLst/>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l="26303" r="15070" b="6237"/>
          <a:stretch>
            <a:fillRect/>
          </a:stretch>
        </p:blipFill>
        <p:spPr>
          <a:xfrm>
            <a:off x="1" y="-61595"/>
            <a:ext cx="12191998" cy="6980903"/>
          </a:xfrm>
          <a:prstGeom prst="rect">
            <a:avLst/>
          </a:prstGeom>
        </p:spPr>
      </p:pic>
      <p:sp>
        <p:nvSpPr>
          <p:cNvPr id="3" name="文本框 2"/>
          <p:cNvSpPr txBox="1"/>
          <p:nvPr/>
        </p:nvSpPr>
        <p:spPr>
          <a:xfrm>
            <a:off x="0" y="88265"/>
            <a:ext cx="4179570" cy="1106805"/>
          </a:xfrm>
          <a:prstGeom prst="rect">
            <a:avLst/>
          </a:prstGeom>
          <a:noFill/>
        </p:spPr>
        <p:txBody>
          <a:bodyPr wrap="square" rtlCol="0">
            <a:spAutoFit/>
          </a:bodyPr>
          <a:lstStyle/>
          <a:p>
            <a:r>
              <a:rPr lang="zh-CN" altLang="en-US" sz="6600" b="1">
                <a:ln w="22225">
                  <a:solidFill>
                    <a:schemeClr val="accent2"/>
                  </a:solidFill>
                  <a:prstDash val="solid"/>
                </a:ln>
                <a:solidFill>
                  <a:schemeClr val="accent2">
                    <a:lumMod val="40000"/>
                    <a:lumOff val="60000"/>
                  </a:schemeClr>
                </a:solidFill>
                <a:effectLst/>
              </a:rPr>
              <a:t>思考</a:t>
            </a:r>
            <a:endParaRPr lang="zh-CN" altLang="en-US" sz="6600" b="1">
              <a:ln w="22225">
                <a:solidFill>
                  <a:schemeClr val="accent2"/>
                </a:solidFill>
                <a:prstDash val="solid"/>
              </a:ln>
              <a:solidFill>
                <a:schemeClr val="accent2">
                  <a:lumMod val="40000"/>
                  <a:lumOff val="60000"/>
                </a:schemeClr>
              </a:solidFill>
              <a:effectLst/>
            </a:endParaRPr>
          </a:p>
        </p:txBody>
      </p:sp>
      <p:sp>
        <p:nvSpPr>
          <p:cNvPr id="4" name="文本框 3"/>
          <p:cNvSpPr txBox="1"/>
          <p:nvPr/>
        </p:nvSpPr>
        <p:spPr>
          <a:xfrm>
            <a:off x="163830" y="1099820"/>
            <a:ext cx="6570345" cy="3969385"/>
          </a:xfrm>
          <a:prstGeom prst="rect">
            <a:avLst/>
          </a:prstGeom>
          <a:noFill/>
        </p:spPr>
        <p:txBody>
          <a:bodyPr wrap="square" rtlCol="0">
            <a:spAutoFit/>
          </a:bodyPr>
          <a:lstStyle/>
          <a:p>
            <a:pPr algn="l"/>
            <a:r>
              <a:rPr lang="zh-CN" altLang="en-US" sz="2800" b="1">
                <a:ln w="22225">
                  <a:solidFill>
                    <a:schemeClr val="accent2"/>
                  </a:solidFill>
                  <a:prstDash val="solid"/>
                </a:ln>
                <a:solidFill>
                  <a:schemeClr val="accent2">
                    <a:lumMod val="40000"/>
                    <a:lumOff val="60000"/>
                  </a:schemeClr>
                </a:solidFill>
                <a:effectLst/>
                <a:latin typeface="微软雅黑" panose="020b0503020204020204" charset="-122"/>
                <a:ea typeface="微软雅黑"/>
                <a:cs typeface="微软雅黑" panose="020b0503020204020204" charset="-122"/>
              </a:rPr>
              <a:t>党的十九大报告提出：“建设知识型、技能型、创新型劳动者大军，弘扬劳模精神和工匠精神，营造劳动光荣的社会风尚和精益求精的敬业风气。”改革开放以来，我国制造业快速发展，综合实力和国际竞争力显著增强，但仍存在大而不强问题。当前，我国经济已由高速增长阶段转向高质量发展阶段。在现阶段，我们应该如何传承和培育工匠精神？</a:t>
            </a:r>
            <a:endParaRPr lang="zh-CN" altLang="en-US" sz="2800" b="1">
              <a:ln w="22225">
                <a:solidFill>
                  <a:schemeClr val="accent2"/>
                </a:solidFill>
                <a:prstDash val="solid"/>
              </a:ln>
              <a:solidFill>
                <a:schemeClr val="accent2">
                  <a:lumMod val="40000"/>
                  <a:lumOff val="60000"/>
                </a:schemeClr>
              </a:solidFill>
              <a:effectLst/>
              <a:latin typeface="微软雅黑" panose="020b0503020204020204" charset="-122"/>
              <a:ea typeface="微软雅黑"/>
              <a:cs typeface="微软雅黑" panose="020b0503020204020204" charset="-122"/>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7" name="组合 26"/>
          <p:cNvGrpSpPr/>
          <p:nvPr/>
        </p:nvGrpSpPr>
        <p:grpSpPr>
          <a:xfrm>
            <a:off x="0" y="0"/>
            <a:ext cx="12192000" cy="6858000"/>
            <a:chExt cx="9144000" cy="514350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72145"/>
              <a:ext cx="9144000" cy="4571355"/>
            </a:xfrm>
            <a:prstGeom prst="rect">
              <a:avLst/>
            </a:prstGeom>
          </p:spPr>
        </p:pic>
      </p:grpSp>
      <p:sp>
        <p:nvSpPr>
          <p:cNvPr id="2" name="文本框 1"/>
          <p:cNvSpPr txBox="1"/>
          <p:nvPr/>
        </p:nvSpPr>
        <p:spPr>
          <a:xfrm>
            <a:off x="474980" y="949960"/>
            <a:ext cx="11612880" cy="2153285"/>
          </a:xfrm>
          <a:prstGeom prst="rect">
            <a:avLst/>
          </a:prstGeom>
          <a:noFill/>
        </p:spPr>
        <p:txBody>
          <a:bodyPr wrap="none" rtlCol="0">
            <a:spAutoFit/>
          </a:bodyPr>
          <a:lstStyle/>
          <a:p>
            <a:pPr algn="l"/>
            <a:r>
              <a:rPr lang="zh-CN" altLang="en-US" sz="5400">
                <a:solidFill>
                  <a:schemeClr val="tx1"/>
                </a:solidFill>
                <a:effectLst>
                  <a:outerShdw blurRad="38100" dist="19050" dir="2700000" algn="tl" rotWithShape="0">
                    <a:schemeClr val="dk1">
                      <a:alpha val="40000"/>
                    </a:schemeClr>
                  </a:outerShdw>
                </a:effectLst>
                <a:latin typeface="珠穆朗玛—乌金苏通体" panose="01010100010101010101" charset="0"/>
                <a:cs typeface="珠穆朗玛—乌金苏通体" panose="01010100010101010101" charset="0"/>
              </a:rPr>
              <a:t>工人莫献天机巧， 此器能输郡国材。</a:t>
            </a:r>
            <a:endParaRPr lang="zh-CN" altLang="en-US" sz="6000">
              <a:solidFill>
                <a:schemeClr val="tx1"/>
              </a:solidFill>
              <a:effectLst>
                <a:outerShdw blurRad="38100" dist="19050" dir="2700000" algn="tl" rotWithShape="0">
                  <a:schemeClr val="dk1">
                    <a:alpha val="40000"/>
                  </a:schemeClr>
                </a:outerShdw>
              </a:effectLst>
            </a:endParaRPr>
          </a:p>
          <a:p>
            <a:pPr algn="l"/>
            <a:r>
              <a:rPr lang="zh-CN" altLang="en-US" sz="4000">
                <a:solidFill>
                  <a:schemeClr val="tx1"/>
                </a:solidFill>
                <a:effectLst>
                  <a:outerShdw blurRad="38100" dist="19050" dir="2700000" algn="tl" rotWithShape="0">
                    <a:schemeClr val="dk1">
                      <a:alpha val="40000"/>
                    </a:schemeClr>
                  </a:outerShdw>
                </a:effectLst>
              </a:rPr>
              <a:t>                </a:t>
            </a:r>
            <a:endParaRPr lang="zh-CN" altLang="en-US" sz="4000">
              <a:solidFill>
                <a:schemeClr val="tx1"/>
              </a:solidFill>
              <a:effectLst>
                <a:outerShdw blurRad="38100" dist="19050" dir="2700000" algn="tl" rotWithShape="0">
                  <a:schemeClr val="dk1">
                    <a:alpha val="40000"/>
                  </a:schemeClr>
                </a:outerShdw>
              </a:effectLst>
            </a:endParaRPr>
          </a:p>
          <a:p>
            <a:pPr algn="l"/>
            <a:r>
              <a:rPr lang="zh-CN" altLang="en-US" sz="4000">
                <a:solidFill>
                  <a:schemeClr val="tx1"/>
                </a:solidFill>
                <a:effectLst>
                  <a:outerShdw blurRad="38100" dist="19050" dir="2700000" algn="tl" rotWithShape="0">
                    <a:schemeClr val="dk1">
                      <a:alpha val="40000"/>
                    </a:schemeClr>
                  </a:outerShdw>
                </a:effectLst>
              </a:rPr>
              <a:t>                 </a:t>
            </a:r>
            <a:r>
              <a:rPr lang="zh-CN" altLang="en-US" sz="4000">
                <a:solidFill>
                  <a:srgbClr val="00B0F0"/>
                </a:solidFill>
                <a:effectLst>
                  <a:outerShdw blurRad="38100" dist="19050" dir="2700000" algn="tl" rotWithShape="0">
                    <a:schemeClr val="dk1">
                      <a:alpha val="40000"/>
                    </a:schemeClr>
                  </a:outerShdw>
                </a:effectLst>
              </a:rPr>
              <a:t>《咏景德镇兀然亭》 明·缪宗周</a:t>
            </a:r>
            <a:endParaRPr lang="zh-CN" altLang="en-US" sz="4000">
              <a:solidFill>
                <a:srgbClr val="00B0F0"/>
              </a:solidFill>
              <a:effectLst>
                <a:outerShdw blurRad="38100" dist="19050" dir="2700000" algn="tl" rotWithShape="0">
                  <a:schemeClr val="dk1">
                    <a:alpha val="40000"/>
                  </a:schemeClr>
                </a:outerShdw>
              </a:effectLst>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descr="220a75ee4bc159cb71fe2024b474a425"/>
          <p:cNvPicPr>
            <a:picLocks noChangeAspect="1"/>
          </p:cNvPicPr>
          <p:nvPr/>
        </p:nvPicPr>
        <p:blipFill>
          <a:blip r:embed="rId2"/>
          <a:srcRect l="17384" t="8654" r="11454" b="6971"/>
          <a:stretch>
            <a:fillRect/>
          </a:stretch>
        </p:blipFill>
        <p:spPr>
          <a:xfrm flipH="1">
            <a:off x="-8255" y="1276985"/>
            <a:ext cx="2494915" cy="4552950"/>
          </a:xfrm>
          <a:prstGeom prst="rect">
            <a:avLst/>
          </a:prstGeom>
        </p:spPr>
      </p:pic>
      <p:pic>
        <p:nvPicPr>
          <p:cNvPr id="2" name="图片 1" descr="58a1607fdb7b1"/>
          <p:cNvPicPr>
            <a:picLocks noChangeAspect="1"/>
          </p:cNvPicPr>
          <p:nvPr/>
        </p:nvPicPr>
        <p:blipFill>
          <a:blip r:embed="rId3"/>
          <a:srcRect r="67272" b="58037"/>
          <a:stretch>
            <a:fillRect/>
          </a:stretch>
        </p:blipFill>
        <p:spPr>
          <a:xfrm>
            <a:off x="-8255" y="-3810"/>
            <a:ext cx="3772535" cy="2711450"/>
          </a:xfrm>
          <a:prstGeom prst="rect">
            <a:avLst/>
          </a:prstGeom>
        </p:spPr>
      </p:pic>
      <p:sp>
        <p:nvSpPr>
          <p:cNvPr id="3" name="矩形 2"/>
          <p:cNvSpPr/>
          <p:nvPr/>
        </p:nvSpPr>
        <p:spPr>
          <a:xfrm>
            <a:off x="4221480" y="2829560"/>
            <a:ext cx="3749040" cy="1445260"/>
          </a:xfrm>
          <a:prstGeom prst="rect">
            <a:avLst/>
          </a:prstGeom>
          <a:noFill/>
          <a:ln>
            <a:noFill/>
          </a:ln>
        </p:spPr>
        <p:txBody>
          <a:bodyPr wrap="none" rtlCol="0" anchor="t">
            <a:spAutoFit/>
          </a:bodyPr>
          <a:lstStyle/>
          <a:p>
            <a:pPr algn="ctr"/>
            <a:r>
              <a:rPr lang="zh-CN" altLang="en-US" sz="88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a:rPr>
              <a:t>再    见</a:t>
            </a:r>
            <a:endParaRPr lang="zh-CN" altLang="en-US" sz="88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a:endParaRPr>
          </a:p>
        </p:txBody>
      </p:sp>
      <p:pic>
        <p:nvPicPr>
          <p:cNvPr id="7" name="New picture" hidden="1"/>
          <p:cNvPicPr/>
          <p:nvPr/>
        </p:nvPicPr>
        <p:blipFill>
          <a:blip r:embed="rId4"/>
          <a:stretch>
            <a:fillRect/>
          </a:stretch>
        </p:blipFill>
        <p:spPr>
          <a:xfrm>
            <a:off x="10769600" y="11176000"/>
            <a:ext cx="355600" cy="254000"/>
          </a:xfrm>
          <a:prstGeom prst="cube">
            <a:avLst/>
          </a:prstGeom>
        </p:spPr>
      </p:pic>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5471" y="226142"/>
            <a:ext cx="11661058" cy="63811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srcRect l="1118" t="4497" r="4733"/>
          <a:stretch>
            <a:fillRect/>
          </a:stretch>
        </p:blipFill>
        <p:spPr>
          <a:xfrm>
            <a:off x="8726109" y="4424516"/>
            <a:ext cx="3200420" cy="2182761"/>
          </a:xfrm>
          <a:prstGeom prst="rect">
            <a:avLst/>
          </a:prstGeom>
          <a:effectLst>
            <a:outerShdw blurRad="76200" dir="13500000" sy="23000" kx="1200000" algn="br" rotWithShape="0">
              <a:prstClr val="black">
                <a:alpha val="20000"/>
              </a:prstClr>
            </a:outerShdw>
          </a:effectLst>
        </p:spPr>
      </p:pic>
      <p:sp>
        <p:nvSpPr>
          <p:cNvPr id="3" name="文本框 2"/>
          <p:cNvSpPr txBox="1"/>
          <p:nvPr/>
        </p:nvSpPr>
        <p:spPr>
          <a:xfrm>
            <a:off x="622935" y="613410"/>
            <a:ext cx="9431020" cy="4523105"/>
          </a:xfrm>
          <a:prstGeom prst="rect">
            <a:avLst/>
          </a:prstGeom>
          <a:noFill/>
        </p:spPr>
        <p:txBody>
          <a:bodyPr wrap="square" rtlCol="0" anchor="t">
            <a:spAutoFit/>
          </a:bodyPr>
          <a:lstStyle/>
          <a:p>
            <a:r>
              <a:rPr lang="zh-CN" altLang="en-US" sz="3200" b="1">
                <a:latin typeface="微软雅黑" panose="020b0503020204020204" charset="-122"/>
                <a:ea typeface="微软雅黑"/>
                <a:cs typeface="微软雅黑" panose="020b0503020204020204" charset="-122"/>
              </a:rPr>
              <a:t>党的十九大报告提出：“建设知识型、技能型、创新型劳动者大军，弘扬劳模精神和工匠精神，营造劳动光荣的社会风尚和精益求精的敬业风气。”改革开放以来，我国制造业快速发展，综合实力和国际竞争力显著增强，但仍存在大而不强问题。当前，我国经济已由高速增长阶段转向高质量发展阶段。在现阶段，我们应该如何传承和培育工匠精神？我们看看课文《以工匠精神雕琢时代品质》是怎么讲的。</a:t>
            </a:r>
            <a:endParaRPr lang="zh-CN" altLang="en-US" sz="3200" b="1">
              <a:latin typeface="微软雅黑" panose="020b0503020204020204" charset="-122"/>
              <a:ea typeface="微软雅黑"/>
              <a:cs typeface="微软雅黑" panose="020b0503020204020204" charset="-122"/>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10277" t="3244" r="6578" b="16599"/>
          <a:stretch>
            <a:fillRect/>
          </a:stretch>
        </p:blipFill>
        <p:spPr>
          <a:xfrm>
            <a:off x="11430" y="0"/>
            <a:ext cx="12192000" cy="6863255"/>
          </a:xfrm>
          <a:prstGeom prst="rect">
            <a:avLst/>
          </a:prstGeom>
        </p:spPr>
      </p:pic>
      <p:pic>
        <p:nvPicPr>
          <p:cNvPr id="3074" name="Picture 2" descr="C:\Users\hedy501\Desktop\Nipic_2817082_2012102614334800538222.png"/>
          <p:cNvPicPr>
            <a:picLocks noChangeAspect="1"/>
          </p:cNvPicPr>
          <p:nvPr/>
        </p:nvPicPr>
        <p:blipFill>
          <a:blip r:embed="rId4"/>
          <a:stretch>
            <a:fillRect/>
          </a:stretch>
        </p:blipFill>
        <p:spPr>
          <a:xfrm>
            <a:off x="0" y="0"/>
            <a:ext cx="12203430" cy="6863080"/>
          </a:xfrm>
          <a:prstGeom prst="rect">
            <a:avLst/>
          </a:prstGeom>
          <a:noFill/>
          <a:ln w="9525">
            <a:noFill/>
          </a:ln>
        </p:spPr>
      </p:pic>
      <p:pic>
        <p:nvPicPr>
          <p:cNvPr id="2050" name="Picture 2" descr="C:\Users\hedy501\Desktop\Nipic_2817082_20121026143348005382.png"/>
          <p:cNvPicPr>
            <a:picLocks noChangeAspect="1"/>
          </p:cNvPicPr>
          <p:nvPr/>
        </p:nvPicPr>
        <p:blipFill>
          <a:blip r:embed="rId5"/>
          <a:stretch>
            <a:fillRect/>
          </a:stretch>
        </p:blipFill>
        <p:spPr>
          <a:xfrm>
            <a:off x="-9525" y="0"/>
            <a:ext cx="12278360" cy="6903720"/>
          </a:xfrm>
          <a:prstGeom prst="rect">
            <a:avLst/>
          </a:prstGeom>
          <a:noFill/>
          <a:ln w="9525">
            <a:noFill/>
          </a:ln>
        </p:spPr>
      </p:pic>
      <p:pic>
        <p:nvPicPr>
          <p:cNvPr id="4" name="图片 3" descr="C:\Users\wu\Desktop\图片1.png图片1"/>
          <p:cNvPicPr>
            <a:picLocks noChangeAspect="1"/>
          </p:cNvPicPr>
          <p:nvPr/>
        </p:nvPicPr>
        <p:blipFill>
          <a:blip r:embed="rId6"/>
          <a:stretch>
            <a:fillRect/>
          </a:stretch>
        </p:blipFill>
        <p:spPr>
          <a:xfrm>
            <a:off x="-9842" y="588963"/>
            <a:ext cx="10057130" cy="5027295"/>
          </a:xfrm>
          <a:prstGeom prst="rect">
            <a:avLst/>
          </a:prstGeom>
        </p:spPr>
      </p:pic>
      <p:pic>
        <p:nvPicPr>
          <p:cNvPr id="5" name="图片 4" descr="图层-3"/>
          <p:cNvPicPr>
            <a:picLocks noChangeAspect="1"/>
          </p:cNvPicPr>
          <p:nvPr/>
        </p:nvPicPr>
        <p:blipFill>
          <a:blip r:embed="rId7"/>
          <a:stretch>
            <a:fillRect/>
          </a:stretch>
        </p:blipFill>
        <p:spPr>
          <a:xfrm>
            <a:off x="708660" y="548005"/>
            <a:ext cx="10058400" cy="5761990"/>
          </a:xfrm>
          <a:prstGeom prst="rect">
            <a:avLst/>
          </a:prstGeom>
        </p:spPr>
      </p:pic>
      <p:pic>
        <p:nvPicPr>
          <p:cNvPr id="6" name="图片 5" descr="3ac2ed2ed0301d6dff7642bb99a373a999999"/>
          <p:cNvPicPr>
            <a:picLocks noChangeAspect="1"/>
          </p:cNvPicPr>
          <p:nvPr/>
        </p:nvPicPr>
        <p:blipFill>
          <a:blip r:embed="rId8"/>
          <a:srcRect l="23190" t="31244" r="21363" b="31828"/>
          <a:stretch>
            <a:fillRect/>
          </a:stretch>
        </p:blipFill>
        <p:spPr>
          <a:xfrm>
            <a:off x="6324600" y="1079500"/>
            <a:ext cx="3141345" cy="1673860"/>
          </a:xfrm>
          <a:prstGeom prst="rect">
            <a:avLst/>
          </a:prstGeom>
        </p:spPr>
      </p:pic>
      <p:sp>
        <p:nvSpPr>
          <p:cNvPr id="8" name="文本框 7"/>
          <p:cNvSpPr txBox="1"/>
          <p:nvPr/>
        </p:nvSpPr>
        <p:spPr>
          <a:xfrm>
            <a:off x="708660" y="3140710"/>
            <a:ext cx="11560175" cy="1322070"/>
          </a:xfrm>
          <a:prstGeom prst="rect">
            <a:avLst/>
          </a:prstGeom>
          <a:noFill/>
        </p:spPr>
        <p:txBody>
          <a:bodyPr wrap="square" rtlCol="0">
            <a:spAutoFit/>
          </a:bodyPr>
          <a:lstStyle/>
          <a:p>
            <a:r>
              <a:rPr lang="zh-CN" altLang="en-US" sz="8000" b="1">
                <a:solidFill>
                  <a:schemeClr val="tx1"/>
                </a:solidFill>
                <a:latin typeface="方正北魏楷书简体" panose="03000509000000000000" charset="-122"/>
                <a:ea typeface="方正北魏楷书简体" panose="03000509000000000000" charset="-122"/>
              </a:rPr>
              <a:t>以工匠精神雕琢时代品质</a:t>
            </a:r>
            <a:endParaRPr lang="zh-CN" altLang="en-US" sz="8000" b="1">
              <a:solidFill>
                <a:schemeClr val="tx1"/>
              </a:solidFill>
              <a:latin typeface="方正北魏楷书简体" panose="03000509000000000000" charset="-122"/>
              <a:ea typeface="方正北魏楷书简体" panose="03000509000000000000" charset="-122"/>
            </a:endParaRPr>
          </a:p>
        </p:txBody>
      </p:sp>
      <p:pic>
        <p:nvPicPr>
          <p:cNvPr id="7" name="图片 6" descr="素材天下网-www66"/>
          <p:cNvPicPr>
            <a:picLocks noChangeAspect="1"/>
          </p:cNvPicPr>
          <p:nvPr/>
        </p:nvPicPr>
        <p:blipFill>
          <a:blip r:embed="rId9"/>
          <a:srcRect r="47564" b="35307"/>
          <a:stretch>
            <a:fillRect/>
          </a:stretch>
        </p:blipFill>
        <p:spPr>
          <a:xfrm>
            <a:off x="9021445" y="4090035"/>
            <a:ext cx="253365" cy="267335"/>
          </a:xfrm>
          <a:prstGeom prst="rect">
            <a:avLst/>
          </a:prstGeom>
        </p:spPr>
      </p:pic>
      <p:sp>
        <p:nvSpPr>
          <p:cNvPr id="3" name="文本框 2"/>
          <p:cNvSpPr txBox="1"/>
          <p:nvPr/>
        </p:nvSpPr>
        <p:spPr>
          <a:xfrm>
            <a:off x="8569325" y="4994275"/>
            <a:ext cx="1407160" cy="829945"/>
          </a:xfrm>
          <a:prstGeom prst="rect">
            <a:avLst/>
          </a:prstGeom>
          <a:noFill/>
        </p:spPr>
        <p:txBody>
          <a:bodyPr wrap="none" rtlCol="0">
            <a:spAutoFit/>
          </a:bodyPr>
          <a:lstStyle/>
          <a:p>
            <a:r>
              <a:rPr lang="zh-CN" altLang="en-US" sz="4800" b="1">
                <a:solidFill>
                  <a:srgbClr val="00B0F0"/>
                </a:solidFill>
              </a:rPr>
              <a:t>李斌</a:t>
            </a:r>
            <a:endParaRPr lang="zh-CN" altLang="en-US" sz="4800" b="1">
              <a:solidFill>
                <a:srgbClr val="00B0F0"/>
              </a:solidFill>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l="26303" r="15070" b="6237"/>
          <a:stretch>
            <a:fillRect/>
          </a:stretch>
        </p:blipFill>
        <p:spPr>
          <a:xfrm>
            <a:off x="1" y="0"/>
            <a:ext cx="12191998" cy="6980903"/>
          </a:xfrm>
          <a:prstGeom prst="rect">
            <a:avLst/>
          </a:prstGeom>
        </p:spPr>
      </p:pic>
      <p:sp>
        <p:nvSpPr>
          <p:cNvPr id="3" name="矩形 2"/>
          <p:cNvSpPr/>
          <p:nvPr/>
        </p:nvSpPr>
        <p:spPr>
          <a:xfrm>
            <a:off x="638175" y="1769110"/>
            <a:ext cx="5059680" cy="1568450"/>
          </a:xfrm>
          <a:prstGeom prst="rect">
            <a:avLst/>
          </a:prstGeom>
          <a:noFill/>
          <a:ln>
            <a:noFill/>
          </a:ln>
        </p:spPr>
        <p:txBody>
          <a:bodyPr wrap="none" rtlCol="0" anchor="t">
            <a:spAutoFit/>
            <a:scene3d>
              <a:camera prst="orthographicFront"/>
              <a:lightRig rig="threePt" dir="t"/>
            </a:scene3d>
          </a:bodyPr>
          <a:lstStyle/>
          <a:p>
            <a:pPr algn="ctr"/>
            <a:r>
              <a:rPr lang="zh-CN" altLang="en-US" sz="9600" b="1">
                <a:ln w="22225">
                  <a:solidFill>
                    <a:schemeClr val="accent2"/>
                  </a:solidFill>
                  <a:prstDash val="solid"/>
                </a:ln>
                <a:solidFill>
                  <a:schemeClr val="accent2">
                    <a:lumMod val="40000"/>
                    <a:lumOff val="60000"/>
                  </a:schemeClr>
                </a:solidFill>
                <a:effectLst/>
                <a:latin typeface="微软雅黑" panose="020b0503020204020204" charset="-122"/>
                <a:ea typeface="微软雅黑"/>
              </a:rPr>
              <a:t>写作背景</a:t>
            </a:r>
            <a:endParaRPr lang="zh-CN" altLang="en-US" sz="9600" b="1">
              <a:ln w="22225">
                <a:solidFill>
                  <a:schemeClr val="accent2"/>
                </a:solidFill>
                <a:prstDash val="solid"/>
              </a:ln>
              <a:solidFill>
                <a:schemeClr val="accent2">
                  <a:lumMod val="40000"/>
                  <a:lumOff val="60000"/>
                </a:schemeClr>
              </a:solidFill>
              <a:effectLst/>
              <a:latin typeface="微软雅黑" panose="020b0503020204020204" charset="-122"/>
              <a:ea typeface="微软雅黑"/>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5471" y="226142"/>
            <a:ext cx="11661058" cy="63811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srcRect l="1118" t="4497" r="4733"/>
          <a:stretch>
            <a:fillRect/>
          </a:stretch>
        </p:blipFill>
        <p:spPr>
          <a:xfrm>
            <a:off x="8726109" y="4424516"/>
            <a:ext cx="3200420" cy="2182761"/>
          </a:xfrm>
          <a:prstGeom prst="rect">
            <a:avLst/>
          </a:prstGeom>
          <a:effectLst>
            <a:outerShdw blurRad="76200" dir="13500000" sy="23000" kx="1200000" algn="br" rotWithShape="0">
              <a:prstClr val="black">
                <a:alpha val="20000"/>
              </a:prstClr>
            </a:outerShdw>
          </a:effectLst>
        </p:spPr>
      </p:pic>
      <p:sp>
        <p:nvSpPr>
          <p:cNvPr id="3" name="文本框 2"/>
          <p:cNvSpPr txBox="1"/>
          <p:nvPr/>
        </p:nvSpPr>
        <p:spPr>
          <a:xfrm>
            <a:off x="560705" y="626745"/>
            <a:ext cx="10300335" cy="5077460"/>
          </a:xfrm>
          <a:prstGeom prst="rect">
            <a:avLst/>
          </a:prstGeom>
          <a:noFill/>
        </p:spPr>
        <p:txBody>
          <a:bodyPr wrap="square" rtlCol="0" anchor="t">
            <a:spAutoFit/>
          </a:bodyPr>
          <a:lstStyle/>
          <a:p>
            <a:r>
              <a:rPr lang="zh-CN" altLang="en-US" sz="3600" b="1">
                <a:latin typeface="微软雅黑" panose="020b0503020204020204" charset="-122"/>
                <a:ea typeface="微软雅黑"/>
                <a:cs typeface="微软雅黑" panose="020b0503020204020204" charset="-122"/>
              </a:rPr>
              <a:t>“工匠精神”一词，最早出自著名企业家、教育家聂圣哲。在 2016 年的政府工作报告中，李克强总理说“要鼓励企业开展个性化定制、柔性化生产，培育精益求精的工匠精神”。近些年来充斥媒体的“中国智造”“中国创造”“中国精造”“工匠精神”，如今成为决策层共识，写进政府工作报告，显得尤为难得和宝贵。本文发表于 2016 年劳动节前一天 4 月 30 日的人民日报。是对中央精神的积极回应。</a:t>
            </a:r>
            <a:endParaRPr lang="zh-CN" altLang="en-US" sz="3600" b="1">
              <a:latin typeface="微软雅黑" panose="020b0503020204020204" charset="-122"/>
              <a:ea typeface="微软雅黑"/>
              <a:cs typeface="微软雅黑" panose="020b0503020204020204" charset="-122"/>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l="26303" r="15070" b="6237"/>
          <a:stretch>
            <a:fillRect/>
          </a:stretch>
        </p:blipFill>
        <p:spPr>
          <a:xfrm>
            <a:off x="1" y="-61595"/>
            <a:ext cx="12191998" cy="6980903"/>
          </a:xfrm>
          <a:prstGeom prst="rect">
            <a:avLst/>
          </a:prstGeom>
        </p:spPr>
      </p:pic>
      <p:sp>
        <p:nvSpPr>
          <p:cNvPr id="3" name="矩形 2"/>
          <p:cNvSpPr/>
          <p:nvPr/>
        </p:nvSpPr>
        <p:spPr>
          <a:xfrm>
            <a:off x="1193800" y="1454150"/>
            <a:ext cx="5059680" cy="1568450"/>
          </a:xfrm>
          <a:prstGeom prst="rect">
            <a:avLst/>
          </a:prstGeom>
          <a:noFill/>
          <a:ln>
            <a:noFill/>
          </a:ln>
        </p:spPr>
        <p:txBody>
          <a:bodyPr wrap="none" rtlCol="0" anchor="t">
            <a:spAutoFit/>
          </a:bodyPr>
          <a:lstStyle/>
          <a:p>
            <a:pPr algn="ctr"/>
            <a:r>
              <a:rPr lang="zh-CN" altLang="en-US" sz="9600" b="1">
                <a:ln w="22225">
                  <a:solidFill>
                    <a:schemeClr val="accent2"/>
                  </a:solidFill>
                  <a:prstDash val="solid"/>
                </a:ln>
                <a:solidFill>
                  <a:schemeClr val="accent2">
                    <a:lumMod val="40000"/>
                    <a:lumOff val="60000"/>
                  </a:schemeClr>
                </a:solidFill>
                <a:effectLst/>
                <a:latin typeface="微软雅黑" panose="020b0503020204020204" charset="-122"/>
                <a:ea typeface="微软雅黑"/>
              </a:rPr>
              <a:t>文体知识</a:t>
            </a:r>
            <a:endParaRPr lang="zh-CN" altLang="en-US" sz="9600" b="1">
              <a:ln w="22225">
                <a:solidFill>
                  <a:schemeClr val="accent2"/>
                </a:solidFill>
                <a:prstDash val="solid"/>
              </a:ln>
              <a:solidFill>
                <a:schemeClr val="accent2">
                  <a:lumMod val="40000"/>
                  <a:lumOff val="60000"/>
                </a:schemeClr>
              </a:solidFill>
              <a:effectLst/>
              <a:latin typeface="微软雅黑" panose="020b0503020204020204" charset="-122"/>
              <a:ea typeface="微软雅黑"/>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5471" y="226142"/>
            <a:ext cx="11661058" cy="63811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srcRect l="1118" t="4497" r="4733"/>
          <a:stretch>
            <a:fillRect/>
          </a:stretch>
        </p:blipFill>
        <p:spPr>
          <a:xfrm>
            <a:off x="8726109" y="4424516"/>
            <a:ext cx="3200420" cy="2182761"/>
          </a:xfrm>
          <a:prstGeom prst="rect">
            <a:avLst/>
          </a:prstGeom>
          <a:effectLst>
            <a:outerShdw blurRad="76200" dir="13500000" sy="23000" kx="1200000" algn="br" rotWithShape="0">
              <a:prstClr val="black">
                <a:alpha val="20000"/>
              </a:prstClr>
            </a:outerShdw>
          </a:effectLst>
        </p:spPr>
      </p:pic>
      <p:sp>
        <p:nvSpPr>
          <p:cNvPr id="4" name="文本框 3"/>
          <p:cNvSpPr txBox="1"/>
          <p:nvPr/>
        </p:nvSpPr>
        <p:spPr>
          <a:xfrm>
            <a:off x="622935" y="523240"/>
            <a:ext cx="7991475" cy="5631180"/>
          </a:xfrm>
          <a:prstGeom prst="rect">
            <a:avLst/>
          </a:prstGeom>
          <a:noFill/>
        </p:spPr>
        <p:txBody>
          <a:bodyPr wrap="square" rtlCol="0" anchor="t">
            <a:spAutoFit/>
          </a:bodyPr>
          <a:lstStyle/>
          <a:p>
            <a:r>
              <a:rPr lang="zh-CN" altLang="en-US" sz="4000" b="1">
                <a:latin typeface="微软雅黑" panose="020b0503020204020204" charset="-122"/>
                <a:ea typeface="微软雅黑"/>
              </a:rPr>
              <a:t>新闻评论，是媒体编辑部或作者对新近发生的有价值的新闻事件和有普遍意义的紧迫问题，运用分析和综合的方法，就事论理，就实论虚，有着鲜明针对性和指导性的一种新闻文体，是现代新闻传播工具经常采用的社论、评论、评论员文章、短评、编者按、专栏评论和评述等的总称，属于论说文的范畴</a:t>
            </a:r>
            <a:r>
              <a:rPr lang="zh-CN" altLang="en-US" sz="3200" b="1">
                <a:latin typeface="微软雅黑" panose="020b0503020204020204" charset="-122"/>
                <a:ea typeface="微软雅黑"/>
              </a:rPr>
              <a:t>。</a:t>
            </a:r>
            <a:endParaRPr lang="zh-CN" altLang="en-US" sz="3200" b="1">
              <a:latin typeface="微软雅黑" panose="020b0503020204020204" charset="-122"/>
              <a:ea typeface="微软雅黑"/>
            </a:endParaRPr>
          </a:p>
        </p:txBody>
      </p:sp>
    </p:spTree>
  </p:cSld>
  <p:clrMapOvr>
    <a:masterClrMapping/>
  </p:clrMapOvr>
  <mc:AlternateContent>
    <mc:Choice xmlns:p14="http://schemas.microsoft.com/office/powerpoint/2010/main" Requires="p14">
      <p:transition spd="slow" p14:dur="1250">
        <p:random/>
      </p:transition>
    </mc:Choice>
    <mc:Fallback>
      <p:transition spd="slow">
        <p:random/>
      </p:transition>
    </mc:Fallback>
  </mc:AlternateConten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1_Office 主题​​">
  <a:themeElements>
    <a:clrScheme name="自定义 3787">
      <a:dk1>
        <a:srgbClr val="000000"/>
      </a:dk1>
      <a:lt1>
        <a:srgbClr val="FFFFFF"/>
      </a:lt1>
      <a:dk2>
        <a:srgbClr val="000000"/>
      </a:dk2>
      <a:lt2>
        <a:srgbClr val="FFFFFF"/>
      </a:lt2>
      <a:accent1>
        <a:srgbClr val="000000"/>
      </a:accent1>
      <a:accent2>
        <a:srgbClr val="000000"/>
      </a:accent2>
      <a:accent3>
        <a:srgbClr val="000000"/>
      </a:accent3>
      <a:accent4>
        <a:srgbClr val="000000"/>
      </a:accent4>
      <a:accent5>
        <a:srgbClr val="000000"/>
      </a:accent5>
      <a:accent6>
        <a:srgbClr val="000000"/>
      </a:accent6>
      <a:hlink>
        <a:srgbClr val="000000"/>
      </a:hlink>
      <a:folHlink>
        <a:srgbClr val="000000"/>
      </a:folHlink>
    </a:clrScheme>
    <a:fontScheme name="Temp">
      <a:majorFont>
        <a:latin typeface="汉仪小麦体简"/>
        <a:ea typeface="微软雅黑"/>
        <a:cs typeface="Arial"/>
      </a:majorFont>
      <a:minorFont>
        <a:latin typeface="汉仪小麦体简"/>
        <a:ea typeface="微软雅黑"/>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a:blip r:embed="rId1"/>
          <a:stretch>
            <a:fillRect/>
          </a:stretch>
        </a:blipFill>
        <a:ln>
          <a:noFill/>
        </a:ln>
      </a:spPr>
      <a:bodyPr rtlCol="0" anchor="ctr"/>
      <a:lstStyle>
        <a:defPPr algn="ctr" defTabSz="914400">
          <a:defRPr sz="1800">
            <a:cs typeface="+mn-ea"/>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51</Paragraphs>
  <Slides>30</Slides>
  <Notes>4</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30</vt:i4>
      </vt:variant>
    </vt:vector>
  </HeadingPairs>
  <TitlesOfParts>
    <vt:vector baseType="lpstr" size="40">
      <vt:lpstr>Arial</vt:lpstr>
      <vt:lpstr>汉仪小麦体简</vt:lpstr>
      <vt:lpstr>微软雅黑</vt:lpstr>
      <vt:lpstr>Calibri Light</vt:lpstr>
      <vt:lpstr>Calibri</vt:lpstr>
      <vt:lpstr>等线 Light</vt:lpstr>
      <vt:lpstr>等线</vt:lpstr>
      <vt:lpstr>珠穆朗玛—乌金苏通体</vt:lpstr>
      <vt:lpstr>方正北魏楷书简体</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墨憨生</cp:lastModifiedBy>
  <cp:revision>26</cp:revision>
  <dcterms:created xsi:type="dcterms:W3CDTF">2019-06-19T02:08:00Z</dcterms:created>
  <dcterms:modified xsi:type="dcterms:W3CDTF">2020-09-16T02:57:42Z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2052-11.3.0.9228</vt:lpwstr>
  </property>
</Properties>
</file>