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71" r:id="rId2"/>
    <p:sldId id="309" r:id="rId3"/>
    <p:sldId id="257" r:id="rId4"/>
    <p:sldId id="291" r:id="rId5"/>
    <p:sldId id="258" r:id="rId6"/>
    <p:sldId id="259" r:id="rId7"/>
    <p:sldId id="256" r:id="rId8"/>
    <p:sldId id="260" r:id="rId9"/>
    <p:sldId id="261" r:id="rId10"/>
    <p:sldId id="262" r:id="rId11"/>
    <p:sldId id="263" r:id="rId12"/>
    <p:sldId id="268" r:id="rId13"/>
    <p:sldId id="269" r:id="rId14"/>
    <p:sldId id="270" r:id="rId15"/>
    <p:sldId id="272" r:id="rId16"/>
    <p:sldId id="273" r:id="rId17"/>
    <p:sldId id="274" r:id="rId18"/>
    <p:sldId id="275" r:id="rId19"/>
  </p:sldIdLst>
  <p:sldSz cx="9144000" cy="6858000" type="screen4x3"/>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0" d="100"/>
          <a:sy n="80" d="100"/>
        </p:scale>
        <p:origin x="-1086" y="228"/>
      </p:cViewPr>
      <p:guideLst>
        <p:guide orient="horz" pos="2160"/>
        <p:guide pos="2884"/>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tags" Target="tags/tag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3.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6.png" /><Relationship Id="rId4"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CN" altLang="en-US" sz="4400" b="1" smtClean="0"/>
              <a:t>小二黑结婚</a:t>
            </a:r>
            <a:endParaRPr lang="en-US" altLang="zh-CN" sz="4400" b="1" smtClean="0"/>
          </a:p>
          <a:p>
            <a:pPr algn="ctr"/>
            <a:r>
              <a:rPr lang="zh-CN" altLang="en-US" sz="2800" b="1" smtClean="0"/>
              <a:t>赵树理</a:t>
            </a:r>
            <a:endParaRPr lang="zh-CN" altLang="en-US" sz="2800" b="1"/>
          </a:p>
        </p:txBody>
      </p:sp>
      <p:pic>
        <p:nvPicPr>
          <p:cNvPr id="3" name="图片 2" descr="彭德怀评价.jpg"/>
          <p:cNvPicPr>
            <a:picLocks noChangeAspect="1"/>
          </p:cNvPicPr>
          <p:nvPr/>
        </p:nvPicPr>
        <p:blipFill>
          <a:blip r:embed="rId2"/>
          <a:stretch>
            <a:fillRect/>
          </a:stretch>
        </p:blipFill>
        <p:spPr>
          <a:xfrm>
            <a:off x="500034" y="1285860"/>
            <a:ext cx="6643734" cy="5357850"/>
          </a:xfrm>
          <a:prstGeom prst="rect">
            <a:avLst/>
          </a:prstGeom>
        </p:spPr>
      </p:pic>
      <p:sp>
        <p:nvSpPr>
          <p:cNvPr id="4" name="TextBox 3"/>
          <p:cNvSpPr txBox="1"/>
          <p:nvPr/>
        </p:nvSpPr>
        <p:spPr>
          <a:xfrm>
            <a:off x="6572264" y="1714488"/>
            <a:ext cx="1928826" cy="236988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smtClean="0"/>
              <a:t>像这种从群众调查研究中写出来的通俗故事还不多见。</a:t>
            </a:r>
            <a:r>
              <a:rPr lang="zh-CN" altLang="en-US" sz="2800" smtClean="0"/>
              <a:t>（彭德怀）</a:t>
            </a:r>
            <a:endParaRPr lang="zh-CN" altLang="en-US" sz="2800"/>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130" y="0"/>
            <a:ext cx="9132570" cy="507746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a:t>二、</a:t>
            </a:r>
            <a:r>
              <a:rPr lang="zh-CN" altLang="en-US" b="1"/>
              <a:t>二诸葛到了区上,看见小二黑跟小芹坐在一条板凳上,他就指着小二黑骂道:“闯祸东西! 放了你你还不快回去?你把老子吓死了! 不要脸!”</a:t>
            </a:r>
            <a:r>
              <a:rPr lang="zh-CN" altLang="en-US"/>
              <a:t>区长道:“干什么? 区公所是骂人的地方?”二诸葛不说话了。区长问:“你就是刘修德?”二诸葛答: “是!”问:“你给刘二黑收了个童养媳?”答: “是!”问: “今年几岁了?”答:“属猴的,十二岁了。”区长说:“女不过十五岁不能订婚,把人家退回娘家去,刘二黑已经跟于小芹订婚了!”二诸葛说:“她只有个爹,也不知逃难逃到哪里去了,退也没处退。</a:t>
            </a:r>
            <a:r>
              <a:rPr lang="zh-CN" altLang="en-US" b="1"/>
              <a:t>女不过十五不能订婚,那不过是官家规定,其实乡间七八岁订婚的多着哩。请区长恩典恩典就过去了……</a:t>
            </a:r>
            <a:r>
              <a:rPr lang="zh-CN" altLang="en-US"/>
              <a:t>”区长说:“凡是不合法的订婚,只要有一方面不愿意都得退!”二诸葛说:“我这是两家情愿!”区长问小二黑道:“刘二黑! 你愿意不愿意!”小二黑说:“不愿意!”</a:t>
            </a:r>
            <a:r>
              <a:rPr lang="zh-CN" altLang="en-US" b="1"/>
              <a:t>二诸葛的脾气又上来了,瞪了小二黑一眼道:“由你啦?”</a:t>
            </a:r>
            <a:r>
              <a:rPr lang="zh-CN" altLang="en-US"/>
              <a:t>区长道:“给他订婚不由他,难道由你啦? 老汉! 如今是婚姻自主,由不得你了,你家养的那个小姑娘,要真是没有娘家,就算成你的闺女好了’”二诸葛道:“那也可以,不过还得请区长恩典恩典,不能叫他跟于福这闺女订婚!”区长说: “这你就管不着了!”</a:t>
            </a:r>
            <a:r>
              <a:rPr lang="zh-CN" altLang="en-US" b="1"/>
              <a:t>二诸葛发急道:“千万请区长恩典恩典,命相不对,这是一辈子的事!”又向小二黑道: “二黑! 你不要糊涂了! 这是你一辈子的事!”</a:t>
            </a:r>
            <a:r>
              <a:rPr lang="zh-CN" altLang="en-US"/>
              <a:t>区长道:“老汉! 你不要糊涂了;强逼着你十九岁的孩子娶上个十二岁的小姑娘,恐怕要生一辈子气,我不过是劝一劝你,其实只要人家两个人愿意,你愿意不愿意都不相干。回去吧! 童养媳没处退就算成你的闺女!”二诸葛还要请区长“恩典恩典”,一个交通员把他推出来了。 </a:t>
            </a:r>
            <a:endParaRPr lang="zh-CN" altLang="en-US"/>
          </a:p>
          <a:p>
            <a:r>
              <a:rPr lang="zh-CN" altLang="en-US"/>
              <a:t>加粗部分主要表现了二诸葛哪些性格特点？</a:t>
            </a:r>
            <a:endParaRPr lang="zh-CN" altLang="en-US"/>
          </a:p>
        </p:txBody>
      </p:sp>
      <p:sp>
        <p:nvSpPr>
          <p:cNvPr id="3" name="文本框 2"/>
          <p:cNvSpPr txBox="1"/>
          <p:nvPr/>
        </p:nvSpPr>
        <p:spPr>
          <a:xfrm>
            <a:off x="0" y="5178425"/>
            <a:ext cx="9180195" cy="119888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b="1"/>
              <a:t>1.</a:t>
            </a:r>
            <a:r>
              <a:rPr lang="zh-CN" altLang="en-US" b="1"/>
              <a:t>家长专制。</a:t>
            </a:r>
            <a:r>
              <a:rPr lang="zh-CN" altLang="en-US"/>
              <a:t>见到</a:t>
            </a:r>
            <a:r>
              <a:rPr lang="zh-CN" altLang="en-US">
                <a:sym typeface="+mn-ea"/>
              </a:rPr>
              <a:t>小二黑就</a:t>
            </a:r>
            <a:r>
              <a:rPr lang="zh-CN" altLang="en-US"/>
              <a:t>骂。说婚姻由不得小二黑。</a:t>
            </a:r>
            <a:r>
              <a:rPr lang="en-US" altLang="zh-CN" b="1"/>
              <a:t>2.落后。</a:t>
            </a:r>
            <a:r>
              <a:rPr lang="zh-CN" altLang="en-US"/>
              <a:t>不适应新时代，认识还停留在过去社会，分官家规定和乡间规定。</a:t>
            </a:r>
            <a:r>
              <a:rPr lang="en-US" altLang="zh-CN" b="1"/>
              <a:t>3.迷信</a:t>
            </a:r>
            <a:r>
              <a:rPr lang="zh-CN" altLang="en-US"/>
              <a:t>。说小二黑跟小芹命相不对，坚持不让二黑娶小芹。</a:t>
            </a:r>
            <a:r>
              <a:rPr lang="en-US" altLang="zh-CN" b="1"/>
              <a:t>4.虽然迷信落后专制，但是爱孩子。</a:t>
            </a:r>
            <a:r>
              <a:rPr lang="zh-CN" altLang="en-US"/>
              <a:t>区长说跟不跟小芹结婚他管不着时，他劝二黑不要糊涂，而且说这是你一辈子的事，说明他确实关心孩子的幸福。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130" y="635"/>
            <a:ext cx="9168130" cy="36830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a:t>三、怎样理解小说</a:t>
            </a:r>
            <a:r>
              <a:rPr lang="en-US" altLang="zh-CN"/>
              <a:t>“</a:t>
            </a:r>
            <a:r>
              <a:rPr lang="zh-CN" altLang="en-US"/>
              <a:t>怎样到底</a:t>
            </a:r>
            <a:r>
              <a:rPr lang="en-US" altLang="zh-CN"/>
              <a:t>”</a:t>
            </a:r>
            <a:r>
              <a:rPr lang="zh-CN" altLang="en-US"/>
              <a:t>部分的大团圆结局？</a:t>
            </a:r>
            <a:endParaRPr lang="zh-CN" altLang="en-US"/>
          </a:p>
        </p:txBody>
      </p:sp>
      <p:sp>
        <p:nvSpPr>
          <p:cNvPr id="3" name="文本框 2"/>
          <p:cNvSpPr txBox="1"/>
          <p:nvPr/>
        </p:nvSpPr>
        <p:spPr>
          <a:xfrm>
            <a:off x="46990" y="403860"/>
            <a:ext cx="9097645" cy="424624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本部分写兴旺金旺受到惩罚，二诸葛、三仙姑等人有了转变，二黑和小芹结婚，是个</a:t>
            </a:r>
            <a:r>
              <a:rPr lang="zh-CN" altLang="en-US" b="1"/>
              <a:t>大团圆的结局</a:t>
            </a:r>
            <a:r>
              <a:rPr lang="zh-CN" altLang="en-US"/>
              <a:t>。这样的结局</a:t>
            </a:r>
            <a:r>
              <a:rPr lang="zh-CN" altLang="en-US" b="1"/>
              <a:t>对移风易俗建设新社会有着很好的推动作用</a:t>
            </a:r>
            <a:r>
              <a:rPr lang="zh-CN" altLang="en-US"/>
              <a:t>。《小二黑结婚》写于1943年5月，取材于太行山农村。当时“土改”刚刚开始，群众愚昧</a:t>
            </a:r>
            <a:r>
              <a:rPr lang="zh-CN" altLang="en-US">
                <a:sym typeface="+mn-ea"/>
              </a:rPr>
              <a:t>迷信</a:t>
            </a:r>
            <a:r>
              <a:rPr lang="zh-CN" altLang="en-US"/>
              <a:t>封建落后。</a:t>
            </a:r>
            <a:r>
              <a:rPr lang="zh-CN" altLang="en-US" b="1"/>
              <a:t>首先</a:t>
            </a:r>
            <a:r>
              <a:rPr lang="zh-CN" altLang="en-US"/>
              <a:t>《小二黑结婚》致力于对传统婚姻观的否定，促发农民对自由恋爱的追求，小二黑和小芹“大团圆”的喜剧结局表明了作家对这种恋爱观充分的肯定，给予了农民自由追求幸福的希望。其次，有利于促进旧农民的觉醒。当时的农村与“土改”同等重要的任务那就是反对封建思想。赵树理用“二诸葛”、“三仙姑”作为代表。广大农民在阅读作品的同时感受到的可笑可悲的二人其实就是他们自己的缩影，在嘲笑的同时也必定会引起农民对自身的反省。小说最后三仙姑和二诸葛的转变，给予农民在思想观念等方面潜移默化的引导。比如三仙姑在被一伙妇女围住看了半天之后，她终于觉得不好意思，“回去对着镜子研究了一下，真有点打扮得不像话”，“把自己的打扮从顶到底换了一遍，弄得像个当长辈的人的样子，把三十年来装身弄鬼的那张香案也悄悄拆去”。这种转变写得深入人心，让农民在阅读之时不由自主地受到正确观念的熏陶。</a:t>
            </a:r>
            <a:r>
              <a:rPr lang="zh-CN" altLang="en-US" b="1"/>
              <a:t>第三</a:t>
            </a:r>
            <a:r>
              <a:rPr lang="zh-CN" altLang="en-US"/>
              <a:t>，作品还写到兴旺兄弟这样的黑恶势力被处罚，表现了我党领导的土改的力度，给了人民以信心和力量。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00115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拓展阅读</a:t>
            </a:r>
            <a:endParaRPr lang="zh-CN" altLang="en-US" sz="2800" b="1"/>
          </a:p>
        </p:txBody>
      </p:sp>
      <p:sp>
        <p:nvSpPr>
          <p:cNvPr id="3" name="TextBox 2"/>
          <p:cNvSpPr txBox="1"/>
          <p:nvPr/>
        </p:nvSpPr>
        <p:spPr>
          <a:xfrm>
            <a:off x="0" y="618634"/>
            <a:ext cx="9144000" cy="5447645"/>
          </a:xfrm>
          <a:prstGeom prst="rect">
            <a:avLst/>
          </a:prstGeom>
          <a:noFill/>
        </p:spPr>
        <p:txBody>
          <a:bodyPr wrap="square" rtlCol="0">
            <a:spAutoFit/>
          </a:bodyPr>
          <a:lstStyle/>
          <a:p>
            <a:r>
              <a:rPr lang="zh-CN" altLang="en-US" sz="2400" b="1" smtClean="0"/>
              <a:t>一、</a:t>
            </a:r>
            <a:r>
              <a:rPr lang="en-US" altLang="zh-CN" sz="2400" b="1" smtClean="0"/>
              <a:t>《</a:t>
            </a:r>
            <a:r>
              <a:rPr lang="zh-CN" altLang="en-US" sz="2400" b="1" smtClean="0"/>
              <a:t>小二黑结婚</a:t>
            </a:r>
            <a:r>
              <a:rPr lang="en-US" altLang="zh-CN" sz="2400" b="1" smtClean="0"/>
              <a:t>》</a:t>
            </a:r>
            <a:r>
              <a:rPr lang="zh-CN" altLang="en-US" sz="2400" b="1" smtClean="0"/>
              <a:t>前情</a:t>
            </a:r>
            <a:endParaRPr lang="en-US" altLang="zh-CN" sz="2400" b="1" smtClean="0"/>
          </a:p>
          <a:p>
            <a:pPr algn="ctr"/>
            <a:r>
              <a:rPr lang="zh-CN" altLang="en-US" b="1" smtClean="0"/>
              <a:t>一、神仙的忌讳</a:t>
            </a:r>
            <a:endParaRPr lang="zh-CN" altLang="en-US" b="1" smtClean="0"/>
          </a:p>
          <a:p>
            <a:br>
              <a:rPr lang="zh-CN" altLang="en-US" smtClean="0"/>
            </a:br>
            <a:r>
              <a:rPr lang="zh-CN" altLang="en-US" smtClean="0"/>
              <a:t>        刘家峧有两个神仙</a:t>
            </a:r>
            <a:r>
              <a:rPr lang="en-US" altLang="zh-CN" smtClean="0"/>
              <a:t>,</a:t>
            </a:r>
            <a:r>
              <a:rPr lang="zh-CN" altLang="en-US" smtClean="0"/>
              <a:t>邻近各村无人不晓</a:t>
            </a:r>
            <a:r>
              <a:rPr lang="en-US" altLang="zh-CN" smtClean="0"/>
              <a:t>:</a:t>
            </a:r>
            <a:r>
              <a:rPr lang="zh-CN" altLang="en-US" smtClean="0"/>
              <a:t>一个是前庄上的二诸葛</a:t>
            </a:r>
            <a:r>
              <a:rPr lang="en-US" altLang="zh-CN" smtClean="0"/>
              <a:t>,</a:t>
            </a:r>
            <a:r>
              <a:rPr lang="zh-CN" altLang="en-US" smtClean="0"/>
              <a:t>一个是后庄上的三仙姑。二诸葛原来叫刘修德</a:t>
            </a:r>
            <a:r>
              <a:rPr lang="en-US" altLang="zh-CN" smtClean="0"/>
              <a:t>,</a:t>
            </a:r>
            <a:r>
              <a:rPr lang="zh-CN" altLang="en-US" smtClean="0"/>
              <a:t>当年作过生意</a:t>
            </a:r>
            <a:r>
              <a:rPr lang="en-US" altLang="zh-CN" smtClean="0"/>
              <a:t>,</a:t>
            </a:r>
            <a:r>
              <a:rPr lang="zh-CN" altLang="en-US" smtClean="0"/>
              <a:t>抬脚动手都要论一论阴阳八卦</a:t>
            </a:r>
            <a:r>
              <a:rPr lang="en-US" altLang="zh-CN" smtClean="0"/>
              <a:t>,</a:t>
            </a:r>
            <a:r>
              <a:rPr lang="zh-CN" altLang="en-US" smtClean="0"/>
              <a:t>看一看黄道黑道。三仙姑是后庄于福的老婆</a:t>
            </a:r>
            <a:r>
              <a:rPr lang="en-US" altLang="zh-CN" smtClean="0"/>
              <a:t>,</a:t>
            </a:r>
            <a:r>
              <a:rPr lang="zh-CN" altLang="en-US" smtClean="0"/>
              <a:t>每月初一十五都要顶着红布摇摇摆摆装扮天神。 </a:t>
            </a:r>
            <a:br>
              <a:rPr lang="zh-CN" altLang="en-US" smtClean="0"/>
            </a:br>
            <a:r>
              <a:rPr lang="zh-CN" altLang="en-US" smtClean="0"/>
              <a:t>        二诸葛忌讳“不宜栽种”</a:t>
            </a:r>
            <a:r>
              <a:rPr lang="en-US" altLang="zh-CN" smtClean="0"/>
              <a:t>,</a:t>
            </a:r>
            <a:r>
              <a:rPr lang="zh-CN" altLang="en-US" smtClean="0"/>
              <a:t>三仙姑忌讳“米烂了”。这里边有两个小故事</a:t>
            </a:r>
            <a:r>
              <a:rPr lang="en-US" altLang="zh-CN" smtClean="0"/>
              <a:t>: </a:t>
            </a:r>
            <a:r>
              <a:rPr lang="zh-CN" altLang="en-US" smtClean="0"/>
              <a:t>有一年春天大旱</a:t>
            </a:r>
            <a:r>
              <a:rPr lang="en-US" altLang="zh-CN" smtClean="0"/>
              <a:t>,</a:t>
            </a:r>
            <a:r>
              <a:rPr lang="zh-CN" altLang="en-US" smtClean="0"/>
              <a:t>直到阴历五月初三才下了四指雨。初四那天大家都抢着种地</a:t>
            </a:r>
            <a:r>
              <a:rPr lang="en-US" altLang="zh-CN" smtClean="0"/>
              <a:t>,</a:t>
            </a:r>
            <a:r>
              <a:rPr lang="zh-CN" altLang="en-US" smtClean="0"/>
              <a:t>二诸葛看了看历书</a:t>
            </a:r>
            <a:r>
              <a:rPr lang="en-US" altLang="zh-CN" smtClean="0"/>
              <a:t>,</a:t>
            </a:r>
            <a:r>
              <a:rPr lang="zh-CN" altLang="en-US" smtClean="0"/>
              <a:t>又掐指算了一下说</a:t>
            </a:r>
            <a:r>
              <a:rPr lang="en-US" altLang="zh-CN" smtClean="0"/>
              <a:t>:“</a:t>
            </a:r>
            <a:r>
              <a:rPr lang="zh-CN" altLang="en-US" smtClean="0"/>
              <a:t>今日不宜栽种。”初五日是端午</a:t>
            </a:r>
            <a:r>
              <a:rPr lang="en-US" altLang="zh-CN" smtClean="0"/>
              <a:t>,</a:t>
            </a:r>
            <a:r>
              <a:rPr lang="zh-CN" altLang="en-US" smtClean="0"/>
              <a:t>他历年就不在端午这天做什么</a:t>
            </a:r>
            <a:r>
              <a:rPr lang="en-US" altLang="zh-CN" smtClean="0"/>
              <a:t>,</a:t>
            </a:r>
            <a:r>
              <a:rPr lang="zh-CN" altLang="en-US" smtClean="0"/>
              <a:t>又不曾种</a:t>
            </a:r>
            <a:r>
              <a:rPr lang="en-US" altLang="zh-CN" smtClean="0"/>
              <a:t>;</a:t>
            </a:r>
            <a:r>
              <a:rPr lang="zh-CN" altLang="en-US" smtClean="0"/>
              <a:t>初六倒是黄道吉日</a:t>
            </a:r>
            <a:r>
              <a:rPr lang="en-US" altLang="zh-CN" smtClean="0"/>
              <a:t>,</a:t>
            </a:r>
            <a:r>
              <a:rPr lang="zh-CN" altLang="en-US" smtClean="0"/>
              <a:t>可惜地干了</a:t>
            </a:r>
            <a:r>
              <a:rPr lang="en-US" altLang="zh-CN" smtClean="0"/>
              <a:t>,</a:t>
            </a:r>
            <a:r>
              <a:rPr lang="zh-CN" altLang="en-US" smtClean="0"/>
              <a:t>虽然勉强把他的四亩谷子种上了</a:t>
            </a:r>
            <a:r>
              <a:rPr lang="en-US" altLang="zh-CN" smtClean="0"/>
              <a:t>,</a:t>
            </a:r>
            <a:r>
              <a:rPr lang="zh-CN" altLang="en-US" smtClean="0"/>
              <a:t>却没有出够一半。后来直到十五才又下雨</a:t>
            </a:r>
            <a:r>
              <a:rPr lang="en-US" altLang="zh-CN" smtClean="0"/>
              <a:t>,</a:t>
            </a:r>
            <a:r>
              <a:rPr lang="zh-CN" altLang="en-US" smtClean="0"/>
              <a:t>别人家都在地里锄苗</a:t>
            </a:r>
            <a:r>
              <a:rPr lang="en-US" altLang="zh-CN" smtClean="0"/>
              <a:t>,</a:t>
            </a:r>
            <a:r>
              <a:rPr lang="zh-CN" altLang="en-US" smtClean="0"/>
              <a:t>二诸葛却领着两个孩子在地里补空子。邻家有个后生</a:t>
            </a:r>
            <a:r>
              <a:rPr lang="en-US" altLang="zh-CN" smtClean="0"/>
              <a:t>,</a:t>
            </a:r>
            <a:r>
              <a:rPr lang="zh-CN" altLang="en-US" smtClean="0"/>
              <a:t>吃饭时候在街上碰上二诸葛便问道</a:t>
            </a:r>
            <a:r>
              <a:rPr lang="en-US" altLang="zh-CN" smtClean="0"/>
              <a:t>:“</a:t>
            </a:r>
            <a:r>
              <a:rPr lang="zh-CN" altLang="en-US" smtClean="0"/>
              <a:t>老汉</a:t>
            </a:r>
            <a:r>
              <a:rPr lang="en-US" altLang="zh-CN" smtClean="0"/>
              <a:t>!</a:t>
            </a:r>
            <a:r>
              <a:rPr lang="zh-CN" altLang="en-US" smtClean="0"/>
              <a:t>今天宜种不宜</a:t>
            </a:r>
            <a:r>
              <a:rPr lang="en-US" altLang="zh-CN" smtClean="0"/>
              <a:t>?”</a:t>
            </a:r>
            <a:r>
              <a:rPr lang="zh-CN" altLang="en-US" smtClean="0"/>
              <a:t>二诸葛翻了他一眼</a:t>
            </a:r>
            <a:r>
              <a:rPr lang="en-US" altLang="zh-CN" smtClean="0"/>
              <a:t>,</a:t>
            </a:r>
            <a:r>
              <a:rPr lang="zh-CN" altLang="en-US" smtClean="0"/>
              <a:t>扭转头返回去了</a:t>
            </a:r>
            <a:r>
              <a:rPr lang="en-US" altLang="zh-CN" smtClean="0"/>
              <a:t>,</a:t>
            </a:r>
            <a:r>
              <a:rPr lang="zh-CN" altLang="en-US" smtClean="0"/>
              <a:t>大家就嘻嘻哈哈传为笑谈。 </a:t>
            </a:r>
            <a:br>
              <a:rPr lang="zh-CN" altLang="en-US" smtClean="0"/>
            </a:br>
            <a:r>
              <a:rPr lang="zh-CN" altLang="en-US" smtClean="0"/>
              <a:t>        三仙姑有个女孩叫小芹。一天</a:t>
            </a:r>
            <a:r>
              <a:rPr lang="en-US" altLang="zh-CN" smtClean="0"/>
              <a:t>,</a:t>
            </a:r>
            <a:r>
              <a:rPr lang="zh-CN" altLang="en-US" smtClean="0"/>
              <a:t>金旺他爹到三仙姑那里问病</a:t>
            </a:r>
            <a:r>
              <a:rPr lang="en-US" altLang="zh-CN" smtClean="0"/>
              <a:t>,</a:t>
            </a:r>
            <a:r>
              <a:rPr lang="zh-CN" altLang="en-US" smtClean="0"/>
              <a:t>三仙姑坐在香案后唱</a:t>
            </a:r>
            <a:r>
              <a:rPr lang="en-US" altLang="zh-CN" smtClean="0"/>
              <a:t>,</a:t>
            </a:r>
            <a:r>
              <a:rPr lang="zh-CN" altLang="en-US" smtClean="0"/>
              <a:t>金旺他爹跪在香案前听。小芹那年才九岁</a:t>
            </a:r>
            <a:r>
              <a:rPr lang="en-US" altLang="zh-CN" smtClean="0"/>
              <a:t>,</a:t>
            </a:r>
            <a:r>
              <a:rPr lang="zh-CN" altLang="en-US" smtClean="0"/>
              <a:t>晌午做捞饭</a:t>
            </a:r>
            <a:r>
              <a:rPr lang="en-US" altLang="zh-CN" smtClean="0"/>
              <a:t>,</a:t>
            </a:r>
            <a:r>
              <a:rPr lang="zh-CN" altLang="en-US" smtClean="0"/>
              <a:t>把米下进锅里了</a:t>
            </a:r>
            <a:r>
              <a:rPr lang="en-US" altLang="zh-CN" smtClean="0"/>
              <a:t>,</a:t>
            </a:r>
            <a:r>
              <a:rPr lang="zh-CN" altLang="en-US" smtClean="0"/>
              <a:t>听见她娘哼哼得很中听</a:t>
            </a:r>
            <a:r>
              <a:rPr lang="en-US" altLang="zh-CN" smtClean="0"/>
              <a:t>,</a:t>
            </a:r>
            <a:r>
              <a:rPr lang="zh-CN" altLang="en-US" smtClean="0"/>
              <a:t>站在桌前听了一会</a:t>
            </a:r>
            <a:r>
              <a:rPr lang="en-US" altLang="zh-CN" smtClean="0"/>
              <a:t>,</a:t>
            </a:r>
            <a:r>
              <a:rPr lang="zh-CN" altLang="en-US" smtClean="0"/>
              <a:t>把做饭也忘了。一会</a:t>
            </a:r>
            <a:r>
              <a:rPr lang="en-US" altLang="zh-CN" smtClean="0"/>
              <a:t>,</a:t>
            </a:r>
            <a:r>
              <a:rPr lang="zh-CN" altLang="en-US" smtClean="0"/>
              <a:t>金旺他爹出去小便</a:t>
            </a:r>
            <a:r>
              <a:rPr lang="en-US" altLang="zh-CN" smtClean="0"/>
              <a:t>,</a:t>
            </a:r>
            <a:r>
              <a:rPr lang="zh-CN" altLang="en-US" smtClean="0"/>
              <a:t>三仙姑趁空子向小芹说</a:t>
            </a:r>
            <a:r>
              <a:rPr lang="en-US" altLang="zh-CN" smtClean="0"/>
              <a:t>:“</a:t>
            </a:r>
            <a:r>
              <a:rPr lang="zh-CN" altLang="en-US" smtClean="0"/>
              <a:t>快去捞饭</a:t>
            </a:r>
            <a:r>
              <a:rPr lang="en-US" altLang="zh-CN" smtClean="0"/>
              <a:t>! </a:t>
            </a:r>
            <a:r>
              <a:rPr lang="zh-CN" altLang="en-US" smtClean="0"/>
              <a:t>米烂了</a:t>
            </a:r>
            <a:r>
              <a:rPr lang="en-US" altLang="zh-CN" smtClean="0"/>
              <a:t>!”</a:t>
            </a:r>
            <a:r>
              <a:rPr lang="zh-CN" altLang="en-US" smtClean="0"/>
              <a:t>这句话却不料就叫金旺他爹听见</a:t>
            </a:r>
            <a:r>
              <a:rPr lang="en-US" altLang="zh-CN" smtClean="0"/>
              <a:t>,</a:t>
            </a:r>
            <a:r>
              <a:rPr lang="zh-CN" altLang="en-US" smtClean="0"/>
              <a:t>回去就传开了。后来有些好玩笑的人</a:t>
            </a:r>
            <a:r>
              <a:rPr lang="en-US" altLang="zh-CN" smtClean="0"/>
              <a:t>,</a:t>
            </a:r>
            <a:r>
              <a:rPr lang="zh-CN" altLang="en-US" smtClean="0"/>
              <a:t>见了三仙姑就故意问别人“米烂了没有</a:t>
            </a:r>
            <a:r>
              <a:rPr lang="en-US" altLang="zh-CN" smtClean="0"/>
              <a:t>?” </a:t>
            </a:r>
            <a:br>
              <a:rPr lang="zh-CN" altLang="en-US" smtClean="0"/>
            </a:br>
            <a:r>
              <a:rPr lang="zh-CN" altLang="en-US" smtClean="0"/>
              <a:t>        </a:t>
            </a:r>
            <a:r>
              <a:rPr lang="en-US" altLang="zh-CN" smtClean="0"/>
              <a:t> </a:t>
            </a:r>
            <a:endParaRPr lang="en-US" altLang="zh-CN" smtClean="0"/>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7017306"/>
          </a:xfrm>
          <a:prstGeom prst="rect">
            <a:avLst/>
          </a:prstGeom>
          <a:noFill/>
        </p:spPr>
        <p:txBody>
          <a:bodyPr wrap="square" rtlCol="0">
            <a:spAutoFit/>
          </a:bodyPr>
          <a:lstStyle/>
          <a:p>
            <a:pPr algn="ctr"/>
            <a:r>
              <a:rPr lang="zh-CN" altLang="en-US" b="1" smtClean="0"/>
              <a:t>二、三仙姑的来历</a:t>
            </a:r>
            <a:endParaRPr lang="zh-CN" altLang="en-US" b="1" smtClean="0"/>
          </a:p>
          <a:p>
            <a:br>
              <a:rPr lang="zh-CN" altLang="en-US" smtClean="0"/>
            </a:br>
            <a:r>
              <a:rPr lang="zh-CN" altLang="en-US" smtClean="0"/>
              <a:t>        三仙姑下神</a:t>
            </a:r>
            <a:r>
              <a:rPr lang="en-US" altLang="zh-CN" smtClean="0"/>
              <a:t>,</a:t>
            </a:r>
            <a:r>
              <a:rPr lang="zh-CN" altLang="en-US" smtClean="0"/>
              <a:t>足足有三十年了。那时三仙姑才十五岁</a:t>
            </a:r>
            <a:r>
              <a:rPr lang="en-US" altLang="zh-CN" smtClean="0"/>
              <a:t>,</a:t>
            </a:r>
            <a:r>
              <a:rPr lang="zh-CN" altLang="en-US" smtClean="0"/>
              <a:t>刚刚嫁给于福</a:t>
            </a:r>
            <a:r>
              <a:rPr lang="en-US" altLang="zh-CN" smtClean="0"/>
              <a:t>,</a:t>
            </a:r>
            <a:r>
              <a:rPr lang="zh-CN" altLang="en-US" smtClean="0"/>
              <a:t>是前后庄上第一个俊俏媳妇。于福是个老实后生</a:t>
            </a:r>
            <a:r>
              <a:rPr lang="en-US" altLang="zh-CN" smtClean="0"/>
              <a:t>,</a:t>
            </a:r>
            <a:r>
              <a:rPr lang="zh-CN" altLang="en-US" smtClean="0"/>
              <a:t>不多说一句话</a:t>
            </a:r>
            <a:r>
              <a:rPr lang="en-US" altLang="zh-CN" smtClean="0"/>
              <a:t>,</a:t>
            </a:r>
            <a:r>
              <a:rPr lang="zh-CN" altLang="en-US" smtClean="0"/>
              <a:t>只会在地里死受。于福的娘早死了</a:t>
            </a:r>
            <a:r>
              <a:rPr lang="en-US" altLang="zh-CN" smtClean="0"/>
              <a:t>,</a:t>
            </a:r>
            <a:r>
              <a:rPr lang="zh-CN" altLang="en-US" smtClean="0"/>
              <a:t>只有个爹</a:t>
            </a:r>
            <a:r>
              <a:rPr lang="en-US" altLang="zh-CN" smtClean="0"/>
              <a:t>,</a:t>
            </a:r>
            <a:r>
              <a:rPr lang="zh-CN" altLang="en-US" smtClean="0"/>
              <a:t>父子两个一上了地</a:t>
            </a:r>
            <a:r>
              <a:rPr lang="en-US" altLang="zh-CN" smtClean="0"/>
              <a:t>,</a:t>
            </a:r>
            <a:r>
              <a:rPr lang="zh-CN" altLang="en-US" smtClean="0"/>
              <a:t>家里就只留下新媳妇一个人。村里的年轻人们觉得新媳妇太孤单</a:t>
            </a:r>
            <a:r>
              <a:rPr lang="en-US" altLang="zh-CN" smtClean="0"/>
              <a:t>,</a:t>
            </a:r>
            <a:r>
              <a:rPr lang="zh-CN" altLang="en-US" smtClean="0"/>
              <a:t>就慢慢自动的来跟新媳妇作伴</a:t>
            </a:r>
            <a:r>
              <a:rPr lang="en-US" altLang="zh-CN" smtClean="0"/>
              <a:t>,</a:t>
            </a:r>
            <a:r>
              <a:rPr lang="zh-CN" altLang="en-US" smtClean="0"/>
              <a:t>不几天就集合了一大群</a:t>
            </a:r>
            <a:r>
              <a:rPr lang="en-US" altLang="zh-CN" smtClean="0"/>
              <a:t>,</a:t>
            </a:r>
            <a:r>
              <a:rPr lang="zh-CN" altLang="en-US" smtClean="0"/>
              <a:t>每天嘻嘻哈哈</a:t>
            </a:r>
            <a:r>
              <a:rPr lang="en-US" altLang="zh-CN" smtClean="0"/>
              <a:t>,</a:t>
            </a:r>
            <a:r>
              <a:rPr lang="zh-CN" altLang="en-US" smtClean="0"/>
              <a:t>十分哄伙。于福他爹看见不像个样子</a:t>
            </a:r>
            <a:r>
              <a:rPr lang="en-US" altLang="zh-CN" smtClean="0"/>
              <a:t>,</a:t>
            </a:r>
            <a:r>
              <a:rPr lang="zh-CN" altLang="en-US" smtClean="0"/>
              <a:t>有一天发了脾气</a:t>
            </a:r>
            <a:r>
              <a:rPr lang="en-US" altLang="zh-CN" smtClean="0"/>
              <a:t>,</a:t>
            </a:r>
            <a:r>
              <a:rPr lang="zh-CN" altLang="en-US" smtClean="0"/>
              <a:t>大骂一顿</a:t>
            </a:r>
            <a:r>
              <a:rPr lang="en-US" altLang="zh-CN" smtClean="0"/>
              <a:t>,</a:t>
            </a:r>
            <a:r>
              <a:rPr lang="zh-CN" altLang="en-US" smtClean="0"/>
              <a:t>虽然把外人挡住了</a:t>
            </a:r>
            <a:r>
              <a:rPr lang="en-US" altLang="zh-CN" smtClean="0"/>
              <a:t>,</a:t>
            </a:r>
            <a:r>
              <a:rPr lang="zh-CN" altLang="en-US" smtClean="0"/>
              <a:t>新媳妇却跟他闹起来。新媳妇哭了一天一夜</a:t>
            </a:r>
            <a:r>
              <a:rPr lang="en-US" altLang="zh-CN" smtClean="0"/>
              <a:t>,</a:t>
            </a:r>
            <a:r>
              <a:rPr lang="zh-CN" altLang="en-US" smtClean="0"/>
              <a:t>头也不梳</a:t>
            </a:r>
            <a:r>
              <a:rPr lang="en-US" altLang="zh-CN" smtClean="0"/>
              <a:t>,</a:t>
            </a:r>
            <a:r>
              <a:rPr lang="zh-CN" altLang="en-US" smtClean="0"/>
              <a:t>脸也不洗</a:t>
            </a:r>
            <a:r>
              <a:rPr lang="en-US" altLang="zh-CN" smtClean="0"/>
              <a:t>,</a:t>
            </a:r>
            <a:r>
              <a:rPr lang="zh-CN" altLang="en-US" smtClean="0"/>
              <a:t>饭也不吃</a:t>
            </a:r>
            <a:r>
              <a:rPr lang="en-US" altLang="zh-CN" smtClean="0"/>
              <a:t>,</a:t>
            </a:r>
            <a:r>
              <a:rPr lang="zh-CN" altLang="en-US" smtClean="0"/>
              <a:t>躺在炕上</a:t>
            </a:r>
            <a:r>
              <a:rPr lang="en-US" altLang="zh-CN" smtClean="0"/>
              <a:t>,</a:t>
            </a:r>
            <a:r>
              <a:rPr lang="zh-CN" altLang="en-US" smtClean="0"/>
              <a:t>谁也叫不起来</a:t>
            </a:r>
            <a:r>
              <a:rPr lang="en-US" altLang="zh-CN" smtClean="0"/>
              <a:t>,</a:t>
            </a:r>
            <a:r>
              <a:rPr lang="zh-CN" altLang="en-US" smtClean="0"/>
              <a:t>父子两个没了办法。邻近有个老婆替她请了一个神婆子</a:t>
            </a:r>
            <a:r>
              <a:rPr lang="en-US" altLang="zh-CN" smtClean="0"/>
              <a:t>,</a:t>
            </a:r>
            <a:r>
              <a:rPr lang="zh-CN" altLang="en-US" smtClean="0"/>
              <a:t>在她家下了一回神</a:t>
            </a:r>
            <a:r>
              <a:rPr lang="en-US" altLang="zh-CN" smtClean="0"/>
              <a:t>,</a:t>
            </a:r>
            <a:r>
              <a:rPr lang="zh-CN" altLang="en-US" smtClean="0"/>
              <a:t>说是三仙姑跟上她了</a:t>
            </a:r>
            <a:r>
              <a:rPr lang="en-US" altLang="zh-CN" smtClean="0"/>
              <a:t>,</a:t>
            </a:r>
            <a:r>
              <a:rPr lang="zh-CN" altLang="en-US" smtClean="0"/>
              <a:t>她也哼哼唧唧自称吾神长吾神短</a:t>
            </a:r>
            <a:r>
              <a:rPr lang="en-US" altLang="zh-CN" smtClean="0"/>
              <a:t>,</a:t>
            </a:r>
            <a:r>
              <a:rPr lang="zh-CN" altLang="en-US" smtClean="0"/>
              <a:t>从此以后每月初一十五就下起神来</a:t>
            </a:r>
            <a:r>
              <a:rPr lang="en-US" altLang="zh-CN" smtClean="0"/>
              <a:t>,</a:t>
            </a:r>
            <a:r>
              <a:rPr lang="zh-CN" altLang="en-US" smtClean="0"/>
              <a:t>别人也给她烧起香来求财问病</a:t>
            </a:r>
            <a:r>
              <a:rPr lang="en-US" altLang="zh-CN" smtClean="0"/>
              <a:t>,</a:t>
            </a:r>
            <a:r>
              <a:rPr lang="zh-CN" altLang="en-US" smtClean="0"/>
              <a:t>三仙姑的香案便从此设起来了。 </a:t>
            </a:r>
            <a:br>
              <a:rPr lang="zh-CN" altLang="en-US" smtClean="0"/>
            </a:br>
            <a:r>
              <a:rPr lang="zh-CN" altLang="en-US" smtClean="0"/>
              <a:t>        青年们到三仙姑那里去</a:t>
            </a:r>
            <a:r>
              <a:rPr lang="en-US" altLang="zh-CN" smtClean="0"/>
              <a:t>,</a:t>
            </a:r>
            <a:r>
              <a:rPr lang="zh-CN" altLang="en-US" smtClean="0"/>
              <a:t>要说是去问神</a:t>
            </a:r>
            <a:r>
              <a:rPr lang="en-US" altLang="zh-CN" smtClean="0"/>
              <a:t>,</a:t>
            </a:r>
            <a:r>
              <a:rPr lang="zh-CN" altLang="en-US" smtClean="0"/>
              <a:t>还不如说是看圣像。三仙姑也暗暗猜透大家的心事</a:t>
            </a:r>
            <a:r>
              <a:rPr lang="en-US" altLang="zh-CN" smtClean="0"/>
              <a:t>,</a:t>
            </a:r>
            <a:r>
              <a:rPr lang="zh-CN" altLang="en-US" smtClean="0"/>
              <a:t>衣服穿得更新鲜</a:t>
            </a:r>
            <a:r>
              <a:rPr lang="en-US" altLang="zh-CN" smtClean="0"/>
              <a:t>,</a:t>
            </a:r>
            <a:r>
              <a:rPr lang="zh-CN" altLang="en-US" smtClean="0"/>
              <a:t>头发梳得更光滑</a:t>
            </a:r>
            <a:r>
              <a:rPr lang="en-US" altLang="zh-CN" smtClean="0"/>
              <a:t>,</a:t>
            </a:r>
            <a:r>
              <a:rPr lang="zh-CN" altLang="en-US" smtClean="0"/>
              <a:t>首饰擦得更明</a:t>
            </a:r>
            <a:r>
              <a:rPr lang="en-US" altLang="zh-CN" smtClean="0"/>
              <a:t>,</a:t>
            </a:r>
            <a:r>
              <a:rPr lang="zh-CN" altLang="en-US" smtClean="0"/>
              <a:t>官粉搽得更匀</a:t>
            </a:r>
            <a:r>
              <a:rPr lang="en-US" altLang="zh-CN" smtClean="0"/>
              <a:t>,</a:t>
            </a:r>
            <a:r>
              <a:rPr lang="zh-CN" altLang="en-US" smtClean="0"/>
              <a:t>不由青年们不跟着她转来转去。 </a:t>
            </a:r>
            <a:br>
              <a:rPr lang="zh-CN" altLang="en-US" smtClean="0"/>
            </a:br>
            <a:r>
              <a:rPr lang="zh-CN" altLang="en-US" smtClean="0"/>
              <a:t>        这是三十来年前的事。当时的青年</a:t>
            </a:r>
            <a:r>
              <a:rPr lang="en-US" altLang="zh-CN" smtClean="0"/>
              <a:t>,</a:t>
            </a:r>
            <a:r>
              <a:rPr lang="zh-CN" altLang="en-US" smtClean="0"/>
              <a:t>如今都已留下胡子</a:t>
            </a:r>
            <a:r>
              <a:rPr lang="en-US" altLang="zh-CN" smtClean="0"/>
              <a:t>,</a:t>
            </a:r>
            <a:r>
              <a:rPr lang="zh-CN" altLang="en-US" smtClean="0"/>
              <a:t>家里大半又都是子媳成群</a:t>
            </a:r>
            <a:r>
              <a:rPr lang="en-US" altLang="zh-CN" smtClean="0"/>
              <a:t>,</a:t>
            </a:r>
            <a:r>
              <a:rPr lang="zh-CN" altLang="en-US" smtClean="0"/>
              <a:t>所以除了几个老光棍</a:t>
            </a:r>
            <a:r>
              <a:rPr lang="en-US" altLang="zh-CN" smtClean="0"/>
              <a:t>,</a:t>
            </a:r>
            <a:r>
              <a:rPr lang="zh-CN" altLang="en-US" smtClean="0"/>
              <a:t>差不多都没有那些闲情到三仙姑那里去了。三仙姑却和大家不同</a:t>
            </a:r>
            <a:r>
              <a:rPr lang="en-US" altLang="zh-CN" smtClean="0"/>
              <a:t>,</a:t>
            </a:r>
            <a:r>
              <a:rPr lang="zh-CN" altLang="en-US" smtClean="0"/>
              <a:t>虽然已经四十五岁</a:t>
            </a:r>
            <a:r>
              <a:rPr lang="en-US" altLang="zh-CN" smtClean="0"/>
              <a:t>,</a:t>
            </a:r>
            <a:r>
              <a:rPr lang="zh-CN" altLang="en-US" smtClean="0"/>
              <a:t>却偏爱当个老来俏</a:t>
            </a:r>
            <a:r>
              <a:rPr lang="en-US" altLang="zh-CN" smtClean="0"/>
              <a:t>,</a:t>
            </a:r>
            <a:r>
              <a:rPr lang="zh-CN" altLang="en-US" smtClean="0"/>
              <a:t>小鞋也仍要绣花</a:t>
            </a:r>
            <a:r>
              <a:rPr lang="en-US" altLang="zh-CN" smtClean="0"/>
              <a:t>,</a:t>
            </a:r>
            <a:r>
              <a:rPr lang="zh-CN" altLang="en-US" smtClean="0"/>
              <a:t>裤腿上仍要镶边</a:t>
            </a:r>
            <a:r>
              <a:rPr lang="en-US" altLang="zh-CN" smtClean="0"/>
              <a:t>,</a:t>
            </a:r>
            <a:r>
              <a:rPr lang="zh-CN" altLang="en-US" smtClean="0"/>
              <a:t>顶门上的头发脱光了</a:t>
            </a:r>
            <a:r>
              <a:rPr lang="en-US" altLang="zh-CN" smtClean="0"/>
              <a:t>,</a:t>
            </a:r>
            <a:r>
              <a:rPr lang="zh-CN" altLang="en-US" smtClean="0"/>
              <a:t>用黑手帕盖起来</a:t>
            </a:r>
            <a:r>
              <a:rPr lang="en-US" altLang="zh-CN" smtClean="0"/>
              <a:t>,</a:t>
            </a:r>
            <a:r>
              <a:rPr lang="zh-CN" altLang="en-US" smtClean="0"/>
              <a:t>只可惜官粉涂不平脸上的皱纹</a:t>
            </a:r>
            <a:r>
              <a:rPr lang="en-US" altLang="zh-CN" smtClean="0"/>
              <a:t>,</a:t>
            </a:r>
            <a:r>
              <a:rPr lang="zh-CN" altLang="en-US" smtClean="0"/>
              <a:t>看起来好像驴粪蛋上下上了霜。 </a:t>
            </a:r>
            <a:br>
              <a:rPr lang="zh-CN" altLang="en-US" smtClean="0"/>
            </a:br>
            <a:r>
              <a:rPr lang="zh-CN" altLang="en-US" smtClean="0"/>
              <a:t>        老相好都不来了</a:t>
            </a:r>
            <a:r>
              <a:rPr lang="en-US" altLang="zh-CN" smtClean="0"/>
              <a:t>,</a:t>
            </a:r>
            <a:r>
              <a:rPr lang="zh-CN" altLang="en-US" smtClean="0"/>
              <a:t>几个老光棍不能叫三仙姑满意</a:t>
            </a:r>
            <a:r>
              <a:rPr lang="en-US" altLang="zh-CN" smtClean="0"/>
              <a:t>,</a:t>
            </a:r>
            <a:r>
              <a:rPr lang="zh-CN" altLang="en-US" smtClean="0"/>
              <a:t>三仙姑又团结了一伙孩子们</a:t>
            </a:r>
            <a:r>
              <a:rPr lang="en-US" altLang="zh-CN" smtClean="0"/>
              <a:t>,</a:t>
            </a:r>
            <a:r>
              <a:rPr lang="zh-CN" altLang="en-US" smtClean="0"/>
              <a:t>比当年的老相好更多</a:t>
            </a:r>
            <a:r>
              <a:rPr lang="en-US" altLang="zh-CN" smtClean="0"/>
              <a:t>,</a:t>
            </a:r>
            <a:r>
              <a:rPr lang="zh-CN" altLang="en-US" smtClean="0"/>
              <a:t>更俏皮。 </a:t>
            </a:r>
            <a:br>
              <a:rPr lang="zh-CN" altLang="en-US" smtClean="0"/>
            </a:br>
            <a:r>
              <a:rPr lang="zh-CN" altLang="en-US" smtClean="0"/>
              <a:t>        三仙姑有什么本领能团结这伙青年呢</a:t>
            </a:r>
            <a:r>
              <a:rPr lang="en-US" altLang="zh-CN" smtClean="0"/>
              <a:t>?</a:t>
            </a:r>
            <a:r>
              <a:rPr lang="zh-CN" altLang="en-US" smtClean="0"/>
              <a:t>这秘密在她女儿小芹身上。 </a:t>
            </a:r>
            <a:br>
              <a:rPr lang="zh-CN" altLang="en-US" smtClean="0"/>
            </a:br>
            <a:r>
              <a:rPr lang="zh-CN" altLang="en-US" smtClean="0"/>
              <a:t>        </a:t>
            </a:r>
            <a:endParaRPr lang="en-US" altLang="zh-CN" smtClean="0"/>
          </a:p>
          <a:p>
            <a:pPr algn="ctr"/>
            <a:r>
              <a:rPr lang="zh-CN" altLang="en-US" b="1" smtClean="0"/>
              <a:t>三、小芹</a:t>
            </a:r>
            <a:endParaRPr lang="zh-CN" altLang="en-US" b="1" smtClean="0"/>
          </a:p>
          <a:p>
            <a:br>
              <a:rPr lang="zh-CN" altLang="en-US" smtClean="0"/>
            </a:br>
            <a:r>
              <a:rPr lang="zh-CN" altLang="en-US" smtClean="0"/>
              <a:t>        </a:t>
            </a:r>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8858280" cy="7017306"/>
          </a:xfrm>
          <a:prstGeom prst="rect">
            <a:avLst/>
          </a:prstGeom>
          <a:noFill/>
        </p:spPr>
        <p:txBody>
          <a:bodyPr wrap="square" rtlCol="0">
            <a:spAutoFit/>
          </a:bodyPr>
          <a:lstStyle/>
          <a:p>
            <a:r>
              <a:rPr lang="zh-CN" altLang="en-US" smtClean="0"/>
              <a:t>三仙姑前后共生过六个孩子</a:t>
            </a:r>
            <a:r>
              <a:rPr lang="en-US" altLang="zh-CN" smtClean="0"/>
              <a:t>,</a:t>
            </a:r>
            <a:r>
              <a:rPr lang="zh-CN" altLang="en-US" smtClean="0"/>
              <a:t>就有五个没有成人</a:t>
            </a:r>
            <a:r>
              <a:rPr lang="en-US" altLang="zh-CN" smtClean="0"/>
              <a:t>,</a:t>
            </a:r>
            <a:r>
              <a:rPr lang="zh-CN" altLang="en-US" smtClean="0"/>
              <a:t>只落了一个女儿</a:t>
            </a:r>
            <a:r>
              <a:rPr lang="en-US" altLang="zh-CN" smtClean="0"/>
              <a:t>,</a:t>
            </a:r>
            <a:r>
              <a:rPr lang="zh-CN" altLang="en-US" smtClean="0"/>
              <a:t>名叫小芹。小芹当两三岁时候</a:t>
            </a:r>
            <a:r>
              <a:rPr lang="en-US" altLang="zh-CN" smtClean="0"/>
              <a:t>,</a:t>
            </a:r>
            <a:r>
              <a:rPr lang="zh-CN" altLang="en-US" smtClean="0"/>
              <a:t>就非常伶俐乖巧</a:t>
            </a:r>
            <a:r>
              <a:rPr lang="en-US" altLang="zh-CN" smtClean="0"/>
              <a:t>,</a:t>
            </a:r>
            <a:r>
              <a:rPr lang="zh-CN" altLang="en-US" smtClean="0"/>
              <a:t>三仙姑的老相好们</a:t>
            </a:r>
            <a:r>
              <a:rPr lang="en-US" altLang="zh-CN" smtClean="0"/>
              <a:t>,</a:t>
            </a:r>
            <a:r>
              <a:rPr lang="zh-CN" altLang="en-US" smtClean="0"/>
              <a:t>这个抱过来说是“我的”</a:t>
            </a:r>
            <a:r>
              <a:rPr lang="en-US" altLang="zh-CN" smtClean="0"/>
              <a:t>,</a:t>
            </a:r>
            <a:r>
              <a:rPr lang="zh-CN" altLang="en-US" smtClean="0"/>
              <a:t>那个抱起来说是“我的”</a:t>
            </a:r>
            <a:r>
              <a:rPr lang="en-US" altLang="zh-CN" smtClean="0"/>
              <a:t>,</a:t>
            </a:r>
            <a:r>
              <a:rPr lang="zh-CN" altLang="en-US" smtClean="0"/>
              <a:t>后来小芹长到五六岁</a:t>
            </a:r>
            <a:r>
              <a:rPr lang="en-US" altLang="zh-CN" smtClean="0"/>
              <a:t>,</a:t>
            </a:r>
            <a:r>
              <a:rPr lang="zh-CN" altLang="en-US" smtClean="0"/>
              <a:t>知道这不是好话</a:t>
            </a:r>
            <a:r>
              <a:rPr lang="en-US" altLang="zh-CN" smtClean="0"/>
              <a:t>,</a:t>
            </a:r>
            <a:r>
              <a:rPr lang="zh-CN" altLang="en-US" smtClean="0"/>
              <a:t>三仙姑教她说</a:t>
            </a:r>
            <a:r>
              <a:rPr lang="en-US" altLang="zh-CN" smtClean="0"/>
              <a:t>:“</a:t>
            </a:r>
            <a:r>
              <a:rPr lang="zh-CN" altLang="en-US" smtClean="0"/>
              <a:t>谁再这么说</a:t>
            </a:r>
            <a:r>
              <a:rPr lang="en-US" altLang="zh-CN" smtClean="0"/>
              <a:t>,</a:t>
            </a:r>
            <a:r>
              <a:rPr lang="zh-CN" altLang="en-US" smtClean="0"/>
              <a:t>你就说‘是你的姑姑’。”说了几回</a:t>
            </a:r>
            <a:r>
              <a:rPr lang="en-US" altLang="zh-CN" smtClean="0"/>
              <a:t>,</a:t>
            </a:r>
            <a:r>
              <a:rPr lang="zh-CN" altLang="en-US" smtClean="0"/>
              <a:t>果然没有人再提了。 </a:t>
            </a:r>
            <a:br>
              <a:rPr lang="zh-CN" altLang="en-US" smtClean="0"/>
            </a:br>
            <a:r>
              <a:rPr lang="zh-CN" altLang="en-US" smtClean="0"/>
              <a:t>        小芹今年十八了</a:t>
            </a:r>
            <a:r>
              <a:rPr lang="en-US" altLang="zh-CN" smtClean="0"/>
              <a:t>,</a:t>
            </a:r>
            <a:r>
              <a:rPr lang="zh-CN" altLang="en-US" smtClean="0"/>
              <a:t>村里的轻薄人说</a:t>
            </a:r>
            <a:r>
              <a:rPr lang="en-US" altLang="zh-CN" smtClean="0"/>
              <a:t>,</a:t>
            </a:r>
            <a:r>
              <a:rPr lang="zh-CN" altLang="en-US" smtClean="0"/>
              <a:t>比她娘年轻时候好得多。青年小伙子们</a:t>
            </a:r>
            <a:r>
              <a:rPr lang="en-US" altLang="zh-CN" smtClean="0"/>
              <a:t>,</a:t>
            </a:r>
            <a:r>
              <a:rPr lang="zh-CN" altLang="en-US" smtClean="0"/>
              <a:t>有事没事</a:t>
            </a:r>
            <a:r>
              <a:rPr lang="en-US" altLang="zh-CN" smtClean="0"/>
              <a:t>,</a:t>
            </a:r>
            <a:r>
              <a:rPr lang="zh-CN" altLang="en-US" smtClean="0"/>
              <a:t>总想跟小芹说句话。小芹去洗衣服</a:t>
            </a:r>
            <a:r>
              <a:rPr lang="en-US" altLang="zh-CN" smtClean="0"/>
              <a:t>,</a:t>
            </a:r>
            <a:r>
              <a:rPr lang="zh-CN" altLang="en-US" smtClean="0"/>
              <a:t>马上青年们也都去洗</a:t>
            </a:r>
            <a:r>
              <a:rPr lang="en-US" altLang="zh-CN" smtClean="0"/>
              <a:t>;</a:t>
            </a:r>
            <a:r>
              <a:rPr lang="zh-CN" altLang="en-US" smtClean="0"/>
              <a:t>小芹上树采野果</a:t>
            </a:r>
            <a:r>
              <a:rPr lang="en-US" altLang="zh-CN" smtClean="0"/>
              <a:t>,</a:t>
            </a:r>
            <a:r>
              <a:rPr lang="zh-CN" altLang="en-US" smtClean="0"/>
              <a:t>马上青年们也都去采。 </a:t>
            </a:r>
            <a:br>
              <a:rPr lang="zh-CN" altLang="en-US" smtClean="0"/>
            </a:br>
            <a:r>
              <a:rPr lang="zh-CN" altLang="en-US" smtClean="0"/>
              <a:t>        吃饭时候</a:t>
            </a:r>
            <a:r>
              <a:rPr lang="en-US" altLang="zh-CN" smtClean="0"/>
              <a:t>,</a:t>
            </a:r>
            <a:r>
              <a:rPr lang="zh-CN" altLang="en-US" smtClean="0"/>
              <a:t>邻居们端上碗爱到三仙姑那里坐一会</a:t>
            </a:r>
            <a:r>
              <a:rPr lang="en-US" altLang="zh-CN" smtClean="0"/>
              <a:t>,</a:t>
            </a:r>
            <a:r>
              <a:rPr lang="zh-CN" altLang="en-US" smtClean="0"/>
              <a:t>前庄上的人来回一里路</a:t>
            </a:r>
            <a:r>
              <a:rPr lang="en-US" altLang="zh-CN" smtClean="0"/>
              <a:t>,</a:t>
            </a:r>
            <a:r>
              <a:rPr lang="zh-CN" altLang="en-US" smtClean="0"/>
              <a:t>也并不觉得远。这已经是三十年来的老规矩</a:t>
            </a:r>
            <a:r>
              <a:rPr lang="en-US" altLang="zh-CN" smtClean="0"/>
              <a:t>,</a:t>
            </a:r>
            <a:r>
              <a:rPr lang="zh-CN" altLang="en-US" smtClean="0"/>
              <a:t>不过小青年们也这样热心</a:t>
            </a:r>
            <a:r>
              <a:rPr lang="en-US" altLang="zh-CN" smtClean="0"/>
              <a:t>,</a:t>
            </a:r>
            <a:r>
              <a:rPr lang="zh-CN" altLang="en-US" smtClean="0"/>
              <a:t>却是近二三年来才有的事。三仙姑起先还以为自己仍有勾引青年的本领</a:t>
            </a:r>
            <a:r>
              <a:rPr lang="en-US" altLang="zh-CN" smtClean="0"/>
              <a:t>,</a:t>
            </a:r>
            <a:r>
              <a:rPr lang="zh-CN" altLang="en-US" smtClean="0"/>
              <a:t>日子长了</a:t>
            </a:r>
            <a:r>
              <a:rPr lang="en-US" altLang="zh-CN" smtClean="0"/>
              <a:t>,</a:t>
            </a:r>
            <a:r>
              <a:rPr lang="zh-CN" altLang="en-US" smtClean="0"/>
              <a:t>青年们并不真正跟她接近,她才慢慢看出门道来,才知道人家来了为的是小芹。 </a:t>
            </a:r>
            <a:br>
              <a:rPr lang="zh-CN" altLang="en-US" smtClean="0"/>
            </a:br>
            <a:r>
              <a:rPr lang="zh-CN" altLang="en-US" smtClean="0"/>
              <a:t>        不过小芹却不跟三仙姑一样:表面上虽然也跟大家说说笑笑,实际上却不跟人乱来,近二三年,只是跟小二黑好一点。前年夏天,有一天前晌,于福去地,三仙姑去串门,家里只留下小芹一个人,金旺来了,嘻皮笑脸向小芹说:“这会可算是个空子呢?”小芹板起脸来说:“金旺哥! 咱</a:t>
            </a:r>
            <a:r>
              <a:rPr lang="en-US" altLang="zh-CN" smtClean="0"/>
              <a:t>们</a:t>
            </a:r>
            <a:r>
              <a:rPr lang="zh-CN" altLang="en-US" smtClean="0"/>
              <a:t>以后说话要规矩些!</a:t>
            </a:r>
            <a:r>
              <a:rPr lang="en-US" altLang="zh-CN" smtClean="0"/>
              <a:t> </a:t>
            </a:r>
            <a:r>
              <a:rPr lang="zh-CN" altLang="en-US" smtClean="0"/>
              <a:t>你也是娶媳妇大汉了!”金旺撇撇嘴说:“咦! 装什么假正经?小二黑一来管</a:t>
            </a:r>
            <a:r>
              <a:rPr lang="en-US" altLang="zh-CN" smtClean="0"/>
              <a:t>保</a:t>
            </a:r>
            <a:r>
              <a:rPr lang="zh-CN" altLang="en-US" smtClean="0"/>
              <a:t>你软了! 有便宜大家讨开点</a:t>
            </a:r>
            <a:r>
              <a:rPr lang="en-US" altLang="zh-CN" smtClean="0"/>
              <a:t>,</a:t>
            </a:r>
            <a:r>
              <a:rPr lang="zh-CN" altLang="en-US" smtClean="0"/>
              <a:t>没事; 要正经除非</a:t>
            </a:r>
            <a:r>
              <a:rPr lang="en-US" altLang="zh-CN" smtClean="0"/>
              <a:t>自</a:t>
            </a:r>
            <a:r>
              <a:rPr lang="zh-CN" altLang="en-US" smtClean="0"/>
              <a:t>己锅底没</a:t>
            </a:r>
            <a:r>
              <a:rPr lang="en-US" altLang="zh-CN" smtClean="0"/>
              <a:t>有</a:t>
            </a:r>
            <a:r>
              <a:rPr lang="zh-CN" altLang="en-US" smtClean="0"/>
              <a:t>黑!”说着就拉住小芹的胳膊悄</a:t>
            </a:r>
            <a:r>
              <a:rPr lang="en-US" altLang="zh-CN" smtClean="0"/>
              <a:t>悄</a:t>
            </a:r>
            <a:r>
              <a:rPr lang="zh-CN" altLang="en-US" smtClean="0"/>
              <a:t>说:“不用</a:t>
            </a:r>
            <a:r>
              <a:rPr lang="en-US" altLang="zh-CN" smtClean="0"/>
              <a:t>装</a:t>
            </a:r>
            <a:r>
              <a:rPr lang="zh-CN" altLang="en-US" smtClean="0"/>
              <a:t>模作样了</a:t>
            </a:r>
            <a:r>
              <a:rPr lang="en-US" altLang="zh-CN" smtClean="0"/>
              <a:t>!</a:t>
            </a:r>
            <a:r>
              <a:rPr lang="zh-CN" altLang="en-US" smtClean="0"/>
              <a:t>”不料小芹大</a:t>
            </a:r>
            <a:r>
              <a:rPr lang="en-US" altLang="zh-CN" smtClean="0"/>
              <a:t>声</a:t>
            </a:r>
            <a:r>
              <a:rPr lang="zh-CN" altLang="en-US" smtClean="0"/>
              <a:t>喊道“金旺!”金旺赶</a:t>
            </a:r>
            <a:r>
              <a:rPr lang="en-US" altLang="zh-CN" smtClean="0"/>
              <a:t>紧</a:t>
            </a:r>
            <a:r>
              <a:rPr lang="zh-CN" altLang="en-US" smtClean="0"/>
              <a:t>放手跑出</a:t>
            </a:r>
            <a:r>
              <a:rPr lang="en-US" altLang="zh-CN" smtClean="0"/>
              <a:t>来</a:t>
            </a:r>
            <a:r>
              <a:rPr lang="zh-CN" altLang="en-US" smtClean="0"/>
              <a:t>。一边还咄念道:</a:t>
            </a:r>
            <a:r>
              <a:rPr lang="en-US" altLang="zh-CN" smtClean="0"/>
              <a:t>“等</a:t>
            </a:r>
            <a:r>
              <a:rPr lang="zh-CN" altLang="en-US" smtClean="0"/>
              <a:t>得住你!”说着就悄</a:t>
            </a:r>
            <a:r>
              <a:rPr lang="en-US" altLang="zh-CN" err="1" smtClean="0"/>
              <a:t>悄溜</a:t>
            </a:r>
            <a:r>
              <a:rPr lang="zh-CN" altLang="en-US" smtClean="0"/>
              <a:t>走了。 </a:t>
            </a:r>
            <a:br>
              <a:rPr lang="zh-CN" altLang="en-US" smtClean="0"/>
            </a:br>
            <a:r>
              <a:rPr lang="zh-CN" altLang="en-US" smtClean="0"/>
              <a:t>  </a:t>
            </a:r>
            <a:r>
              <a:rPr lang="en-US" altLang="zh-CN" smtClean="0"/>
              <a:t>  </a:t>
            </a:r>
            <a:r>
              <a:rPr lang="zh-CN" altLang="en-US" smtClean="0"/>
              <a:t>  </a:t>
            </a:r>
            <a:endParaRPr lang="en-US" altLang="zh-CN" smtClean="0"/>
          </a:p>
          <a:p>
            <a:pPr algn="ctr"/>
            <a:r>
              <a:rPr lang="zh-CN" altLang="en-US" smtClean="0"/>
              <a:t> </a:t>
            </a:r>
            <a:r>
              <a:rPr lang="en-US" altLang="zh-CN" smtClean="0"/>
              <a:t> </a:t>
            </a:r>
            <a:r>
              <a:rPr lang="en-US" altLang="zh-CN" b="1" smtClean="0"/>
              <a:t>四</a:t>
            </a:r>
            <a:r>
              <a:rPr lang="zh-CN" altLang="en-US" b="1" smtClean="0"/>
              <a:t>、金旺弟兄</a:t>
            </a:r>
            <a:br>
              <a:rPr lang="zh-CN" altLang="en-US" smtClean="0"/>
            </a:br>
            <a:r>
              <a:rPr lang="zh-CN" altLang="en-US" smtClean="0"/>
              <a:t>   </a:t>
            </a:r>
            <a:r>
              <a:rPr lang="en-US" altLang="zh-CN" smtClean="0"/>
              <a:t>  </a:t>
            </a:r>
            <a:r>
              <a:rPr lang="zh-CN" altLang="en-US" smtClean="0"/>
              <a:t>   </a:t>
            </a:r>
            <a:endParaRPr lang="en-US" altLang="zh-CN" smtClean="0"/>
          </a:p>
          <a:p>
            <a:r>
              <a:rPr lang="zh-CN" altLang="en-US" smtClean="0"/>
              <a:t>        提起金旺来,</a:t>
            </a:r>
            <a:r>
              <a:rPr lang="en-US" altLang="zh-CN" err="1" smtClean="0"/>
              <a:t>刘家</a:t>
            </a:r>
            <a:r>
              <a:rPr lang="zh-CN" altLang="en-US" smtClean="0"/>
              <a:t>峧没有人不恨</a:t>
            </a:r>
            <a:r>
              <a:rPr lang="en-US" altLang="zh-CN" smtClean="0"/>
              <a:t>他,</a:t>
            </a:r>
            <a:r>
              <a:rPr lang="zh-CN" altLang="en-US" smtClean="0"/>
              <a:t>只</a:t>
            </a:r>
            <a:r>
              <a:rPr lang="en-US" altLang="zh-CN" err="1" smtClean="0"/>
              <a:t>有他</a:t>
            </a:r>
            <a:r>
              <a:rPr lang="zh-CN" altLang="en-US" smtClean="0"/>
              <a:t>一个本家兄弟</a:t>
            </a:r>
            <a:r>
              <a:rPr lang="en-US" altLang="zh-CN" smtClean="0"/>
              <a:t>名</a:t>
            </a:r>
            <a:r>
              <a:rPr lang="zh-CN" altLang="en-US" smtClean="0"/>
              <a:t>叫兴旺跟他对劲。 </a:t>
            </a:r>
            <a:br>
              <a:rPr lang="zh-CN" altLang="en-US" smtClean="0"/>
            </a:br>
            <a:r>
              <a:rPr lang="en-US" altLang="zh-CN" smtClean="0"/>
              <a:t>  </a:t>
            </a:r>
            <a:r>
              <a:rPr lang="zh-CN" altLang="en-US" smtClean="0"/>
              <a:t>      金旺</a:t>
            </a:r>
            <a:r>
              <a:rPr lang="en-US" altLang="zh-CN" smtClean="0"/>
              <a:t>他</a:t>
            </a:r>
            <a:r>
              <a:rPr lang="zh-CN" altLang="en-US" smtClean="0"/>
              <a:t>爹虽</a:t>
            </a:r>
            <a:r>
              <a:rPr lang="en-US" altLang="zh-CN" err="1" smtClean="0"/>
              <a:t>是个</a:t>
            </a:r>
            <a:r>
              <a:rPr lang="zh-CN" altLang="en-US" smtClean="0"/>
              <a:t>庄稼人,却是刘家峧一只虎</a:t>
            </a:r>
            <a:r>
              <a:rPr lang="en-US" altLang="zh-CN" smtClean="0"/>
              <a:t>,当</a:t>
            </a:r>
            <a:r>
              <a:rPr lang="zh-CN" altLang="en-US" smtClean="0"/>
              <a:t>过几十年老社首,捆人打人是</a:t>
            </a:r>
            <a:r>
              <a:rPr lang="en-US" altLang="zh-CN" err="1" smtClean="0"/>
              <a:t>他的</a:t>
            </a:r>
            <a:r>
              <a:rPr lang="zh-CN" altLang="en-US" smtClean="0"/>
              <a:t>拿手好戏。金旺</a:t>
            </a:r>
            <a:r>
              <a:rPr lang="en-US" altLang="zh-CN" err="1" smtClean="0"/>
              <a:t>长到</a:t>
            </a:r>
            <a:r>
              <a:rPr lang="zh-CN" altLang="en-US" smtClean="0"/>
              <a:t>十七八岁,就成了他爹的</a:t>
            </a:r>
            <a:r>
              <a:rPr lang="en-US" altLang="zh-CN" err="1" smtClean="0"/>
              <a:t>好帮</a:t>
            </a:r>
            <a:r>
              <a:rPr lang="zh-CN" altLang="en-US" smtClean="0"/>
              <a:t>手,兴旺也学会了帮虎吃食,从此金</a:t>
            </a:r>
            <a:r>
              <a:rPr lang="en-US" altLang="zh-CN" err="1" smtClean="0"/>
              <a:t>旺他</a:t>
            </a:r>
            <a:r>
              <a:rPr lang="zh-CN" altLang="en-US" smtClean="0"/>
              <a:t>爹想要捆</a:t>
            </a:r>
            <a:r>
              <a:rPr lang="en-US" altLang="zh-CN" smtClean="0"/>
              <a:t>谁,</a:t>
            </a:r>
            <a:r>
              <a:rPr lang="zh-CN" altLang="en-US" smtClean="0"/>
              <a:t>就不用亲自动手,只要下个命令,自有金旺兴旺代办。 </a:t>
            </a: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6740307"/>
          </a:xfrm>
          <a:prstGeom prst="rect">
            <a:avLst/>
          </a:prstGeom>
          <a:noFill/>
        </p:spPr>
        <p:txBody>
          <a:bodyPr wrap="square" rtlCol="0">
            <a:spAutoFit/>
          </a:bodyPr>
          <a:lstStyle/>
          <a:p>
            <a:r>
              <a:rPr lang="zh-CN" altLang="en-US" smtClean="0"/>
              <a:t> 抗战初年,汉</a:t>
            </a:r>
            <a:r>
              <a:rPr lang="en-US" altLang="zh-CN" smtClean="0"/>
              <a:t>奸</a:t>
            </a:r>
            <a:r>
              <a:rPr lang="zh-CN" altLang="en-US" smtClean="0"/>
              <a:t>敌探溃兵土匪到处横</a:t>
            </a:r>
            <a:r>
              <a:rPr lang="en-US" altLang="zh-CN" smtClean="0"/>
              <a:t>行</a:t>
            </a:r>
            <a:r>
              <a:rPr lang="zh-CN" altLang="en-US" smtClean="0"/>
              <a:t>,那时金旺他爹已经死了,金旺兴旺弟兄两个,给一支溃兵作了内线工作,引路绑票,</a:t>
            </a:r>
            <a:r>
              <a:rPr lang="en-US" altLang="zh-CN" smtClean="0"/>
              <a:t>讲</a:t>
            </a:r>
            <a:r>
              <a:rPr lang="zh-CN" altLang="en-US" smtClean="0"/>
              <a:t>价赎人,又做巫婆</a:t>
            </a:r>
            <a:r>
              <a:rPr lang="en-US" altLang="zh-CN" smtClean="0"/>
              <a:t>又</a:t>
            </a:r>
            <a:r>
              <a:rPr lang="zh-CN" altLang="en-US" smtClean="0"/>
              <a:t>做鬼,两头出面装</a:t>
            </a:r>
            <a:r>
              <a:rPr lang="en-US" altLang="zh-CN" smtClean="0"/>
              <a:t>好</a:t>
            </a:r>
            <a:r>
              <a:rPr lang="zh-CN" altLang="en-US" smtClean="0"/>
              <a:t>人。后来八路军来,打垮溃兵土匪,他两人才</a:t>
            </a:r>
            <a:r>
              <a:rPr lang="en-US" altLang="zh-CN" smtClean="0"/>
              <a:t>又</a:t>
            </a:r>
            <a:r>
              <a:rPr lang="zh-CN" altLang="en-US" smtClean="0"/>
              <a:t>回到刘家峧。 </a:t>
            </a:r>
            <a:br>
              <a:rPr lang="zh-CN" altLang="en-US" smtClean="0"/>
            </a:br>
            <a:r>
              <a:rPr lang="zh-CN" altLang="en-US" smtClean="0"/>
              <a:t> </a:t>
            </a:r>
            <a:r>
              <a:rPr lang="en-US" altLang="zh-CN" smtClean="0"/>
              <a:t> </a:t>
            </a:r>
            <a:r>
              <a:rPr lang="zh-CN" altLang="en-US" smtClean="0"/>
              <a:t>      山里人本</a:t>
            </a:r>
            <a:r>
              <a:rPr lang="en-US" altLang="zh-CN" smtClean="0"/>
              <a:t>来</a:t>
            </a:r>
            <a:r>
              <a:rPr lang="zh-CN" altLang="en-US" smtClean="0"/>
              <a:t>就胆子小,经过几个月</a:t>
            </a:r>
            <a:r>
              <a:rPr lang="en-US" altLang="zh-CN" smtClean="0"/>
              <a:t>的</a:t>
            </a:r>
            <a:r>
              <a:rPr lang="zh-CN" altLang="en-US" smtClean="0"/>
              <a:t>大混乱,死了许</a:t>
            </a:r>
            <a:r>
              <a:rPr lang="en-US" altLang="zh-CN" smtClean="0"/>
              <a:t>多</a:t>
            </a:r>
            <a:r>
              <a:rPr lang="zh-CN" altLang="en-US" smtClean="0"/>
              <a:t>人,弄得大家</a:t>
            </a:r>
            <a:r>
              <a:rPr lang="en-US" altLang="zh-CN" smtClean="0"/>
              <a:t>更</a:t>
            </a:r>
            <a:r>
              <a:rPr lang="zh-CN" altLang="en-US" smtClean="0"/>
              <a:t>不敢出头了。别的大村子都成立了村公所、各救会、</a:t>
            </a:r>
            <a:r>
              <a:rPr lang="en-US" altLang="zh-CN" smtClean="0"/>
              <a:t>武</a:t>
            </a:r>
            <a:r>
              <a:rPr lang="zh-CN" altLang="en-US" smtClean="0"/>
              <a:t>委会,刘家峧却除了县府派</a:t>
            </a:r>
            <a:r>
              <a:rPr lang="en-US" altLang="zh-CN" smtClean="0"/>
              <a:t>来</a:t>
            </a:r>
            <a:r>
              <a:rPr lang="zh-CN" altLang="en-US" smtClean="0"/>
              <a:t>一个村长以外,谁也不</a:t>
            </a:r>
            <a:r>
              <a:rPr lang="en-US" altLang="zh-CN" smtClean="0"/>
              <a:t>愿</a:t>
            </a:r>
            <a:r>
              <a:rPr lang="zh-CN" altLang="en-US" smtClean="0"/>
              <a:t>意当干部。不久,</a:t>
            </a:r>
            <a:r>
              <a:rPr lang="en-US" altLang="zh-CN" smtClean="0"/>
              <a:t>县</a:t>
            </a:r>
            <a:r>
              <a:rPr lang="zh-CN" altLang="en-US" smtClean="0"/>
              <a:t>里派人来刘家峧工作,要</a:t>
            </a:r>
            <a:r>
              <a:rPr lang="en-US" altLang="zh-CN" smtClean="0"/>
              <a:t>选</a:t>
            </a:r>
            <a:r>
              <a:rPr lang="zh-CN" altLang="en-US" smtClean="0"/>
              <a:t>举村干部</a:t>
            </a:r>
            <a:r>
              <a:rPr lang="en-US" altLang="zh-CN" smtClean="0"/>
              <a:t>,</a:t>
            </a:r>
            <a:r>
              <a:rPr lang="zh-CN" altLang="en-US" smtClean="0"/>
              <a:t>金旺跟兴</a:t>
            </a:r>
            <a:r>
              <a:rPr lang="en-US" altLang="zh-CN" smtClean="0"/>
              <a:t>旺</a:t>
            </a:r>
            <a:r>
              <a:rPr lang="zh-CN" altLang="en-US" smtClean="0"/>
              <a:t>两个人看出这又</a:t>
            </a:r>
            <a:r>
              <a:rPr lang="en-US" altLang="zh-CN" smtClean="0"/>
              <a:t>是</a:t>
            </a:r>
            <a:r>
              <a:rPr lang="zh-CN" altLang="en-US" smtClean="0"/>
              <a:t>掌权的机会,大家也巴不得有人</a:t>
            </a:r>
            <a:r>
              <a:rPr lang="en-US" altLang="zh-CN" smtClean="0"/>
              <a:t>愿</a:t>
            </a:r>
            <a:r>
              <a:rPr lang="zh-CN" altLang="en-US" smtClean="0"/>
              <a:t>干,就把兴旺</a:t>
            </a:r>
            <a:r>
              <a:rPr lang="en-US" altLang="zh-CN" smtClean="0"/>
              <a:t>选</a:t>
            </a:r>
            <a:r>
              <a:rPr lang="zh-CN" altLang="en-US" smtClean="0"/>
              <a:t>为武委会主任,把金旺选为村政委员,连金旺老婆也被选为妇救会主</a:t>
            </a:r>
            <a:r>
              <a:rPr lang="en-US" altLang="zh-CN" smtClean="0"/>
              <a:t>席</a:t>
            </a:r>
            <a:r>
              <a:rPr lang="zh-CN" altLang="en-US" smtClean="0"/>
              <a:t>,其他各干部,硬捏</a:t>
            </a:r>
            <a:r>
              <a:rPr lang="en-US" altLang="zh-CN" smtClean="0"/>
              <a:t>了</a:t>
            </a:r>
            <a:r>
              <a:rPr lang="zh-CN" altLang="en-US" smtClean="0"/>
              <a:t>几个老头子</a:t>
            </a:r>
            <a:r>
              <a:rPr lang="en-US" altLang="zh-CN" smtClean="0"/>
              <a:t>出</a:t>
            </a:r>
            <a:r>
              <a:rPr lang="zh-CN" altLang="en-US" smtClean="0"/>
              <a:t>来充数。只有青抗先队长,老头子充不得。兴旺看见小二黑这个小孩子</a:t>
            </a:r>
            <a:r>
              <a:rPr lang="en-US" altLang="zh-CN" smtClean="0"/>
              <a:t>漂</a:t>
            </a:r>
            <a:r>
              <a:rPr lang="zh-CN" altLang="en-US" smtClean="0"/>
              <a:t>亮好玩,随便提了一下名就通过了,</a:t>
            </a:r>
            <a:r>
              <a:rPr lang="en-US" altLang="zh-CN" smtClean="0"/>
              <a:t>他</a:t>
            </a:r>
            <a:r>
              <a:rPr lang="zh-CN" altLang="en-US" smtClean="0"/>
              <a:t>爹二诸葛虽然不愿,可是</a:t>
            </a:r>
            <a:r>
              <a:rPr lang="en-US" altLang="zh-CN" smtClean="0"/>
              <a:t>惹</a:t>
            </a:r>
            <a:r>
              <a:rPr lang="zh-CN" altLang="en-US" smtClean="0"/>
              <a:t>不起金旺,也没有敢说</a:t>
            </a:r>
            <a:r>
              <a:rPr lang="en-US" altLang="zh-CN" smtClean="0"/>
              <a:t>什</a:t>
            </a:r>
            <a:r>
              <a:rPr lang="zh-CN" altLang="en-US" smtClean="0"/>
              <a:t>么。 </a:t>
            </a:r>
            <a:br>
              <a:rPr lang="zh-CN" altLang="en-US" smtClean="0"/>
            </a:br>
            <a:r>
              <a:rPr lang="zh-CN" altLang="en-US" smtClean="0"/>
              <a:t>  </a:t>
            </a:r>
            <a:r>
              <a:rPr lang="en-US" altLang="zh-CN" smtClean="0"/>
              <a:t> </a:t>
            </a:r>
            <a:r>
              <a:rPr lang="zh-CN" altLang="en-US" smtClean="0"/>
              <a:t>     村长是外来的,对村里情形不</a:t>
            </a:r>
            <a:r>
              <a:rPr lang="en-US" altLang="zh-CN" smtClean="0"/>
              <a:t>十</a:t>
            </a:r>
            <a:r>
              <a:rPr lang="zh-CN" altLang="en-US" smtClean="0"/>
              <a:t>分了解,从此金旺兴旺</a:t>
            </a:r>
            <a:r>
              <a:rPr lang="en-US" altLang="zh-CN" smtClean="0"/>
              <a:t>比</a:t>
            </a:r>
            <a:r>
              <a:rPr lang="zh-CN" altLang="en-US" smtClean="0"/>
              <a:t>前更厉害了,只要瞒住村</a:t>
            </a:r>
            <a:r>
              <a:rPr lang="en-US" altLang="zh-CN" smtClean="0"/>
              <a:t>长</a:t>
            </a:r>
            <a:r>
              <a:rPr lang="zh-CN" altLang="en-US" smtClean="0"/>
              <a:t>一个人,村里人不论</a:t>
            </a:r>
            <a:r>
              <a:rPr lang="en-US" altLang="zh-CN" smtClean="0"/>
              <a:t>那</a:t>
            </a:r>
            <a:r>
              <a:rPr lang="zh-CN" altLang="en-US" smtClean="0"/>
              <a:t>个都得由他两个调遣。这几年来</a:t>
            </a:r>
            <a:r>
              <a:rPr lang="en-US" altLang="zh-CN" smtClean="0"/>
              <a:t>,</a:t>
            </a:r>
            <a:r>
              <a:rPr lang="zh-CN" altLang="en-US" smtClean="0"/>
              <a:t>村里别的干</a:t>
            </a:r>
            <a:r>
              <a:rPr lang="en-US" altLang="zh-CN" smtClean="0"/>
              <a:t>部</a:t>
            </a:r>
            <a:r>
              <a:rPr lang="zh-CN" altLang="en-US" smtClean="0"/>
              <a:t>虽然调换了几个,而他两个却好像铁桶江山。</a:t>
            </a:r>
            <a:r>
              <a:rPr lang="en-US" altLang="zh-CN" smtClean="0"/>
              <a:t>大</a:t>
            </a:r>
            <a:r>
              <a:rPr lang="zh-CN" altLang="en-US" smtClean="0"/>
              <a:t>家对他两个虽是恨之入骨,可是谁也不敢说半句话,</a:t>
            </a:r>
            <a:r>
              <a:rPr lang="en-US" altLang="zh-CN" smtClean="0"/>
              <a:t>都</a:t>
            </a:r>
            <a:r>
              <a:rPr lang="zh-CN" altLang="en-US" smtClean="0"/>
              <a:t>恐怕扳不倒他们,自己吃</a:t>
            </a:r>
            <a:r>
              <a:rPr lang="en-US" altLang="zh-CN" smtClean="0"/>
              <a:t>亏</a:t>
            </a:r>
            <a:r>
              <a:rPr lang="zh-CN" altLang="en-US" smtClean="0"/>
              <a:t>。 </a:t>
            </a:r>
            <a:endParaRPr lang="en-US" altLang="zh-CN" smtClean="0"/>
          </a:p>
          <a:p>
            <a:pPr algn="ctr"/>
            <a:r>
              <a:rPr lang="zh-CN" altLang="en-US" b="1" smtClean="0"/>
              <a:t>五、小 二 </a:t>
            </a:r>
            <a:r>
              <a:rPr lang="en-US" altLang="zh-CN" b="1" smtClean="0"/>
              <a:t>黑</a:t>
            </a:r>
            <a:endParaRPr lang="zh-CN" altLang="en-US" b="1" smtClean="0"/>
          </a:p>
          <a:p>
            <a:br>
              <a:rPr lang="zh-CN" altLang="en-US" smtClean="0"/>
            </a:br>
            <a:r>
              <a:rPr lang="zh-CN" altLang="en-US" smtClean="0"/>
              <a:t>        小二黑,是二诸葛的二小子,有</a:t>
            </a:r>
            <a:r>
              <a:rPr lang="en-US" altLang="zh-CN" smtClean="0"/>
              <a:t>一</a:t>
            </a:r>
            <a:r>
              <a:rPr lang="zh-CN" altLang="en-US" smtClean="0"/>
              <a:t>次反“扫荡”打死过两</a:t>
            </a:r>
            <a:r>
              <a:rPr lang="en-US" altLang="zh-CN" smtClean="0"/>
              <a:t>个</a:t>
            </a:r>
            <a:r>
              <a:rPr lang="zh-CN" altLang="en-US" smtClean="0"/>
              <a:t>敌人,曾得到特等射手的奖</a:t>
            </a:r>
            <a:r>
              <a:rPr lang="en-US" altLang="zh-CN" smtClean="0"/>
              <a:t>励</a:t>
            </a:r>
            <a:r>
              <a:rPr lang="zh-CN" altLang="en-US" smtClean="0"/>
              <a:t>。说到他的漂亮,那</a:t>
            </a:r>
            <a:r>
              <a:rPr lang="en-US" altLang="zh-CN" smtClean="0"/>
              <a:t>不</a:t>
            </a:r>
            <a:r>
              <a:rPr lang="zh-CN" altLang="en-US" smtClean="0"/>
              <a:t>只在刘家峧有名,每年正月扮故事,不论去到</a:t>
            </a:r>
            <a:r>
              <a:rPr lang="en-US" altLang="zh-CN" smtClean="0"/>
              <a:t>那</a:t>
            </a:r>
            <a:r>
              <a:rPr lang="zh-CN" altLang="en-US" smtClean="0"/>
              <a:t>一村,妇女们的眼睛都跟着他</a:t>
            </a:r>
            <a:r>
              <a:rPr lang="en-US" altLang="zh-CN" smtClean="0"/>
              <a:t>转</a:t>
            </a:r>
            <a:r>
              <a:rPr lang="zh-CN" altLang="en-US" smtClean="0"/>
              <a:t>。 </a:t>
            </a:r>
            <a:br>
              <a:rPr lang="zh-CN" altLang="en-US" smtClean="0"/>
            </a:br>
            <a:r>
              <a:rPr lang="zh-CN" altLang="en-US" smtClean="0"/>
              <a:t>        小二黑没有上过学,只是跟着</a:t>
            </a:r>
            <a:r>
              <a:rPr lang="en-US" altLang="zh-CN" smtClean="0"/>
              <a:t>他</a:t>
            </a:r>
            <a:r>
              <a:rPr lang="zh-CN" altLang="en-US" smtClean="0"/>
              <a:t>爹识了几个字。当他六</a:t>
            </a:r>
            <a:r>
              <a:rPr lang="en-US" altLang="zh-CN" smtClean="0"/>
              <a:t>岁</a:t>
            </a:r>
            <a:r>
              <a:rPr lang="zh-CN" altLang="en-US" smtClean="0"/>
              <a:t>时候,他爹就教他</a:t>
            </a:r>
            <a:r>
              <a:rPr lang="en-US" altLang="zh-CN" smtClean="0"/>
              <a:t>识</a:t>
            </a:r>
            <a:r>
              <a:rPr lang="zh-CN" altLang="en-US" smtClean="0"/>
              <a:t>字。识字课本既不是五经四书,也不是常识国语,而是从天干、地支、五行、八</a:t>
            </a:r>
            <a:r>
              <a:rPr lang="en-US" altLang="zh-CN" smtClean="0"/>
              <a:t>卦</a:t>
            </a:r>
            <a:r>
              <a:rPr lang="zh-CN" altLang="en-US" smtClean="0"/>
              <a:t>、六十四卦名等学</a:t>
            </a:r>
            <a:r>
              <a:rPr lang="en-US" altLang="zh-CN" smtClean="0"/>
              <a:t>起</a:t>
            </a:r>
            <a:r>
              <a:rPr lang="zh-CN" altLang="en-US" smtClean="0"/>
              <a:t>,进一步便学些“百中经”、“玉</a:t>
            </a:r>
            <a:r>
              <a:rPr lang="en-US" altLang="zh-CN" smtClean="0"/>
              <a:t>匣</a:t>
            </a:r>
            <a:r>
              <a:rPr lang="zh-CN" altLang="en-US" smtClean="0"/>
              <a:t>记”、“增删卜易”、“麻衣神相”、</a:t>
            </a:r>
            <a:r>
              <a:rPr lang="en-US" altLang="zh-CN" smtClean="0"/>
              <a:t>“</a:t>
            </a:r>
            <a:r>
              <a:rPr lang="zh-CN" altLang="en-US" smtClean="0"/>
              <a:t>奇门遁甲”、“阴阳</a:t>
            </a:r>
            <a:r>
              <a:rPr lang="en-US" altLang="zh-CN" smtClean="0"/>
              <a:t>宅</a:t>
            </a:r>
            <a:r>
              <a:rPr lang="zh-CN" altLang="en-US" smtClean="0"/>
              <a:t>”等书。小二黑</a:t>
            </a:r>
            <a:r>
              <a:rPr lang="en-US" altLang="zh-CN" smtClean="0"/>
              <a:t>从</a:t>
            </a:r>
            <a:r>
              <a:rPr lang="zh-CN" altLang="en-US" smtClean="0"/>
              <a:t>小就聪明,像那</a:t>
            </a:r>
            <a:r>
              <a:rPr lang="en-US" altLang="zh-CN" smtClean="0"/>
              <a:t>些</a:t>
            </a:r>
            <a:r>
              <a:rPr lang="zh-CN" altLang="en-US" smtClean="0"/>
              <a:t>算属相、卜六壬课、念大小流年或“甲子乙丑海中金”等口诀,不几</a:t>
            </a:r>
            <a:r>
              <a:rPr lang="en-US" altLang="zh-CN" smtClean="0"/>
              <a:t>天</a:t>
            </a:r>
            <a:r>
              <a:rPr lang="zh-CN" altLang="en-US" smtClean="0"/>
              <a:t>就都弄熟了,二诸葛也常把他引在人前卖</a:t>
            </a:r>
            <a:r>
              <a:rPr lang="en-US" altLang="zh-CN" smtClean="0"/>
              <a:t>弄</a:t>
            </a:r>
            <a:r>
              <a:rPr lang="zh-CN" altLang="en-US" smtClean="0"/>
              <a:t>。因为他长得伶俐</a:t>
            </a:r>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7017306"/>
          </a:xfrm>
          <a:prstGeom prst="rect">
            <a:avLst/>
          </a:prstGeom>
          <a:noFill/>
        </p:spPr>
        <p:txBody>
          <a:bodyPr wrap="square" rtlCol="0">
            <a:spAutoFit/>
          </a:bodyPr>
          <a:lstStyle/>
          <a:p>
            <a:r>
              <a:rPr lang="zh-CN" altLang="en-US" smtClean="0"/>
              <a:t>可爱,大人们也都爱跟他</a:t>
            </a:r>
            <a:r>
              <a:rPr lang="en-US" altLang="zh-CN" smtClean="0"/>
              <a:t>玩</a:t>
            </a:r>
            <a:r>
              <a:rPr lang="zh-CN" altLang="en-US" smtClean="0"/>
              <a:t>; 这个说:“</a:t>
            </a:r>
            <a:r>
              <a:rPr lang="en-US" altLang="zh-CN" smtClean="0"/>
              <a:t>二</a:t>
            </a:r>
            <a:r>
              <a:rPr lang="zh-CN" altLang="en-US" smtClean="0"/>
              <a:t>黑,算一算十岁属什么?”那个说:“二黑,给我卜</a:t>
            </a:r>
            <a:r>
              <a:rPr lang="en-US" altLang="zh-CN" smtClean="0"/>
              <a:t>一</a:t>
            </a:r>
            <a:r>
              <a:rPr lang="zh-CN" altLang="en-US" smtClean="0"/>
              <a:t>课!”后来二诸葛因为说“不宜栽种”误了种地,老婆也埋怨,大黑也埋怨,庄上人也都传为笑谈,小二黑也跟着这事受了许</a:t>
            </a:r>
            <a:r>
              <a:rPr lang="en-US" altLang="zh-CN" smtClean="0"/>
              <a:t>多</a:t>
            </a:r>
            <a:r>
              <a:rPr lang="zh-CN" altLang="en-US" smtClean="0"/>
              <a:t>奚落。那时候小二黑十三岁,已经懂得好歹了,可是大人们仍把他当</a:t>
            </a:r>
            <a:r>
              <a:rPr lang="en-US" altLang="zh-CN" smtClean="0"/>
              <a:t>成</a:t>
            </a:r>
            <a:r>
              <a:rPr lang="zh-CN" altLang="en-US" smtClean="0"/>
              <a:t>小孩来玩弄,好跟</a:t>
            </a:r>
            <a:r>
              <a:rPr lang="en-US" altLang="zh-CN" smtClean="0"/>
              <a:t>二</a:t>
            </a:r>
            <a:r>
              <a:rPr lang="zh-CN" altLang="en-US" smtClean="0"/>
              <a:t>诸葛开玩笑的,一到了家,常好对着二诸葛问小二黑</a:t>
            </a:r>
            <a:r>
              <a:rPr lang="en-US" altLang="zh-CN" smtClean="0"/>
              <a:t>道</a:t>
            </a:r>
            <a:r>
              <a:rPr lang="zh-CN" altLang="en-US" smtClean="0"/>
              <a:t>:“二黑!算算今天</a:t>
            </a:r>
            <a:r>
              <a:rPr lang="en-US" altLang="zh-CN" err="1" smtClean="0"/>
              <a:t>宜不</a:t>
            </a:r>
            <a:r>
              <a:rPr lang="zh-CN" altLang="en-US" smtClean="0"/>
              <a:t>宜栽种</a:t>
            </a:r>
            <a:r>
              <a:rPr lang="en-US" altLang="zh-CN" smtClean="0"/>
              <a:t>?”</a:t>
            </a:r>
            <a:r>
              <a:rPr lang="zh-CN" altLang="en-US" smtClean="0"/>
              <a:t>和小</a:t>
            </a:r>
            <a:r>
              <a:rPr lang="en-US" altLang="zh-CN" smtClean="0"/>
              <a:t>二</a:t>
            </a:r>
            <a:r>
              <a:rPr lang="zh-CN" altLang="en-US" smtClean="0"/>
              <a:t>黑年纪相仿的孩子</a:t>
            </a:r>
            <a:r>
              <a:rPr lang="en-US" altLang="zh-CN" smtClean="0"/>
              <a:t>们,</a:t>
            </a:r>
            <a:r>
              <a:rPr lang="zh-CN" altLang="en-US" smtClean="0"/>
              <a:t>一跟小</a:t>
            </a:r>
            <a:r>
              <a:rPr lang="en-US" altLang="zh-CN" err="1" smtClean="0"/>
              <a:t>二黑</a:t>
            </a:r>
            <a:r>
              <a:rPr lang="zh-CN" altLang="en-US" smtClean="0"/>
              <a:t>生了</a:t>
            </a:r>
            <a:r>
              <a:rPr lang="en-US" altLang="zh-CN" smtClean="0"/>
              <a:t>气</a:t>
            </a:r>
            <a:r>
              <a:rPr lang="zh-CN" altLang="en-US" smtClean="0"/>
              <a:t>,就连声喊</a:t>
            </a:r>
            <a:r>
              <a:rPr lang="en-US" altLang="zh-CN" smtClean="0"/>
              <a:t>道;</a:t>
            </a:r>
            <a:r>
              <a:rPr lang="zh-CN" altLang="en-US" smtClean="0"/>
              <a:t>“不宜栽种不宜栽种……”小二黑因为这</a:t>
            </a:r>
            <a:r>
              <a:rPr lang="en-US" altLang="zh-CN" smtClean="0"/>
              <a:t>事</a:t>
            </a:r>
            <a:r>
              <a:rPr lang="zh-CN" altLang="en-US" smtClean="0"/>
              <a:t>,好几个月</a:t>
            </a:r>
            <a:r>
              <a:rPr lang="en-US" altLang="zh-CN" smtClean="0"/>
              <a:t>见</a:t>
            </a:r>
            <a:r>
              <a:rPr lang="zh-CN" altLang="en-US" smtClean="0"/>
              <a:t>了人躲着走</a:t>
            </a:r>
            <a:r>
              <a:rPr lang="en-US" altLang="zh-CN" smtClean="0"/>
              <a:t>,</a:t>
            </a:r>
            <a:r>
              <a:rPr lang="zh-CN" altLang="en-US" smtClean="0"/>
              <a:t>从此就和他娘商量成</a:t>
            </a:r>
            <a:r>
              <a:rPr lang="en-US" altLang="zh-CN" smtClean="0"/>
              <a:t>一</a:t>
            </a:r>
            <a:r>
              <a:rPr lang="zh-CN" altLang="en-US" smtClean="0"/>
              <a:t>气,再不信他爹的鬼八卦。 </a:t>
            </a:r>
            <a:br>
              <a:rPr lang="zh-CN" altLang="en-US" smtClean="0"/>
            </a:br>
            <a:r>
              <a:rPr lang="zh-CN" altLang="en-US" smtClean="0"/>
              <a:t>        小二</a:t>
            </a:r>
            <a:r>
              <a:rPr lang="en-US" altLang="zh-CN" smtClean="0"/>
              <a:t>黑</a:t>
            </a:r>
            <a:r>
              <a:rPr lang="zh-CN" altLang="en-US" smtClean="0"/>
              <a:t>跟小芹相好已经</a:t>
            </a:r>
            <a:r>
              <a:rPr lang="en-US" altLang="zh-CN" smtClean="0"/>
              <a:t>二</a:t>
            </a:r>
            <a:r>
              <a:rPr lang="zh-CN" altLang="en-US" smtClean="0"/>
              <a:t>三年了。那时候他才十六七,原不</a:t>
            </a:r>
            <a:r>
              <a:rPr lang="en-US" altLang="zh-CN" smtClean="0"/>
              <a:t>过</a:t>
            </a:r>
            <a:r>
              <a:rPr lang="zh-CN" altLang="en-US" smtClean="0"/>
              <a:t>在冬天夜长的时候,</a:t>
            </a:r>
            <a:r>
              <a:rPr lang="en-US" altLang="zh-CN" smtClean="0"/>
              <a:t>跟</a:t>
            </a:r>
            <a:r>
              <a:rPr lang="zh-CN" altLang="en-US" smtClean="0"/>
              <a:t>着些闲人</a:t>
            </a:r>
            <a:r>
              <a:rPr lang="en-US" altLang="zh-CN" smtClean="0"/>
              <a:t>到</a:t>
            </a:r>
            <a:r>
              <a:rPr lang="zh-CN" altLang="en-US" smtClean="0"/>
              <a:t>三仙姑那里凑热闹,后来跟</a:t>
            </a:r>
            <a:r>
              <a:rPr lang="en-US" altLang="zh-CN" err="1" smtClean="0"/>
              <a:t>小芹</a:t>
            </a:r>
            <a:r>
              <a:rPr lang="zh-CN" altLang="en-US" smtClean="0"/>
              <a:t>混熟</a:t>
            </a:r>
            <a:r>
              <a:rPr lang="en-US" altLang="zh-CN" smtClean="0"/>
              <a:t>了</a:t>
            </a:r>
            <a:r>
              <a:rPr lang="zh-CN" altLang="en-US" smtClean="0"/>
              <a:t>,好像是一天不见面</a:t>
            </a:r>
            <a:r>
              <a:rPr lang="en-US" altLang="zh-CN" err="1" smtClean="0"/>
              <a:t>也不</a:t>
            </a:r>
            <a:r>
              <a:rPr lang="zh-CN" altLang="en-US" smtClean="0"/>
              <a:t>能行。后庄上也有人愿意给</a:t>
            </a:r>
            <a:r>
              <a:rPr lang="en-US" altLang="zh-CN" smtClean="0"/>
              <a:t>小</a:t>
            </a:r>
            <a:r>
              <a:rPr lang="zh-CN" altLang="en-US" smtClean="0"/>
              <a:t>二黑跟小芹做媒人</a:t>
            </a:r>
            <a:r>
              <a:rPr lang="en-US" altLang="zh-CN" smtClean="0"/>
              <a:t>,</a:t>
            </a:r>
            <a:r>
              <a:rPr lang="zh-CN" altLang="en-US" smtClean="0"/>
              <a:t>二诸葛不愿</a:t>
            </a:r>
            <a:r>
              <a:rPr lang="en-US" altLang="zh-CN" smtClean="0"/>
              <a:t>意,</a:t>
            </a:r>
            <a:r>
              <a:rPr lang="zh-CN" altLang="en-US" smtClean="0"/>
              <a:t>不愿意的理由有三</a:t>
            </a:r>
            <a:r>
              <a:rPr lang="en-US" altLang="zh-CN" smtClean="0"/>
              <a:t>:第一</a:t>
            </a:r>
            <a:r>
              <a:rPr lang="zh-CN" altLang="en-US" smtClean="0"/>
              <a:t>小二黑是金命,</a:t>
            </a:r>
            <a:r>
              <a:rPr lang="en-US" altLang="zh-CN" smtClean="0"/>
              <a:t>小</a:t>
            </a:r>
            <a:r>
              <a:rPr lang="zh-CN" altLang="en-US" smtClean="0"/>
              <a:t>芹是火命,恐怕火克金</a:t>
            </a:r>
            <a:r>
              <a:rPr lang="en-US" altLang="zh-CN" smtClean="0"/>
              <a:t>;</a:t>
            </a:r>
            <a:r>
              <a:rPr lang="zh-CN" altLang="en-US" smtClean="0"/>
              <a:t>第二小芹生在十月,是个</a:t>
            </a:r>
            <a:r>
              <a:rPr lang="en-US" altLang="zh-CN" smtClean="0"/>
              <a:t>犯</a:t>
            </a:r>
            <a:r>
              <a:rPr lang="zh-CN" altLang="en-US" smtClean="0"/>
              <a:t>月;第三是三仙姑的名声不好。恰巧在这时候彰德府来了一伙难民,其中有个老李带来个八九岁的</a:t>
            </a:r>
            <a:r>
              <a:rPr lang="en-US" altLang="zh-CN" smtClean="0"/>
              <a:t>小</a:t>
            </a:r>
            <a:r>
              <a:rPr lang="zh-CN" altLang="en-US" smtClean="0"/>
              <a:t>姑娘,因为没有吃的,愿</a:t>
            </a:r>
            <a:r>
              <a:rPr lang="en-US" altLang="zh-CN" smtClean="0"/>
              <a:t>意</a:t>
            </a:r>
            <a:r>
              <a:rPr lang="zh-CN" altLang="en-US" smtClean="0"/>
              <a:t>把姑娘送给人家逃个活命。二诸</a:t>
            </a:r>
            <a:r>
              <a:rPr lang="en-US" altLang="zh-CN" smtClean="0"/>
              <a:t>葛</a:t>
            </a:r>
            <a:r>
              <a:rPr lang="zh-CN" altLang="en-US" smtClean="0"/>
              <a:t>说是个便宜,先问</a:t>
            </a:r>
            <a:r>
              <a:rPr lang="en-US" altLang="zh-CN" smtClean="0"/>
              <a:t>了</a:t>
            </a:r>
            <a:r>
              <a:rPr lang="zh-CN" altLang="en-US" smtClean="0"/>
              <a:t>一下生辰八字,掐算了半天说:“千里姻缘使线牵”,就替小二黑收作</a:t>
            </a:r>
            <a:r>
              <a:rPr lang="en-US" altLang="zh-CN" smtClean="0"/>
              <a:t>童</a:t>
            </a:r>
            <a:r>
              <a:rPr lang="zh-CN" altLang="en-US" smtClean="0"/>
              <a:t>养媳。 </a:t>
            </a:r>
            <a:br>
              <a:rPr lang="zh-CN" altLang="en-US" smtClean="0"/>
            </a:br>
            <a:r>
              <a:rPr lang="zh-CN" altLang="en-US" smtClean="0"/>
              <a:t> </a:t>
            </a:r>
            <a:r>
              <a:rPr lang="en-US" altLang="zh-CN" smtClean="0"/>
              <a:t> </a:t>
            </a:r>
            <a:r>
              <a:rPr lang="zh-CN" altLang="en-US" smtClean="0"/>
              <a:t>      虽然</a:t>
            </a:r>
            <a:r>
              <a:rPr lang="en-US" altLang="zh-CN" smtClean="0"/>
              <a:t>二</a:t>
            </a:r>
            <a:r>
              <a:rPr lang="zh-CN" altLang="en-US" smtClean="0"/>
              <a:t>诸葛说是千合适万</a:t>
            </a:r>
            <a:r>
              <a:rPr lang="en-US" altLang="zh-CN" smtClean="0"/>
              <a:t>合</a:t>
            </a:r>
            <a:r>
              <a:rPr lang="zh-CN" altLang="en-US" smtClean="0"/>
              <a:t>适,小二黑</a:t>
            </a:r>
            <a:r>
              <a:rPr lang="en-US" altLang="zh-CN" smtClean="0"/>
              <a:t>却</a:t>
            </a:r>
            <a:r>
              <a:rPr lang="zh-CN" altLang="en-US" smtClean="0"/>
              <a:t>不认账。父</a:t>
            </a:r>
            <a:r>
              <a:rPr lang="en-US" altLang="zh-CN" smtClean="0"/>
              <a:t>子</a:t>
            </a:r>
            <a:r>
              <a:rPr lang="zh-CN" altLang="en-US" smtClean="0"/>
              <a:t>俩吵了几天,二诸</a:t>
            </a:r>
            <a:r>
              <a:rPr lang="en-US" altLang="zh-CN" smtClean="0"/>
              <a:t>葛</a:t>
            </a:r>
            <a:r>
              <a:rPr lang="zh-CN" altLang="en-US" smtClean="0"/>
              <a:t>非养不行</a:t>
            </a:r>
            <a:r>
              <a:rPr lang="en-US" altLang="zh-CN" smtClean="0"/>
              <a:t>,</a:t>
            </a:r>
            <a:r>
              <a:rPr lang="zh-CN" altLang="en-US" smtClean="0"/>
              <a:t>小二黑说:“你愿意养你就养着,反正我不要!”结果虽把小</a:t>
            </a:r>
            <a:r>
              <a:rPr lang="en-US" altLang="zh-CN" smtClean="0"/>
              <a:t>姑</a:t>
            </a:r>
            <a:r>
              <a:rPr lang="zh-CN" altLang="en-US" smtClean="0"/>
              <a:t>娘留下了,却到底没有说清楚算什么</a:t>
            </a:r>
            <a:r>
              <a:rPr lang="en-US" altLang="zh-CN" smtClean="0"/>
              <a:t>关</a:t>
            </a:r>
            <a:r>
              <a:rPr lang="zh-CN" altLang="en-US" smtClean="0"/>
              <a:t>系。 </a:t>
            </a:r>
            <a:br>
              <a:rPr lang="zh-CN" altLang="en-US" smtClean="0"/>
            </a:br>
            <a:r>
              <a:rPr lang="zh-CN" altLang="en-US" smtClean="0"/>
              <a:t>  </a:t>
            </a:r>
            <a:r>
              <a:rPr lang="en-US" altLang="zh-CN" smtClean="0"/>
              <a:t> </a:t>
            </a:r>
            <a:r>
              <a:rPr lang="zh-CN" altLang="en-US" smtClean="0"/>
              <a:t>     </a:t>
            </a:r>
            <a:endParaRPr lang="en-US" altLang="zh-CN" smtClean="0"/>
          </a:p>
          <a:p>
            <a:pPr algn="ctr"/>
            <a:r>
              <a:rPr lang="zh-CN" altLang="en-US" b="1" smtClean="0"/>
              <a:t>六、斗争会</a:t>
            </a:r>
            <a:endParaRPr lang="zh-CN" altLang="en-US" b="1" smtClean="0"/>
          </a:p>
          <a:p>
            <a:br>
              <a:rPr lang="zh-CN" altLang="en-US" smtClean="0"/>
            </a:br>
            <a:r>
              <a:rPr lang="zh-CN" altLang="en-US" smtClean="0"/>
              <a:t>        金旺</a:t>
            </a:r>
            <a:r>
              <a:rPr lang="en-US" altLang="zh-CN" smtClean="0"/>
              <a:t>自</a:t>
            </a:r>
            <a:r>
              <a:rPr lang="zh-CN" altLang="en-US" smtClean="0"/>
              <a:t>从碰了小芹的钉子以</a:t>
            </a:r>
            <a:r>
              <a:rPr lang="en-US" altLang="zh-CN" smtClean="0"/>
              <a:t>后</a:t>
            </a:r>
            <a:r>
              <a:rPr lang="zh-CN" altLang="en-US" smtClean="0"/>
              <a:t>,每日怀恨,</a:t>
            </a:r>
            <a:r>
              <a:rPr lang="en-US" altLang="zh-CN" err="1" smtClean="0"/>
              <a:t>总想</a:t>
            </a:r>
            <a:r>
              <a:rPr lang="zh-CN" altLang="en-US" smtClean="0"/>
              <a:t>设法报一报仇。有</a:t>
            </a:r>
            <a:r>
              <a:rPr lang="en-US" altLang="zh-CN" smtClean="0"/>
              <a:t>一</a:t>
            </a:r>
            <a:r>
              <a:rPr lang="zh-CN" altLang="en-US" smtClean="0"/>
              <a:t>次武委会训练村干部,恰巧小二黑发疟疾没有去。训练完毕之后,金旺就向兴</a:t>
            </a:r>
            <a:r>
              <a:rPr lang="en-US" altLang="zh-CN" smtClean="0"/>
              <a:t>旺</a:t>
            </a:r>
            <a:r>
              <a:rPr lang="zh-CN" altLang="en-US" smtClean="0"/>
              <a:t>说:“小二黑是装病,其实是被小</a:t>
            </a:r>
            <a:r>
              <a:rPr lang="en-US" altLang="zh-CN" smtClean="0"/>
              <a:t>芹</a:t>
            </a:r>
            <a:r>
              <a:rPr lang="zh-CN" altLang="en-US" smtClean="0"/>
              <a:t>勾引住了,可以</a:t>
            </a:r>
            <a:r>
              <a:rPr lang="en-US" altLang="zh-CN" smtClean="0"/>
              <a:t>斗</a:t>
            </a:r>
            <a:r>
              <a:rPr lang="zh-CN" altLang="en-US" smtClean="0"/>
              <a:t>争他一顿</a:t>
            </a:r>
            <a:r>
              <a:rPr lang="en-US" altLang="zh-CN" smtClean="0"/>
              <a:t>。”</a:t>
            </a:r>
            <a:r>
              <a:rPr lang="zh-CN" altLang="en-US" smtClean="0"/>
              <a:t>兴旺就是武委会主</a:t>
            </a:r>
            <a:r>
              <a:rPr lang="en-US" altLang="zh-CN" smtClean="0"/>
              <a:t>任</a:t>
            </a:r>
            <a:r>
              <a:rPr lang="zh-CN" altLang="en-US" smtClean="0"/>
              <a:t>,从前也碰</a:t>
            </a:r>
            <a:r>
              <a:rPr lang="en-US" altLang="zh-CN" err="1" smtClean="0"/>
              <a:t>过小</a:t>
            </a:r>
            <a:r>
              <a:rPr lang="zh-CN" altLang="en-US" smtClean="0"/>
              <a:t>芹一回钉子,自然十分</a:t>
            </a:r>
            <a:r>
              <a:rPr lang="en-US" altLang="zh-CN" smtClean="0"/>
              <a:t>赞</a:t>
            </a:r>
            <a:r>
              <a:rPr lang="zh-CN" altLang="en-US" smtClean="0"/>
              <a:t>成金旺的意见,并且又叫金旺回去和自己的老婆说一下,发动妇救会也斗争小芹一番。金旺老婆现任妇救会主席,因为</a:t>
            </a:r>
            <a:r>
              <a:rPr lang="en-US" altLang="zh-CN" smtClean="0"/>
              <a:t>金</a:t>
            </a:r>
            <a:r>
              <a:rPr lang="zh-CN" altLang="en-US" smtClean="0"/>
              <a:t>旺好到小</a:t>
            </a:r>
            <a:r>
              <a:rPr lang="en-US" altLang="zh-CN" smtClean="0"/>
              <a:t>芹</a:t>
            </a:r>
            <a:r>
              <a:rPr lang="zh-CN" altLang="en-US" smtClean="0"/>
              <a:t>那里去,早就恨得小芹了不得。现在金旺回去</a:t>
            </a:r>
            <a:r>
              <a:rPr lang="en-US" altLang="zh-CN" smtClean="0"/>
              <a:t>跟</a:t>
            </a:r>
            <a:r>
              <a:rPr lang="zh-CN" altLang="en-US" smtClean="0"/>
              <a:t>她</a:t>
            </a:r>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7294305"/>
          </a:xfrm>
          <a:prstGeom prst="rect">
            <a:avLst/>
          </a:prstGeom>
          <a:noFill/>
        </p:spPr>
        <p:txBody>
          <a:bodyPr wrap="square" rtlCol="0">
            <a:spAutoFit/>
          </a:bodyPr>
          <a:lstStyle/>
          <a:p>
            <a:r>
              <a:rPr lang="zh-CN" altLang="en-US" smtClean="0"/>
              <a:t>说要斗争小芹,这才是巴不得的机会,</a:t>
            </a:r>
            <a:r>
              <a:rPr lang="en-US" altLang="zh-CN" smtClean="0"/>
              <a:t>丢</a:t>
            </a:r>
            <a:r>
              <a:rPr lang="zh-CN" altLang="en-US" smtClean="0"/>
              <a:t>下活计,马上就</a:t>
            </a:r>
            <a:r>
              <a:rPr lang="en-US" altLang="zh-CN" err="1" smtClean="0"/>
              <a:t>去布</a:t>
            </a:r>
            <a:r>
              <a:rPr lang="zh-CN" altLang="en-US" smtClean="0"/>
              <a:t>置,第二天,</a:t>
            </a:r>
            <a:r>
              <a:rPr lang="en-US" altLang="zh-CN" smtClean="0"/>
              <a:t>村</a:t>
            </a:r>
            <a:r>
              <a:rPr lang="zh-CN" altLang="en-US" smtClean="0"/>
              <a:t>里开了两个斗争会,一</a:t>
            </a:r>
            <a:r>
              <a:rPr lang="en-US" altLang="zh-CN" smtClean="0"/>
              <a:t>个</a:t>
            </a:r>
            <a:r>
              <a:rPr lang="zh-CN" altLang="en-US" smtClean="0"/>
              <a:t>是武委会斗争小二黑,一个是妇救会斗争</a:t>
            </a:r>
            <a:r>
              <a:rPr lang="en-US" altLang="zh-CN" smtClean="0"/>
              <a:t>小</a:t>
            </a:r>
            <a:r>
              <a:rPr lang="zh-CN" altLang="en-US" smtClean="0"/>
              <a:t>芹。 </a:t>
            </a:r>
            <a:br>
              <a:rPr lang="zh-CN" altLang="en-US" smtClean="0"/>
            </a:br>
            <a:r>
              <a:rPr lang="zh-CN" altLang="en-US" smtClean="0"/>
              <a:t>       </a:t>
            </a:r>
            <a:r>
              <a:rPr lang="en-US" altLang="zh-CN" smtClean="0"/>
              <a:t> </a:t>
            </a:r>
            <a:r>
              <a:rPr lang="zh-CN" altLang="en-US" smtClean="0"/>
              <a:t>小二黑自己没有错,当然</a:t>
            </a:r>
            <a:r>
              <a:rPr lang="en-US" altLang="zh-CN" smtClean="0"/>
              <a:t>不</a:t>
            </a:r>
            <a:r>
              <a:rPr lang="zh-CN" altLang="en-US" smtClean="0"/>
              <a:t>承认,嘴硬到底,兴旺就下命令,把他</a:t>
            </a:r>
            <a:r>
              <a:rPr lang="en-US" altLang="zh-CN" smtClean="0"/>
              <a:t>捆</a:t>
            </a:r>
            <a:r>
              <a:rPr lang="zh-CN" altLang="en-US" smtClean="0"/>
              <a:t>起来送交政权机关处理。幸而村长脑筋清楚,劝兴旺说</a:t>
            </a:r>
            <a:r>
              <a:rPr lang="en-US" altLang="zh-CN" smtClean="0"/>
              <a:t>:</a:t>
            </a:r>
            <a:r>
              <a:rPr lang="zh-CN" altLang="en-US" smtClean="0"/>
              <a:t>“小二黑发疟疾是真的,</a:t>
            </a:r>
            <a:r>
              <a:rPr lang="en-US" altLang="zh-CN" smtClean="0"/>
              <a:t>不</a:t>
            </a:r>
            <a:r>
              <a:rPr lang="zh-CN" altLang="en-US" smtClean="0"/>
              <a:t>是装病,至于跟别人恋爱,不是犯法的事,不能捆人家</a:t>
            </a:r>
            <a:r>
              <a:rPr lang="en-US" altLang="zh-CN" smtClean="0"/>
              <a:t>。</a:t>
            </a:r>
            <a:r>
              <a:rPr lang="zh-CN" altLang="en-US" smtClean="0"/>
              <a:t>”兴旺说:“他已是</a:t>
            </a:r>
            <a:r>
              <a:rPr lang="en-US" altLang="zh-CN" smtClean="0"/>
              <a:t>有</a:t>
            </a:r>
            <a:r>
              <a:rPr lang="zh-CN" altLang="en-US" smtClean="0"/>
              <a:t>了女人的</a:t>
            </a:r>
            <a:r>
              <a:rPr lang="en-US" altLang="zh-CN" smtClean="0"/>
              <a:t>。</a:t>
            </a:r>
            <a:r>
              <a:rPr lang="zh-CN" altLang="en-US" smtClean="0"/>
              <a:t>”村长说:“</a:t>
            </a:r>
            <a:r>
              <a:rPr lang="en-US" altLang="zh-CN" smtClean="0"/>
              <a:t>村</a:t>
            </a:r>
            <a:r>
              <a:rPr lang="zh-CN" altLang="en-US" smtClean="0"/>
              <a:t>里谁不</a:t>
            </a:r>
            <a:r>
              <a:rPr lang="en-US" altLang="zh-CN" smtClean="0"/>
              <a:t>知</a:t>
            </a:r>
            <a:r>
              <a:rPr lang="zh-CN" altLang="en-US" smtClean="0"/>
              <a:t>道小二黑不承认他的</a:t>
            </a:r>
            <a:r>
              <a:rPr lang="en-US" altLang="zh-CN" smtClean="0"/>
              <a:t>童</a:t>
            </a:r>
            <a:r>
              <a:rPr lang="zh-CN" altLang="en-US" smtClean="0"/>
              <a:t>养媳。人家不承认是对的</a:t>
            </a:r>
            <a:r>
              <a:rPr lang="en-US" altLang="zh-CN" smtClean="0"/>
              <a:t>;</a:t>
            </a:r>
            <a:r>
              <a:rPr lang="zh-CN" altLang="en-US" smtClean="0"/>
              <a:t> 男不过十六女不过十五,不到订婚年龄。十来岁小姑娘,长大也</a:t>
            </a:r>
            <a:r>
              <a:rPr lang="en-US" altLang="zh-CN" smtClean="0"/>
              <a:t>不</a:t>
            </a:r>
            <a:r>
              <a:rPr lang="zh-CN" altLang="en-US" smtClean="0"/>
              <a:t>会来认这笔</a:t>
            </a:r>
            <a:r>
              <a:rPr lang="en-US" altLang="zh-CN" smtClean="0"/>
              <a:t>账</a:t>
            </a:r>
            <a:r>
              <a:rPr lang="zh-CN" altLang="en-US" smtClean="0"/>
              <a:t>。小二黑</a:t>
            </a:r>
            <a:r>
              <a:rPr lang="en-US" altLang="zh-CN" smtClean="0"/>
              <a:t>满</a:t>
            </a:r>
            <a:r>
              <a:rPr lang="zh-CN" altLang="en-US" smtClean="0"/>
              <a:t>有资格跟别人</a:t>
            </a:r>
            <a:r>
              <a:rPr lang="en-US" altLang="zh-CN" smtClean="0"/>
              <a:t>恋</a:t>
            </a:r>
            <a:r>
              <a:rPr lang="zh-CN" altLang="en-US" smtClean="0"/>
              <a:t>爱,谁也不能干涉。”兴旺没话说了,小二黑反要</a:t>
            </a:r>
            <a:r>
              <a:rPr lang="en-US" altLang="zh-CN" smtClean="0"/>
              <a:t>问</a:t>
            </a:r>
            <a:r>
              <a:rPr lang="zh-CN" altLang="en-US" smtClean="0"/>
              <a:t>他:“无</a:t>
            </a:r>
            <a:r>
              <a:rPr lang="en-US" altLang="zh-CN" err="1" smtClean="0"/>
              <a:t>故捆</a:t>
            </a:r>
            <a:r>
              <a:rPr lang="zh-CN" altLang="en-US" smtClean="0"/>
              <a:t>人犯法不犯?”经村</a:t>
            </a:r>
            <a:r>
              <a:rPr lang="en-US" altLang="zh-CN" smtClean="0"/>
              <a:t>长</a:t>
            </a:r>
            <a:r>
              <a:rPr lang="zh-CN" altLang="en-US" smtClean="0"/>
              <a:t>双方劝解</a:t>
            </a:r>
            <a:r>
              <a:rPr lang="en-US" altLang="zh-CN" smtClean="0"/>
              <a:t>,</a:t>
            </a:r>
            <a:r>
              <a:rPr lang="zh-CN" altLang="en-US" smtClean="0"/>
              <a:t>才算放了完事。</a:t>
            </a:r>
            <a:r>
              <a:rPr lang="en-US" altLang="zh-CN" smtClean="0"/>
              <a:t> </a:t>
            </a:r>
            <a:br>
              <a:rPr lang="zh-CN" altLang="en-US" smtClean="0"/>
            </a:br>
            <a:r>
              <a:rPr lang="zh-CN" altLang="en-US" smtClean="0"/>
              <a:t>     </a:t>
            </a:r>
            <a:r>
              <a:rPr lang="en-US" altLang="zh-CN" smtClean="0"/>
              <a:t> </a:t>
            </a:r>
            <a:r>
              <a:rPr lang="zh-CN" altLang="en-US" smtClean="0"/>
              <a:t>  兴旺还没有离村公</a:t>
            </a:r>
            <a:r>
              <a:rPr lang="en-US" altLang="zh-CN" smtClean="0"/>
              <a:t>所,</a:t>
            </a:r>
            <a:r>
              <a:rPr lang="zh-CN" altLang="en-US" smtClean="0"/>
              <a:t>小芹拉着妇救会主席也来找村</a:t>
            </a:r>
            <a:r>
              <a:rPr lang="en-US" altLang="zh-CN" smtClean="0"/>
              <a:t>长,</a:t>
            </a:r>
            <a:r>
              <a:rPr lang="zh-CN" altLang="en-US" smtClean="0"/>
              <a:t>她一进门就说:“村长! 捉贼要赃,捉奸要双,当了妇救</a:t>
            </a:r>
            <a:r>
              <a:rPr lang="en-US" altLang="zh-CN" err="1" smtClean="0"/>
              <a:t>会主</a:t>
            </a:r>
            <a:r>
              <a:rPr lang="zh-CN" altLang="en-US" smtClean="0"/>
              <a:t>席就不说理了?”兴旺</a:t>
            </a:r>
            <a:r>
              <a:rPr lang="en-US" altLang="zh-CN" smtClean="0"/>
              <a:t>见</a:t>
            </a:r>
            <a:r>
              <a:rPr lang="zh-CN" altLang="en-US" smtClean="0"/>
              <a:t>拉着金旺的老婆,生怕说出这</a:t>
            </a:r>
            <a:r>
              <a:rPr lang="en-US" altLang="zh-CN" smtClean="0"/>
              <a:t>事</a:t>
            </a:r>
            <a:r>
              <a:rPr lang="zh-CN" altLang="en-US" smtClean="0"/>
              <a:t>与自己有关,赶紧溜走。后来村长问了问情由,费了</a:t>
            </a:r>
            <a:r>
              <a:rPr lang="en-US" altLang="zh-CN" smtClean="0"/>
              <a:t>好</a:t>
            </a:r>
            <a:r>
              <a:rPr lang="zh-CN" altLang="en-US" smtClean="0"/>
              <a:t>大一会唇舌,才给她们调解开。</a:t>
            </a:r>
            <a:endParaRPr lang="en-US" altLang="zh-CN" smtClean="0"/>
          </a:p>
          <a:p>
            <a:pPr algn="ctr"/>
            <a:r>
              <a:rPr lang="zh-CN" altLang="en-US" b="1" smtClean="0"/>
              <a:t>七、三仙姑许亲</a:t>
            </a:r>
            <a:endParaRPr lang="en-US" altLang="zh-CN" b="1" smtClean="0"/>
          </a:p>
          <a:p>
            <a:r>
              <a:rPr lang="en-US" altLang="zh-CN" smtClean="0"/>
              <a:t>        </a:t>
            </a:r>
            <a:endParaRPr lang="en-US" altLang="zh-CN" smtClean="0"/>
          </a:p>
          <a:p>
            <a:r>
              <a:rPr lang="en-US" altLang="zh-CN" smtClean="0"/>
              <a:t>        两</a:t>
            </a:r>
            <a:r>
              <a:rPr lang="zh-CN" altLang="en-US" smtClean="0"/>
              <a:t>个斗争会开过以后,事情包也包不住了,小二黑也知道这事</a:t>
            </a:r>
            <a:r>
              <a:rPr lang="en-US" altLang="zh-CN" smtClean="0"/>
              <a:t>是</a:t>
            </a:r>
            <a:r>
              <a:rPr lang="zh-CN" altLang="en-US" smtClean="0"/>
              <a:t>合理合法的了,索性就跟小芹公</a:t>
            </a:r>
            <a:r>
              <a:rPr lang="en-US" altLang="zh-CN" smtClean="0"/>
              <a:t>开</a:t>
            </a:r>
            <a:r>
              <a:rPr lang="zh-CN" altLang="en-US" smtClean="0"/>
              <a:t>商量起来。 </a:t>
            </a:r>
            <a:br>
              <a:rPr lang="en-US" altLang="zh-CN" smtClean="0"/>
            </a:br>
            <a:r>
              <a:rPr lang="en-US" altLang="zh-CN" smtClean="0"/>
              <a:t> </a:t>
            </a:r>
            <a:r>
              <a:rPr lang="zh-CN" altLang="en-US" smtClean="0"/>
              <a:t>  </a:t>
            </a:r>
            <a:r>
              <a:rPr lang="en-US" altLang="zh-CN" smtClean="0"/>
              <a:t>  </a:t>
            </a:r>
            <a:r>
              <a:rPr lang="zh-CN" altLang="en-US" smtClean="0"/>
              <a:t>   三</a:t>
            </a:r>
            <a:r>
              <a:rPr lang="en-US" altLang="zh-CN" smtClean="0"/>
              <a:t>仙</a:t>
            </a:r>
            <a:r>
              <a:rPr lang="zh-CN" altLang="en-US" smtClean="0"/>
              <a:t>姑却着了</a:t>
            </a:r>
            <a:r>
              <a:rPr lang="en-US" altLang="zh-CN" smtClean="0"/>
              <a:t>急</a:t>
            </a:r>
            <a:r>
              <a:rPr lang="zh-CN" altLang="en-US" smtClean="0"/>
              <a:t>。她跟小芹虽是母女,近几</a:t>
            </a:r>
            <a:r>
              <a:rPr lang="en-US" altLang="zh-CN" err="1" smtClean="0"/>
              <a:t>年来</a:t>
            </a:r>
            <a:r>
              <a:rPr lang="zh-CN" altLang="en-US" smtClean="0"/>
              <a:t>却不对劲。三仙姑爱的</a:t>
            </a:r>
            <a:r>
              <a:rPr lang="en-US" altLang="zh-CN" smtClean="0"/>
              <a:t>是</a:t>
            </a:r>
            <a:r>
              <a:rPr lang="zh-CN" altLang="en-US" smtClean="0"/>
              <a:t>青年们,青年们爱的是小</a:t>
            </a:r>
            <a:r>
              <a:rPr lang="en-US" altLang="zh-CN" smtClean="0"/>
              <a:t>芹</a:t>
            </a:r>
            <a:r>
              <a:rPr lang="zh-CN" altLang="en-US" smtClean="0"/>
              <a:t>。小二黑这个孩子,在三仙姑看</a:t>
            </a:r>
            <a:r>
              <a:rPr lang="en-US" altLang="zh-CN" smtClean="0"/>
              <a:t>来</a:t>
            </a:r>
            <a:r>
              <a:rPr lang="zh-CN" altLang="en-US" smtClean="0"/>
              <a:t>好像鲜果,可惜多</a:t>
            </a:r>
            <a:r>
              <a:rPr lang="en-US" altLang="zh-CN" smtClean="0"/>
              <a:t>一</a:t>
            </a:r>
            <a:r>
              <a:rPr lang="zh-CN" altLang="en-US" smtClean="0"/>
              <a:t>个小芹,就没了自己的份儿。她本想早给小芹找个婆家推出门去,可是因为自己声名不正,差不多都</a:t>
            </a:r>
            <a:r>
              <a:rPr lang="en-US" altLang="zh-CN" smtClean="0"/>
              <a:t>不</a:t>
            </a:r>
            <a:r>
              <a:rPr lang="zh-CN" altLang="en-US" smtClean="0"/>
              <a:t>愿意跟她结亲。开</a:t>
            </a:r>
            <a:r>
              <a:rPr lang="en-US" altLang="zh-CN" smtClean="0"/>
              <a:t>罢</a:t>
            </a:r>
            <a:r>
              <a:rPr lang="zh-CN" altLang="en-US" smtClean="0"/>
              <a:t>斗争会以后,风言风语都说小二黑</a:t>
            </a:r>
            <a:r>
              <a:rPr lang="en-US" altLang="zh-CN" smtClean="0"/>
              <a:t>要</a:t>
            </a:r>
            <a:r>
              <a:rPr lang="zh-CN" altLang="en-US" smtClean="0"/>
              <a:t>跟小芹自由结婚,她想要真是那样的话,以后想跟小二黑说句笑话都不能了,那是多么可</a:t>
            </a:r>
            <a:r>
              <a:rPr lang="en-US" altLang="zh-CN" smtClean="0"/>
              <a:t>惜</a:t>
            </a:r>
            <a:r>
              <a:rPr lang="zh-CN" altLang="en-US" smtClean="0"/>
              <a:t>的事,因此托东家求西家要给小芹找婆家</a:t>
            </a:r>
            <a:r>
              <a:rPr lang="en-US" altLang="zh-CN" smtClean="0"/>
              <a:t>。</a:t>
            </a:r>
            <a:r>
              <a:rPr lang="zh-CN" altLang="en-US" smtClean="0"/>
              <a:t> </a:t>
            </a:r>
            <a:br>
              <a:rPr lang="zh-CN" altLang="en-US" smtClean="0"/>
            </a:br>
            <a:r>
              <a:rPr lang="zh-CN" altLang="en-US" smtClean="0"/>
              <a:t>        “插起招军旗</a:t>
            </a:r>
            <a:r>
              <a:rPr lang="en-US" altLang="zh-CN" smtClean="0"/>
              <a:t>,</a:t>
            </a:r>
            <a:r>
              <a:rPr lang="zh-CN" altLang="en-US" smtClean="0"/>
              <a:t>就有吃粮人。”有个吴</a:t>
            </a:r>
            <a:r>
              <a:rPr lang="en-US" altLang="zh-CN" smtClean="0"/>
              <a:t>先</a:t>
            </a:r>
            <a:r>
              <a:rPr lang="zh-CN" altLang="en-US" smtClean="0"/>
              <a:t>生是在阎锡山部</a:t>
            </a:r>
            <a:r>
              <a:rPr lang="en-US" altLang="zh-CN" smtClean="0"/>
              <a:t>下</a:t>
            </a:r>
            <a:r>
              <a:rPr lang="zh-CN" altLang="en-US" smtClean="0"/>
              <a:t>当过旅长的退职军官,家里很富,才死了老婆。他在奶</a:t>
            </a:r>
            <a:r>
              <a:rPr lang="en-US" altLang="zh-CN" smtClean="0"/>
              <a:t>奶</a:t>
            </a:r>
            <a:r>
              <a:rPr lang="zh-CN" altLang="en-US" smtClean="0"/>
              <a:t>庙大会上见过小芹一面</a:t>
            </a:r>
            <a:r>
              <a:rPr lang="en-US" altLang="zh-CN" smtClean="0"/>
              <a:t>,</a:t>
            </a:r>
            <a:r>
              <a:rPr lang="zh-CN" altLang="en-US" smtClean="0"/>
              <a:t>愿意续她,媒人向三仙姑一说,三仙姑当然</a:t>
            </a:r>
            <a:r>
              <a:rPr lang="en-US" altLang="zh-CN" smtClean="0"/>
              <a:t>愿</a:t>
            </a:r>
            <a:r>
              <a:rPr lang="zh-CN" altLang="en-US" smtClean="0"/>
              <a:t>意。不几天过了礼帖,就算定了,三仙</a:t>
            </a:r>
            <a:r>
              <a:rPr lang="en-US" altLang="zh-CN" smtClean="0"/>
              <a:t>姑</a:t>
            </a:r>
            <a:r>
              <a:rPr lang="zh-CN" altLang="en-US" smtClean="0"/>
              <a:t>以为了却一宗心事。</a:t>
            </a:r>
            <a:r>
              <a:rPr lang="en-US" altLang="zh-CN" smtClean="0"/>
              <a:t> </a:t>
            </a:r>
            <a:br>
              <a:rPr lang="zh-CN" altLang="en-US" smtClean="0"/>
            </a:br>
            <a:r>
              <a:rPr lang="zh-CN" altLang="en-US" smtClean="0"/>
              <a:t>        小芹已经和小</a:t>
            </a:r>
            <a:r>
              <a:rPr lang="en-US" altLang="zh-CN" smtClean="0"/>
              <a:t>二</a:t>
            </a:r>
            <a:r>
              <a:rPr lang="zh-CN" altLang="en-US" smtClean="0"/>
              <a:t>黑商量得差不多了</a:t>
            </a:r>
            <a:r>
              <a:rPr lang="en-US" altLang="zh-CN" smtClean="0"/>
              <a:t>,</a:t>
            </a:r>
            <a:r>
              <a:rPr lang="zh-CN" altLang="en-US" smtClean="0"/>
              <a:t>如何肯听她娘的话!过礼那一天,小芹跟她娘闹起来,把吴先生送来的首</a:t>
            </a:r>
            <a:r>
              <a:rPr lang="en-US" altLang="zh-CN" smtClean="0"/>
              <a:t>饰</a:t>
            </a:r>
            <a:r>
              <a:rPr lang="zh-CN" altLang="en-US" smtClean="0"/>
              <a:t>绸缎扔下一地。媒人走后,小芹跟她娘说:“我不管! 谁收了</a:t>
            </a:r>
            <a:r>
              <a:rPr lang="en-US" altLang="zh-CN" smtClean="0"/>
              <a:t>人</a:t>
            </a:r>
            <a:r>
              <a:rPr lang="zh-CN" altLang="en-US" smtClean="0"/>
              <a:t>家的东西</a:t>
            </a:r>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6740307"/>
          </a:xfrm>
          <a:prstGeom prst="rect">
            <a:avLst/>
          </a:prstGeom>
          <a:noFill/>
        </p:spPr>
        <p:txBody>
          <a:bodyPr wrap="square" rtlCol="0">
            <a:spAutoFit/>
          </a:bodyPr>
          <a:lstStyle/>
          <a:p>
            <a:r>
              <a:rPr lang="en-US" altLang="zh-CN" smtClean="0"/>
              <a:t>谁</a:t>
            </a:r>
            <a:r>
              <a:rPr lang="zh-CN" altLang="en-US" smtClean="0"/>
              <a:t>跟人家去!” </a:t>
            </a:r>
            <a:br>
              <a:rPr lang="zh-CN" altLang="en-US" smtClean="0"/>
            </a:br>
            <a:r>
              <a:rPr lang="zh-CN" altLang="en-US" smtClean="0"/>
              <a:t>        三仙姑愁</a:t>
            </a:r>
            <a:r>
              <a:rPr lang="en-US" altLang="zh-CN" smtClean="0"/>
              <a:t>住</a:t>
            </a:r>
            <a:r>
              <a:rPr lang="zh-CN" altLang="en-US" smtClean="0"/>
              <a:t>了,睡了</a:t>
            </a:r>
            <a:r>
              <a:rPr lang="en-US" altLang="zh-CN" smtClean="0"/>
              <a:t>半</a:t>
            </a:r>
            <a:r>
              <a:rPr lang="zh-CN" altLang="en-US" smtClean="0"/>
              <a:t>天,晚饭以后,说</a:t>
            </a:r>
            <a:r>
              <a:rPr lang="en-US" altLang="zh-CN" smtClean="0"/>
              <a:t>是</a:t>
            </a:r>
            <a:r>
              <a:rPr lang="zh-CN" altLang="en-US" smtClean="0"/>
              <a:t>神上了身,打了两个呵欠就唱起来</a:t>
            </a:r>
            <a:r>
              <a:rPr lang="en-US" altLang="zh-CN" smtClean="0"/>
              <a:t>。</a:t>
            </a:r>
            <a:r>
              <a:rPr lang="zh-CN" altLang="en-US" smtClean="0"/>
              <a:t>她起先责</a:t>
            </a:r>
            <a:r>
              <a:rPr lang="en-US" altLang="zh-CN" smtClean="0"/>
              <a:t>备</a:t>
            </a:r>
            <a:r>
              <a:rPr lang="zh-CN" altLang="en-US" smtClean="0"/>
              <a:t>于福管不了家,后来说小芹跟吴先生是前世姻缘,还唱些什么“前世姻缘由天定,不</a:t>
            </a:r>
            <a:r>
              <a:rPr lang="en-US" altLang="zh-CN" smtClean="0"/>
              <a:t>顺</a:t>
            </a:r>
            <a:r>
              <a:rPr lang="zh-CN" altLang="en-US" smtClean="0"/>
              <a:t>天意活不成……”</a:t>
            </a:r>
            <a:r>
              <a:rPr lang="en-US" altLang="zh-CN" smtClean="0"/>
              <a:t>。</a:t>
            </a:r>
            <a:r>
              <a:rPr lang="zh-CN" altLang="en-US" smtClean="0"/>
              <a:t>于福跪在地</a:t>
            </a:r>
            <a:r>
              <a:rPr lang="en-US" altLang="zh-CN" smtClean="0"/>
              <a:t>下</a:t>
            </a:r>
            <a:r>
              <a:rPr lang="zh-CN" altLang="en-US" smtClean="0"/>
              <a:t>哀求,神非教他马</a:t>
            </a:r>
            <a:r>
              <a:rPr lang="en-US" altLang="zh-CN" smtClean="0"/>
              <a:t>上</a:t>
            </a:r>
            <a:r>
              <a:rPr lang="zh-CN" altLang="en-US" smtClean="0"/>
              <a:t>打小芹一顿不可。小芹听了这话,知道跟这个</a:t>
            </a:r>
            <a:r>
              <a:rPr lang="en-US" altLang="zh-CN" smtClean="0"/>
              <a:t>装</a:t>
            </a:r>
            <a:r>
              <a:rPr lang="zh-CN" altLang="en-US" smtClean="0"/>
              <a:t>神弄鬼的娘说</a:t>
            </a:r>
            <a:r>
              <a:rPr lang="en-US" altLang="zh-CN" err="1" smtClean="0"/>
              <a:t>不出</a:t>
            </a:r>
            <a:r>
              <a:rPr lang="zh-CN" altLang="en-US" smtClean="0"/>
              <a:t>什么道</a:t>
            </a:r>
            <a:r>
              <a:rPr lang="en-US" altLang="zh-CN" err="1" smtClean="0"/>
              <a:t>理来</a:t>
            </a:r>
            <a:r>
              <a:rPr lang="zh-CN" altLang="en-US" smtClean="0"/>
              <a:t>,干脆躲了出去,让她娘一个</a:t>
            </a:r>
            <a:r>
              <a:rPr lang="en-US" altLang="zh-CN" err="1" smtClean="0"/>
              <a:t>人胡说</a:t>
            </a:r>
            <a:r>
              <a:rPr lang="zh-CN" altLang="en-US" smtClean="0"/>
              <a:t>。 </a:t>
            </a:r>
            <a:br>
              <a:rPr lang="zh-CN" altLang="en-US" smtClean="0"/>
            </a:br>
            <a:r>
              <a:rPr lang="zh-CN" altLang="en-US" smtClean="0"/>
              <a:t>        小芹一个</a:t>
            </a:r>
            <a:r>
              <a:rPr lang="en-US" altLang="zh-CN" smtClean="0"/>
              <a:t>人</a:t>
            </a:r>
            <a:r>
              <a:rPr lang="zh-CN" altLang="en-US" smtClean="0"/>
              <a:t>悄悄跑到</a:t>
            </a:r>
            <a:r>
              <a:rPr lang="en-US" altLang="zh-CN" smtClean="0"/>
              <a:t>前</a:t>
            </a:r>
            <a:r>
              <a:rPr lang="zh-CN" altLang="en-US" smtClean="0"/>
              <a:t>庄上去找</a:t>
            </a:r>
            <a:r>
              <a:rPr lang="en-US" altLang="zh-CN" smtClean="0"/>
              <a:t>小</a:t>
            </a:r>
            <a:r>
              <a:rPr lang="zh-CN" altLang="en-US" smtClean="0"/>
              <a:t>二黑,恰在路</a:t>
            </a:r>
            <a:r>
              <a:rPr lang="en-US" altLang="zh-CN" smtClean="0"/>
              <a:t>上</a:t>
            </a:r>
            <a:r>
              <a:rPr lang="zh-CN" altLang="en-US" smtClean="0"/>
              <a:t>碰上小二黑去找她,两个就悄悄拉着手到一个大窑</a:t>
            </a:r>
            <a:r>
              <a:rPr lang="en-US" altLang="zh-CN" smtClean="0"/>
              <a:t>里</a:t>
            </a:r>
            <a:r>
              <a:rPr lang="zh-CN" altLang="en-US" smtClean="0"/>
              <a:t>去商量对付三仙姑的法子。 </a:t>
            </a:r>
            <a:br>
              <a:rPr lang="zh-CN" altLang="en-US" smtClean="0"/>
            </a:br>
            <a:r>
              <a:rPr lang="en-US" altLang="zh-CN" smtClean="0"/>
              <a:t> </a:t>
            </a:r>
            <a:r>
              <a:rPr lang="zh-CN" altLang="en-US" smtClean="0"/>
              <a:t>       </a:t>
            </a:r>
            <a:r>
              <a:rPr lang="zh-CN" altLang="en-US" b="1" smtClean="0"/>
              <a:t>八、拿双</a:t>
            </a:r>
            <a:endParaRPr lang="en-US" altLang="zh-CN" b="1" smtClean="0"/>
          </a:p>
          <a:p>
            <a:r>
              <a:rPr lang="en-US" altLang="zh-CN" smtClean="0"/>
              <a:t>       小芹把</a:t>
            </a:r>
            <a:r>
              <a:rPr lang="zh-CN" altLang="en-US" smtClean="0"/>
              <a:t>她娘怎样主婚怎样装</a:t>
            </a:r>
            <a:r>
              <a:rPr lang="en-US" altLang="zh-CN" smtClean="0"/>
              <a:t>神</a:t>
            </a:r>
            <a:r>
              <a:rPr lang="zh-CN" altLang="en-US" smtClean="0"/>
              <a:t>,唱些什么,从头至尾细细向小二黑说了一遍</a:t>
            </a:r>
            <a:r>
              <a:rPr lang="en-US" altLang="zh-CN" smtClean="0"/>
              <a:t>,</a:t>
            </a:r>
            <a:r>
              <a:rPr lang="zh-CN" altLang="en-US" smtClean="0"/>
              <a:t>小二黑说:“不用理她! 我打听过区上的</a:t>
            </a:r>
            <a:r>
              <a:rPr lang="en-US" altLang="zh-CN" smtClean="0"/>
              <a:t>同</a:t>
            </a:r>
            <a:r>
              <a:rPr lang="zh-CN" altLang="en-US" smtClean="0"/>
              <a:t>志,人家说只</a:t>
            </a:r>
            <a:r>
              <a:rPr lang="en-US" altLang="zh-CN" smtClean="0"/>
              <a:t>要</a:t>
            </a:r>
            <a:r>
              <a:rPr lang="zh-CN" altLang="en-US" smtClean="0"/>
              <a:t>男女本人愿意,就能到区上登记,别人谁也作不了主……”说到这里,听见外边有</a:t>
            </a:r>
            <a:r>
              <a:rPr lang="en-US" altLang="zh-CN" smtClean="0"/>
              <a:t>脚</a:t>
            </a:r>
            <a:r>
              <a:rPr lang="zh-CN" altLang="en-US" smtClean="0"/>
              <a:t>步声,小二黑伸出头来一看</a:t>
            </a:r>
            <a:r>
              <a:rPr lang="en-US" altLang="zh-CN" smtClean="0"/>
              <a:t>,</a:t>
            </a:r>
            <a:r>
              <a:rPr lang="zh-CN" altLang="en-US" smtClean="0"/>
              <a:t>黑影里站着四五个人,有一个说:“拿双拿双!”他两人都听出是金 旺的声音,小二黑起了火,大叫道:“拿? 没有犯了法!”兴旺也来 </a:t>
            </a:r>
            <a:r>
              <a:rPr lang="en-US" altLang="zh-CN" smtClean="0"/>
              <a:t>了</a:t>
            </a:r>
            <a:r>
              <a:rPr lang="zh-CN" altLang="en-US" smtClean="0"/>
              <a:t>,下命令</a:t>
            </a:r>
            <a:r>
              <a:rPr lang="en-US" altLang="zh-CN" smtClean="0"/>
              <a:t>道</a:t>
            </a:r>
            <a:r>
              <a:rPr lang="zh-CN" altLang="en-US" smtClean="0"/>
              <a:t>:“捉住捉住! 我就看你犯法</a:t>
            </a:r>
            <a:r>
              <a:rPr lang="en-US" altLang="zh-CN" smtClean="0"/>
              <a:t>不</a:t>
            </a:r>
            <a:r>
              <a:rPr lang="zh-CN" altLang="en-US" smtClean="0"/>
              <a:t>犯法,给</a:t>
            </a:r>
            <a:r>
              <a:rPr lang="en-US" altLang="zh-CN" err="1" smtClean="0"/>
              <a:t>你操</a:t>
            </a:r>
            <a:r>
              <a:rPr lang="zh-CN" altLang="en-US" smtClean="0"/>
              <a:t>了好几 </a:t>
            </a:r>
            <a:r>
              <a:rPr lang="en-US" altLang="zh-CN" err="1" smtClean="0"/>
              <a:t>天心</a:t>
            </a:r>
            <a:r>
              <a:rPr lang="zh-CN" altLang="en-US" smtClean="0"/>
              <a:t>了!”小二黑说:“</a:t>
            </a:r>
            <a:r>
              <a:rPr lang="en-US" altLang="zh-CN" smtClean="0"/>
              <a:t>你</a:t>
            </a:r>
            <a:r>
              <a:rPr lang="zh-CN" altLang="en-US" smtClean="0"/>
              <a:t>说去那里咱就去那里,到</a:t>
            </a:r>
            <a:r>
              <a:rPr lang="en-US" altLang="zh-CN" smtClean="0"/>
              <a:t>边</a:t>
            </a:r>
            <a:r>
              <a:rPr lang="zh-CN" altLang="en-US" smtClean="0"/>
              <a:t>区政府你也不能</a:t>
            </a:r>
            <a:r>
              <a:rPr lang="en-US" altLang="zh-CN" smtClean="0"/>
              <a:t>把</a:t>
            </a:r>
            <a:r>
              <a:rPr lang="zh-CN" altLang="en-US" smtClean="0"/>
              <a:t>谁怎么样! 走!</a:t>
            </a:r>
            <a:r>
              <a:rPr lang="en-US" altLang="zh-CN" smtClean="0"/>
              <a:t>”兴旺</a:t>
            </a:r>
            <a:r>
              <a:rPr lang="zh-CN" altLang="en-US" smtClean="0"/>
              <a:t>说:“走</a:t>
            </a:r>
            <a:r>
              <a:rPr lang="en-US" altLang="zh-CN" smtClean="0"/>
              <a:t>?</a:t>
            </a:r>
            <a:r>
              <a:rPr lang="zh-CN" altLang="en-US" smtClean="0"/>
              <a:t> 便宜了你! 把</a:t>
            </a:r>
            <a:r>
              <a:rPr lang="en-US" altLang="zh-CN" smtClean="0"/>
              <a:t>他</a:t>
            </a:r>
            <a:r>
              <a:rPr lang="zh-CN" altLang="en-US" smtClean="0"/>
              <a:t>捆起来!”小二黑挣</a:t>
            </a:r>
            <a:r>
              <a:rPr lang="en-US" altLang="zh-CN" smtClean="0"/>
              <a:t>扎</a:t>
            </a:r>
            <a:r>
              <a:rPr lang="zh-CN" altLang="en-US" smtClean="0"/>
              <a:t>了一会,无奈没有他</a:t>
            </a:r>
            <a:r>
              <a:rPr lang="en-US" altLang="zh-CN" smtClean="0"/>
              <a:t>们</a:t>
            </a:r>
            <a:r>
              <a:rPr lang="zh-CN" altLang="en-US" smtClean="0"/>
              <a:t>人多,终</a:t>
            </a:r>
            <a:r>
              <a:rPr lang="en-US" altLang="zh-CN" err="1" smtClean="0"/>
              <a:t>于被</a:t>
            </a:r>
            <a:r>
              <a:rPr lang="zh-CN" altLang="en-US" smtClean="0"/>
              <a:t>他们七手</a:t>
            </a:r>
            <a:r>
              <a:rPr lang="en-US" altLang="zh-CN" err="1" smtClean="0"/>
              <a:t>八脚</a:t>
            </a:r>
            <a:r>
              <a:rPr lang="zh-CN" altLang="en-US" smtClean="0"/>
              <a:t>打了一顿捆起来了。兴旺说:</a:t>
            </a:r>
            <a:r>
              <a:rPr lang="en-US" altLang="zh-CN" smtClean="0"/>
              <a:t>“</a:t>
            </a:r>
            <a:r>
              <a:rPr lang="zh-CN" altLang="en-US" smtClean="0"/>
              <a:t>里边还有个女</a:t>
            </a:r>
            <a:r>
              <a:rPr lang="en-US" altLang="zh-CN" smtClean="0"/>
              <a:t>的</a:t>
            </a:r>
            <a:r>
              <a:rPr lang="zh-CN" altLang="en-US" smtClean="0"/>
              <a:t>,也捆</a:t>
            </a:r>
            <a:r>
              <a:rPr lang="en-US" altLang="zh-CN" err="1" smtClean="0"/>
              <a:t>起来</a:t>
            </a:r>
            <a:r>
              <a:rPr lang="zh-CN" altLang="en-US" smtClean="0"/>
              <a:t>!</a:t>
            </a:r>
            <a:r>
              <a:rPr lang="en-US" altLang="zh-CN" smtClean="0"/>
              <a:t> 捉</a:t>
            </a:r>
            <a:r>
              <a:rPr lang="zh-CN" altLang="en-US" smtClean="0"/>
              <a:t>奸要双,这</a:t>
            </a:r>
            <a:r>
              <a:rPr lang="en-US" altLang="zh-CN" err="1" smtClean="0"/>
              <a:t>是她</a:t>
            </a:r>
            <a:r>
              <a:rPr lang="zh-CN" altLang="en-US" smtClean="0"/>
              <a:t>自己说的!”</a:t>
            </a:r>
            <a:r>
              <a:rPr lang="en-US" altLang="zh-CN" smtClean="0"/>
              <a:t>说</a:t>
            </a:r>
            <a:r>
              <a:rPr lang="zh-CN" altLang="en-US" smtClean="0"/>
              <a:t>着就把小</a:t>
            </a:r>
            <a:r>
              <a:rPr lang="en-US" altLang="zh-CN" err="1" smtClean="0"/>
              <a:t>芹也</a:t>
            </a:r>
            <a:r>
              <a:rPr lang="zh-CN" altLang="en-US" smtClean="0"/>
              <a:t>捆起来了</a:t>
            </a:r>
            <a:r>
              <a:rPr lang="en-US" altLang="zh-CN" smtClean="0"/>
              <a:t>。 </a:t>
            </a:r>
            <a:br>
              <a:rPr lang="zh-CN" altLang="en-US" smtClean="0"/>
            </a:br>
            <a:r>
              <a:rPr lang="zh-CN" altLang="en-US" smtClean="0"/>
              <a:t>        </a:t>
            </a:r>
            <a:r>
              <a:rPr lang="en-US" altLang="zh-CN" smtClean="0"/>
              <a:t>前</a:t>
            </a:r>
            <a:r>
              <a:rPr lang="zh-CN" altLang="en-US" smtClean="0"/>
              <a:t>庄上的人都还没有睡,</a:t>
            </a:r>
            <a:r>
              <a:rPr lang="en-US" altLang="zh-CN" err="1" smtClean="0"/>
              <a:t>听见</a:t>
            </a:r>
            <a:r>
              <a:rPr lang="zh-CN" altLang="en-US" smtClean="0"/>
              <a:t>有人吵架</a:t>
            </a:r>
            <a:r>
              <a:rPr lang="en-US" altLang="zh-CN" smtClean="0"/>
              <a:t>,有</a:t>
            </a:r>
            <a:r>
              <a:rPr lang="zh-CN" altLang="en-US" smtClean="0"/>
              <a:t>些人就跑出来看,麻秆</a:t>
            </a:r>
            <a:r>
              <a:rPr lang="en-US" altLang="zh-CN" smtClean="0"/>
              <a:t>火</a:t>
            </a:r>
            <a:r>
              <a:rPr lang="zh-CN" altLang="en-US" smtClean="0"/>
              <a:t>把下看见捆着的两个人,大家不</a:t>
            </a:r>
            <a:r>
              <a:rPr lang="en-US" altLang="zh-CN" err="1" smtClean="0"/>
              <a:t>问就</a:t>
            </a:r>
            <a:r>
              <a:rPr lang="zh-CN" altLang="en-US" smtClean="0"/>
              <a:t>知</a:t>
            </a:r>
            <a:r>
              <a:rPr lang="en-US" altLang="zh-CN" err="1" smtClean="0"/>
              <a:t>道了</a:t>
            </a:r>
            <a:r>
              <a:rPr lang="zh-CN" altLang="en-US" smtClean="0"/>
              <a:t>八九分</a:t>
            </a:r>
            <a:r>
              <a:rPr lang="en-US" altLang="zh-CN" smtClean="0"/>
              <a:t>。二</a:t>
            </a:r>
            <a:r>
              <a:rPr lang="zh-CN" altLang="en-US" smtClean="0"/>
              <a:t>诸</a:t>
            </a:r>
            <a:r>
              <a:rPr lang="en-US" altLang="zh-CN" err="1" smtClean="0"/>
              <a:t>葛也</a:t>
            </a:r>
            <a:r>
              <a:rPr lang="zh-CN" altLang="en-US" smtClean="0"/>
              <a:t>出来了,</a:t>
            </a:r>
            <a:r>
              <a:rPr lang="en-US" altLang="zh-CN" err="1" smtClean="0"/>
              <a:t>见小</a:t>
            </a:r>
            <a:r>
              <a:rPr lang="zh-CN" altLang="en-US" smtClean="0"/>
              <a:t>二黑被人家</a:t>
            </a:r>
            <a:r>
              <a:rPr lang="en-US" altLang="zh-CN" err="1" smtClean="0"/>
              <a:t>捆起</a:t>
            </a:r>
            <a:r>
              <a:rPr lang="zh-CN" altLang="en-US" smtClean="0"/>
              <a:t>来,就跪在兴旺面</a:t>
            </a:r>
            <a:r>
              <a:rPr lang="en-US" altLang="zh-CN" smtClean="0"/>
              <a:t>前</a:t>
            </a:r>
            <a:r>
              <a:rPr lang="zh-CN" altLang="en-US" smtClean="0"/>
              <a:t>哀求道:“兴旺!</a:t>
            </a:r>
            <a:r>
              <a:rPr lang="en-US" altLang="zh-CN" smtClean="0"/>
              <a:t> </a:t>
            </a:r>
            <a:r>
              <a:rPr lang="zh-CN" altLang="en-US" smtClean="0"/>
              <a:t>咱两家没有什么仇! 看在我老汉面上,请你们</a:t>
            </a:r>
            <a:r>
              <a:rPr lang="en-US" altLang="zh-CN" err="1" smtClean="0"/>
              <a:t>诸位</a:t>
            </a:r>
            <a:r>
              <a:rPr lang="zh-CN" altLang="en-US" smtClean="0"/>
              <a:t>高高手……”兴</a:t>
            </a:r>
            <a:r>
              <a:rPr lang="en-US" altLang="zh-CN" smtClean="0"/>
              <a:t>旺</a:t>
            </a:r>
            <a:r>
              <a:rPr lang="zh-CN" altLang="en-US" smtClean="0"/>
              <a:t>说:“这</a:t>
            </a:r>
            <a:r>
              <a:rPr lang="en-US" altLang="zh-CN" err="1" smtClean="0"/>
              <a:t>事情</a:t>
            </a:r>
            <a:r>
              <a:rPr lang="zh-CN" altLang="en-US" smtClean="0"/>
              <a:t>,我们管</a:t>
            </a:r>
            <a:r>
              <a:rPr lang="en-US" altLang="zh-CN" smtClean="0"/>
              <a:t>不</a:t>
            </a:r>
            <a:r>
              <a:rPr lang="zh-CN" altLang="en-US" smtClean="0"/>
              <a:t>了,送给上级再</a:t>
            </a:r>
            <a:r>
              <a:rPr lang="en-US" altLang="zh-CN" err="1" smtClean="0"/>
              <a:t>说吧</a:t>
            </a:r>
            <a:r>
              <a:rPr lang="zh-CN" altLang="en-US" smtClean="0"/>
              <a:t>!”小二黑说:“爹! 你不用管! 送到那里也不犯法! 我不怕他!</a:t>
            </a:r>
            <a:r>
              <a:rPr lang="en-US" altLang="zh-CN" smtClean="0"/>
              <a:t>”</a:t>
            </a:r>
            <a:r>
              <a:rPr lang="zh-CN" altLang="en-US" smtClean="0"/>
              <a:t>兴旺说:“好</a:t>
            </a:r>
            <a:r>
              <a:rPr lang="en-US" altLang="zh-CN" smtClean="0"/>
              <a:t>小</a:t>
            </a:r>
            <a:r>
              <a:rPr lang="zh-CN" altLang="en-US" smtClean="0"/>
              <a:t>子! 要硬你就硬</a:t>
            </a:r>
            <a:r>
              <a:rPr lang="en-US" altLang="zh-CN" smtClean="0"/>
              <a:t>到</a:t>
            </a:r>
            <a:r>
              <a:rPr lang="zh-CN" altLang="en-US" smtClean="0"/>
              <a:t>底!”又逼住三个民兵说:“</a:t>
            </a:r>
            <a:r>
              <a:rPr lang="en-US" altLang="zh-CN" smtClean="0"/>
              <a:t>带</a:t>
            </a:r>
            <a:r>
              <a:rPr lang="zh-CN" altLang="en-US" smtClean="0"/>
              <a:t>他们走!”一个民兵问: “带到村公所?</a:t>
            </a:r>
            <a:r>
              <a:rPr lang="en-US" altLang="zh-CN" smtClean="0"/>
              <a:t>”</a:t>
            </a:r>
            <a:r>
              <a:rPr lang="zh-CN" altLang="en-US" smtClean="0"/>
              <a:t>兴旺说:“还到村公所</a:t>
            </a:r>
            <a:r>
              <a:rPr lang="en-US" altLang="zh-CN" smtClean="0"/>
              <a:t>干</a:t>
            </a:r>
            <a:r>
              <a:rPr lang="zh-CN" altLang="en-US" smtClean="0"/>
              <a:t>什么?上一回不是村长</a:t>
            </a:r>
            <a:r>
              <a:rPr lang="en-US" altLang="zh-CN" err="1" smtClean="0"/>
              <a:t>放了</a:t>
            </a:r>
            <a:r>
              <a:rPr lang="zh-CN" altLang="en-US" smtClean="0"/>
              <a:t>的?</a:t>
            </a:r>
            <a:r>
              <a:rPr lang="en-US" altLang="zh-CN" smtClean="0"/>
              <a:t> 送</a:t>
            </a:r>
            <a:r>
              <a:rPr lang="zh-CN" altLang="en-US" smtClean="0"/>
              <a:t>给区武委会主任按</a:t>
            </a:r>
            <a:r>
              <a:rPr lang="en-US" altLang="zh-CN" err="1" smtClean="0"/>
              <a:t>军法</a:t>
            </a:r>
            <a:r>
              <a:rPr lang="zh-CN" altLang="en-US" smtClean="0"/>
              <a:t>处理!”说着就</a:t>
            </a:r>
            <a:r>
              <a:rPr lang="en-US" altLang="zh-CN" smtClean="0"/>
              <a:t>把</a:t>
            </a:r>
            <a:r>
              <a:rPr lang="zh-CN" altLang="en-US" smtClean="0"/>
              <a:t>他两个人拥上走了</a:t>
            </a:r>
            <a:r>
              <a:rPr lang="en-US" altLang="zh-CN" smtClean="0"/>
              <a:t>。</a:t>
            </a:r>
            <a:endParaRPr lang="zh-CN" altLang="en-US"/>
          </a:p>
        </p:txBody>
      </p:sp>
      <p:pic>
        <p:nvPicPr>
          <p:cNvPr id="3" name="New picture"/>
          <p:cNvPicPr/>
          <p:nvPr/>
        </p:nvPicPr>
        <p:blipFill>
          <a:blip r:embed="rId2"/>
          <a:stretch>
            <a:fillRect/>
          </a:stretch>
        </p:blipFill>
        <p:spPr>
          <a:xfrm>
            <a:off x="11353800" y="11264900"/>
            <a:ext cx="304800" cy="2286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6990" y="635"/>
            <a:ext cx="906145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教学要点</a:t>
            </a:r>
            <a:endParaRPr lang="zh-CN" altLang="en-US" sz="2800" b="1"/>
          </a:p>
        </p:txBody>
      </p:sp>
      <p:sp>
        <p:nvSpPr>
          <p:cNvPr id="3" name="文本框 2"/>
          <p:cNvSpPr txBox="1"/>
          <p:nvPr/>
        </p:nvSpPr>
        <p:spPr>
          <a:xfrm>
            <a:off x="23495" y="617220"/>
            <a:ext cx="9013190" cy="110680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a:t>知识：</a:t>
            </a:r>
            <a:r>
              <a:rPr lang="en-US" altLang="zh-CN"/>
              <a:t>1.</a:t>
            </a:r>
            <a:r>
              <a:rPr lang="zh-CN" altLang="en-US"/>
              <a:t>掌握作家作品  </a:t>
            </a:r>
            <a:r>
              <a:rPr lang="en-US" altLang="zh-CN"/>
              <a:t>2.</a:t>
            </a:r>
            <a:r>
              <a:rPr lang="zh-CN" altLang="en-US"/>
              <a:t>文学常识：山药蛋派  </a:t>
            </a:r>
            <a:r>
              <a:rPr lang="en-US" altLang="zh-CN"/>
              <a:t>3.</a:t>
            </a:r>
            <a:r>
              <a:rPr lang="zh-CN" altLang="en-US"/>
              <a:t>重点词语</a:t>
            </a:r>
            <a:endParaRPr lang="zh-CN" altLang="en-US"/>
          </a:p>
          <a:p>
            <a:r>
              <a:rPr lang="zh-CN" altLang="en-US" sz="2400" b="1"/>
              <a:t>能力：</a:t>
            </a:r>
            <a:r>
              <a:rPr lang="en-US" altLang="zh-CN"/>
              <a:t>1.</a:t>
            </a:r>
            <a:r>
              <a:rPr lang="zh-CN" altLang="en-US"/>
              <a:t>梳理情节   </a:t>
            </a:r>
            <a:r>
              <a:rPr lang="en-US" altLang="zh-CN"/>
              <a:t>2.</a:t>
            </a:r>
            <a:r>
              <a:rPr lang="zh-CN" altLang="en-US"/>
              <a:t>分析人物  </a:t>
            </a:r>
            <a:endParaRPr lang="zh-CN" altLang="en-US"/>
          </a:p>
          <a:p>
            <a:r>
              <a:rPr lang="zh-CN" altLang="en-US" sz="2400" b="1"/>
              <a:t>情感、价值观：</a:t>
            </a:r>
            <a:r>
              <a:rPr lang="zh-CN" altLang="en-US"/>
              <a:t>认识当时太行山区小二黑结婚胜利的意义。</a:t>
            </a:r>
            <a:endParaRPr lang="zh-CN" altLang="en-US"/>
          </a:p>
        </p:txBody>
      </p:sp>
      <p:pic>
        <p:nvPicPr>
          <p:cNvPr id="5" name="图片 4" descr="二黑与小琴"/>
          <p:cNvPicPr>
            <a:picLocks noChangeAspect="1"/>
          </p:cNvPicPr>
          <p:nvPr/>
        </p:nvPicPr>
        <p:blipFill>
          <a:blip r:embed="rId2"/>
          <a:stretch>
            <a:fillRect/>
          </a:stretch>
        </p:blipFill>
        <p:spPr>
          <a:xfrm>
            <a:off x="5595620" y="2613025"/>
            <a:ext cx="2489200" cy="3317240"/>
          </a:xfrm>
          <a:prstGeom prst="rect">
            <a:avLst/>
          </a:prstGeom>
        </p:spPr>
      </p:pic>
      <p:pic>
        <p:nvPicPr>
          <p:cNvPr id="6" name="图片 5" descr="小二黑结婚剧照"/>
          <p:cNvPicPr>
            <a:picLocks noChangeAspect="1"/>
          </p:cNvPicPr>
          <p:nvPr/>
        </p:nvPicPr>
        <p:blipFill>
          <a:blip r:embed="rId3"/>
          <a:stretch>
            <a:fillRect/>
          </a:stretch>
        </p:blipFill>
        <p:spPr>
          <a:xfrm>
            <a:off x="317500" y="2748280"/>
            <a:ext cx="4699000" cy="3289300"/>
          </a:xfrm>
          <a:prstGeom prst="rect">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428624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smtClean="0"/>
              <a:t>走近作者</a:t>
            </a:r>
            <a:endParaRPr lang="zh-CN" altLang="en-US" sz="2800"/>
          </a:p>
        </p:txBody>
      </p:sp>
      <p:sp>
        <p:nvSpPr>
          <p:cNvPr id="3" name="TextBox 2"/>
          <p:cNvSpPr txBox="1"/>
          <p:nvPr/>
        </p:nvSpPr>
        <p:spPr>
          <a:xfrm>
            <a:off x="0" y="671691"/>
            <a:ext cx="4429124" cy="590804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赵树理（</a:t>
            </a:r>
            <a:r>
              <a:rPr lang="en-US" altLang="zh-CN" smtClean="0"/>
              <a:t>1906-1970</a:t>
            </a:r>
            <a:r>
              <a:rPr lang="zh-CN" altLang="en-US" smtClean="0"/>
              <a:t>），山西沁水人。作家。毕业于山西省立长治第四师范学校。</a:t>
            </a:r>
            <a:r>
              <a:rPr lang="en-US" altLang="zh-CN" smtClean="0"/>
              <a:t>1937</a:t>
            </a:r>
            <a:r>
              <a:rPr lang="zh-CN" altLang="en-US" smtClean="0"/>
              <a:t>年参加抗日工作。历任高小及初中教师，山西阳城县新编八区区长，</a:t>
            </a:r>
            <a:r>
              <a:rPr lang="en-US" altLang="zh-CN" smtClean="0"/>
              <a:t>《</a:t>
            </a:r>
            <a:r>
              <a:rPr lang="zh-CN" altLang="en-US" smtClean="0"/>
              <a:t>黄河日报</a:t>
            </a:r>
            <a:r>
              <a:rPr lang="en-US" altLang="zh-CN" smtClean="0"/>
              <a:t>》</a:t>
            </a:r>
            <a:r>
              <a:rPr lang="zh-CN" altLang="en-US" smtClean="0"/>
              <a:t>路东版编辑，</a:t>
            </a:r>
            <a:r>
              <a:rPr lang="en-US" altLang="zh-CN" smtClean="0"/>
              <a:t>《</a:t>
            </a:r>
            <a:r>
              <a:rPr lang="zh-CN" altLang="en-US" smtClean="0"/>
              <a:t>中国人报</a:t>
            </a:r>
            <a:r>
              <a:rPr lang="en-US" altLang="zh-CN" smtClean="0"/>
              <a:t>》</a:t>
            </a:r>
            <a:r>
              <a:rPr lang="zh-CN" altLang="en-US" smtClean="0"/>
              <a:t>、</a:t>
            </a:r>
            <a:r>
              <a:rPr lang="en-US" altLang="zh-CN" smtClean="0"/>
              <a:t>《</a:t>
            </a:r>
            <a:r>
              <a:rPr lang="zh-CN" altLang="en-US" smtClean="0"/>
              <a:t>新大众报</a:t>
            </a:r>
            <a:r>
              <a:rPr lang="en-US" altLang="zh-CN" smtClean="0"/>
              <a:t>》</a:t>
            </a:r>
            <a:r>
              <a:rPr lang="zh-CN" altLang="en-US" smtClean="0"/>
              <a:t>编辑。</a:t>
            </a:r>
            <a:r>
              <a:rPr lang="en-US" altLang="zh-CN" smtClean="0"/>
              <a:t>1949</a:t>
            </a:r>
            <a:r>
              <a:rPr lang="zh-CN" altLang="en-US" smtClean="0"/>
              <a:t>年后历任</a:t>
            </a:r>
            <a:r>
              <a:rPr lang="en-US" altLang="zh-CN" smtClean="0"/>
              <a:t>《</a:t>
            </a:r>
            <a:r>
              <a:rPr lang="zh-CN" altLang="en-US" smtClean="0"/>
              <a:t>工人报</a:t>
            </a:r>
            <a:r>
              <a:rPr lang="en-US" altLang="zh-CN" smtClean="0"/>
              <a:t>》</a:t>
            </a:r>
            <a:r>
              <a:rPr lang="zh-CN" altLang="en-US" smtClean="0"/>
              <a:t>记者，全国文字工作者协会常委、创作部负责人，</a:t>
            </a:r>
            <a:r>
              <a:rPr lang="en-US" altLang="zh-CN" smtClean="0"/>
              <a:t>《</a:t>
            </a:r>
            <a:r>
              <a:rPr lang="zh-CN" altLang="en-US" smtClean="0"/>
              <a:t>说说唱唱</a:t>
            </a:r>
            <a:r>
              <a:rPr lang="en-US" altLang="zh-CN" smtClean="0"/>
              <a:t>》</a:t>
            </a:r>
            <a:r>
              <a:rPr lang="zh-CN" altLang="en-US" smtClean="0"/>
              <a:t>编辑、副主编，北京市文联副主席、创作部长。全国第八届人民代表大会代表，全国文联委员，中国作协第一、二届理事，中共第八届代表大会代表，中国曲艺家协会主席。</a:t>
            </a:r>
            <a:r>
              <a:rPr lang="en-US" altLang="zh-CN" smtClean="0"/>
              <a:t>1933</a:t>
            </a:r>
            <a:r>
              <a:rPr lang="zh-CN" altLang="en-US" smtClean="0"/>
              <a:t>年开始发表作品。</a:t>
            </a:r>
            <a:r>
              <a:rPr lang="en-US" altLang="zh-CN" smtClean="0"/>
              <a:t>1952</a:t>
            </a:r>
            <a:r>
              <a:rPr lang="zh-CN" altLang="en-US" smtClean="0"/>
              <a:t>年加入中国作家协会。著有长篇小说</a:t>
            </a:r>
            <a:r>
              <a:rPr lang="en-US" altLang="zh-CN" smtClean="0"/>
              <a:t>《</a:t>
            </a:r>
            <a:r>
              <a:rPr lang="zh-CN" altLang="en-US" smtClean="0"/>
              <a:t>盘龙峪</a:t>
            </a:r>
            <a:r>
              <a:rPr lang="en-US" altLang="zh-CN" smtClean="0"/>
              <a:t>》</a:t>
            </a:r>
            <a:r>
              <a:rPr lang="zh-CN" altLang="en-US" smtClean="0"/>
              <a:t>、</a:t>
            </a:r>
            <a:r>
              <a:rPr lang="en-US" altLang="zh-CN" smtClean="0"/>
              <a:t>《</a:t>
            </a:r>
            <a:r>
              <a:rPr lang="zh-CN" altLang="en-US" smtClean="0"/>
              <a:t>三里湾</a:t>
            </a:r>
            <a:r>
              <a:rPr lang="en-US" altLang="zh-CN" smtClean="0"/>
              <a:t>》</a:t>
            </a:r>
            <a:r>
              <a:rPr lang="zh-CN" altLang="en-US" smtClean="0"/>
              <a:t>、</a:t>
            </a:r>
            <a:r>
              <a:rPr lang="en-US" altLang="zh-CN" smtClean="0"/>
              <a:t>《</a:t>
            </a:r>
            <a:r>
              <a:rPr lang="zh-CN" altLang="en-US" smtClean="0"/>
              <a:t>李家庄的变迁</a:t>
            </a:r>
            <a:r>
              <a:rPr lang="en-US" altLang="zh-CN" smtClean="0"/>
              <a:t>》</a:t>
            </a:r>
            <a:r>
              <a:rPr lang="zh-CN" altLang="en-US" smtClean="0"/>
              <a:t>，</a:t>
            </a:r>
            <a:r>
              <a:rPr lang="zh-CN" altLang="en-US" b="1" smtClean="0">
                <a:solidFill>
                  <a:srgbClr val="FF0000"/>
                </a:solidFill>
              </a:rPr>
              <a:t>中篇小说</a:t>
            </a:r>
            <a:r>
              <a:rPr lang="en-US" altLang="zh-CN" b="1" smtClean="0">
                <a:solidFill>
                  <a:srgbClr val="FF0000"/>
                </a:solidFill>
              </a:rPr>
              <a:t>《</a:t>
            </a:r>
            <a:r>
              <a:rPr lang="zh-CN" altLang="en-US" b="1" smtClean="0">
                <a:solidFill>
                  <a:srgbClr val="FF0000"/>
                </a:solidFill>
              </a:rPr>
              <a:t>李有才板话</a:t>
            </a:r>
            <a:r>
              <a:rPr lang="en-US" altLang="zh-CN" b="1" smtClean="0">
                <a:solidFill>
                  <a:srgbClr val="FF0000"/>
                </a:solidFill>
              </a:rPr>
              <a:t>》</a:t>
            </a:r>
            <a:r>
              <a:rPr lang="zh-CN" altLang="en-US" smtClean="0"/>
              <a:t>，</a:t>
            </a:r>
            <a:r>
              <a:rPr lang="zh-CN" altLang="en-US" b="1" smtClean="0">
                <a:solidFill>
                  <a:srgbClr val="FF0000"/>
                </a:solidFill>
              </a:rPr>
              <a:t>短篇小说《小二黑结婚》</a:t>
            </a:r>
            <a:r>
              <a:rPr lang="zh-CN" altLang="en-US" smtClean="0"/>
              <a:t>、</a:t>
            </a:r>
            <a:r>
              <a:rPr lang="en-US" altLang="zh-CN" smtClean="0"/>
              <a:t>《</a:t>
            </a:r>
            <a:r>
              <a:rPr lang="zh-CN" altLang="en-US" smtClean="0"/>
              <a:t>福贵</a:t>
            </a:r>
            <a:r>
              <a:rPr lang="en-US" altLang="zh-CN" smtClean="0"/>
              <a:t>》</a:t>
            </a:r>
            <a:r>
              <a:rPr lang="zh-CN" altLang="en-US" smtClean="0"/>
              <a:t>、</a:t>
            </a:r>
            <a:r>
              <a:rPr lang="en-US" altLang="zh-CN" smtClean="0"/>
              <a:t>《</a:t>
            </a:r>
            <a:r>
              <a:rPr lang="zh-CN" altLang="en-US" smtClean="0"/>
              <a:t>锻炼锻炼</a:t>
            </a:r>
            <a:r>
              <a:rPr lang="en-US" altLang="zh-CN" smtClean="0"/>
              <a:t>》</a:t>
            </a:r>
            <a:r>
              <a:rPr lang="zh-CN" altLang="en-US" smtClean="0"/>
              <a:t>、</a:t>
            </a:r>
            <a:r>
              <a:rPr lang="en-US" altLang="zh-CN" smtClean="0"/>
              <a:t>《</a:t>
            </a:r>
            <a:r>
              <a:rPr lang="zh-CN" altLang="en-US" smtClean="0"/>
              <a:t>邪不压正</a:t>
            </a:r>
            <a:r>
              <a:rPr lang="en-US" altLang="zh-CN" smtClean="0"/>
              <a:t>》</a:t>
            </a:r>
            <a:r>
              <a:rPr lang="zh-CN" altLang="en-US" smtClean="0"/>
              <a:t>、</a:t>
            </a:r>
            <a:r>
              <a:rPr lang="en-US" altLang="zh-CN" smtClean="0"/>
              <a:t>《</a:t>
            </a:r>
            <a:r>
              <a:rPr lang="zh-CN" altLang="en-US" smtClean="0"/>
              <a:t>传家宝</a:t>
            </a:r>
            <a:r>
              <a:rPr lang="en-US" altLang="zh-CN" smtClean="0"/>
              <a:t>》</a:t>
            </a:r>
            <a:r>
              <a:rPr lang="zh-CN" altLang="en-US" smtClean="0"/>
              <a:t>、</a:t>
            </a:r>
            <a:r>
              <a:rPr lang="en-US" altLang="zh-CN" smtClean="0"/>
              <a:t>《</a:t>
            </a:r>
            <a:r>
              <a:rPr lang="zh-CN" altLang="en-US" smtClean="0"/>
              <a:t>卖烟叶</a:t>
            </a:r>
            <a:r>
              <a:rPr lang="en-US" altLang="zh-CN" smtClean="0"/>
              <a:t>》</a:t>
            </a:r>
            <a:r>
              <a:rPr lang="zh-CN" altLang="en-US" smtClean="0"/>
              <a:t>，鼓词</a:t>
            </a:r>
            <a:r>
              <a:rPr lang="en-US" altLang="zh-CN" smtClean="0"/>
              <a:t>《</a:t>
            </a:r>
            <a:r>
              <a:rPr lang="zh-CN" altLang="en-US" smtClean="0"/>
              <a:t>庞如林</a:t>
            </a:r>
            <a:r>
              <a:rPr lang="en-US" altLang="zh-CN" smtClean="0"/>
              <a:t>》</a:t>
            </a:r>
            <a:r>
              <a:rPr lang="zh-CN" altLang="en-US" smtClean="0"/>
              <a:t>、</a:t>
            </a:r>
            <a:r>
              <a:rPr lang="en-US" altLang="zh-CN" smtClean="0"/>
              <a:t>《</a:t>
            </a:r>
            <a:r>
              <a:rPr lang="zh-CN" altLang="en-US" smtClean="0"/>
              <a:t>石不烂赶车</a:t>
            </a:r>
            <a:r>
              <a:rPr lang="en-US" altLang="zh-CN" smtClean="0"/>
              <a:t>》</a:t>
            </a:r>
            <a:r>
              <a:rPr lang="zh-CN" altLang="en-US" smtClean="0"/>
              <a:t>，文学剧本</a:t>
            </a:r>
            <a:r>
              <a:rPr lang="en-US" altLang="zh-CN" smtClean="0"/>
              <a:t>《</a:t>
            </a:r>
            <a:r>
              <a:rPr lang="zh-CN" altLang="en-US" smtClean="0"/>
              <a:t>万家楼</a:t>
            </a:r>
            <a:r>
              <a:rPr lang="en-US" altLang="zh-CN" smtClean="0"/>
              <a:t>》</a:t>
            </a:r>
            <a:r>
              <a:rPr lang="zh-CN" altLang="en-US" smtClean="0"/>
              <a:t>、</a:t>
            </a:r>
            <a:r>
              <a:rPr lang="en-US" altLang="zh-CN" smtClean="0"/>
              <a:t>《</a:t>
            </a:r>
            <a:r>
              <a:rPr lang="zh-CN" altLang="en-US" smtClean="0"/>
              <a:t>打倒汉奸</a:t>
            </a:r>
            <a:r>
              <a:rPr lang="en-US" altLang="zh-CN" smtClean="0"/>
              <a:t>》</a:t>
            </a:r>
            <a:r>
              <a:rPr lang="zh-CN" altLang="en-US" smtClean="0"/>
              <a:t>，报告文学</a:t>
            </a:r>
            <a:r>
              <a:rPr lang="en-US" altLang="zh-CN" smtClean="0"/>
              <a:t>《</a:t>
            </a:r>
            <a:r>
              <a:rPr lang="zh-CN" altLang="en-US" smtClean="0"/>
              <a:t>孟祥英翻身</a:t>
            </a:r>
            <a:r>
              <a:rPr lang="en-US" altLang="zh-CN" smtClean="0"/>
              <a:t>》</a:t>
            </a:r>
            <a:r>
              <a:rPr lang="zh-CN" altLang="en-US" smtClean="0"/>
              <a:t>，</a:t>
            </a:r>
            <a:r>
              <a:rPr lang="en-US" altLang="zh-CN" smtClean="0"/>
              <a:t>《</a:t>
            </a:r>
            <a:r>
              <a:rPr lang="zh-CN" altLang="en-US" smtClean="0"/>
              <a:t>赵树理文集</a:t>
            </a:r>
            <a:r>
              <a:rPr lang="en-US" altLang="zh-CN" smtClean="0"/>
              <a:t>》</a:t>
            </a:r>
            <a:r>
              <a:rPr lang="zh-CN" altLang="en-US" smtClean="0"/>
              <a:t>（四卷）等。</a:t>
            </a:r>
            <a:endParaRPr lang="zh-CN" altLang="en-US"/>
          </a:p>
        </p:txBody>
      </p:sp>
      <p:pic>
        <p:nvPicPr>
          <p:cNvPr id="4" name="图片 3" descr="赵树理.jpg"/>
          <p:cNvPicPr>
            <a:picLocks noChangeAspect="1"/>
          </p:cNvPicPr>
          <p:nvPr/>
        </p:nvPicPr>
        <p:blipFill>
          <a:blip r:embed="rId2"/>
          <a:stretch>
            <a:fillRect/>
          </a:stretch>
        </p:blipFill>
        <p:spPr>
          <a:xfrm>
            <a:off x="4643438" y="357166"/>
            <a:ext cx="4330700" cy="5461000"/>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61620" y="131445"/>
            <a:ext cx="3358515" cy="633920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a:solidFill>
                  <a:srgbClr val="FF0000"/>
                </a:solidFill>
              </a:rPr>
              <a:t>山药蛋派</a:t>
            </a:r>
            <a:endParaRPr lang="zh-CN" altLang="en-US" sz="2800" b="1">
              <a:solidFill>
                <a:srgbClr val="FF0000"/>
              </a:solidFill>
            </a:endParaRPr>
          </a:p>
          <a:p>
            <a:r>
              <a:rPr lang="zh-CN" altLang="en-US">
                <a:sym typeface="+mn-ea"/>
              </a:rPr>
              <a:t>山药蛋派是形成于20世纪50年代至60年代中期以赵树理为代表的</a:t>
            </a:r>
            <a:r>
              <a:rPr lang="zh-CN" altLang="en-US"/>
              <a:t>中国当代小说流派。又称为“赵树理派”“山西派”或“火花派”，该派的作品大都发表在山西文艺刊物《火花》上。主要作家有赵树理、马烽、西戎、李束为、孙谦、胡正等，人称“西李马胡孙”，他们都是山西农村土生土长的作家，有比较深厚的农村生活基础。山药蛋派继承和发展了我国古典小说和说唱文学的传统，以叙述故事为主，人物情景的描写融化在故事叙述之中，结构顺当，层次分明，人物性格主要通过语言和行动来展示，善于选择和运用内涵丰富的细节描写，语言朴素、凝炼，作品通俗易懂，具有浓厚的民族风格和地方色彩。</a:t>
            </a:r>
            <a:endParaRPr lang="zh-CN" altLang="en-US"/>
          </a:p>
        </p:txBody>
      </p:sp>
      <p:pic>
        <p:nvPicPr>
          <p:cNvPr id="3" name="图片 2" descr="小二黑结婚封面"/>
          <p:cNvPicPr>
            <a:picLocks noChangeAspect="1"/>
          </p:cNvPicPr>
          <p:nvPr/>
        </p:nvPicPr>
        <p:blipFill>
          <a:blip r:embed="rId2"/>
          <a:stretch>
            <a:fillRect/>
          </a:stretch>
        </p:blipFill>
        <p:spPr>
          <a:xfrm>
            <a:off x="4036060" y="397510"/>
            <a:ext cx="4381500" cy="6350000"/>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523220"/>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zh-CN" altLang="en-US" sz="2800" b="1" smtClean="0"/>
              <a:t>了解背景</a:t>
            </a:r>
            <a:endParaRPr lang="zh-CN" altLang="en-US" sz="2800" b="1"/>
          </a:p>
        </p:txBody>
      </p:sp>
      <p:sp>
        <p:nvSpPr>
          <p:cNvPr id="3" name="TextBox 2"/>
          <p:cNvSpPr txBox="1"/>
          <p:nvPr/>
        </p:nvSpPr>
        <p:spPr>
          <a:xfrm>
            <a:off x="0" y="571480"/>
            <a:ext cx="4786314" cy="563231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作者的创作灵感源自一起真实的案件，</a:t>
            </a:r>
            <a:r>
              <a:rPr lang="en-US" altLang="zh-CN" smtClean="0"/>
              <a:t>1943</a:t>
            </a:r>
            <a:r>
              <a:rPr lang="zh-CN" altLang="en-US" smtClean="0"/>
              <a:t>年</a:t>
            </a:r>
            <a:r>
              <a:rPr lang="en-US" altLang="zh-CN" smtClean="0"/>
              <a:t>4</a:t>
            </a:r>
            <a:r>
              <a:rPr lang="zh-CN" altLang="en-US" smtClean="0"/>
              <a:t>月，作者赵树理在同驻地房东的一个到县告状的亲戚拉家常时得知，那位亲戚的侄儿叫岳冬至，是村里的民兵小队长，因为与从河北武安县搬进山里的一个叫智英祥的俊女子自由恋爱，结果被几个把持村政权的坏人以“搞腐化”的“罪名”迫害致死。县政府经过几番侦讯，案情大白，依法惩办了凶手，赵树理到发案的村子做调查时发现，受害者两家都不同情岳冬至和智英祥的“自由恋爱”，反而认为打死岳冬至固然不该，但教训教训他则是理所当然的，而村里其他人竟然也持同样的论调。当时根据地刚刚颁布了</a:t>
            </a:r>
            <a:r>
              <a:rPr lang="en-US" altLang="zh-CN" smtClean="0"/>
              <a:t>《</a:t>
            </a:r>
            <a:r>
              <a:rPr lang="zh-CN" altLang="en-US" smtClean="0"/>
              <a:t>妨碍婚姻治罪法</a:t>
            </a:r>
            <a:r>
              <a:rPr lang="en-US" altLang="zh-CN" smtClean="0"/>
              <a:t>》</a:t>
            </a:r>
            <a:r>
              <a:rPr lang="zh-CN" altLang="en-US" smtClean="0"/>
              <a:t>，赵树理认为青年人自由恋爱结婚应当得到支持和保护，为了解决这个普遍存在的社会问题，提高人民群众的思想觉悟，他决心以岳冬至为原型进行创作，来刺激人们被传统习惯愚弄得麻木不仁、是非不分的神经，把他们从封建旧势力的束缚中拯救出来。赵树理经过精心构思，于</a:t>
            </a:r>
            <a:r>
              <a:rPr lang="en-US" altLang="zh-CN" smtClean="0"/>
              <a:t>5</a:t>
            </a:r>
            <a:r>
              <a:rPr lang="zh-CN" altLang="en-US" smtClean="0"/>
              <a:t>月份写出了</a:t>
            </a:r>
            <a:r>
              <a:rPr lang="en-US" altLang="zh-CN" smtClean="0"/>
              <a:t>《</a:t>
            </a:r>
            <a:r>
              <a:rPr lang="zh-CN" altLang="en-US" smtClean="0"/>
              <a:t>小二黑结婚</a:t>
            </a:r>
            <a:r>
              <a:rPr lang="en-US" altLang="zh-CN" smtClean="0"/>
              <a:t>》</a:t>
            </a:r>
            <a:r>
              <a:rPr lang="zh-CN" altLang="en-US" smtClean="0"/>
              <a:t>。</a:t>
            </a:r>
            <a:endParaRPr lang="zh-CN" altLang="en-US"/>
          </a:p>
        </p:txBody>
      </p:sp>
      <p:pic>
        <p:nvPicPr>
          <p:cNvPr id="4" name="图片 3" descr="二黑与小琴.jpg"/>
          <p:cNvPicPr>
            <a:picLocks noChangeAspect="1"/>
          </p:cNvPicPr>
          <p:nvPr/>
        </p:nvPicPr>
        <p:blipFill>
          <a:blip r:embed="rId2"/>
          <a:stretch>
            <a:fillRect/>
          </a:stretch>
        </p:blipFill>
        <p:spPr>
          <a:xfrm>
            <a:off x="5786446" y="0"/>
            <a:ext cx="2489200" cy="3317240"/>
          </a:xfrm>
          <a:prstGeom prst="rect">
            <a:avLst/>
          </a:prstGeom>
        </p:spPr>
      </p:pic>
      <p:pic>
        <p:nvPicPr>
          <p:cNvPr id="1026" name="Picture 2"/>
          <p:cNvPicPr>
            <a:picLocks noChangeAspect="1" noChangeArrowheads="1"/>
          </p:cNvPicPr>
          <p:nvPr/>
        </p:nvPicPr>
        <p:blipFill>
          <a:blip r:embed="rId3"/>
          <a:stretch>
            <a:fillRect/>
          </a:stretch>
        </p:blipFill>
        <p:spPr bwMode="auto">
          <a:xfrm>
            <a:off x="5143504" y="3438525"/>
            <a:ext cx="3705225" cy="3419475"/>
          </a:xfrm>
          <a:prstGeom prst="rect">
            <a:avLst/>
          </a:prstGeom>
          <a:noFill/>
          <a:ln w="9525">
            <a:noFill/>
            <a:miter lim="800000"/>
          </a:ln>
          <a:effectLst/>
        </p:spPr>
      </p:pic>
      <p:pic>
        <p:nvPicPr>
          <p:cNvPr id="1027" name="Picture 3"/>
          <p:cNvPicPr>
            <a:picLocks noChangeAspect="1" noChangeArrowheads="1"/>
          </p:cNvPicPr>
          <p:nvPr/>
        </p:nvPicPr>
        <p:blipFill>
          <a:blip r:embed="rId4"/>
          <a:stretch>
            <a:fillRect/>
          </a:stretch>
        </p:blipFill>
        <p:spPr bwMode="auto">
          <a:xfrm>
            <a:off x="1714480" y="6215082"/>
            <a:ext cx="3390900" cy="504825"/>
          </a:xfrm>
          <a:prstGeom prst="rect">
            <a:avLst/>
          </a:prstGeom>
        </p:spPr>
        <p:style>
          <a:lnRef idx="2">
            <a:schemeClr val="accent2"/>
          </a:lnRef>
          <a:fillRef idx="1">
            <a:schemeClr val="lt1"/>
          </a:fillRef>
          <a:effectRef idx="0">
            <a:schemeClr val="accent2"/>
          </a:effectRef>
          <a:fontRef idx="minor">
            <a:schemeClr val="dk1"/>
          </a:fontRef>
        </p:style>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50165" y="533400"/>
            <a:ext cx="4314825" cy="3714750"/>
          </a:xfrm>
          <a:prstGeom prst="rect">
            <a:avLst/>
          </a:prstGeom>
        </p:spPr>
      </p:pic>
      <p:pic>
        <p:nvPicPr>
          <p:cNvPr id="4" name="图片 3"/>
          <p:cNvPicPr>
            <a:picLocks noChangeAspect="1"/>
          </p:cNvPicPr>
          <p:nvPr/>
        </p:nvPicPr>
        <p:blipFill>
          <a:blip r:embed="rId3"/>
          <a:stretch>
            <a:fillRect/>
          </a:stretch>
        </p:blipFill>
        <p:spPr>
          <a:xfrm>
            <a:off x="4364990" y="533400"/>
            <a:ext cx="4581525" cy="1743075"/>
          </a:xfrm>
          <a:prstGeom prst="rect">
            <a:avLst/>
          </a:prstGeom>
        </p:spPr>
      </p:pic>
      <p:sp>
        <p:nvSpPr>
          <p:cNvPr id="5" name="文本框 4"/>
          <p:cNvSpPr txBox="1"/>
          <p:nvPr/>
        </p:nvSpPr>
        <p:spPr>
          <a:xfrm>
            <a:off x="249555" y="11430"/>
            <a:ext cx="851916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掌握字词</a:t>
            </a:r>
            <a:endParaRPr lang="zh-CN" altLang="en-US" sz="2800" b="1"/>
          </a:p>
        </p:txBody>
      </p:sp>
      <p:pic>
        <p:nvPicPr>
          <p:cNvPr id="6" name="图片 5"/>
          <p:cNvPicPr>
            <a:picLocks noChangeAspect="1"/>
          </p:cNvPicPr>
          <p:nvPr/>
        </p:nvPicPr>
        <p:blipFill>
          <a:blip r:embed="rId4"/>
          <a:stretch>
            <a:fillRect/>
          </a:stretch>
        </p:blipFill>
        <p:spPr>
          <a:xfrm>
            <a:off x="4364990" y="2445385"/>
            <a:ext cx="4733925" cy="3467100"/>
          </a:xfrm>
          <a:prstGeom prst="rect">
            <a:avLst/>
          </a:prstGeom>
        </p:spPr>
      </p:pic>
      <p:pic>
        <p:nvPicPr>
          <p:cNvPr id="7" name="图片 6" descr="小二黑结婚剧照"/>
          <p:cNvPicPr>
            <a:picLocks noChangeAspect="1"/>
          </p:cNvPicPr>
          <p:nvPr/>
        </p:nvPicPr>
        <p:blipFill>
          <a:blip r:embed="rId5"/>
          <a:stretch>
            <a:fillRect/>
          </a:stretch>
        </p:blipFill>
        <p:spPr>
          <a:xfrm>
            <a:off x="0" y="4248150"/>
            <a:ext cx="3913505" cy="2634615"/>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860" y="635"/>
            <a:ext cx="908558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zh-CN" sz="2800" b="1"/>
              <a:t>整体感知</a:t>
            </a:r>
            <a:endParaRPr lang="zh-CN" altLang="zh-CN" sz="2800" b="1"/>
          </a:p>
        </p:txBody>
      </p:sp>
      <p:sp>
        <p:nvSpPr>
          <p:cNvPr id="3" name="文本框 2"/>
          <p:cNvSpPr txBox="1"/>
          <p:nvPr/>
        </p:nvSpPr>
        <p:spPr>
          <a:xfrm>
            <a:off x="207645" y="1499235"/>
            <a:ext cx="551815" cy="2096135"/>
          </a:xfrm>
          <a:prstGeom prst="rect">
            <a:avLst/>
          </a:prstGeom>
        </p:spPr>
        <p:style>
          <a:lnRef idx="2">
            <a:schemeClr val="dk1"/>
          </a:lnRef>
          <a:fillRef idx="1">
            <a:schemeClr val="lt1"/>
          </a:fillRef>
          <a:effectRef idx="0">
            <a:schemeClr val="dk1"/>
          </a:effectRef>
          <a:fontRef idx="minor">
            <a:schemeClr val="dk1"/>
          </a:fontRef>
        </p:style>
        <p:txBody>
          <a:bodyPr vert="eaVert" wrap="square" rtlCol="0">
            <a:spAutoFit/>
          </a:bodyPr>
          <a:lstStyle/>
          <a:p>
            <a:r>
              <a:rPr lang="zh-CN" altLang="en-US" sz="2400" b="1"/>
              <a:t>小 二 黑 结 婚</a:t>
            </a:r>
            <a:endParaRPr lang="zh-CN" altLang="en-US" sz="2400" b="1"/>
          </a:p>
        </p:txBody>
      </p:sp>
      <p:sp>
        <p:nvSpPr>
          <p:cNvPr id="4" name="文本框 3"/>
          <p:cNvSpPr txBox="1"/>
          <p:nvPr/>
        </p:nvSpPr>
        <p:spPr>
          <a:xfrm>
            <a:off x="261620" y="582930"/>
            <a:ext cx="8630920" cy="4603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a:t>一、梳理情节</a:t>
            </a:r>
            <a:endParaRPr lang="zh-CN" altLang="en-US" sz="2400" b="1"/>
          </a:p>
        </p:txBody>
      </p:sp>
      <p:sp>
        <p:nvSpPr>
          <p:cNvPr id="5" name="文本框 4"/>
          <p:cNvSpPr txBox="1"/>
          <p:nvPr/>
        </p:nvSpPr>
        <p:spPr>
          <a:xfrm>
            <a:off x="1356995" y="1330325"/>
            <a:ext cx="1670685"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二诸葛的神课</a:t>
            </a:r>
            <a:endParaRPr lang="zh-CN" altLang="en-US"/>
          </a:p>
        </p:txBody>
      </p:sp>
      <p:sp>
        <p:nvSpPr>
          <p:cNvPr id="6" name="文本框 5"/>
          <p:cNvSpPr txBox="1"/>
          <p:nvPr/>
        </p:nvSpPr>
        <p:spPr>
          <a:xfrm>
            <a:off x="2000250" y="2075815"/>
            <a:ext cx="1690370"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恩典恩典</a:t>
            </a:r>
            <a:endParaRPr lang="zh-CN" altLang="en-US"/>
          </a:p>
        </p:txBody>
      </p:sp>
      <p:sp>
        <p:nvSpPr>
          <p:cNvPr id="7" name="文本框 6"/>
          <p:cNvSpPr txBox="1"/>
          <p:nvPr/>
        </p:nvSpPr>
        <p:spPr>
          <a:xfrm>
            <a:off x="2000250" y="2677795"/>
            <a:ext cx="1691005"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看看仙姑</a:t>
            </a:r>
            <a:endParaRPr lang="zh-CN" altLang="en-US"/>
          </a:p>
        </p:txBody>
      </p:sp>
      <p:sp>
        <p:nvSpPr>
          <p:cNvPr id="8" name="文本框 7"/>
          <p:cNvSpPr txBox="1"/>
          <p:nvPr/>
        </p:nvSpPr>
        <p:spPr>
          <a:xfrm>
            <a:off x="1356995" y="3380740"/>
            <a:ext cx="1775460"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怎么到底</a:t>
            </a:r>
            <a:endParaRPr lang="zh-CN" altLang="en-US"/>
          </a:p>
        </p:txBody>
      </p:sp>
      <p:sp>
        <p:nvSpPr>
          <p:cNvPr id="10" name="左大括号 9"/>
          <p:cNvSpPr/>
          <p:nvPr/>
        </p:nvSpPr>
        <p:spPr>
          <a:xfrm>
            <a:off x="928370" y="1629410"/>
            <a:ext cx="259715" cy="1871980"/>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zh-CN" altLang="en-US"/>
          </a:p>
        </p:txBody>
      </p:sp>
      <p:sp>
        <p:nvSpPr>
          <p:cNvPr id="11" name="左中括号 10"/>
          <p:cNvSpPr/>
          <p:nvPr/>
        </p:nvSpPr>
        <p:spPr>
          <a:xfrm>
            <a:off x="1610360" y="2205355"/>
            <a:ext cx="229235" cy="720090"/>
          </a:xfrm>
          <a:prstGeom prst="leftBracket">
            <a:avLst/>
          </a:prstGeom>
        </p:spPr>
        <p:style>
          <a:lnRef idx="2">
            <a:schemeClr val="accent5"/>
          </a:lnRef>
          <a:fillRef idx="0">
            <a:schemeClr val="accent5"/>
          </a:fillRef>
          <a:effectRef idx="1">
            <a:schemeClr val="accent5"/>
          </a:effectRef>
          <a:fontRef idx="minor">
            <a:schemeClr val="tx1"/>
          </a:fontRef>
        </p:style>
        <p:txBody>
          <a:bodyPr rtlCol="0" anchor="ctr"/>
          <a:lstStyle/>
          <a:p>
            <a:pPr algn="ctr"/>
            <a:endParaRPr lang="zh-CN" altLang="en-US"/>
          </a:p>
        </p:txBody>
      </p:sp>
      <p:sp>
        <p:nvSpPr>
          <p:cNvPr id="12" name="文本框 11"/>
          <p:cNvSpPr txBox="1"/>
          <p:nvPr/>
        </p:nvSpPr>
        <p:spPr>
          <a:xfrm>
            <a:off x="3405505" y="1191895"/>
            <a:ext cx="5284470"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a:t>二黑和小芹被捆到区上， 二诸葛占出凶卦，三仙姑来二黑家哭闹。</a:t>
            </a:r>
            <a:endParaRPr lang="zh-CN" altLang="en-US"/>
          </a:p>
        </p:txBody>
      </p:sp>
      <p:sp>
        <p:nvSpPr>
          <p:cNvPr id="13" name="文本框 12"/>
          <p:cNvSpPr txBox="1"/>
          <p:nvPr/>
        </p:nvSpPr>
        <p:spPr>
          <a:xfrm>
            <a:off x="4702810" y="2142490"/>
            <a:ext cx="4046220"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a:t>二诸葛和三仙姑被传到区上，区长依法办事，做他们的工作。</a:t>
            </a:r>
            <a:endParaRPr lang="zh-CN" altLang="en-US"/>
          </a:p>
        </p:txBody>
      </p:sp>
      <p:sp>
        <p:nvSpPr>
          <p:cNvPr id="14" name="文本框 13"/>
          <p:cNvSpPr txBox="1"/>
          <p:nvPr/>
        </p:nvSpPr>
        <p:spPr>
          <a:xfrm>
            <a:off x="4392295" y="3242310"/>
            <a:ext cx="4500245" cy="6451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a:t>处理兴旺金旺二人，两个神仙有了变化，二黑和小芹结婚。</a:t>
            </a:r>
            <a:endParaRPr lang="zh-CN" altLang="en-US"/>
          </a:p>
        </p:txBody>
      </p:sp>
      <p:sp>
        <p:nvSpPr>
          <p:cNvPr id="15" name="右箭头 14"/>
          <p:cNvSpPr/>
          <p:nvPr/>
        </p:nvSpPr>
        <p:spPr>
          <a:xfrm>
            <a:off x="3060065" y="1412875"/>
            <a:ext cx="288290" cy="144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中括号 15"/>
          <p:cNvSpPr/>
          <p:nvPr/>
        </p:nvSpPr>
        <p:spPr>
          <a:xfrm>
            <a:off x="3780155" y="2132965"/>
            <a:ext cx="182245" cy="720090"/>
          </a:xfrm>
          <a:prstGeom prst="rightBracket">
            <a:avLst/>
          </a:prstGeom>
        </p:spPr>
        <p:style>
          <a:lnRef idx="2">
            <a:schemeClr val="accent4"/>
          </a:lnRef>
          <a:fillRef idx="0">
            <a:schemeClr val="accent4"/>
          </a:fillRef>
          <a:effectRef idx="1">
            <a:schemeClr val="accent4"/>
          </a:effectRef>
          <a:fontRef idx="minor">
            <a:schemeClr val="tx1"/>
          </a:fontRef>
        </p:style>
        <p:txBody>
          <a:bodyPr rtlCol="0" anchor="ctr"/>
          <a:lstStyle/>
          <a:p>
            <a:pPr algn="ctr"/>
            <a:endParaRPr lang="zh-CN" altLang="en-US"/>
          </a:p>
        </p:txBody>
      </p:sp>
      <p:sp>
        <p:nvSpPr>
          <p:cNvPr id="17" name="右箭头 16"/>
          <p:cNvSpPr/>
          <p:nvPr/>
        </p:nvSpPr>
        <p:spPr>
          <a:xfrm>
            <a:off x="3996055" y="2444115"/>
            <a:ext cx="576580" cy="1911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a:off x="3204210" y="3381375"/>
            <a:ext cx="1151890" cy="2965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5250" y="4002405"/>
            <a:ext cx="8797290" cy="4603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a:t>二、认识人物</a:t>
            </a:r>
            <a:endParaRPr lang="zh-CN" altLang="en-US" sz="2400" b="1"/>
          </a:p>
        </p:txBody>
      </p:sp>
      <p:sp>
        <p:nvSpPr>
          <p:cNvPr id="20" name="文本框 19"/>
          <p:cNvSpPr txBox="1"/>
          <p:nvPr/>
        </p:nvSpPr>
        <p:spPr>
          <a:xfrm>
            <a:off x="12065" y="4621530"/>
            <a:ext cx="9024620"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a:t>1.</a:t>
            </a:r>
            <a:r>
              <a:rPr lang="zh-CN" altLang="en-US"/>
              <a:t>二黑与小芹：</a:t>
            </a:r>
            <a:endParaRPr lang="zh-CN" altLang="en-US"/>
          </a:p>
        </p:txBody>
      </p:sp>
      <p:sp>
        <p:nvSpPr>
          <p:cNvPr id="21" name="文本框 20"/>
          <p:cNvSpPr txBox="1"/>
          <p:nvPr/>
        </p:nvSpPr>
        <p:spPr>
          <a:xfrm>
            <a:off x="12065" y="5166995"/>
            <a:ext cx="9025255" cy="14763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a:sym typeface="+mn-ea"/>
              </a:rPr>
              <a:t>追求爱情自由、婚姻自主的进步青年。虽然受到兴旺跟金旺黑恶势力的阻挠，但是，二黑和小芹并不屈服，仍然相互爱恋。二黑喜欢小芹受到父亲反对，并被父亲刘修德安排了童养媳，但是仍然坚持跟小芹好；小芹被母亲三仙姑定亲许给别人，坚决不答应，坚持跟二黑好。二黑还是民兵队长，因为打死过敌人，获得过</a:t>
            </a:r>
            <a:r>
              <a:rPr lang="en-US" altLang="zh-CN">
                <a:sym typeface="+mn-ea"/>
              </a:rPr>
              <a:t>“</a:t>
            </a:r>
            <a:r>
              <a:rPr lang="zh-CN" altLang="en-US">
                <a:sym typeface="+mn-ea"/>
              </a:rPr>
              <a:t>神枪手</a:t>
            </a:r>
            <a:r>
              <a:rPr lang="en-US" altLang="zh-CN">
                <a:sym typeface="+mn-ea"/>
              </a:rPr>
              <a:t>”</a:t>
            </a:r>
            <a:r>
              <a:rPr lang="zh-CN" altLang="en-US">
                <a:sym typeface="+mn-ea"/>
              </a:rPr>
              <a:t>的称号。二黑小芹最终在政府的支持下结婚，是追求爱情自由、婚姻自主的青年人的典型。</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additive="base">
                                        <p:cTn id="85" dur="500" fill="hold"/>
                                        <p:tgtEl>
                                          <p:spTgt spid="12"/>
                                        </p:tgtEl>
                                        <p:attrNameLst>
                                          <p:attrName>ppt_x</p:attrName>
                                        </p:attrNameLst>
                                      </p:cBhvr>
                                      <p:tavLst>
                                        <p:tav tm="0">
                                          <p:val>
                                            <p:strVal val="#ppt_x"/>
                                          </p:val>
                                        </p:tav>
                                        <p:tav tm="100000">
                                          <p:val>
                                            <p:strVal val="#ppt_x"/>
                                          </p:val>
                                        </p:tav>
                                      </p:tavLst>
                                    </p:anim>
                                    <p:anim calcmode="lin" valueType="num">
                                      <p:cBhvr additive="base">
                                        <p:cTn id="8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ppt_x"/>
                                          </p:val>
                                        </p:tav>
                                        <p:tav tm="100000">
                                          <p:val>
                                            <p:strVal val="#ppt_x"/>
                                          </p:val>
                                        </p:tav>
                                      </p:tavLst>
                                    </p:anim>
                                    <p:anim calcmode="lin" valueType="num">
                                      <p:cBhvr additive="base">
                                        <p:cTn id="9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ppt_x"/>
                                          </p:val>
                                        </p:tav>
                                        <p:tav tm="100000">
                                          <p:val>
                                            <p:strVal val="#ppt_x"/>
                                          </p:val>
                                        </p:tav>
                                      </p:tavLst>
                                    </p:anim>
                                    <p:anim calcmode="lin" valueType="num">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additive="base">
                                        <p:cTn id="103" dur="500" fill="hold"/>
                                        <p:tgtEl>
                                          <p:spTgt spid="19"/>
                                        </p:tgtEl>
                                        <p:attrNameLst>
                                          <p:attrName>ppt_x</p:attrName>
                                        </p:attrNameLst>
                                      </p:cBhvr>
                                      <p:tavLst>
                                        <p:tav tm="0">
                                          <p:val>
                                            <p:strVal val="#ppt_x"/>
                                          </p:val>
                                        </p:tav>
                                        <p:tav tm="100000">
                                          <p:val>
                                            <p:strVal val="#ppt_x"/>
                                          </p:val>
                                        </p:tav>
                                      </p:tavLst>
                                    </p:anim>
                                    <p:anim calcmode="lin" valueType="num">
                                      <p:cBhvr additive="base">
                                        <p:cTn id="10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ppt_x"/>
                                          </p:val>
                                        </p:tav>
                                        <p:tav tm="100000">
                                          <p:val>
                                            <p:strVal val="#ppt_x"/>
                                          </p:val>
                                        </p:tav>
                                      </p:tavLst>
                                    </p:anim>
                                    <p:anim calcmode="lin" valueType="num">
                                      <p:cBhvr additive="base">
                                        <p:cTn id="11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additive="base">
                                        <p:cTn id="115" dur="500" fill="hold"/>
                                        <p:tgtEl>
                                          <p:spTgt spid="21"/>
                                        </p:tgtEl>
                                        <p:attrNameLst>
                                          <p:attrName>ppt_x</p:attrName>
                                        </p:attrNameLst>
                                      </p:cBhvr>
                                      <p:tavLst>
                                        <p:tav tm="0">
                                          <p:val>
                                            <p:strVal val="#ppt_x"/>
                                          </p:val>
                                        </p:tav>
                                        <p:tav tm="100000">
                                          <p:val>
                                            <p:strVal val="#ppt_x"/>
                                          </p:val>
                                        </p:tav>
                                      </p:tavLst>
                                    </p:anim>
                                    <p:anim calcmode="lin" valueType="num">
                                      <p:cBhvr additive="base">
                                        <p:cTn id="1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10" grpId="0"/>
      <p:bldP spid="5" grpId="0"/>
      <p:bldP spid="11" grpId="0"/>
      <p:bldP spid="6" grpId="0"/>
      <p:bldP spid="7" grpId="0"/>
      <p:bldP spid="8" grpId="0"/>
      <p:bldP spid="15" grpId="0"/>
      <p:bldP spid="16" grpId="0"/>
      <p:bldP spid="18" grpId="0"/>
      <p:bldP spid="17" grpId="0"/>
      <p:bldP spid="12" grpId="0"/>
      <p:bldP spid="13" grpId="0"/>
      <p:bldP spid="14" grpId="0"/>
      <p:bldP spid="19" grpId="0"/>
      <p:bldP spid="20" grpId="0"/>
      <p:bldP spid="2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430" y="30480"/>
            <a:ext cx="9097010"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a:t>2.</a:t>
            </a:r>
            <a:r>
              <a:rPr lang="zh-CN" altLang="en-US"/>
              <a:t>二诸葛</a:t>
            </a:r>
            <a:endParaRPr lang="zh-CN" altLang="en-US"/>
          </a:p>
        </p:txBody>
      </p:sp>
      <p:sp>
        <p:nvSpPr>
          <p:cNvPr id="3" name="文本框 2"/>
          <p:cNvSpPr txBox="1"/>
          <p:nvPr/>
        </p:nvSpPr>
        <p:spPr>
          <a:xfrm>
            <a:off x="106680" y="506730"/>
            <a:ext cx="9002395" cy="36925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a:t>二诸葛是刘家峧村民刘修德的绰号，农村中老派农民的代表，封建迷信、宗法统治的产物。二诸葛曾经做生意，“抬脚动手都要论一论阴阳八卦，看一看黄道黑道”。大旱春天别人忙于种地，他却为了讲求黄道吉日坚持“不宜栽种”误了农时而遭人嘲笑。儿子小二黑与于小芹谈恋爱，他却认为命相不对，而以掐算生辰八字为儿子收了个童养媳。村主任兴旺兄弟诬陷儿子捆绑送往区委，二诸葛就跪在兴旺面前哀求，还拿钱占卦认为自己触了霉头必有危险。在区上他仍执迷不悟地请区长“恩典恩典”阻拦小二黑与小芹的婚姻，最终被拒绝了。回家后他老婆都不相信他的八卦了，他只好收起了那一套。他在旧社会生活了很长时间，中国旧式农村社会缺乏民主传统，在封建专制与旧迷信的熏陶下。黑暗中他由于麻木迟钝、愚昧守旧而对周围的黑暗失去了反应力。一方面他有着严重的迷信观念。相信天命观。认为自己的人生祸福由神仙操纵而自己不可变更。因此在他身上看不到主动改造农村、社会历史以及自己的热情和积极性。另一方面对外他对横暴的宗法专制势力逆来顺受，乞求高抬贵手，对内则代表着维护封建礼法的家长，包办子女婚姻，无视子女自己的个人意愿，是落后的习惯势力的有力维护者。</a:t>
            </a:r>
            <a:endParaRPr lang="zh-CN" altLang="en-US"/>
          </a:p>
        </p:txBody>
      </p:sp>
      <p:sp>
        <p:nvSpPr>
          <p:cNvPr id="4" name="文本框 3"/>
          <p:cNvSpPr txBox="1"/>
          <p:nvPr/>
        </p:nvSpPr>
        <p:spPr>
          <a:xfrm>
            <a:off x="34925" y="4328795"/>
            <a:ext cx="9001760"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a:t>3.</a:t>
            </a:r>
            <a:r>
              <a:rPr lang="zh-CN" altLang="en-US"/>
              <a:t>三仙姑</a:t>
            </a:r>
            <a:endParaRPr lang="zh-CN" altLang="en-US"/>
          </a:p>
        </p:txBody>
      </p:sp>
      <p:sp>
        <p:nvSpPr>
          <p:cNvPr id="5" name="文本框 4"/>
          <p:cNvSpPr txBox="1"/>
          <p:nvPr/>
        </p:nvSpPr>
        <p:spPr>
          <a:xfrm>
            <a:off x="70485" y="4840605"/>
            <a:ext cx="8966200" cy="203009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a:t>三仙姑是刘家峧村民于福的妻子，农村落后妇女的典型代表。三仙姑15岁时嫁给了忠厚笨拙的于福，村里的年轻人天天围着她嬉闹，被公爹赶走。她又哭又闹，请来给她治病的神婆子说三仙姑跟上她了，于是三仙姑设立香案，替人烧香求财问病，</a:t>
            </a:r>
            <a:r>
              <a:rPr lang="zh-CN" altLang="en-US">
                <a:sym typeface="+mn-ea"/>
              </a:rPr>
              <a:t>每月初一十五都要顶着红布摇摇摆摆</a:t>
            </a:r>
            <a:r>
              <a:rPr lang="en-US" altLang="zh-CN">
                <a:sym typeface="+mn-ea"/>
              </a:rPr>
              <a:t>“</a:t>
            </a:r>
            <a:r>
              <a:rPr lang="zh-CN" altLang="en-US">
                <a:sym typeface="+mn-ea"/>
              </a:rPr>
              <a:t>下天神</a:t>
            </a:r>
            <a:r>
              <a:rPr lang="en-US" altLang="zh-CN">
                <a:sym typeface="+mn-ea"/>
              </a:rPr>
              <a:t>”</a:t>
            </a:r>
            <a:r>
              <a:rPr lang="zh-CN" altLang="en-US">
                <a:sym typeface="+mn-ea"/>
              </a:rPr>
              <a:t>。</a:t>
            </a:r>
            <a:r>
              <a:rPr lang="zh-CN" altLang="en-US"/>
              <a:t>金旺爹有一次向三仙姑问病，三仙姑装腔作势地唱大神，等金旺爹出去小便时她就趁空子叫女儿“快去捞饭！米烂了！”正好被金旺爹听见了，于是三仙姑的虚伪就被村里传为笑谈。年轻时村里的青年人喜欢借问神的名义去看三仙姑，三仙姑</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860" y="0"/>
            <a:ext cx="9085580" cy="230695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a:sym typeface="+mn-ea"/>
              </a:rPr>
              <a:t>爱慕虚荣地打扮。30年后青年们开始围着她女儿小芹，而三仙姑虽“四十五岁了，却偏爱当个老来俏，小鞋上仍要绣花，裤腿上仍要镶边，顶门上的头发脱光了，用黑手帕盖起来。只可惜官粉涂不平脸上皱纹，看起来好象驴粪蛋上下了霜”。女儿于小芹与小二黑公开恋爱，三仙姑就托媒人把女儿许配给了一个当过旅长的退职军官，还装神弄鬼地吓唬女儿。小芹被村里捆送区委，三仙姑就找上二诸葛家要女儿。与二诸葛老婆打闹一气。听说女儿送到了区上，三仙姑涂脂抹粉赶到区上求区长“作主”。却被人们挪揄了一番，只好退回了彩礼，让女儿与小二黑结婚。随后她悔过自新，“把自己从头到底换了一遍，弄得像个当长辈人的样子，把30年来装神弄鬼的那张香案也悄悄拆去”。</a:t>
            </a:r>
            <a:endParaRPr lang="zh-CN" altLang="en-US"/>
          </a:p>
        </p:txBody>
      </p:sp>
      <p:sp>
        <p:nvSpPr>
          <p:cNvPr id="3" name="文本框 2"/>
          <p:cNvSpPr txBox="1"/>
          <p:nvPr/>
        </p:nvSpPr>
        <p:spPr>
          <a:xfrm>
            <a:off x="23495" y="2511425"/>
            <a:ext cx="9085580" cy="5219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a:t>局部探究</a:t>
            </a:r>
            <a:endParaRPr lang="zh-CN" altLang="en-US" sz="2800" b="1"/>
          </a:p>
        </p:txBody>
      </p:sp>
      <p:sp>
        <p:nvSpPr>
          <p:cNvPr id="5" name="文本框 4"/>
          <p:cNvSpPr txBox="1"/>
          <p:nvPr/>
        </p:nvSpPr>
        <p:spPr>
          <a:xfrm>
            <a:off x="48895" y="3439160"/>
            <a:ext cx="9060180" cy="14763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a:t>一、二诸葛连连摇头说:“唉! 我知道这几天要出事啦: 前天早上我上地去,才上到岭上,碰上个骑驴媳妇,穿了一身孝,我就知道坏了。我今年是罗睺星照运,要谨防戴孝的冲了运气,因此那里也不敢去,谁知躲也躲不过! 昨天晚上二黑他娘梦见庙里唱戏。今天早上一个老鸦落在东房上叫了十几声……唉! 反正是时运,躲也躲不过。”</a:t>
            </a:r>
            <a:endParaRPr lang="zh-CN" altLang="en-US"/>
          </a:p>
          <a:p>
            <a:r>
              <a:rPr lang="zh-CN" altLang="en-US"/>
              <a:t>二诸葛判断</a:t>
            </a:r>
            <a:r>
              <a:rPr lang="en-US" altLang="zh-CN"/>
              <a:t>“</a:t>
            </a:r>
            <a:r>
              <a:rPr lang="zh-CN" altLang="en-US"/>
              <a:t>这几天要出事</a:t>
            </a:r>
            <a:r>
              <a:rPr lang="en-US" altLang="zh-CN"/>
              <a:t>”</a:t>
            </a:r>
            <a:r>
              <a:rPr lang="zh-CN" altLang="en-US"/>
              <a:t>的根据有哪些？由此可以看出他怎样的性格特点？</a:t>
            </a:r>
            <a:endParaRPr lang="zh-CN" altLang="en-US"/>
          </a:p>
        </p:txBody>
      </p:sp>
      <p:sp>
        <p:nvSpPr>
          <p:cNvPr id="6" name="文本框 5"/>
          <p:cNvSpPr txBox="1"/>
          <p:nvPr/>
        </p:nvSpPr>
        <p:spPr>
          <a:xfrm>
            <a:off x="0" y="5190490"/>
            <a:ext cx="9043670" cy="9220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a:t>答：根据是碰上戴孝（不吉利）、二黑娘梦见庙里唱戏（会争吵打架）、老鸦在东房上叫（乌鸦叫，祸来到）。性格：他这些判断的根据都没有科学根据，属于封建迷信，因此这人有迷信落后的性格特点。</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64</Paragraphs>
  <Slides>18</Slides>
  <Notes>0</Notes>
  <TotalTime>0</TotalTime>
  <HiddenSlides>0</HiddenSlides>
  <MMClips>0</MMClips>
  <ScaleCrop>0</ScaleCrop>
  <HeadingPairs>
    <vt:vector baseType="variant" size="6">
      <vt:variant>
        <vt:lpstr>Fonts used</vt:lpstr>
      </vt:variant>
      <vt:variant>
        <vt:i4>2</vt:i4>
      </vt:variant>
      <vt:variant>
        <vt:lpstr>Theme</vt:lpstr>
      </vt:variant>
      <vt:variant>
        <vt:i4>1</vt:i4>
      </vt:variant>
      <vt:variant>
        <vt:lpstr>Slide Titles</vt:lpstr>
      </vt:variant>
      <vt:variant>
        <vt:i4>18</vt:i4>
      </vt:variant>
    </vt:vector>
  </HeadingPairs>
  <TitlesOfParts>
    <vt:vector baseType="lpstr" size="21">
      <vt:lpstr>Arial</vt:lpstr>
      <vt:lpstr>Calibri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2021-02-22T09:19:57.578</cp:lastPrinted>
  <dcterms:created xsi:type="dcterms:W3CDTF">2021-02-22T09:19:57Z</dcterms:created>
  <dcterms:modified xsi:type="dcterms:W3CDTF">2021-02-22T01:19:58Z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