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tags" Target="tags/tag159.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1.xml" /><Relationship Id="rId30"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658451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extLst>
      <p:ext uri="{BB962C8B-B14F-4D97-AF65-F5344CB8AC3E}">
        <p14:creationId xmlns:p14="http://schemas.microsoft.com/office/powerpoint/2010/main" val="286154717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extLst>
      <p:ext uri="{BB962C8B-B14F-4D97-AF65-F5344CB8AC3E}">
        <p14:creationId xmlns:p14="http://schemas.microsoft.com/office/powerpoint/2010/main" val="148888330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extLst>
      <p:ext uri="{BB962C8B-B14F-4D97-AF65-F5344CB8AC3E}">
        <p14:creationId xmlns:p14="http://schemas.microsoft.com/office/powerpoint/2010/main" val="26771508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extLst>
      <p:ext uri="{BB962C8B-B14F-4D97-AF65-F5344CB8AC3E}">
        <p14:creationId xmlns:p14="http://schemas.microsoft.com/office/powerpoint/2010/main" val="1053508268"/>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extLst>
      <p:ext uri="{BB962C8B-B14F-4D97-AF65-F5344CB8AC3E}">
        <p14:creationId xmlns:p14="http://schemas.microsoft.com/office/powerpoint/2010/main" val="111338518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extLst>
      <p:ext uri="{BB962C8B-B14F-4D97-AF65-F5344CB8AC3E}">
        <p14:creationId xmlns:p14="http://schemas.microsoft.com/office/powerpoint/2010/main" val="112375667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image" Target="../media/image1.jpeg"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2021/8/20</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pic>
        <p:nvPicPr>
          <p:cNvPr id="9" name="图片 8" descr="src=http___dl.ppt123.net_pptbj_51_20181115_f4jia0rzixr.jpg&amp;refer=http___dl.ppt123"/>
          <p:cNvPicPr>
            <a:picLocks noChangeAspect="1"/>
          </p:cNvPicPr>
          <p:nvPr userDrawn="1"/>
        </p:nvPicPr>
        <p:blipFill>
          <a:blip r:embed="rId17"/>
          <a:stretch>
            <a:fillRect/>
          </a:stretch>
        </p:blipFill>
        <p:spPr>
          <a:xfrm>
            <a:off x="0" y="0"/>
            <a:ext cx="12192000" cy="6858000"/>
          </a:xfrm>
          <a:prstGeom prst="rect">
            <a:avLst/>
          </a:prstGeom>
        </p:spPr>
      </p:pic>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3.xml" /><Relationship Id="rId3" Type="http://schemas.openxmlformats.org/officeDocument/2006/relationships/tags" Target="../tags/tag13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5.xml" /><Relationship Id="rId3" Type="http://schemas.openxmlformats.org/officeDocument/2006/relationships/tags" Target="../tags/tag13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7.xml" /><Relationship Id="rId3" Type="http://schemas.openxmlformats.org/officeDocument/2006/relationships/tags" Target="../tags/tag13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9.xml" /><Relationship Id="rId3" Type="http://schemas.openxmlformats.org/officeDocument/2006/relationships/tags" Target="../tags/tag14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tags" Target="../tags/tag14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6.xml" /><Relationship Id="rId3" Type="http://schemas.openxmlformats.org/officeDocument/2006/relationships/tags" Target="../tags/tag14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4.xml" /><Relationship Id="rId11" Type="http://schemas.openxmlformats.org/officeDocument/2006/relationships/tags" Target="../tags/tag75.xml" /><Relationship Id="rId12" Type="http://schemas.openxmlformats.org/officeDocument/2006/relationships/tags" Target="../tags/tag76.xml" /><Relationship Id="rId13" Type="http://schemas.openxmlformats.org/officeDocument/2006/relationships/tags" Target="../tags/tag77.xml" /><Relationship Id="rId14" Type="http://schemas.openxmlformats.org/officeDocument/2006/relationships/tags" Target="../tags/tag78.xml" /><Relationship Id="rId15" Type="http://schemas.openxmlformats.org/officeDocument/2006/relationships/tags" Target="../tags/tag79.xml" /><Relationship Id="rId16" Type="http://schemas.openxmlformats.org/officeDocument/2006/relationships/tags" Target="../tags/tag80.xml" /><Relationship Id="rId17" Type="http://schemas.openxmlformats.org/officeDocument/2006/relationships/tags" Target="../tags/tag81.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8.xml" /><Relationship Id="rId3" Type="http://schemas.openxmlformats.org/officeDocument/2006/relationships/tags" Target="../tags/tag14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5.xml" /><Relationship Id="rId3" Type="http://schemas.openxmlformats.org/officeDocument/2006/relationships/tags" Target="../tags/tag15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7.xml" /><Relationship Id="rId3" Type="http://schemas.openxmlformats.org/officeDocument/2006/relationships/image" Target="../media/image4.png" /><Relationship Id="rId4" Type="http://schemas.openxmlformats.org/officeDocument/2006/relationships/tags" Target="../tags/tag15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5.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custDataLst>
              <p:tags r:id="rId2"/>
            </p:custDataLst>
          </p:nvPr>
        </p:nvSpPr>
        <p:spPr/>
        <p:txBody>
          <a:bodyPr/>
          <a:lstStyle/>
          <a:p>
            <a:r>
              <a:rPr lang="zh-CN" altLang="zh-CN">
                <a:latin typeface="Times New Roman" panose="02020603050405020304" charset="0"/>
                <a:ea typeface="汉仪中宋简" panose="02010600000101010101" charset="-122"/>
              </a:rPr>
              <a:t>长征胜利万岁</a:t>
            </a:r>
          </a:p>
        </p:txBody>
      </p:sp>
      <p:sp>
        <p:nvSpPr>
          <p:cNvPr id="3" name="副标题 2"/>
          <p:cNvSpPr>
            <a:spLocks noGrp="1"/>
          </p:cNvSpPr>
          <p:nvPr>
            <p:ph type="subTitle" idx="1"/>
            <p:custDataLst>
              <p:tags r:id="rId3"/>
            </p:custDataLst>
          </p:nvPr>
        </p:nvSpPr>
        <p:spPr/>
        <p:txBody>
          <a:bodyPr/>
          <a:lstStyle/>
          <a:p>
            <a:r>
              <a:rPr lang="zh-CN" altLang="en-US">
                <a:latin typeface="Times New Roman" panose="02020603050405020304" charset="0"/>
                <a:ea typeface="汉仪中宋简" panose="02010600000101010101" charset="-122"/>
              </a:rPr>
              <a:t>统编版高中语文</a:t>
            </a:r>
            <a:r>
              <a:rPr lang="en-US" altLang="zh-CN">
                <a:latin typeface="Times New Roman" panose="02020603050405020304" charset="0"/>
                <a:ea typeface="汉仪中宋简" panose="02010600000101010101" charset="-122"/>
              </a:rPr>
              <a:t> </a:t>
            </a:r>
            <a:r>
              <a:rPr lang="zh-CN" altLang="en-US">
                <a:latin typeface="Times New Roman" panose="02020603050405020304" charset="0"/>
                <a:ea typeface="汉仪中宋简" panose="02010600000101010101" charset="-122"/>
              </a:rPr>
              <a:t>选择性必修上册</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669360" y="1625510"/>
            <a:ext cx="10975200" cy="446153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nSpc>
                <a:spcPct val="150000"/>
              </a:lnSpc>
            </a:pPr>
            <a:r>
              <a:rPr kumimoji="0" lang="zh-CN" altLang="en-US" sz="2400" b="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一、</a:t>
            </a: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第一部分（1-8）我们终于抵达了陕北吴起镇。</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（1-2）写红四军到达吴起镇后指战员兴高采烈的场面。</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（3）简要回顾长征的艰难，交代指战员兴奋、激动的缘由。</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（4-8）红四团进入吴起镇及见到区苏维埃政府牌子的感受。</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endParaRPr kumimoji="0" lang="zh-CN" altLang="en-US" sz="2400" b="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endParaRPr>
          </a:p>
        </p:txBody>
      </p:sp>
      <p:sp>
        <p:nvSpPr>
          <p:cNvPr id="4" name="Title 6"/>
          <p:cNvSpPr txBox="1"/>
          <p:nvPr>
            <p:custDataLst>
              <p:tags r:id="rId3"/>
            </p:custDataLst>
          </p:nvPr>
        </p:nvSpPr>
        <p:spPr>
          <a:xfrm>
            <a:off x="608400" y="474840"/>
            <a:ext cx="10975200" cy="1245195"/>
          </a:xfrm>
          <a:prstGeom prst="rect">
            <a:avLst/>
          </a:prstGeom>
          <a:noFill/>
          <a:ln w="3175">
            <a:noFill/>
            <a:prstDash val="sysDash"/>
          </a:ln>
        </p:spPr>
        <p:txBody>
          <a:bodyPr wrap="square" lIns="72000" tIns="36000" rIns="72000" bIns="1080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90000"/>
              </a:lnSpc>
              <a:spcBef>
                <a:spcPct val="0"/>
              </a:spcBef>
              <a:spcAft>
                <a:spcPts val="800"/>
              </a:spcAft>
              <a:buClrTx/>
              <a:buSzTx/>
              <a:buFontTx/>
              <a:buNone/>
            </a:pPr>
            <a:r>
              <a:rPr kumimoji="0" lang="zh-CN" altLang="en-US" sz="3600" b="1" i="0" spc="300" baseline="0" noProof="0">
                <a:ln w="3175">
                  <a:noFill/>
                  <a:prstDash val="dash"/>
                </a:ln>
                <a:solidFill>
                  <a:sysClr val="windowText" lastClr="000000">
                    <a:lumMod val="75000"/>
                    <a:lumOff val="25000"/>
                  </a:sysClr>
                </a:solidFill>
                <a:effectLst/>
                <a:uLnTx/>
                <a:uFillTx/>
                <a:latin typeface="Times New Roman" panose="02020603050405020304" charset="0"/>
                <a:ea typeface="汉仪中宋简" panose="02010600000101010101" charset="-122"/>
                <a:cs typeface="微软雅黑" panose="020b0503020204020204" pitchFamily="34" charset="-122"/>
              </a:rPr>
              <a:t>思路结构</a:t>
            </a:r>
          </a:p>
        </p:txBody>
      </p:sp>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608400" y="1555025"/>
            <a:ext cx="10975200" cy="446153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第二部分（9-22）毛泽东指挥长征最后一仗——回击二马骑兵的吴起镇战斗。</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（9-12）回忆毛主席亲自指挥这一仗的背景与缘由。</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（13-15）战斗之前的部署与准备。</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（16-19）战斗过程。</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（20）长征中最后一仗的意义及代价，以及作者对牺牲战友的情感。</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（21</a:t>
            </a:r>
            <a:r>
              <a:rPr altLang="zh-CN"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a:t>
            </a: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22）中央红军与陕北红军会师。</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endParaRPr kumimoji="0" lang="zh-CN" altLang="en-US" sz="2400" b="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endParaRPr>
          </a:p>
        </p:txBody>
      </p:sp>
      <p:sp>
        <p:nvSpPr>
          <p:cNvPr id="4" name="Title 6"/>
          <p:cNvSpPr txBox="1"/>
          <p:nvPr>
            <p:custDataLst>
              <p:tags r:id="rId3"/>
            </p:custDataLst>
          </p:nvPr>
        </p:nvSpPr>
        <p:spPr>
          <a:xfrm>
            <a:off x="608400" y="474840"/>
            <a:ext cx="10975200" cy="1245195"/>
          </a:xfrm>
          <a:prstGeom prst="rect">
            <a:avLst/>
          </a:prstGeom>
          <a:noFill/>
          <a:ln w="3175">
            <a:noFill/>
            <a:prstDash val="sysDash"/>
          </a:ln>
        </p:spPr>
        <p:txBody>
          <a:bodyPr wrap="square" lIns="72000" tIns="36000" rIns="72000" bIns="1080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90000"/>
              </a:lnSpc>
              <a:spcBef>
                <a:spcPct val="0"/>
              </a:spcBef>
              <a:spcAft>
                <a:spcPts val="800"/>
              </a:spcAft>
              <a:buClrTx/>
              <a:buSzTx/>
              <a:buFontTx/>
              <a:buNone/>
            </a:pPr>
            <a:r>
              <a:rPr kumimoji="0" lang="zh-CN" altLang="en-US" sz="3600" b="1" i="0" spc="300" baseline="0" noProof="0">
                <a:ln w="3175">
                  <a:noFill/>
                  <a:prstDash val="dash"/>
                </a:ln>
                <a:solidFill>
                  <a:sysClr val="windowText" lastClr="000000">
                    <a:lumMod val="75000"/>
                    <a:lumOff val="25000"/>
                  </a:sysClr>
                </a:solidFill>
                <a:effectLst/>
                <a:uLnTx/>
                <a:uFillTx/>
                <a:latin typeface="Times New Roman" panose="02020603050405020304" charset="0"/>
                <a:ea typeface="汉仪中宋简" panose="02010600000101010101" charset="-122"/>
                <a:cs typeface="微软雅黑" panose="020b0503020204020204" pitchFamily="34" charset="-122"/>
              </a:rPr>
              <a:t>思路结构</a:t>
            </a:r>
          </a:p>
        </p:txBody>
      </p:sp>
    </p:spTree>
    <p:custDataLst>
      <p:tags r:id="rId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669360" y="1625510"/>
            <a:ext cx="10975200" cy="446153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第三部分（23-46）中央召开全军干部会议，毛主席宣布长征胜利。</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（23-31）赴会路上，邓小平指示为宣传队、机关同志做衣服，写出了红军当时在生活上的困难。</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（32</a:t>
            </a:r>
            <a:r>
              <a:rPr altLang="zh-CN"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a:t>
            </a: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34）交代会场环境及氛围。</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（35</a:t>
            </a:r>
            <a:r>
              <a:rPr altLang="zh-CN"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a:t>
            </a: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38）毛主席问候与会干部，以心理活动表现出红军指战员对革命领袖的关心和理解。</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（39</a:t>
            </a:r>
            <a:r>
              <a:rPr altLang="zh-CN"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a:t>
            </a: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42）毛主席总结长征并高度评价长征的功绩和意义。</a:t>
            </a: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r>
              <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sym typeface="+mn-ea"/>
              </a:rPr>
              <a:t>（43-45）毛主席向指战员发出号召。</a:t>
            </a:r>
            <a:endParaRPr lang="zh-CN" altLang="en-US" sz="2400"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a:lnSpc>
                <a:spcPct val="150000"/>
              </a:lnSpc>
            </a:pPr>
            <a:endParaRPr lang="zh-CN" altLang="en-US" sz="2400" spc="50" noProof="0" smtClean="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endParaRP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endParaRPr kumimoji="0" lang="zh-CN" altLang="en-US" sz="2400" b="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endParaRPr>
          </a:p>
        </p:txBody>
      </p:sp>
      <p:sp>
        <p:nvSpPr>
          <p:cNvPr id="4" name="Title 6"/>
          <p:cNvSpPr txBox="1"/>
          <p:nvPr>
            <p:custDataLst>
              <p:tags r:id="rId3"/>
            </p:custDataLst>
          </p:nvPr>
        </p:nvSpPr>
        <p:spPr>
          <a:xfrm>
            <a:off x="608400" y="474840"/>
            <a:ext cx="10975200" cy="1245195"/>
          </a:xfrm>
          <a:prstGeom prst="rect">
            <a:avLst/>
          </a:prstGeom>
          <a:noFill/>
          <a:ln w="3175">
            <a:noFill/>
            <a:prstDash val="sysDash"/>
          </a:ln>
        </p:spPr>
        <p:txBody>
          <a:bodyPr wrap="square" lIns="72000" tIns="36000" rIns="72000" bIns="1080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90000"/>
              </a:lnSpc>
              <a:spcBef>
                <a:spcPct val="0"/>
              </a:spcBef>
              <a:spcAft>
                <a:spcPts val="800"/>
              </a:spcAft>
              <a:buClrTx/>
              <a:buSzTx/>
              <a:buFontTx/>
              <a:buNone/>
            </a:pPr>
            <a:r>
              <a:rPr kumimoji="0" lang="zh-CN" altLang="en-US" sz="3600" b="1" i="0" spc="300" baseline="0" noProof="0">
                <a:ln w="3175">
                  <a:noFill/>
                  <a:prstDash val="dash"/>
                </a:ln>
                <a:solidFill>
                  <a:sysClr val="windowText" lastClr="000000">
                    <a:lumMod val="75000"/>
                    <a:lumOff val="25000"/>
                  </a:sysClr>
                </a:solidFill>
                <a:effectLst/>
                <a:uLnTx/>
                <a:uFillTx/>
                <a:latin typeface="Times New Roman" panose="02020603050405020304" charset="0"/>
                <a:ea typeface="汉仪中宋简" panose="02010600000101010101" charset="-122"/>
                <a:cs typeface="微软雅黑" panose="020b0503020204020204" pitchFamily="34" charset="-122"/>
              </a:rPr>
              <a:t>思路结构</a:t>
            </a:r>
          </a:p>
        </p:txBody>
      </p:sp>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2"/>
          <p:cNvSpPr txBox="1"/>
          <p:nvPr>
            <p:custDataLst>
              <p:tags r:id="rId3"/>
            </p:custDataLst>
          </p:nvPr>
        </p:nvSpPr>
        <p:spPr>
          <a:xfrm>
            <a:off x="3444875" y="2300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ct val="0"/>
              </a:spcBef>
              <a:spcAft>
                <a:spcPct val="0"/>
              </a:spcAft>
              <a:buClrTx/>
              <a:buSzTx/>
              <a:buFontTx/>
            </a:pPr>
            <a:r>
              <a:rPr lang="en-US" altLang="zh-CN" sz="7200" b="1" spc="200">
                <a:solidFill>
                  <a:schemeClr val="accent1"/>
                </a:solidFill>
                <a:latin typeface="Times New Roman" panose="02020603050405020304" charset="0"/>
                <a:ea typeface="汉仪全唐诗简繁" panose="00020600040101010101" charset="-122"/>
                <a:cs typeface="Arial" panose="020b0604020202020204" pitchFamily="34" charset="0"/>
                <a:sym typeface="+mn-lt"/>
              </a:rPr>
              <a:t>04</a:t>
            </a:r>
          </a:p>
        </p:txBody>
      </p:sp>
      <p:cxnSp>
        <p:nvCxnSpPr>
          <p:cNvPr id="2" name="直接连接符 1"/>
          <p:cNvCxnSpPr/>
          <p:nvPr>
            <p:custDataLst>
              <p:tags r:id="rId4"/>
            </p:custDataLst>
          </p:nvPr>
        </p:nvCxnSpPr>
        <p:spPr>
          <a:xfrm>
            <a:off x="2935605" y="1844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5"/>
            </p:custDataLst>
          </p:nvPr>
        </p:nvCxnSpPr>
        <p:spPr>
          <a:xfrm>
            <a:off x="2935605" y="3997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6"/>
            </p:custDataLst>
          </p:nvPr>
        </p:nvSpPr>
        <p:spPr>
          <a:xfrm>
            <a:off x="5645150" y="2503805"/>
            <a:ext cx="2976245" cy="835660"/>
          </a:xfrm>
        </p:spPr>
        <p:txBody>
          <a:bodyPr>
            <a:noAutofit/>
          </a:bodyPr>
          <a:lstStyle/>
          <a:p>
            <a:r>
              <a:rPr lang="zh-CN" altLang="en-US" sz="4800">
                <a:solidFill>
                  <a:schemeClr val="tx1">
                    <a:lumMod val="65000"/>
                    <a:lumOff val="35000"/>
                  </a:schemeClr>
                </a:solidFill>
                <a:latin typeface="Times New Roman" panose="02020603050405020304" charset="0"/>
                <a:ea typeface="汉仪中宋简" panose="02010600000101010101" charset="-122"/>
                <a:cs typeface="微软雅黑" panose="020b0503020204020204" pitchFamily="34" charset="-122"/>
                <a:sym typeface="Arial" panose="020b0604020202020204" pitchFamily="34" charset="0"/>
              </a:rPr>
              <a:t>重难把握</a:t>
            </a:r>
          </a:p>
        </p:txBody>
      </p:sp>
    </p:spTree>
    <p:custDataLst>
      <p:tags r:id="rId7"/>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608330" y="824865"/>
            <a:ext cx="10975340" cy="476059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altLang="zh-CN"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r>
              <a:rPr kumimoji="0" lang="zh-CN" altLang="en-US"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本文是回忆录，属记叙类文体，精读课文第一部分，找出本文运用了哪些手法来表现指战员的兴奋和激动。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altLang="zh-CN"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提示：结合文体特征思考。记叙类文体常用的手法有描写、对比、衬托等。</a:t>
            </a:r>
            <a:r>
              <a:rPr kumimoji="0" lang="zh-CN" altLang="en-US"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endParaRPr kumimoji="0" lang="zh-CN" altLang="en-US"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endParaRP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608330" y="824865"/>
            <a:ext cx="10975340" cy="570420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【明确】 1.场面描写：如第2段红四团到达吴起镇后指战员“欢叫着冲着跑了下去”，描写了欢乐热烈的场面。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2.动作描写：如第2段红四团到达吴起镇后指战员“欢叫”“冲”“跑”的动作描写。第8段“我们互相祝贺，互诉衷肠”。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3.心理描写：如第2段“我们都很高兴”。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4.侧面描写：如第4段“吴起镇披着灿烂的阳光”，“灿烂的阳光”侧面烘托出指战员喜悦的心情。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小结：请同学们在阅读第二、三部分的时候，体会并学习本文是如何运用表现手法更好地表现内心的感情的。 </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608330" y="824865"/>
            <a:ext cx="10975340" cy="476059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altLang="zh-CN"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r>
              <a:rPr kumimoji="0" lang="zh-CN" altLang="en-US"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精读倒数第5段，通过毛主席对长征的总结和评价，体会长征胜利的意义，并分析本段在全文中的作用。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altLang="zh-CN"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r>
              <a:rPr kumimoji="0" altLang="zh-CN"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提示：划分段落层次，理解内容。结合全文分析。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endPar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endParaRP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608330" y="824865"/>
            <a:ext cx="10975340" cy="543941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【明确】 本段写毛主席高度评价长征的功绩和历史意义。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毛主席对长征作了高度而准确的评价，从四个方面论述阐释长征的功绩和意义。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照应上文写红军指战员的兴奋激动的感性描写，并上升到理论意义方面，使文章内容深入推进，使读者能更深刻地理解长征胜利的意义。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毛主席对长征的功绩和历史意义的高度评价，是对中国共产党正确领导的高度赞扬，也使红军指战员更加坚定革命信念，对革命胜利充满信心。 </a:t>
            </a: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2"/>
          <p:cNvSpPr txBox="1"/>
          <p:nvPr>
            <p:custDataLst>
              <p:tags r:id="rId3"/>
            </p:custDataLst>
          </p:nvPr>
        </p:nvSpPr>
        <p:spPr>
          <a:xfrm>
            <a:off x="3444875" y="2300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ct val="0"/>
              </a:spcBef>
              <a:spcAft>
                <a:spcPct val="0"/>
              </a:spcAft>
              <a:buClrTx/>
              <a:buSzTx/>
              <a:buFontTx/>
            </a:pPr>
            <a:r>
              <a:rPr lang="en-US" altLang="zh-CN" sz="7200" b="1" spc="200">
                <a:solidFill>
                  <a:schemeClr val="accent1"/>
                </a:solidFill>
                <a:latin typeface="Times New Roman" panose="02020603050405020304" charset="0"/>
                <a:ea typeface="汉仪全唐诗简繁" panose="00020600040101010101" charset="-122"/>
                <a:cs typeface="Arial" panose="020b0604020202020204" pitchFamily="34" charset="0"/>
                <a:sym typeface="+mn-lt"/>
              </a:rPr>
              <a:t>05</a:t>
            </a:r>
          </a:p>
        </p:txBody>
      </p:sp>
      <p:cxnSp>
        <p:nvCxnSpPr>
          <p:cNvPr id="2" name="直接连接符 1"/>
          <p:cNvCxnSpPr/>
          <p:nvPr>
            <p:custDataLst>
              <p:tags r:id="rId4"/>
            </p:custDataLst>
          </p:nvPr>
        </p:nvCxnSpPr>
        <p:spPr>
          <a:xfrm>
            <a:off x="2935605" y="1844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5"/>
            </p:custDataLst>
          </p:nvPr>
        </p:nvCxnSpPr>
        <p:spPr>
          <a:xfrm>
            <a:off x="2935605" y="3997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6"/>
            </p:custDataLst>
          </p:nvPr>
        </p:nvSpPr>
        <p:spPr>
          <a:xfrm>
            <a:off x="5645150" y="2503805"/>
            <a:ext cx="2976245" cy="835660"/>
          </a:xfrm>
        </p:spPr>
        <p:txBody>
          <a:bodyPr>
            <a:noAutofit/>
          </a:bodyPr>
          <a:lstStyle/>
          <a:p>
            <a:r>
              <a:rPr lang="zh-CN" altLang="en-US" sz="4800">
                <a:solidFill>
                  <a:schemeClr val="tx1">
                    <a:lumMod val="65000"/>
                    <a:lumOff val="35000"/>
                  </a:schemeClr>
                </a:solidFill>
                <a:latin typeface="Times New Roman" panose="02020603050405020304" charset="0"/>
                <a:ea typeface="汉仪中宋简" panose="02010600000101010101" charset="-122"/>
                <a:cs typeface="微软雅黑" panose="020b0503020204020204" pitchFamily="34" charset="-122"/>
                <a:sym typeface="Arial" panose="020b0604020202020204" pitchFamily="34" charset="0"/>
              </a:rPr>
              <a:t>思考探究</a:t>
            </a:r>
          </a:p>
        </p:txBody>
      </p:sp>
    </p:spTree>
    <p:custDataLst>
      <p:tags r:id="rId7"/>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739775" y="940435"/>
            <a:ext cx="10975340" cy="371157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altLang="zh-CN"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r>
              <a:rPr kumimoji="0" altLang="zh-CN"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本文综合运用记叙、描写、议论、抒情等表达方式表达情感的写法</a:t>
            </a:r>
            <a:r>
              <a:rPr kumimoji="0" lang="zh-CN" altLang="en-US" sz="2800"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，尝试分析。</a:t>
            </a:r>
            <a:endPar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endParaRP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altLang="zh-CN"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        </a:t>
            </a: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提示：在文中辨别、标划记叙、描写、议论、抒情等语句。 </a:t>
            </a: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custDataLst>
              <p:tags r:id="rId2"/>
            </p:custDataLst>
          </p:nvPr>
        </p:nvSpPr>
        <p:spPr>
          <a:xfrm>
            <a:off x="887096" y="1393190"/>
            <a:ext cx="1851660" cy="768350"/>
          </a:xfrm>
          <a:prstGeom prst="rect">
            <a:avLst/>
          </a:prstGeom>
          <a:noFill/>
        </p:spPr>
        <p:txBody>
          <a:bodyPr wrap="square" rtlCol="0">
            <a:normAutofit/>
          </a:bodyPr>
          <a:lstStyle/>
          <a:p>
            <a:pPr algn="r"/>
            <a:r>
              <a:rPr lang="zh-CN" altLang="en-US" sz="4400" b="1" spc="300">
                <a:solidFill>
                  <a:schemeClr val="tx1">
                    <a:lumMod val="85000"/>
                    <a:lumOff val="15000"/>
                  </a:schemeClr>
                </a:solidFill>
                <a:latin typeface="Times New Roman" panose="02020603050405020304" charset="0"/>
                <a:ea typeface="汉仪中宋简" panose="02010600000101010101" charset="-122"/>
                <a:sym typeface="Arial" panose="020b0604020202020204" pitchFamily="34" charset="0"/>
              </a:rPr>
              <a:t>目录</a:t>
            </a:r>
          </a:p>
        </p:txBody>
      </p:sp>
      <p:sp>
        <p:nvSpPr>
          <p:cNvPr id="15" name="文本框 14"/>
          <p:cNvSpPr txBox="1"/>
          <p:nvPr>
            <p:custDataLst>
              <p:tags r:id="rId3"/>
            </p:custDataLst>
          </p:nvPr>
        </p:nvSpPr>
        <p:spPr>
          <a:xfrm>
            <a:off x="887095" y="2161540"/>
            <a:ext cx="1851660" cy="368300"/>
          </a:xfrm>
          <a:prstGeom prst="rect">
            <a:avLst/>
          </a:prstGeom>
          <a:noFill/>
        </p:spPr>
        <p:txBody>
          <a:bodyPr wrap="square" rtlCol="0">
            <a:normAutofit/>
          </a:bodyPr>
          <a:lstStyle/>
          <a:p>
            <a:pPr algn="r"/>
            <a:r>
              <a:rPr lang="en-US" altLang="zh-CN" spc="300">
                <a:solidFill>
                  <a:schemeClr val="tx1">
                    <a:lumMod val="65000"/>
                    <a:lumOff val="35000"/>
                  </a:schemeClr>
                </a:solidFill>
                <a:latin typeface="Times New Roman" panose="02020603050405020304" charset="0"/>
                <a:ea typeface="汉仪中宋简" panose="02010600000101010101" charset="-122"/>
                <a:cs typeface="Arial" panose="020b0604020202020204" pitchFamily="34" charset="0"/>
                <a:sym typeface="Arial" panose="020b0604020202020204" pitchFamily="34" charset="0"/>
              </a:rPr>
              <a:t>CONTENTS</a:t>
            </a:r>
          </a:p>
        </p:txBody>
      </p:sp>
      <p:sp>
        <p:nvSpPr>
          <p:cNvPr id="16" name="矩形 15"/>
          <p:cNvSpPr/>
          <p:nvPr>
            <p:custDataLst>
              <p:tags r:id="rId4"/>
            </p:custDataLst>
          </p:nvPr>
        </p:nvSpPr>
        <p:spPr>
          <a:xfrm>
            <a:off x="2897505" y="1515110"/>
            <a:ext cx="76200" cy="9226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5"/>
            </p:custDataLst>
          </p:nvPr>
        </p:nvSpPr>
        <p:spPr>
          <a:xfrm>
            <a:off x="6057265" y="1366838"/>
            <a:ext cx="748030" cy="583565"/>
          </a:xfrm>
          <a:prstGeom prst="rect">
            <a:avLst/>
          </a:prstGeom>
          <a:noFill/>
        </p:spPr>
        <p:txBody>
          <a:bodyPr wrap="square" rtlCol="0">
            <a:normAutofit/>
          </a:bodyPr>
          <a:lstStyle/>
          <a:p>
            <a:r>
              <a:rPr lang="en-US" altLang="zh-CN" sz="3200" b="1">
                <a:solidFill>
                  <a:schemeClr val="tx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p>
        </p:txBody>
      </p:sp>
      <p:sp>
        <p:nvSpPr>
          <p:cNvPr id="3" name="文本框 2"/>
          <p:cNvSpPr txBox="1"/>
          <p:nvPr>
            <p:custDataLst>
              <p:tags r:id="rId6"/>
            </p:custDataLst>
          </p:nvPr>
        </p:nvSpPr>
        <p:spPr>
          <a:xfrm>
            <a:off x="6974205" y="1366838"/>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a:solidFill>
                  <a:schemeClr val="tx1">
                    <a:lumMod val="65000"/>
                    <a:lumOff val="35000"/>
                  </a:schemeClr>
                </a:solidFill>
                <a:latin typeface="Times New Roman" panose="02020603050405020304" charset="0"/>
                <a:ea typeface="汉仪全唐诗简繁" panose="00020600040101010101" charset="-122"/>
                <a:cs typeface="微软雅黑" panose="020b0503020204020204" pitchFamily="34" charset="-122"/>
                <a:sym typeface="Arial" panose="020b0604020202020204" pitchFamily="34" charset="0"/>
              </a:rPr>
              <a:t>学习目标</a:t>
            </a:r>
          </a:p>
        </p:txBody>
      </p:sp>
      <p:sp>
        <p:nvSpPr>
          <p:cNvPr id="9" name="文本框 8"/>
          <p:cNvSpPr txBox="1"/>
          <p:nvPr>
            <p:custDataLst>
              <p:tags r:id="rId7"/>
            </p:custDataLst>
          </p:nvPr>
        </p:nvSpPr>
        <p:spPr>
          <a:xfrm>
            <a:off x="6057265" y="2088833"/>
            <a:ext cx="748030" cy="583565"/>
          </a:xfrm>
          <a:prstGeom prst="rect">
            <a:avLst/>
          </a:prstGeom>
          <a:noFill/>
        </p:spPr>
        <p:txBody>
          <a:bodyPr wrap="square" rtlCol="0">
            <a:normAutofit/>
          </a:bodyPr>
          <a:lstStyle/>
          <a:p>
            <a:r>
              <a:rPr lang="en-US" altLang="zh-CN" sz="3200" b="1">
                <a:solidFill>
                  <a:schemeClr val="tx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p>
        </p:txBody>
      </p:sp>
      <p:sp>
        <p:nvSpPr>
          <p:cNvPr id="12" name="文本框 11"/>
          <p:cNvSpPr txBox="1"/>
          <p:nvPr>
            <p:custDataLst>
              <p:tags r:id="rId8"/>
            </p:custDataLst>
          </p:nvPr>
        </p:nvSpPr>
        <p:spPr>
          <a:xfrm>
            <a:off x="6057265" y="2811463"/>
            <a:ext cx="748030" cy="583565"/>
          </a:xfrm>
          <a:prstGeom prst="rect">
            <a:avLst/>
          </a:prstGeom>
          <a:noFill/>
        </p:spPr>
        <p:txBody>
          <a:bodyPr wrap="square" rtlCol="0">
            <a:normAutofit/>
          </a:bodyPr>
          <a:lstStyle/>
          <a:p>
            <a:r>
              <a:rPr lang="en-US" altLang="zh-CN" sz="3200" b="1">
                <a:solidFill>
                  <a:schemeClr val="tx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p>
        </p:txBody>
      </p:sp>
      <p:sp>
        <p:nvSpPr>
          <p:cNvPr id="36" name="文本框 35"/>
          <p:cNvSpPr txBox="1"/>
          <p:nvPr>
            <p:custDataLst>
              <p:tags r:id="rId9"/>
            </p:custDataLst>
          </p:nvPr>
        </p:nvSpPr>
        <p:spPr>
          <a:xfrm>
            <a:off x="6057265" y="3534093"/>
            <a:ext cx="748030" cy="583565"/>
          </a:xfrm>
          <a:prstGeom prst="rect">
            <a:avLst/>
          </a:prstGeom>
          <a:noFill/>
        </p:spPr>
        <p:txBody>
          <a:bodyPr wrap="square" rtlCol="0">
            <a:normAutofit/>
          </a:bodyPr>
          <a:lstStyle/>
          <a:p>
            <a:r>
              <a:rPr lang="en-US" altLang="zh-CN" sz="3200" b="1">
                <a:solidFill>
                  <a:schemeClr val="tx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p>
        </p:txBody>
      </p:sp>
      <p:sp>
        <p:nvSpPr>
          <p:cNvPr id="40" name="文本框 39"/>
          <p:cNvSpPr txBox="1"/>
          <p:nvPr>
            <p:custDataLst>
              <p:tags r:id="rId10"/>
            </p:custDataLst>
          </p:nvPr>
        </p:nvSpPr>
        <p:spPr>
          <a:xfrm>
            <a:off x="6057265" y="4256723"/>
            <a:ext cx="748030" cy="583565"/>
          </a:xfrm>
          <a:prstGeom prst="rect">
            <a:avLst/>
          </a:prstGeom>
          <a:noFill/>
        </p:spPr>
        <p:txBody>
          <a:bodyPr wrap="square" rtlCol="0">
            <a:normAutofit/>
          </a:bodyPr>
          <a:lstStyle/>
          <a:p>
            <a:r>
              <a:rPr lang="en-US" altLang="zh-CN" sz="3200" b="1">
                <a:solidFill>
                  <a:schemeClr val="tx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05.</a:t>
            </a:r>
          </a:p>
        </p:txBody>
      </p:sp>
      <p:sp>
        <p:nvSpPr>
          <p:cNvPr id="43" name="文本框 42"/>
          <p:cNvSpPr txBox="1"/>
          <p:nvPr>
            <p:custDataLst>
              <p:tags r:id="rId11"/>
            </p:custDataLst>
          </p:nvPr>
        </p:nvSpPr>
        <p:spPr>
          <a:xfrm>
            <a:off x="6057265" y="4979353"/>
            <a:ext cx="748030" cy="583565"/>
          </a:xfrm>
          <a:prstGeom prst="rect">
            <a:avLst/>
          </a:prstGeom>
          <a:noFill/>
        </p:spPr>
        <p:txBody>
          <a:bodyPr wrap="square" rtlCol="0">
            <a:normAutofit/>
          </a:bodyPr>
          <a:lstStyle/>
          <a:p>
            <a:r>
              <a:rPr lang="en-US" altLang="zh-CN" sz="3200" b="1">
                <a:solidFill>
                  <a:schemeClr val="tx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06.</a:t>
            </a:r>
          </a:p>
        </p:txBody>
      </p:sp>
      <p:sp>
        <p:nvSpPr>
          <p:cNvPr id="4" name="文本框 3"/>
          <p:cNvSpPr txBox="1"/>
          <p:nvPr>
            <p:custDataLst>
              <p:tags r:id="rId12"/>
            </p:custDataLst>
          </p:nvPr>
        </p:nvSpPr>
        <p:spPr>
          <a:xfrm>
            <a:off x="6974205" y="4979352"/>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a:solidFill>
                  <a:schemeClr val="tx1">
                    <a:lumMod val="65000"/>
                    <a:lumOff val="35000"/>
                  </a:schemeClr>
                </a:solidFill>
                <a:latin typeface="Times New Roman" panose="02020603050405020304" charset="0"/>
                <a:ea typeface="汉仪全唐诗简繁" panose="00020600040101010101" charset="-122"/>
                <a:cs typeface="微软雅黑" panose="020b0503020204020204" pitchFamily="34" charset="-122"/>
                <a:sym typeface="Arial" panose="020b0604020202020204" pitchFamily="34" charset="0"/>
              </a:rPr>
              <a:t>作业布置</a:t>
            </a:r>
          </a:p>
        </p:txBody>
      </p:sp>
      <p:sp>
        <p:nvSpPr>
          <p:cNvPr id="22" name="文本框 21"/>
          <p:cNvSpPr txBox="1"/>
          <p:nvPr>
            <p:custDataLst>
              <p:tags r:id="rId13"/>
            </p:custDataLst>
          </p:nvPr>
        </p:nvSpPr>
        <p:spPr>
          <a:xfrm>
            <a:off x="6974205" y="4256850"/>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a:solidFill>
                  <a:schemeClr val="tx1">
                    <a:lumMod val="65000"/>
                    <a:lumOff val="35000"/>
                  </a:schemeClr>
                </a:solidFill>
                <a:latin typeface="Times New Roman" panose="02020603050405020304" charset="0"/>
                <a:ea typeface="汉仪全唐诗简繁" panose="00020600040101010101" charset="-122"/>
                <a:cs typeface="微软雅黑" panose="020b0503020204020204" pitchFamily="34" charset="-122"/>
                <a:sym typeface="Arial" panose="020b0604020202020204" pitchFamily="34" charset="0"/>
              </a:rPr>
              <a:t>思考探究</a:t>
            </a:r>
          </a:p>
        </p:txBody>
      </p:sp>
      <p:sp>
        <p:nvSpPr>
          <p:cNvPr id="23" name="文本框 22"/>
          <p:cNvSpPr txBox="1"/>
          <p:nvPr>
            <p:custDataLst>
              <p:tags r:id="rId14"/>
            </p:custDataLst>
          </p:nvPr>
        </p:nvSpPr>
        <p:spPr>
          <a:xfrm>
            <a:off x="6974205" y="3534347"/>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a:solidFill>
                  <a:schemeClr val="tx1">
                    <a:lumMod val="65000"/>
                    <a:lumOff val="35000"/>
                  </a:schemeClr>
                </a:solidFill>
                <a:latin typeface="Times New Roman" panose="02020603050405020304" charset="0"/>
                <a:ea typeface="汉仪全唐诗简繁" panose="00020600040101010101" charset="-122"/>
                <a:cs typeface="微软雅黑" panose="020b0503020204020204" pitchFamily="34" charset="-122"/>
                <a:sym typeface="Arial" panose="020b0604020202020204" pitchFamily="34" charset="0"/>
              </a:rPr>
              <a:t>重难把握</a:t>
            </a:r>
          </a:p>
        </p:txBody>
      </p:sp>
      <p:sp>
        <p:nvSpPr>
          <p:cNvPr id="24" name="文本框 23"/>
          <p:cNvSpPr txBox="1"/>
          <p:nvPr>
            <p:custDataLst>
              <p:tags r:id="rId15"/>
            </p:custDataLst>
          </p:nvPr>
        </p:nvSpPr>
        <p:spPr>
          <a:xfrm>
            <a:off x="6974205" y="2811844"/>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a:solidFill>
                  <a:schemeClr val="tx1">
                    <a:lumMod val="65000"/>
                    <a:lumOff val="35000"/>
                  </a:schemeClr>
                </a:solidFill>
                <a:latin typeface="Times New Roman" panose="02020603050405020304" charset="0"/>
                <a:ea typeface="汉仪全唐诗简繁" panose="00020600040101010101" charset="-122"/>
                <a:cs typeface="微软雅黑" panose="020b0503020204020204" pitchFamily="34" charset="-122"/>
                <a:sym typeface="Arial" panose="020b0604020202020204" pitchFamily="34" charset="0"/>
              </a:rPr>
              <a:t>课文梳理</a:t>
            </a:r>
          </a:p>
        </p:txBody>
      </p:sp>
      <p:sp>
        <p:nvSpPr>
          <p:cNvPr id="25" name="文本框 24"/>
          <p:cNvSpPr txBox="1"/>
          <p:nvPr>
            <p:custDataLst>
              <p:tags r:id="rId16"/>
            </p:custDataLst>
          </p:nvPr>
        </p:nvSpPr>
        <p:spPr>
          <a:xfrm>
            <a:off x="6974205" y="2089341"/>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a:solidFill>
                  <a:schemeClr val="tx1">
                    <a:lumMod val="65000"/>
                    <a:lumOff val="35000"/>
                  </a:schemeClr>
                </a:solidFill>
                <a:latin typeface="Times New Roman" panose="02020603050405020304" charset="0"/>
                <a:ea typeface="汉仪全唐诗简繁" panose="00020600040101010101" charset="-122"/>
                <a:cs typeface="微软雅黑" panose="020b0503020204020204" pitchFamily="34" charset="-122"/>
                <a:sym typeface="Arial" panose="020b0604020202020204" pitchFamily="34" charset="0"/>
              </a:rPr>
              <a:t>预习检查</a:t>
            </a:r>
          </a:p>
        </p:txBody>
      </p:sp>
    </p:spTree>
    <p:custDataLst>
      <p:tags r:id="rId17"/>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itle 6"/>
          <p:cNvSpPr txBox="1"/>
          <p:nvPr>
            <p:custDataLst>
              <p:tags r:id="rId2"/>
            </p:custDataLst>
          </p:nvPr>
        </p:nvSpPr>
        <p:spPr>
          <a:xfrm>
            <a:off x="450850" y="370205"/>
            <a:ext cx="11289665" cy="6360795"/>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【明确】 记叙、描写、抒情、议论等表达方式在本文综合运用，交织细密。记叙、描写中融入抒情、议论，可以增加感染读者的力量。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本文是回忆录，以时间顺序为线索组织材料，记叙了红军到达吴起镇、吴起镇战斗、召开全军干部会议</a:t>
            </a: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a:t>
            </a: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总结长征的意义</a:t>
            </a: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a:t>
            </a: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宣布长征的胜利等事件。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在记叙过程中，运用场面、</a:t>
            </a:r>
            <a:r>
              <a:rPr kumimoji="0" lang="zh-CN" altLang="en-US"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动作</a:t>
            </a: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、心理描写及侧面描写来表现红军指战员的兴奋和激动的心情。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记叙中融入抒情、议论，更好地表达了长征胜利后作者的喜悦之情及对革命烈士的追思及对革命美好未来的向往。 </a:t>
            </a:r>
          </a:p>
          <a:p>
            <a:pPr marR="0" lvl="0" indent="0" algn="l" defTabSz="914400" rtl="0" eaLnBrk="1" fontAlgn="auto" latinLnBrk="0" hangingPunct="1">
              <a:lnSpc>
                <a:spcPct val="130000"/>
              </a:lnSpc>
              <a:spcBef>
                <a:spcPct val="0"/>
              </a:spcBef>
              <a:spcAft>
                <a:spcPts val="800"/>
              </a:spcAft>
              <a:buClrTx/>
              <a:buSzTx/>
              <a:buFont typeface="Arial" panose="020b0604020202020204" pitchFamily="34" charset="0"/>
            </a:pPr>
            <a:r>
              <a:rPr kumimoji="0" sz="2800" b="1" i="0" spc="50" baseline="0" noProof="0">
                <a:ln w="3175">
                  <a:noFill/>
                  <a:prstDash val="dash"/>
                </a:ln>
                <a:solidFill>
                  <a:sysClr val="windowText" lastClr="000000">
                    <a:lumMod val="65000"/>
                    <a:lumOff val="35000"/>
                  </a:sysClr>
                </a:solidFill>
                <a:effectLst/>
                <a:uLnTx/>
                <a:uFillTx/>
                <a:latin typeface="Times New Roman" panose="02020603050405020304" charset="0"/>
                <a:ea typeface="汉仪全唐诗简繁" panose="00020600040101010101" charset="-122"/>
                <a:cs typeface="微软雅黑" panose="020b0503020204020204" pitchFamily="34" charset="-122"/>
              </a:rPr>
              <a:t>总之，全文以记叙为主，综合运用描写、议论、抒情，使全文中心突出，情感充沛。 </a:t>
            </a: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2"/>
          <p:cNvSpPr txBox="1"/>
          <p:nvPr>
            <p:custDataLst>
              <p:tags r:id="rId3"/>
            </p:custDataLst>
          </p:nvPr>
        </p:nvSpPr>
        <p:spPr>
          <a:xfrm>
            <a:off x="3444875" y="2300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ct val="0"/>
              </a:spcBef>
              <a:spcAft>
                <a:spcPct val="0"/>
              </a:spcAft>
              <a:buClrTx/>
              <a:buSzTx/>
              <a:buFontTx/>
            </a:pPr>
            <a:r>
              <a:rPr lang="en-US" altLang="zh-CN" sz="7200" b="1" spc="200">
                <a:solidFill>
                  <a:schemeClr val="accent1"/>
                </a:solidFill>
                <a:latin typeface="Times New Roman" panose="02020603050405020304" charset="0"/>
                <a:ea typeface="汉仪全唐诗简繁" panose="00020600040101010101" charset="-122"/>
                <a:cs typeface="Arial" panose="020b0604020202020204" pitchFamily="34" charset="0"/>
                <a:sym typeface="+mn-lt"/>
              </a:rPr>
              <a:t>06</a:t>
            </a:r>
          </a:p>
        </p:txBody>
      </p:sp>
      <p:cxnSp>
        <p:nvCxnSpPr>
          <p:cNvPr id="2" name="直接连接符 1"/>
          <p:cNvCxnSpPr/>
          <p:nvPr>
            <p:custDataLst>
              <p:tags r:id="rId4"/>
            </p:custDataLst>
          </p:nvPr>
        </p:nvCxnSpPr>
        <p:spPr>
          <a:xfrm>
            <a:off x="2935605" y="1844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5"/>
            </p:custDataLst>
          </p:nvPr>
        </p:nvCxnSpPr>
        <p:spPr>
          <a:xfrm>
            <a:off x="2935605" y="3997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6"/>
            </p:custDataLst>
          </p:nvPr>
        </p:nvSpPr>
        <p:spPr>
          <a:xfrm>
            <a:off x="5645150" y="2503805"/>
            <a:ext cx="2976245" cy="835660"/>
          </a:xfrm>
        </p:spPr>
        <p:txBody>
          <a:bodyPr>
            <a:noAutofit/>
          </a:bodyPr>
          <a:lstStyle/>
          <a:p>
            <a:r>
              <a:rPr lang="zh-CN" altLang="en-US" sz="4800">
                <a:solidFill>
                  <a:schemeClr val="tx1">
                    <a:lumMod val="65000"/>
                    <a:lumOff val="35000"/>
                  </a:schemeClr>
                </a:solidFill>
                <a:latin typeface="Times New Roman" panose="02020603050405020304" charset="0"/>
                <a:ea typeface="汉仪中宋简" panose="02010600000101010101" charset="-122"/>
                <a:cs typeface="微软雅黑" panose="020b0503020204020204" pitchFamily="34" charset="-122"/>
                <a:sym typeface="Arial" panose="020b0604020202020204" pitchFamily="34" charset="0"/>
              </a:rPr>
              <a:t>作业布置</a:t>
            </a:r>
          </a:p>
        </p:txBody>
      </p:sp>
    </p:spTree>
    <p:custDataLst>
      <p:tags r:id="rId7"/>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itle 6"/>
          <p:cNvSpPr txBox="1"/>
          <p:nvPr>
            <p:custDataLst>
              <p:tags r:id="rId2"/>
            </p:custDataLst>
          </p:nvPr>
        </p:nvSpPr>
        <p:spPr>
          <a:xfrm>
            <a:off x="1670766" y="1530057"/>
            <a:ext cx="8850469" cy="2235787"/>
          </a:xfrm>
          <a:prstGeom prst="rect">
            <a:avLst/>
          </a:prstGeom>
          <a:noFill/>
          <a:ln w="3175">
            <a:noFill/>
            <a:prstDash val="dash"/>
          </a:ln>
        </p:spPr>
        <p:txBody>
          <a:bodyPr wrap="square" lIns="72000" tIns="0" rIns="72000" bIns="72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mj-lt"/>
                <a:ea typeface="+mn-ea"/>
                <a:cs typeface="Segoe UI" panose="020b0502040204020203" pitchFamily="34" charset="0"/>
              </a:defRPr>
            </a:lvl1pPr>
          </a:lstStyle>
          <a:p>
            <a:pPr lvl="0">
              <a:lnSpc>
                <a:spcPct val="130000"/>
              </a:lnSpc>
              <a:defRPr/>
            </a:pPr>
            <a:endParaRPr lang="zh-CN" altLang="en-US" sz="3600" b="1" spc="150">
              <a:ln w="3175">
                <a:noFill/>
                <a:prstDash val="dash"/>
              </a:ln>
              <a:solidFill>
                <a:srgbClr val="3C3C41">
                  <a:lumMod val="7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defRPr/>
            </a:pPr>
            <a:r>
              <a:rPr sz="4000" b="1" spc="50" noProof="0">
                <a:ln w="3175">
                  <a:noFill/>
                  <a:prstDash val="dash"/>
                </a:ln>
                <a:solidFill>
                  <a:sysClr val="windowText" lastClr="000000">
                    <a:lumMod val="65000"/>
                    <a:lumOff val="35000"/>
                  </a:sysClr>
                </a:solidFill>
                <a:uLnTx/>
                <a:uFillTx/>
                <a:latin typeface="Times New Roman" panose="02020603050405020304" charset="0"/>
                <a:ea typeface="汉仪全唐诗简繁" panose="00020600040101010101" charset="-122"/>
                <a:cs typeface="微软雅黑" panose="020b0503020204020204" pitchFamily="34" charset="-122"/>
              </a:rPr>
              <a:t>微写作：“长征精神”在今天 </a:t>
            </a: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itle 6"/>
          <p:cNvSpPr txBox="1"/>
          <p:nvPr>
            <p:custDataLst>
              <p:tags r:id="rId2"/>
            </p:custDataLst>
          </p:nvPr>
        </p:nvSpPr>
        <p:spPr>
          <a:xfrm>
            <a:off x="1670766" y="2311107"/>
            <a:ext cx="8850469" cy="2235787"/>
          </a:xfrm>
          <a:prstGeom prst="rect">
            <a:avLst/>
          </a:prstGeom>
          <a:noFill/>
          <a:ln w="3175">
            <a:noFill/>
            <a:prstDash val="dash"/>
          </a:ln>
        </p:spPr>
        <p:txBody>
          <a:bodyPr wrap="square" lIns="72000" tIns="0" rIns="72000" bIns="72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mj-lt"/>
                <a:ea typeface="+mn-ea"/>
                <a:cs typeface="Segoe UI" panose="020b0502040204020203" pitchFamily="34" charset="0"/>
              </a:defRPr>
            </a:lvl1pPr>
          </a:lstStyle>
          <a:p>
            <a:pPr lvl="0">
              <a:lnSpc>
                <a:spcPct val="130000"/>
              </a:lnSpc>
              <a:defRPr/>
            </a:pPr>
            <a:r>
              <a:rPr lang="zh-CN" altLang="en-US" sz="7200" b="1" spc="150">
                <a:ln w="3175">
                  <a:noFill/>
                  <a:prstDash val="dash"/>
                </a:ln>
                <a:solidFill>
                  <a:srgbClr val="3C3C41">
                    <a:lumMod val="75000"/>
                  </a:srgbClr>
                </a:solidFill>
                <a:latin typeface="Times New Roman" panose="02020603050405020304" charset="0"/>
                <a:ea typeface="汉仪全唐诗简繁" panose="00020600040101010101" charset="-122"/>
                <a:cs typeface="微软雅黑" panose="020b0503020204020204" pitchFamily="34" charset="-122"/>
              </a:rPr>
              <a:t>谢</a:t>
            </a:r>
            <a:r>
              <a:rPr altLang="zh-CN" sz="7200" b="1" spc="150">
                <a:ln w="3175">
                  <a:noFill/>
                  <a:prstDash val="dash"/>
                </a:ln>
                <a:solidFill>
                  <a:srgbClr val="3C3C41">
                    <a:lumMod val="75000"/>
                  </a:srgbClr>
                </a:solidFill>
                <a:latin typeface="Times New Roman" panose="02020603050405020304" charset="0"/>
                <a:ea typeface="汉仪全唐诗简繁" panose="00020600040101010101" charset="-122"/>
                <a:cs typeface="微软雅黑" panose="020b0503020204020204" pitchFamily="34" charset="-122"/>
              </a:rPr>
              <a:t> </a:t>
            </a:r>
            <a:r>
              <a:rPr lang="zh-CN" altLang="en-US" sz="7200" b="1" spc="150">
                <a:ln w="3175">
                  <a:noFill/>
                  <a:prstDash val="dash"/>
                </a:ln>
                <a:solidFill>
                  <a:srgbClr val="3C3C41">
                    <a:lumMod val="75000"/>
                  </a:srgbClr>
                </a:solidFill>
                <a:latin typeface="Times New Roman" panose="02020603050405020304" charset="0"/>
                <a:ea typeface="汉仪全唐诗简繁" panose="00020600040101010101" charset="-122"/>
                <a:cs typeface="微软雅黑" panose="020b0503020204020204" pitchFamily="34" charset="-122"/>
              </a:rPr>
              <a:t>谢</a:t>
            </a:r>
            <a:r>
              <a:rPr altLang="zh-CN" sz="7200" b="1" spc="150">
                <a:ln w="3175">
                  <a:noFill/>
                  <a:prstDash val="dash"/>
                </a:ln>
                <a:solidFill>
                  <a:srgbClr val="3C3C41">
                    <a:lumMod val="75000"/>
                  </a:srgbClr>
                </a:solidFill>
                <a:latin typeface="Times New Roman" panose="02020603050405020304" charset="0"/>
                <a:ea typeface="汉仪全唐诗简繁" panose="00020600040101010101" charset="-122"/>
                <a:cs typeface="微软雅黑" panose="020b0503020204020204" pitchFamily="34" charset="-122"/>
              </a:rPr>
              <a:t> </a:t>
            </a:r>
            <a:r>
              <a:rPr lang="zh-CN" altLang="en-US" sz="7200" b="1" spc="150">
                <a:ln w="3175">
                  <a:noFill/>
                  <a:prstDash val="dash"/>
                </a:ln>
                <a:solidFill>
                  <a:srgbClr val="3C3C41">
                    <a:lumMod val="75000"/>
                  </a:srgbClr>
                </a:solidFill>
                <a:latin typeface="Times New Roman" panose="02020603050405020304" charset="0"/>
                <a:ea typeface="汉仪全唐诗简繁" panose="00020600040101010101" charset="-122"/>
                <a:cs typeface="微软雅黑" panose="020b0503020204020204" pitchFamily="34" charset="-122"/>
              </a:rPr>
              <a:t>观</a:t>
            </a:r>
            <a:r>
              <a:rPr altLang="zh-CN" sz="7200" b="1" spc="150">
                <a:ln w="3175">
                  <a:noFill/>
                  <a:prstDash val="dash"/>
                </a:ln>
                <a:solidFill>
                  <a:srgbClr val="3C3C41">
                    <a:lumMod val="75000"/>
                  </a:srgbClr>
                </a:solidFill>
                <a:latin typeface="Times New Roman" panose="02020603050405020304" charset="0"/>
                <a:ea typeface="汉仪全唐诗简繁" panose="00020600040101010101" charset="-122"/>
                <a:cs typeface="微软雅黑" panose="020b0503020204020204" pitchFamily="34" charset="-122"/>
              </a:rPr>
              <a:t> </a:t>
            </a:r>
            <a:r>
              <a:rPr lang="zh-CN" altLang="en-US" sz="7200" b="1" spc="150">
                <a:ln w="3175">
                  <a:noFill/>
                  <a:prstDash val="dash"/>
                </a:ln>
                <a:solidFill>
                  <a:srgbClr val="3C3C41">
                    <a:lumMod val="75000"/>
                  </a:srgbClr>
                </a:solidFill>
                <a:latin typeface="Times New Roman" panose="02020603050405020304" charset="0"/>
                <a:ea typeface="汉仪全唐诗简繁" panose="00020600040101010101" charset="-122"/>
                <a:cs typeface="微软雅黑" panose="020b0503020204020204" pitchFamily="34" charset="-122"/>
              </a:rPr>
              <a:t>赏</a:t>
            </a:r>
          </a:p>
        </p:txBody>
      </p:sp>
      <p:pic>
        <p:nvPicPr>
          <p:cNvPr id="6" name="New picture"/>
          <p:cNvPicPr/>
          <p:nvPr/>
        </p:nvPicPr>
        <p:blipFill>
          <a:blip r:embed="rId3"/>
          <a:stretch>
            <a:fillRect/>
          </a:stretch>
        </p:blipFill>
        <p:spPr>
          <a:xfrm>
            <a:off x="12103100" y="10795000"/>
            <a:ext cx="330200" cy="241300"/>
          </a:xfrm>
          <a:prstGeom prst="cube">
            <a:avLst/>
          </a:prstGeom>
        </p:spPr>
      </p:pic>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2"/>
          <p:cNvSpPr txBox="1"/>
          <p:nvPr>
            <p:custDataLst>
              <p:tags r:id="rId3"/>
            </p:custDataLst>
          </p:nvPr>
        </p:nvSpPr>
        <p:spPr>
          <a:xfrm>
            <a:off x="3444875" y="2300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ct val="0"/>
              </a:spcBef>
              <a:spcAft>
                <a:spcPct val="0"/>
              </a:spcAft>
              <a:buClrTx/>
              <a:buSzTx/>
              <a:buFontTx/>
            </a:pPr>
            <a:r>
              <a:rPr lang="en-US" altLang="zh-CN" sz="7200" b="1" spc="200">
                <a:solidFill>
                  <a:schemeClr val="accent1"/>
                </a:solidFill>
                <a:latin typeface="Times New Roman" panose="02020603050405020304" charset="0"/>
                <a:ea typeface="汉仪全唐诗简繁" panose="00020600040101010101" charset="-122"/>
                <a:cs typeface="Arial" panose="020b0604020202020204" pitchFamily="34" charset="0"/>
                <a:sym typeface="+mn-lt"/>
              </a:rPr>
              <a:t>01</a:t>
            </a:r>
          </a:p>
        </p:txBody>
      </p:sp>
      <p:cxnSp>
        <p:nvCxnSpPr>
          <p:cNvPr id="2" name="直接连接符 1"/>
          <p:cNvCxnSpPr/>
          <p:nvPr>
            <p:custDataLst>
              <p:tags r:id="rId4"/>
            </p:custDataLst>
          </p:nvPr>
        </p:nvCxnSpPr>
        <p:spPr>
          <a:xfrm>
            <a:off x="2935605" y="1844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5"/>
            </p:custDataLst>
          </p:nvPr>
        </p:nvCxnSpPr>
        <p:spPr>
          <a:xfrm>
            <a:off x="2935605" y="3997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6"/>
            </p:custDataLst>
          </p:nvPr>
        </p:nvSpPr>
        <p:spPr>
          <a:xfrm>
            <a:off x="5645150" y="2503805"/>
            <a:ext cx="2976245" cy="835660"/>
          </a:xfrm>
        </p:spPr>
        <p:txBody>
          <a:bodyPr>
            <a:noAutofit/>
          </a:bodyPr>
          <a:lstStyle/>
          <a:p>
            <a:r>
              <a:rPr lang="zh-CN" altLang="en-US" sz="4800">
                <a:solidFill>
                  <a:schemeClr val="tx1">
                    <a:lumMod val="65000"/>
                    <a:lumOff val="35000"/>
                  </a:schemeClr>
                </a:solidFill>
                <a:latin typeface="Times New Roman" panose="02020603050405020304" charset="0"/>
                <a:ea typeface="汉仪中宋简" panose="02010600000101010101" charset="-122"/>
                <a:cs typeface="微软雅黑" panose="020b0503020204020204" pitchFamily="34" charset="-122"/>
                <a:sym typeface="Arial" panose="020b0604020202020204" pitchFamily="34" charset="0"/>
              </a:rPr>
              <a:t>学习目标</a:t>
            </a:r>
          </a:p>
        </p:txBody>
      </p:sp>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 name="矩形 22"/>
          <p:cNvSpPr/>
          <p:nvPr>
            <p:custDataLst>
              <p:tags r:id="rId2"/>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mn-ea"/>
            </a:endParaRPr>
          </a:p>
        </p:txBody>
      </p:sp>
      <p:sp>
        <p:nvSpPr>
          <p:cNvPr id="22" name="矩形 21"/>
          <p:cNvSpPr/>
          <p:nvPr>
            <p:custDataLst>
              <p:tags r:id="rId3"/>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mn-ea"/>
            </a:endParaRPr>
          </a:p>
        </p:txBody>
      </p:sp>
      <p:sp>
        <p:nvSpPr>
          <p:cNvPr id="21" name="矩形 20"/>
          <p:cNvSpPr/>
          <p:nvPr>
            <p:custDataLst>
              <p:tags r:id="rId4"/>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mn-ea"/>
            </a:endParaRPr>
          </a:p>
        </p:txBody>
      </p:sp>
      <p:sp>
        <p:nvSpPr>
          <p:cNvPr id="17" name="文本框 16"/>
          <p:cNvSpPr txBox="1"/>
          <p:nvPr>
            <p:custDataLst>
              <p:tags r:id="rId5"/>
            </p:custDataLst>
          </p:nvPr>
        </p:nvSpPr>
        <p:spPr>
          <a:xfrm>
            <a:off x="676910" y="1986280"/>
            <a:ext cx="10852150" cy="3927475"/>
          </a:xfrm>
          <a:prstGeom prst="rect">
            <a:avLst/>
          </a:prstGeom>
          <a:noFill/>
        </p:spPr>
        <p:txBody>
          <a:bodyPr wrap="square" lIns="101600" tIns="0" rIns="82550" bIns="0" rtlCol="0"/>
          <a:lstStyle>
            <a:defPPr>
              <a:defRPr lang="zh-CN"/>
            </a:defPPr>
            <a:lvl1pPr fontAlgn="auto">
              <a:lnSpc>
                <a:spcPct val="130000"/>
              </a:lnSpc>
              <a:spcAft>
                <a:spcPts val="1000"/>
              </a:spcAft>
              <a:defRPr sz="1600" spc="150"/>
            </a:lvl1pPr>
          </a:lstStyle>
          <a:p>
            <a:pPr marL="357505" indent="-357505" fontAlgn="ctr">
              <a:spcBef>
                <a:spcPts val="1000"/>
              </a:spcBef>
              <a:spcAft>
                <a:spcPct val="0"/>
              </a:spcAft>
              <a:buFont typeface="+mj-lt"/>
              <a:buAutoNum type="arabicPeriod"/>
            </a:pPr>
            <a:endParaRPr lang="zh-CN" altLang="en-US" sz="2400">
              <a:solidFill>
                <a:srgbClr val="000000">
                  <a:lumMod val="75000"/>
                  <a:lumOff val="25000"/>
                </a:srgbClr>
              </a:solidFill>
              <a:uFillTx/>
              <a:latin typeface="Times New Roman" panose="02020603050405020304" charset="0"/>
              <a:ea typeface="汉仪全唐诗简繁" panose="00020600040101010101" charset="-122"/>
            </a:endParaRPr>
          </a:p>
          <a:p>
            <a:pPr marL="357505" indent="-357505" fontAlgn="ctr">
              <a:spcBef>
                <a:spcPts val="1000"/>
              </a:spcBef>
              <a:spcAft>
                <a:spcPct val="0"/>
              </a:spcAft>
              <a:buFont typeface="+mj-lt"/>
              <a:buAutoNum type="arabicPeriod"/>
            </a:pPr>
            <a:r>
              <a:rPr lang="zh-CN" altLang="en-US" sz="2400">
                <a:solidFill>
                  <a:srgbClr val="000000">
                    <a:lumMod val="75000"/>
                    <a:lumOff val="25000"/>
                  </a:srgbClr>
                </a:solidFill>
                <a:uFillTx/>
                <a:latin typeface="Times New Roman" panose="02020603050405020304" charset="0"/>
                <a:ea typeface="汉仪全唐诗简繁" panose="00020600040101010101" charset="-122"/>
              </a:rPr>
              <a:t>了解作者及长征的背景。 </a:t>
            </a:r>
          </a:p>
          <a:p>
            <a:pPr marL="357505" indent="-357505" fontAlgn="ctr">
              <a:spcBef>
                <a:spcPts val="1000"/>
              </a:spcBef>
              <a:spcAft>
                <a:spcPct val="0"/>
              </a:spcAft>
              <a:buFont typeface="+mj-lt"/>
              <a:buAutoNum type="arabicPeriod"/>
            </a:pPr>
            <a:r>
              <a:rPr lang="zh-CN" altLang="en-US" sz="2400">
                <a:solidFill>
                  <a:srgbClr val="000000">
                    <a:lumMod val="75000"/>
                    <a:lumOff val="25000"/>
                  </a:srgbClr>
                </a:solidFill>
                <a:uFillTx/>
                <a:latin typeface="Times New Roman" panose="02020603050405020304" charset="0"/>
                <a:ea typeface="汉仪全唐诗简繁" panose="00020600040101010101" charset="-122"/>
              </a:rPr>
              <a:t>学习综合运用记叙、描写、议论、抒情等表达方式的写法。 </a:t>
            </a:r>
          </a:p>
          <a:p>
            <a:pPr marL="357505" indent="-357505" fontAlgn="ctr">
              <a:spcBef>
                <a:spcPts val="1000"/>
              </a:spcBef>
              <a:spcAft>
                <a:spcPct val="0"/>
              </a:spcAft>
              <a:buFont typeface="+mj-lt"/>
              <a:buAutoNum type="arabicPeriod"/>
            </a:pPr>
            <a:r>
              <a:rPr lang="zh-CN" altLang="en-US" sz="2400">
                <a:solidFill>
                  <a:srgbClr val="000000">
                    <a:lumMod val="75000"/>
                    <a:lumOff val="25000"/>
                  </a:srgbClr>
                </a:solidFill>
                <a:uFillTx/>
                <a:latin typeface="Times New Roman" panose="02020603050405020304" charset="0"/>
                <a:ea typeface="汉仪全唐诗简繁" panose="00020600040101010101" charset="-122"/>
              </a:rPr>
              <a:t>鉴赏本文运用的手法，体会表达效果。 </a:t>
            </a:r>
          </a:p>
          <a:p>
            <a:pPr marL="357505" indent="-357505" fontAlgn="ctr">
              <a:spcBef>
                <a:spcPts val="1000"/>
              </a:spcBef>
              <a:spcAft>
                <a:spcPct val="0"/>
              </a:spcAft>
              <a:buFont typeface="+mj-lt"/>
              <a:buAutoNum type="arabicPeriod"/>
            </a:pPr>
            <a:r>
              <a:rPr lang="zh-CN" altLang="en-US" sz="2400">
                <a:solidFill>
                  <a:srgbClr val="000000">
                    <a:lumMod val="75000"/>
                    <a:lumOff val="25000"/>
                  </a:srgbClr>
                </a:solidFill>
                <a:uFillTx/>
                <a:latin typeface="Times New Roman" panose="02020603050405020304" charset="0"/>
                <a:ea typeface="汉仪全唐诗简繁" panose="00020600040101010101" charset="-122"/>
              </a:rPr>
              <a:t>探讨长征精神的现实意义。</a:t>
            </a:r>
          </a:p>
        </p:txBody>
      </p:sp>
      <p:sp>
        <p:nvSpPr>
          <p:cNvPr id="20" name="文本框 19"/>
          <p:cNvSpPr txBox="1"/>
          <p:nvPr>
            <p:custDataLst>
              <p:tags r:id="rId6"/>
            </p:custDataLst>
          </p:nvPr>
        </p:nvSpPr>
        <p:spPr>
          <a:xfrm>
            <a:off x="669882" y="601008"/>
            <a:ext cx="7099300" cy="629920"/>
          </a:xfrm>
          <a:prstGeom prst="rect">
            <a:avLst/>
          </a:prstGeom>
          <a:noFill/>
        </p:spPr>
        <p:txBody>
          <a:bodyPr wrap="square" lIns="101600" tIns="38100" rIns="63500" bIns="38100" rtlCol="0">
            <a:normAutofit/>
          </a:bodyPr>
          <a:lstStyle/>
          <a:p>
            <a:r>
              <a:rPr lang="zh-CN" altLang="en-US" sz="3600" b="1" spc="300">
                <a:solidFill>
                  <a:srgbClr val="000000">
                    <a:lumMod val="75000"/>
                    <a:lumOff val="25000"/>
                  </a:srgbClr>
                </a:solidFill>
                <a:uFillTx/>
                <a:latin typeface="Times New Roman" panose="02020603050405020304" charset="0"/>
                <a:ea typeface="汉仪中宋简" panose="02010600000101010101" charset="-122"/>
              </a:rPr>
              <a:t>学习目标</a:t>
            </a:r>
          </a:p>
        </p:txBody>
      </p:sp>
      <p:grpSp>
        <p:nvGrpSpPr>
          <p:cNvPr id="24" name="组合 23"/>
          <p:cNvGrpSpPr>
            <a:grpSpLocks noChangeAspect="1"/>
          </p:cNvGrpSpPr>
          <p:nvPr>
            <p:custDataLst>
              <p:tags r:id="rId7"/>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8"/>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任意多边形: 形状 25"/>
            <p:cNvSpPr>
              <a:spLocks noChangeAspect="1"/>
            </p:cNvSpPr>
            <p:nvPr>
              <p:custDataLst>
                <p:tags r:id="rId9"/>
              </p:custDataLst>
            </p:nvPr>
          </p:nvSpPr>
          <p:spPr>
            <a:xfrm>
              <a:off x="3625705"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ustDataLst>
      <p:tags r:id="rId10"/>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2"/>
          <p:cNvSpPr txBox="1"/>
          <p:nvPr>
            <p:custDataLst>
              <p:tags r:id="rId3"/>
            </p:custDataLst>
          </p:nvPr>
        </p:nvSpPr>
        <p:spPr>
          <a:xfrm>
            <a:off x="3444875" y="2300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ct val="0"/>
              </a:spcBef>
              <a:spcAft>
                <a:spcPct val="0"/>
              </a:spcAft>
              <a:buClrTx/>
              <a:buSzTx/>
              <a:buFontTx/>
            </a:pPr>
            <a:r>
              <a:rPr lang="en-US" altLang="zh-CN" sz="7200" b="1" spc="200">
                <a:solidFill>
                  <a:schemeClr val="accent1"/>
                </a:solidFill>
                <a:latin typeface="Times New Roman" panose="02020603050405020304" charset="0"/>
                <a:ea typeface="汉仪全唐诗简繁" panose="00020600040101010101" charset="-122"/>
                <a:cs typeface="Arial" panose="020b0604020202020204" pitchFamily="34" charset="0"/>
                <a:sym typeface="+mn-lt"/>
              </a:rPr>
              <a:t>02</a:t>
            </a:r>
          </a:p>
        </p:txBody>
      </p:sp>
      <p:cxnSp>
        <p:nvCxnSpPr>
          <p:cNvPr id="2" name="直接连接符 1"/>
          <p:cNvCxnSpPr/>
          <p:nvPr>
            <p:custDataLst>
              <p:tags r:id="rId4"/>
            </p:custDataLst>
          </p:nvPr>
        </p:nvCxnSpPr>
        <p:spPr>
          <a:xfrm>
            <a:off x="2935605" y="1844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5"/>
            </p:custDataLst>
          </p:nvPr>
        </p:nvCxnSpPr>
        <p:spPr>
          <a:xfrm>
            <a:off x="2935605" y="3997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6"/>
            </p:custDataLst>
          </p:nvPr>
        </p:nvSpPr>
        <p:spPr>
          <a:xfrm>
            <a:off x="5645150" y="2503805"/>
            <a:ext cx="2976245" cy="835660"/>
          </a:xfrm>
        </p:spPr>
        <p:txBody>
          <a:bodyPr>
            <a:noAutofit/>
          </a:bodyPr>
          <a:lstStyle/>
          <a:p>
            <a:r>
              <a:rPr lang="zh-CN" altLang="en-US" sz="4800">
                <a:solidFill>
                  <a:schemeClr val="tx1">
                    <a:lumMod val="65000"/>
                    <a:lumOff val="35000"/>
                  </a:schemeClr>
                </a:solidFill>
                <a:latin typeface="Times New Roman" panose="02020603050405020304" charset="0"/>
                <a:ea typeface="汉仪中宋简" panose="02010600000101010101" charset="-122"/>
                <a:cs typeface="微软雅黑" panose="020b0503020204020204" pitchFamily="34" charset="-122"/>
                <a:sym typeface="Arial" panose="020b0604020202020204" pitchFamily="34" charset="0"/>
              </a:rPr>
              <a:t>预习检查</a:t>
            </a:r>
          </a:p>
        </p:txBody>
      </p:sp>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strator.SC-201810291446\Desktop\e7cd7b899e510fb31ec19788d933c895d0430cd0.jpge7cd7b899e510fb31ec19788d933c895d0430cd0"/>
          <p:cNvPicPr>
            <a:picLocks noChangeAspect="1"/>
          </p:cNvPicPr>
          <p:nvPr>
            <p:custDataLst>
              <p:tags r:id="rId3"/>
            </p:custDataLst>
          </p:nvPr>
        </p:nvPicPr>
        <p:blipFill>
          <a:blip r:embed="rId2"/>
          <a:stretch>
            <a:fillRect/>
          </a:stretch>
        </p:blipFill>
        <p:spPr>
          <a:xfrm>
            <a:off x="7100570" y="1398905"/>
            <a:ext cx="3900805" cy="4706620"/>
          </a:xfrm>
          <a:prstGeom prst="rect">
            <a:avLst/>
          </a:prstGeom>
        </p:spPr>
      </p:pic>
      <p:sp>
        <p:nvSpPr>
          <p:cNvPr id="3" name="Title 6"/>
          <p:cNvSpPr txBox="1"/>
          <p:nvPr>
            <p:custDataLst>
              <p:tags r:id="rId4"/>
            </p:custDataLst>
          </p:nvPr>
        </p:nvSpPr>
        <p:spPr>
          <a:xfrm>
            <a:off x="674370" y="1254125"/>
            <a:ext cx="5255895" cy="531876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lang="zh-CN" altLang="en-US" sz="2000" spc="50">
                <a:ln w="3175">
                  <a:noFill/>
                  <a:prstDash val="dash"/>
                </a:ln>
                <a:solidFill>
                  <a:sysClr val="windowText" lastClr="000000">
                    <a:lumMod val="65000"/>
                    <a:lumOff val="35000"/>
                  </a:sysClr>
                </a:solidFill>
                <a:latin typeface="Times New Roman" panose="02020603050405020304" charset="0"/>
                <a:ea typeface="汉仪全唐诗简繁" panose="00020600040101010101" charset="-122"/>
                <a:cs typeface="微软雅黑" panose="020b0503020204020204" pitchFamily="34" charset="-122"/>
              </a:rPr>
              <a:t>杨成武（1914年10月27日—2004年2月14日），福建省长汀县客家人，是中共的优秀党员，共产主义战士，无产阶级革命家、军事家。 </a:t>
            </a:r>
          </a:p>
          <a:p>
            <a:pPr algn="just">
              <a:lnSpc>
                <a:spcPct val="130000"/>
              </a:lnSpc>
              <a:spcAft>
                <a:spcPts val="800"/>
              </a:spcAft>
            </a:pPr>
            <a:r>
              <a:rPr lang="zh-CN" altLang="en-US" sz="2000" spc="50">
                <a:ln w="3175">
                  <a:noFill/>
                  <a:prstDash val="dash"/>
                </a:ln>
                <a:solidFill>
                  <a:sysClr val="windowText" lastClr="000000">
                    <a:lumMod val="65000"/>
                    <a:lumOff val="35000"/>
                  </a:sysClr>
                </a:solidFill>
                <a:latin typeface="Times New Roman" panose="02020603050405020304" charset="0"/>
                <a:ea typeface="汉仪全唐诗简繁" panose="00020600040101010101" charset="-122"/>
                <a:cs typeface="微软雅黑" panose="020b0503020204020204" pitchFamily="34" charset="-122"/>
              </a:rPr>
              <a:t>杨成武于1929年参加革命，1930年加入中国共产党。17岁当上团政委。后任红1军团第1师政治委员，指挥过抗日战争、解放战争，为创建新中国立下了不朽功勋。1955年被授予上将军衔。1955年获一级八一勋章、一级独立自由勋章和一级解放勋章，1988年获一级红星功勋荣誉章。</a:t>
            </a:r>
          </a:p>
        </p:txBody>
      </p:sp>
      <p:sp>
        <p:nvSpPr>
          <p:cNvPr id="4" name="Title 6"/>
          <p:cNvSpPr txBox="1"/>
          <p:nvPr>
            <p:custDataLst>
              <p:tags r:id="rId5"/>
            </p:custDataLst>
          </p:nvPr>
        </p:nvSpPr>
        <p:spPr>
          <a:xfrm>
            <a:off x="673735" y="455930"/>
            <a:ext cx="5256530" cy="798195"/>
          </a:xfrm>
          <a:prstGeom prst="rect">
            <a:avLst/>
          </a:prstGeom>
          <a:noFill/>
          <a:ln w="3175">
            <a:noFill/>
            <a:prstDash val="dash"/>
          </a:ln>
        </p:spPr>
        <p:txBody>
          <a:bodyPr wrap="square" lIns="72000" tIns="36000" rIns="72000" bIns="108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lvl="0">
              <a:lnSpc>
                <a:spcPct val="120000"/>
              </a:lnSpc>
            </a:pPr>
            <a:r>
              <a:rPr lang="zh-CN" altLang="en-US" sz="3600" b="1" spc="300">
                <a:ln w="3175">
                  <a:noFill/>
                  <a:prstDash val="dash"/>
                </a:ln>
                <a:solidFill>
                  <a:sysClr val="windowText" lastClr="000000">
                    <a:lumMod val="75000"/>
                    <a:lumOff val="25000"/>
                  </a:sysClr>
                </a:solidFill>
                <a:latin typeface="Times New Roman" panose="02020603050405020304" charset="0"/>
                <a:ea typeface="汉仪中宋简" panose="02010600000101010101" charset="-122"/>
                <a:cs typeface="微软雅黑" panose="020b0503020204020204" pitchFamily="34" charset="-122"/>
              </a:rPr>
              <a:t>作者介绍</a:t>
            </a:r>
          </a:p>
        </p:txBody>
      </p:sp>
    </p:spTree>
    <p:custDataLst>
      <p:tags r:id="rId6"/>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strator.SC-201810291446\Desktop\ac4bd11373f0820213ee3ffe40fbfbedaa641bf6.jpgac4bd11373f0820213ee3ffe40fbfbedaa641bf6"/>
          <p:cNvPicPr>
            <a:picLocks noChangeAspect="1"/>
          </p:cNvPicPr>
          <p:nvPr>
            <p:custDataLst>
              <p:tags r:id="rId3"/>
            </p:custDataLst>
          </p:nvPr>
        </p:nvPicPr>
        <p:blipFill>
          <a:blip r:embed="rId2"/>
          <a:stretch>
            <a:fillRect/>
          </a:stretch>
        </p:blipFill>
        <p:spPr>
          <a:xfrm>
            <a:off x="7214870" y="2071370"/>
            <a:ext cx="3896360" cy="3152775"/>
          </a:xfrm>
          <a:prstGeom prst="rect">
            <a:avLst/>
          </a:prstGeom>
        </p:spPr>
      </p:pic>
      <p:sp>
        <p:nvSpPr>
          <p:cNvPr id="3" name="Title 6"/>
          <p:cNvSpPr txBox="1"/>
          <p:nvPr>
            <p:custDataLst>
              <p:tags r:id="rId4"/>
            </p:custDataLst>
          </p:nvPr>
        </p:nvSpPr>
        <p:spPr>
          <a:xfrm>
            <a:off x="674370" y="1254125"/>
            <a:ext cx="6026785" cy="531876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lang="zh-CN" altLang="en-US" sz="2000" spc="50">
                <a:ln w="3175">
                  <a:noFill/>
                  <a:prstDash val="dash"/>
                </a:ln>
                <a:solidFill>
                  <a:sysClr val="windowText" lastClr="000000">
                    <a:lumMod val="65000"/>
                    <a:lumOff val="35000"/>
                  </a:sysClr>
                </a:solidFill>
                <a:latin typeface="Times New Roman" panose="02020603050405020304" charset="0"/>
                <a:ea typeface="汉仪全唐诗简繁" panose="00020600040101010101" charset="-122"/>
                <a:cs typeface="微软雅黑" panose="020b0503020204020204" pitchFamily="34" charset="-122"/>
              </a:rPr>
              <a:t>1934年10月，第五次反“围剿”失败后，中央主力红军为摆脱国民党军队的包围追击，被迫实行战略性转移，退出中央根据地，进行长征。长征是人类历史上的伟大奇迹，中央红军共进行了380余次战斗，攻占700多座县城，红军牺牲了营以上干部多达430余人，平均年龄不到30岁，共击溃国民党军数百个团，其间共经过14个省，翻越18座大山，跨过24条大河，走过荒草地，翻过雪山，行程约二万五千里，红一方面军于1935年10月到达陕北，与陕北红军胜利会师。1936年10月，红二、四方面军到达甘肃会宁地区，同红一方面军会师。红军三大主力会师，标志着万里长征的胜利结束。 这篇文章就是写在长征途中的。</a:t>
            </a:r>
          </a:p>
        </p:txBody>
      </p:sp>
      <p:sp>
        <p:nvSpPr>
          <p:cNvPr id="4" name="Title 6"/>
          <p:cNvSpPr txBox="1"/>
          <p:nvPr>
            <p:custDataLst>
              <p:tags r:id="rId5"/>
            </p:custDataLst>
          </p:nvPr>
        </p:nvSpPr>
        <p:spPr>
          <a:xfrm>
            <a:off x="673735" y="455930"/>
            <a:ext cx="5256530" cy="798195"/>
          </a:xfrm>
          <a:prstGeom prst="rect">
            <a:avLst/>
          </a:prstGeom>
          <a:noFill/>
          <a:ln w="3175">
            <a:noFill/>
            <a:prstDash val="dash"/>
          </a:ln>
        </p:spPr>
        <p:txBody>
          <a:bodyPr wrap="square" lIns="72000" tIns="36000" rIns="72000" bIns="108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lvl="0">
              <a:lnSpc>
                <a:spcPct val="120000"/>
              </a:lnSpc>
            </a:pPr>
            <a:r>
              <a:rPr lang="zh-CN" altLang="en-US" sz="3600" b="1" spc="300">
                <a:ln w="3175">
                  <a:noFill/>
                  <a:prstDash val="dash"/>
                </a:ln>
                <a:solidFill>
                  <a:sysClr val="windowText" lastClr="000000">
                    <a:lumMod val="75000"/>
                    <a:lumOff val="25000"/>
                  </a:sysClr>
                </a:solidFill>
                <a:latin typeface="Times New Roman" panose="02020603050405020304" charset="0"/>
                <a:ea typeface="汉仪中宋简" panose="02010600000101010101" charset="-122"/>
                <a:cs typeface="微软雅黑" panose="020b0503020204020204" pitchFamily="34" charset="-122"/>
              </a:rPr>
              <a:t>写作背景</a:t>
            </a:r>
          </a:p>
        </p:txBody>
      </p:sp>
    </p:spTree>
    <p:custDataLst>
      <p:tags r:id="rId6"/>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2"/>
          <p:cNvSpPr txBox="1"/>
          <p:nvPr>
            <p:custDataLst>
              <p:tags r:id="rId3"/>
            </p:custDataLst>
          </p:nvPr>
        </p:nvSpPr>
        <p:spPr>
          <a:xfrm>
            <a:off x="3444875" y="2300288"/>
            <a:ext cx="1487170" cy="1240790"/>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ct val="0"/>
              </a:spcBef>
              <a:spcAft>
                <a:spcPct val="0"/>
              </a:spcAft>
              <a:buClrTx/>
              <a:buSzTx/>
              <a:buFontTx/>
            </a:pPr>
            <a:r>
              <a:rPr lang="en-US" altLang="zh-CN" sz="7200" b="1" spc="200">
                <a:solidFill>
                  <a:schemeClr val="accent1"/>
                </a:solidFill>
                <a:latin typeface="Times New Roman" panose="02020603050405020304" charset="0"/>
                <a:ea typeface="汉仪全唐诗简繁" panose="00020600040101010101" charset="-122"/>
                <a:cs typeface="Arial" panose="020b0604020202020204" pitchFamily="34" charset="0"/>
                <a:sym typeface="+mn-lt"/>
              </a:rPr>
              <a:t>03</a:t>
            </a:r>
          </a:p>
        </p:txBody>
      </p:sp>
      <p:cxnSp>
        <p:nvCxnSpPr>
          <p:cNvPr id="2" name="直接连接符 1"/>
          <p:cNvCxnSpPr/>
          <p:nvPr>
            <p:custDataLst>
              <p:tags r:id="rId4"/>
            </p:custDataLst>
          </p:nvPr>
        </p:nvCxnSpPr>
        <p:spPr>
          <a:xfrm>
            <a:off x="2935605" y="1844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5"/>
            </p:custDataLst>
          </p:nvPr>
        </p:nvCxnSpPr>
        <p:spPr>
          <a:xfrm>
            <a:off x="2935605" y="3997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ctrTitle" idx="14"/>
            <p:custDataLst>
              <p:tags r:id="rId6"/>
            </p:custDataLst>
          </p:nvPr>
        </p:nvSpPr>
        <p:spPr>
          <a:xfrm>
            <a:off x="5645150" y="2503805"/>
            <a:ext cx="2976245" cy="835660"/>
          </a:xfrm>
        </p:spPr>
        <p:txBody>
          <a:bodyPr>
            <a:noAutofit/>
          </a:bodyPr>
          <a:lstStyle/>
          <a:p>
            <a:r>
              <a:rPr lang="zh-CN" altLang="en-US" sz="4800">
                <a:solidFill>
                  <a:schemeClr val="tx1">
                    <a:lumMod val="65000"/>
                    <a:lumOff val="35000"/>
                  </a:schemeClr>
                </a:solidFill>
                <a:latin typeface="Times New Roman" panose="02020603050405020304" charset="0"/>
                <a:ea typeface="汉仪中宋简" panose="02010600000101010101" charset="-122"/>
                <a:cs typeface="微软雅黑" panose="020b0503020204020204" pitchFamily="34" charset="-122"/>
                <a:sym typeface="Arial" panose="020b0604020202020204" pitchFamily="34" charset="0"/>
              </a:rPr>
              <a:t>课文梳理</a:t>
            </a:r>
          </a:p>
        </p:txBody>
      </p:sp>
    </p:spTree>
    <p:custDataLst>
      <p:tags r:id="rId7"/>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custDataLst>
              <p:tags r:id="rId2"/>
            </p:custDataLst>
          </p:nvPr>
        </p:nvSpPr>
        <p:spPr>
          <a:xfrm>
            <a:off x="4643438" y="2041525"/>
            <a:ext cx="5199063" cy="2774950"/>
          </a:xfrm>
          <a:prstGeom prst="rect">
            <a:avLst/>
          </a:prstGeom>
          <a:noFill/>
        </p:spPr>
        <p:txBody>
          <a:bodyPr lIns="91440" tIns="45720" rIns="91440" bIns="45720" anchor="ctr">
            <a:normAutofit/>
          </a:bodyPr>
          <a:lstStyle/>
          <a:p>
            <a:pPr marL="0" marR="0" lvl="0" indent="0" algn="l" defTabSz="914400" rtl="0" eaLnBrk="1" fontAlgn="auto" latinLnBrk="0" hangingPunct="1">
              <a:lnSpc>
                <a:spcPct val="150000"/>
              </a:lnSpc>
              <a:spcBef>
                <a:spcPct val="0"/>
              </a:spcBef>
              <a:spcAft>
                <a:spcPts val="2000"/>
              </a:spcAft>
              <a:buClrTx/>
              <a:buSzTx/>
              <a:buFontTx/>
              <a:buNone/>
            </a:pPr>
            <a:r>
              <a:rPr kumimoji="0" lang="zh-CN" altLang="en-US" sz="3600" b="0" i="0" u="none" strike="noStrike" kern="1200" cap="none" spc="150" normalizeH="0" baseline="0" noProof="0">
                <a:ln>
                  <a:noFill/>
                </a:ln>
                <a:solidFill>
                  <a:sysClr val="windowText" lastClr="000000">
                    <a:lumMod val="85000"/>
                    <a:lumOff val="15000"/>
                  </a:sysClr>
                </a:solidFill>
                <a:effectLst/>
                <a:uLnTx/>
                <a:uFillTx/>
                <a:latin typeface="Times New Roman" panose="02020603050405020304" charset="0"/>
                <a:ea typeface="汉仪全唐诗简繁" panose="00020600040101010101" charset="-122"/>
                <a:sym typeface="Arial" panose="020b0604020202020204" pitchFamily="34" charset="0"/>
              </a:rPr>
              <a:t>这篇文章的思路结构是怎样的？</a:t>
            </a:r>
          </a:p>
        </p:txBody>
      </p:sp>
      <p:sp>
        <p:nvSpPr>
          <p:cNvPr id="12" name="文本框 11"/>
          <p:cNvSpPr txBox="1"/>
          <p:nvPr>
            <p:custDataLst>
              <p:tags r:id="rId3"/>
            </p:custDataLst>
          </p:nvPr>
        </p:nvSpPr>
        <p:spPr>
          <a:xfrm>
            <a:off x="523875" y="2207579"/>
            <a:ext cx="2644775" cy="2094194"/>
          </a:xfrm>
          <a:prstGeom prst="rect">
            <a:avLst/>
          </a:prstGeom>
          <a:noFill/>
        </p:spPr>
        <p:txBody>
          <a:bodyPr lIns="91440" tIns="45720" rIns="91440" bIns="45720" anchor="ctr" anchorCtr="1">
            <a:normAutofit/>
          </a:bodyPr>
          <a:lstStyle/>
          <a:p>
            <a:pPr marL="0" marR="0" lvl="0" indent="0" algn="l" defTabSz="914400" rtl="0" eaLnBrk="1" fontAlgn="auto" latinLnBrk="0" hangingPunct="1">
              <a:lnSpc>
                <a:spcPct val="120000"/>
              </a:lnSpc>
              <a:spcBef>
                <a:spcPct val="0"/>
              </a:spcBef>
              <a:spcAft>
                <a:spcPct val="0"/>
              </a:spcAft>
              <a:buClrTx/>
              <a:buSzTx/>
              <a:buFontTx/>
              <a:buNone/>
            </a:pPr>
            <a:r>
              <a:rPr kumimoji="0" lang="zh-CN" altLang="en-US" sz="4000" b="1" i="0" u="none" strike="noStrike" kern="1200" cap="none" spc="300" normalizeH="0" baseline="0" noProof="0">
                <a:ln>
                  <a:noFill/>
                </a:ln>
                <a:solidFill>
                  <a:sysClr val="windowText" lastClr="000000">
                    <a:lumMod val="85000"/>
                    <a:lumOff val="15000"/>
                  </a:sysClr>
                </a:solidFill>
                <a:effectLst/>
                <a:uLnTx/>
                <a:uFillTx/>
                <a:latin typeface="Times New Roman" panose="02020603050405020304" charset="0"/>
                <a:ea typeface="汉仪中宋简" panose="02010600000101010101" charset="-122"/>
                <a:sym typeface="Arial" panose="020b0604020202020204" pitchFamily="34" charset="0"/>
              </a:rPr>
              <a:t>初读感知</a:t>
            </a:r>
          </a:p>
        </p:txBody>
      </p:sp>
      <p:sp>
        <p:nvSpPr>
          <p:cNvPr id="3" name="矩形 2"/>
          <p:cNvSpPr/>
          <p:nvPr>
            <p:custDataLst>
              <p:tags r:id="rId4"/>
            </p:custDataLst>
          </p:nvPr>
        </p:nvSpPr>
        <p:spPr>
          <a:xfrm>
            <a:off x="754325" y="4301772"/>
            <a:ext cx="2157212" cy="125131"/>
          </a:xfrm>
          <a:prstGeom prst="rect">
            <a:avLst/>
          </a:prstGeom>
          <a:ln>
            <a:noFill/>
          </a:ln>
        </p:spPr>
        <p:style>
          <a:lnRef idx="2">
            <a:srgbClr val="0AA7FC">
              <a:shade val="50000"/>
            </a:srgbClr>
          </a:lnRef>
          <a:fillRef idx="1">
            <a:srgbClr val="0AA7FC"/>
          </a:fillRef>
          <a:effectRef idx="0">
            <a:srgbClr val="0AA7FC"/>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ysClr val="windowText" lastClr="000000">
                  <a:lumMod val="85000"/>
                  <a:lumOff val="15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custDataLst>
              <p:tags r:id="rId5"/>
            </p:custDataLst>
          </p:nvPr>
        </p:nvSpPr>
        <p:spPr>
          <a:xfrm>
            <a:off x="2311400" y="946150"/>
            <a:ext cx="8893175" cy="4967288"/>
          </a:xfrm>
          <a:custGeom>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ysClr val="window" lastClr="FFFFFF">
                <a:lumMod val="85000"/>
                <a:alpha val="75000"/>
              </a:sysClr>
            </a:solidFill>
          </a:ln>
        </p:spPr>
        <p:style>
          <a:lnRef idx="2">
            <a:srgbClr val="0AA7FC">
              <a:shade val="50000"/>
            </a:srgbClr>
          </a:lnRef>
          <a:fillRef idx="1">
            <a:srgbClr val="0AA7FC"/>
          </a:fillRef>
          <a:effectRef idx="0">
            <a:srgbClr val="0AA7FC"/>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6"/>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ID" val="custom20205396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5396"/>
  <p:tag name="KSO_WM_TEMPLATE_MASTER_TYPE" val="1"/>
  <p:tag name="KSO_WM_TEMPLATE_SUBCATEGORY" val="0"/>
</p:tagLst>
</file>

<file path=ppt/tags/tag101.xml><?xml version="1.0" encoding="utf-8"?>
<p:tagLst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IAGRAM_ISNUMVISUAL" val="0"/>
  <p:tag name="KSO_WM_UNIT_DIAGRAM_ISREFERUNIT" val="0"/>
  <p:tag name="KSO_WM_UNIT_HIGHLIGHT" val="0"/>
  <p:tag name="KSO_WM_UNIT_ID" val="diagram20200871_1*d*1"/>
  <p:tag name="KSO_WM_UNIT_INDEX" val="1"/>
  <p:tag name="KSO_WM_UNIT_LAYERLEVEL" val="1"/>
  <p:tag name="KSO_WM_UNIT_PLACING_PICTURE_INFO" val="{&quot;full_picture&quot;:false,&quot;last_crop_picture&quot;:&quot;1-1&quot;,&quot;selected&quot;:&quot;1-1&quot;,&quot;spacing&quot;:6}"/>
  <p:tag name="KSO_WM_UNIT_SUPPORT_UNIT_TYPE" val="[&quot;all&quot;]"/>
  <p:tag name="KSO_WM_UNIT_TYPE" val="d"/>
  <p:tag name="KSO_WM_UNIT_VALUE" val="1567*1463"/>
</p:tagLst>
</file>

<file path=ppt/tags/tag102.xml><?xml version="1.0" encoding="utf-8"?>
<p:tagLst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71_1*f*1"/>
  <p:tag name="KSO_WM_UNIT_INDEX" val="1"/>
  <p:tag name="KSO_WM_UNIT_LAYERLEVEL" val="1"/>
  <p:tag name="KSO_WM_UNIT_NOCLEAR" val="0"/>
  <p:tag name="KSO_WM_UNIT_PRESET_TEXT" val="点击输入正文"/>
  <p:tag name="KSO_WM_UNIT_SHOW_EDIT_AREA_INDICATION" val="1"/>
  <p:tag name="KSO_WM_UNIT_TYPE" val="f"/>
  <p:tag name="KSO_WM_UNIT_VALUE" val="288"/>
</p:tagLst>
</file>

<file path=ppt/tags/tag103.xml><?xml version="1.0" encoding="utf-8"?>
<p:tagLst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28;36;4"/>
  <p:tag name="KSO_WM_UNIT_DIAGRAM_ISNUMVISUAL" val="0"/>
  <p:tag name="KSO_WM_UNIT_DIAGRAM_ISREFERUNIT" val="0"/>
  <p:tag name="KSO_WM_UNIT_HIGHLIGHT" val="0"/>
  <p:tag name="KSO_WM_UNIT_ID" val="diagram20200871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104.xml><?xml version="1.0" encoding="utf-8"?>
<p:tagLst xmlns:p="http://schemas.openxmlformats.org/presentationml/2006/main">
  <p:tag name="KSO_WM_BEAUTIFY_FLAG" val="#wm#"/>
  <p:tag name="KSO_WM_SLIDE_BACKGROUND" val="[&quot;general&quot;,&quot;frame&quot;,&quot;leftRight&quot;]"/>
  <p:tag name="KSO_WM_SLIDE_CAN_ADD_NAVIGATION" val="1"/>
  <p:tag name="KSO_WM_SLIDE_ID" val="diagram20200871_1"/>
  <p:tag name="KSO_WM_SLIDE_INDEX" val="1"/>
  <p:tag name="KSO_WM_SLIDE_ITEM_CNT" val="0"/>
  <p:tag name="KSO_WM_SLIDE_LAYOUT" val="a_d_f"/>
  <p:tag name="KSO_WM_SLIDE_LAYOUT_CNT" val="1_1_1"/>
  <p:tag name="KSO_WM_SLIDE_LAYOUT_INFO" val="{&quot;direction&quot;:1,&quot;horizontalAlign&quot;:-1,&quot;verticalAlign&quot;:-1,&quot;type&quot;:0,&quot;diagramDirection&quot;:0,&quot;canSetOverLayout&quot;:0,&quot;isOverLayout&quot;:0,&quot;normalSize&quot;:{&quot;size1&quot;:51.8},&quot;minSize&quot;:{&quot;size1&quot;:30.3},&quot;maxSize&quot;:{&quot;size1&quot;:69.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0,&quot;diagramDirection&quot;:0,&quot;canSetOverLayout&quot;:0,&quot;isOverLayout&quot;:0,&quot;margin&quot;:{&quot;left&quot;:1.69,&quot;top&quot;:1.69,&quot;right&quot;:1.244,&quot;bottom&quot;:1.69},&quot;edge&quot;:{&quot;left&quot;:true,&quot;top&quot;:true,&quot;right&quot;:false,&quot;bottom&quot;:true}},{&quot;direction&quot;:0,&quot;horizontalAlign&quot;:0,&quot;verticalAlign&quot;:1,&quot;type&quot;:0,&quot;diagramDirection&quot;:0,&quot;canSetOverLayout&quot;:0,&quot;isOverLayout&quot;:0,&quot;margin&quot;:{&quot;left&quot;:0.026,&quot;top&quot;:1.69,&quot;right&quot;:1.69,&quot;bottom&quot;:1.69},&quot;marginOverLayout&quot;:{&quot;left&quot;:0.026,&quot;top&quot;:0.0,&quot;right&quot;:0.0,&quot;bottom&quot;:0.0},&quot;edge&quot;:{&quot;left&quot;:false,&quot;top&quot;:true,&quot;right&quot;:true,&quot;bottom&quot;:true},&quot;backgroundInfo&quot;:[{&quot;type&quot;:&quot;leftRight&quot;,&quot;left&quot;:0.2749708,&quot;top&quot;:0.0,&quot;right&quot;:0.0,&quot;bottom&quot;:0.0,&quot;leftAbs&quot;:false,&quot;topAbs&quot;:false,&quot;rightAbs&quot;:false,&quot;bottomAbs&quot;:false}]}]}"/>
  <p:tag name="KSO_WM_SLIDE_POSITION" val="47*47"/>
  <p:tag name="KSO_WM_SLIDE_RATIO" val="1.777778"/>
  <p:tag name="KSO_WM_SLIDE_SIZE" val="865*445"/>
  <p:tag name="KSO_WM_SLIDE_SUBTYPE" val="picTxt"/>
  <p:tag name="KSO_WM_SLIDE_TYPE" val="text"/>
  <p:tag name="KSO_WM_TAG_VERSION" val="1.0"/>
  <p:tag name="KSO_WM_TEMPLATE_CATEGORY" val="diagram"/>
  <p:tag name="KSO_WM_TEMPLATE_COLOR_TYPE" val="1"/>
  <p:tag name="KSO_WM_TEMPLATE_INDEX" val="20200871"/>
  <p:tag name="KSO_WM_TEMPLATE_MASTER_TYPE" val="0"/>
  <p:tag name="KSO_WM_TEMPLATE_SUBCATEGORY" val="11"/>
  <p:tag name="KSO_WM_UNIT_SHOW_EDIT_AREA_INDICATION" val="1"/>
</p:tagLst>
</file>

<file path=ppt/tags/tag105.xml><?xml version="1.0" encoding="utf-8"?>
<p:tagLst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IAGRAM_ISNUMVISUAL" val="0"/>
  <p:tag name="KSO_WM_UNIT_DIAGRAM_ISREFERUNIT" val="0"/>
  <p:tag name="KSO_WM_UNIT_HIGHLIGHT" val="0"/>
  <p:tag name="KSO_WM_UNIT_ID" val="diagram20200871_1*d*1"/>
  <p:tag name="KSO_WM_UNIT_INDEX" val="1"/>
  <p:tag name="KSO_WM_UNIT_LAYERLEVEL" val="1"/>
  <p:tag name="KSO_WM_UNIT_PLACING_PICTURE_INFO" val="{&quot;full_picture&quot;:false,&quot;last_crop_picture&quot;:&quot;1-1&quot;,&quot;selected&quot;:&quot;1-1&quot;,&quot;spacing&quot;:6}"/>
  <p:tag name="KSO_WM_UNIT_SUPPORT_UNIT_TYPE" val="[&quot;all&quot;]"/>
  <p:tag name="KSO_WM_UNIT_TYPE" val="d"/>
  <p:tag name="KSO_WM_UNIT_VALUE" val="1567*1463"/>
</p:tagLst>
</file>

<file path=ppt/tags/tag106.xml><?xml version="1.0" encoding="utf-8"?>
<p:tagLst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71_1*f*1"/>
  <p:tag name="KSO_WM_UNIT_INDEX" val="1"/>
  <p:tag name="KSO_WM_UNIT_LAYERLEVEL" val="1"/>
  <p:tag name="KSO_WM_UNIT_NOCLEAR" val="0"/>
  <p:tag name="KSO_WM_UNIT_PRESET_TEXT" val="点击输入正文"/>
  <p:tag name="KSO_WM_UNIT_SHOW_EDIT_AREA_INDICATION" val="1"/>
  <p:tag name="KSO_WM_UNIT_TYPE" val="f"/>
  <p:tag name="KSO_WM_UNIT_VALUE" val="288"/>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28;36;4"/>
  <p:tag name="KSO_WM_UNIT_DIAGRAM_ISNUMVISUAL" val="0"/>
  <p:tag name="KSO_WM_UNIT_DIAGRAM_ISREFERUNIT" val="0"/>
  <p:tag name="KSO_WM_UNIT_HIGHLIGHT" val="0"/>
  <p:tag name="KSO_WM_UNIT_ID" val="diagram20200871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108.xml><?xml version="1.0" encoding="utf-8"?>
<p:tagLst xmlns:p="http://schemas.openxmlformats.org/presentationml/2006/main">
  <p:tag name="KSO_WM_BEAUTIFY_FLAG" val="#wm#"/>
  <p:tag name="KSO_WM_SLIDE_BACKGROUND" val="[&quot;general&quot;,&quot;frame&quot;,&quot;leftRight&quot;]"/>
  <p:tag name="KSO_WM_SLIDE_CAN_ADD_NAVIGATION" val="1"/>
  <p:tag name="KSO_WM_SLIDE_ID" val="diagram20200871_1"/>
  <p:tag name="KSO_WM_SLIDE_INDEX" val="1"/>
  <p:tag name="KSO_WM_SLIDE_ITEM_CNT" val="0"/>
  <p:tag name="KSO_WM_SLIDE_LAYOUT" val="a_d_f"/>
  <p:tag name="KSO_WM_SLIDE_LAYOUT_CNT" val="1_1_1"/>
  <p:tag name="KSO_WM_SLIDE_LAYOUT_INFO" val="{&quot;direction&quot;:1,&quot;horizontalAlign&quot;:-1,&quot;verticalAlign&quot;:-1,&quot;type&quot;:0,&quot;diagramDirection&quot;:0,&quot;canSetOverLayout&quot;:0,&quot;isOverLayout&quot;:0,&quot;normalSize&quot;:{&quot;size1&quot;:51.8},&quot;minSize&quot;:{&quot;size1&quot;:30.3},&quot;maxSize&quot;:{&quot;size1&quot;:69.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0,&quot;diagramDirection&quot;:0,&quot;canSetOverLayout&quot;:0,&quot;isOverLayout&quot;:0,&quot;margin&quot;:{&quot;left&quot;:1.69,&quot;top&quot;:1.69,&quot;right&quot;:1.244,&quot;bottom&quot;:1.69},&quot;edge&quot;:{&quot;left&quot;:true,&quot;top&quot;:true,&quot;right&quot;:false,&quot;bottom&quot;:true}},{&quot;direction&quot;:0,&quot;horizontalAlign&quot;:0,&quot;verticalAlign&quot;:1,&quot;type&quot;:0,&quot;diagramDirection&quot;:0,&quot;canSetOverLayout&quot;:0,&quot;isOverLayout&quot;:0,&quot;margin&quot;:{&quot;left&quot;:0.026,&quot;top&quot;:1.69,&quot;right&quot;:1.69,&quot;bottom&quot;:1.69},&quot;marginOverLayout&quot;:{&quot;left&quot;:0.026,&quot;top&quot;:0.0,&quot;right&quot;:0.0,&quot;bottom&quot;:0.0},&quot;edge&quot;:{&quot;left&quot;:false,&quot;top&quot;:true,&quot;right&quot;:true,&quot;bottom&quot;:true},&quot;backgroundInfo&quot;:[{&quot;type&quot;:&quot;leftRight&quot;,&quot;left&quot;:0.2749708,&quot;top&quot;:0.0,&quot;right&quot;:0.0,&quot;bottom&quot;:0.0,&quot;leftAbs&quot;:false,&quot;topAbs&quot;:false,&quot;rightAbs&quot;:false,&quot;bottomAbs&quot;:false}]}]}"/>
  <p:tag name="KSO_WM_SLIDE_POSITION" val="47*47"/>
  <p:tag name="KSO_WM_SLIDE_RATIO" val="1.777778"/>
  <p:tag name="KSO_WM_SLIDE_SIZE" val="865*445"/>
  <p:tag name="KSO_WM_SLIDE_SUBTYPE" val="picTxt"/>
  <p:tag name="KSO_WM_SLIDE_TYPE" val="text"/>
  <p:tag name="KSO_WM_TAG_VERSION" val="1.0"/>
  <p:tag name="KSO_WM_TEMPLATE_CATEGORY" val="diagram"/>
  <p:tag name="KSO_WM_TEMPLATE_COLOR_TYPE" val="1"/>
  <p:tag name="KSO_WM_TEMPLATE_INDEX" val="20200871"/>
  <p:tag name="KSO_WM_TEMPLATE_MASTER_TYPE" val="0"/>
  <p:tag name="KSO_WM_TEMPLATE_SUBCATEGORY" val="11"/>
  <p:tag name="KSO_WM_UNIT_SHOW_EDIT_AREA_INDICATION" val="1"/>
</p:tagLst>
</file>

<file path=ppt/tags/tag109.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1"/>
  <p:tag name="KSO_WM_UNIT_DIAGRAM_ISNUMVISUAL" val="0"/>
  <p:tag name="KSO_WM_UNIT_DIAGRAM_ISREFERUNIT" val="0"/>
  <p:tag name="KSO_WM_UNIT_HIGHLIGHT" val="0"/>
  <p:tag name="KSO_WM_UNIT_ID" val="custom20205396_7*e*1"/>
  <p:tag name="KSO_WM_UNIT_INDEX" val="1"/>
  <p:tag name="KSO_WM_UNIT_LAYERLEVEL" val="1"/>
  <p:tag name="KSO_WM_UNIT_NOCLEAR" val="0"/>
  <p:tag name="KSO_WM_UNIT_PRESET_TEXT" val="01"/>
  <p:tag name="KSO_WM_UNIT_TYPE" val="e"/>
  <p:tag name="KSO_WM_UNIT_VALUE"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1"/>
  <p:tag name="KSO_WM_UNIT_INDEX" val="1"/>
  <p:tag name="KSO_WM_UNIT_LAYERLEVEL" val="1"/>
  <p:tag name="KSO_WM_UNIT_TYPE" val="i"/>
</p:tagLst>
</file>

<file path=ppt/tags/tag111.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2"/>
  <p:tag name="KSO_WM_UNIT_INDEX" val="2"/>
  <p:tag name="KSO_WM_UNIT_LAYERLEVEL" val="1"/>
  <p:tag name="KSO_WM_UNIT_TYPE" val="i"/>
</p:tagLst>
</file>

<file path=ppt/tags/tag112.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113.xml><?xml version="1.0" encoding="utf-8"?>
<p:tagLst xmlns:p="http://schemas.openxmlformats.org/presentationml/2006/main">
  <p:tag name="KSO_WM_BEAUTIFY_FLAG" val="#wm#"/>
  <p:tag name="KSO_WM_SLIDE_ID" val="custom20205396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5396"/>
  <p:tag name="KSO_WM_TEMPLATE_MASTER_TYPE" val="1"/>
  <p:tag name="KSO_WM_TEMPLATE_SUBCATEGORY" val="0"/>
</p:tagLst>
</file>

<file path=ppt/tags/tag114.xml><?xml version="1.0" encoding="utf-8"?>
<p:tagLst xmlns:p="http://schemas.openxmlformats.org/presentationml/2006/main">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f*1"/>
  <p:tag name="KSO_WM_UNIT_INDEX" val="1"/>
  <p:tag name="KSO_WM_UNIT_ISCONTENTSTITLE" val="0"/>
  <p:tag name="KSO_WM_UNIT_LAYERLEVEL" val="1"/>
  <p:tag name="KSO_WM_UNIT_NOCLEAR" val="0"/>
  <p:tag name="KSO_WM_UNIT_PRESET_TEXT" val="户外拓展训练通常利用崇山峻岭、翰海大川等自然环境，通过精心设计的活动达到“磨练意志、陶冶情操、完善人格、熔炼团队”的拓展培训目的。"/>
  <p:tag name="KSO_WM_UNIT_SUBTYPE" val="a"/>
  <p:tag name="KSO_WM_UNIT_TYPE" val="f"/>
  <p:tag name="KSO_WM_UNIT_VALUE" val="170"/>
</p:tagLst>
</file>

<file path=ppt/tags/tag115.xml><?xml version="1.0" encoding="utf-8"?>
<p:tagLst xmlns:p="http://schemas.openxmlformats.org/presentationml/2006/main">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a*1"/>
  <p:tag name="KSO_WM_UNIT_INDEX" val="1"/>
  <p:tag name="KSO_WM_UNIT_ISCONTENTSTITLE" val="0"/>
  <p:tag name="KSO_WM_UNIT_ISNUMDGMTITLE" val="0"/>
  <p:tag name="KSO_WM_UNIT_LAYERLEVEL" val="1"/>
  <p:tag name="KSO_WM_UNIT_NOCLEAR" val="0"/>
  <p:tag name="KSO_WM_UNIT_PRESET_TEXT" val="户外拓展&#10;训练目的"/>
  <p:tag name="KSO_WM_UNIT_TYPE" val="a"/>
  <p:tag name="KSO_WM_UNIT_VALUE" val="14"/>
</p:tagLst>
</file>

<file path=ppt/tags/tag116.xml><?xml version="1.0" encoding="utf-8"?>
<p:tagLst xmlns:p="http://schemas.openxmlformats.org/presentationml/2006/main">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i*1"/>
  <p:tag name="KSO_WM_UNIT_INDEX" val="1"/>
  <p:tag name="KSO_WM_UNIT_LAYERLEVEL" val="1"/>
  <p:tag name="KSO_WM_UNIT_TYPE" val="i"/>
</p:tagLst>
</file>

<file path=ppt/tags/tag117.xml><?xml version="1.0" encoding="utf-8"?>
<p:tagLst xmlns:p="http://schemas.openxmlformats.org/presentationml/2006/main">
  <p:tag name="KSO_WM_BEAUTIFY_FLAG" val="#wm#"/>
  <p:tag name="KSO_WM_TAG_VERSION" val="1.0"/>
  <p:tag name="KSO_WM_TEMPLATE_CATEGORY" val="diagram"/>
  <p:tag name="KSO_WM_TEMPLATE_INDEX" val="20200481"/>
  <p:tag name="KSO_WM_UNIT_COMPATIBLE" val="0"/>
  <p:tag name="KSO_WM_UNIT_DIAGRAM_ISNUMVISUAL" val="0"/>
  <p:tag name="KSO_WM_UNIT_DIAGRAM_ISREFERUNIT" val="0"/>
  <p:tag name="KSO_WM_UNIT_HIGHLIGHT" val="0"/>
  <p:tag name="KSO_WM_UNIT_ID" val="diagram20200481_1*i*2"/>
  <p:tag name="KSO_WM_UNIT_INDEX" val="2"/>
  <p:tag name="KSO_WM_UNIT_LAYERLEVEL" val="1"/>
  <p:tag name="KSO_WM_UNIT_TYPE" val="i"/>
</p:tagLst>
</file>

<file path=ppt/tags/tag118.xml><?xml version="1.0" encoding="utf-8"?>
<p:tagLst xmlns:p="http://schemas.openxmlformats.org/presentationml/2006/main">
  <p:tag name="KSO_WM_BEAUTIFY_FLAG" val="#wm#"/>
  <p:tag name="KSO_WM_SLIDE_ID" val="diagram20200481_1"/>
  <p:tag name="KSO_WM_SLIDE_INDEX" val="1"/>
  <p:tag name="KSO_WM_SLIDE_ITEM_CNT" val="0"/>
  <p:tag name="KSO_WM_SLIDE_LAYOUT" val="a_f"/>
  <p:tag name="KSO_WM_SLIDE_LAYOUT_CNT" val="1_1"/>
  <p:tag name="KSO_WM_SLIDE_POSITION" val="41*74"/>
  <p:tag name="KSO_WM_SLIDE_SIZE" val="841*391"/>
  <p:tag name="KSO_WM_SLIDE_SUBTYPE" val="pureTxt"/>
  <p:tag name="KSO_WM_SLIDE_TYPE" val="text"/>
  <p:tag name="KSO_WM_TAG_VERSION" val="1.0"/>
  <p:tag name="KSO_WM_TEMPLATE_CATEGORY" val="diagram"/>
  <p:tag name="KSO_WM_TEMPLATE_COLOR_TYPE" val="1"/>
  <p:tag name="KSO_WM_TEMPLATE_INDEX" val="20200481"/>
  <p:tag name="KSO_WM_TEMPLATE_MASTER_TYPE" val="0"/>
  <p:tag name="KSO_WM_TEMPLATE_SUBCATEGORY" val="0"/>
</p:tagLst>
</file>

<file path=ppt/tags/tag119.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32;36;4"/>
  <p:tag name="KSO_WM_UNIT_DIAGRAM_ISNUMVISUAL" val="0"/>
  <p:tag name="KSO_WM_UNIT_DIAGRAM_ISREFERUNIT" val="0"/>
  <p:tag name="KSO_WM_UNIT_HIGHLIGHT" val="0"/>
  <p:tag name="KSO_WM_UNIT_ID" val="diagram20200864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TYPE" val="a"/>
  <p:tag name="KSO_WM_UNIT_VALUE" val="52"/>
</p:tagLst>
</file>

<file path=ppt/tags/tag121.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22.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23.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32;36;4"/>
  <p:tag name="KSO_WM_UNIT_DIAGRAM_ISNUMVISUAL" val="0"/>
  <p:tag name="KSO_WM_UNIT_DIAGRAM_ISREFERUNIT" val="0"/>
  <p:tag name="KSO_WM_UNIT_HIGHLIGHT" val="0"/>
  <p:tag name="KSO_WM_UNIT_ID" val="diagram20200864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TYPE" val="a"/>
  <p:tag name="KSO_WM_UNIT_VALUE" val="52"/>
</p:tagLst>
</file>

<file path=ppt/tags/tag124.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25.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26.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32;36;4"/>
  <p:tag name="KSO_WM_UNIT_DIAGRAM_ISNUMVISUAL" val="0"/>
  <p:tag name="KSO_WM_UNIT_DIAGRAM_ISREFERUNIT" val="0"/>
  <p:tag name="KSO_WM_UNIT_HIGHLIGHT" val="0"/>
  <p:tag name="KSO_WM_UNIT_ID" val="diagram20200864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TYPE" val="a"/>
  <p:tag name="KSO_WM_UNIT_VALUE" val="52"/>
</p:tagLst>
</file>

<file path=ppt/tags/tag127.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28.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1"/>
  <p:tag name="KSO_WM_UNIT_DIAGRAM_ISNUMVISUAL" val="0"/>
  <p:tag name="KSO_WM_UNIT_DIAGRAM_ISREFERUNIT" val="0"/>
  <p:tag name="KSO_WM_UNIT_HIGHLIGHT" val="0"/>
  <p:tag name="KSO_WM_UNIT_ID" val="custom20205396_7*e*1"/>
  <p:tag name="KSO_WM_UNIT_INDEX" val="1"/>
  <p:tag name="KSO_WM_UNIT_LAYERLEVEL" val="1"/>
  <p:tag name="KSO_WM_UNIT_NOCLEAR" val="0"/>
  <p:tag name="KSO_WM_UNIT_PRESET_TEXT" val="01"/>
  <p:tag name="KSO_WM_UNIT_TYPE" val="e"/>
  <p:tag name="KSO_WM_UNIT_VALUE" val="1"/>
</p:tagLst>
</file>

<file path=ppt/tags/tag129.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1"/>
  <p:tag name="KSO_WM_UNIT_INDEX" val="1"/>
  <p:tag name="KSO_WM_UNIT_LAYERLEVEL"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2"/>
  <p:tag name="KSO_WM_UNIT_INDEX" val="2"/>
  <p:tag name="KSO_WM_UNIT_LAYERLEVEL" val="1"/>
  <p:tag name="KSO_WM_UNIT_TYPE" val="i"/>
</p:tagLst>
</file>

<file path=ppt/tags/tag131.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132.xml><?xml version="1.0" encoding="utf-8"?>
<p:tagLst xmlns:p="http://schemas.openxmlformats.org/presentationml/2006/main">
  <p:tag name="KSO_WM_BEAUTIFY_FLAG" val="#wm#"/>
  <p:tag name="KSO_WM_SLIDE_ID" val="custom20205396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5396"/>
  <p:tag name="KSO_WM_TEMPLATE_MASTER_TYPE" val="1"/>
  <p:tag name="KSO_WM_TEMPLATE_SUBCATEGORY" val="0"/>
</p:tagLst>
</file>

<file path=ppt/tags/tag133.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34.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35.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36.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37.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38.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39.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41.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1"/>
  <p:tag name="KSO_WM_UNIT_DIAGRAM_ISNUMVISUAL" val="0"/>
  <p:tag name="KSO_WM_UNIT_DIAGRAM_ISREFERUNIT" val="0"/>
  <p:tag name="KSO_WM_UNIT_HIGHLIGHT" val="0"/>
  <p:tag name="KSO_WM_UNIT_ID" val="custom20205396_7*e*1"/>
  <p:tag name="KSO_WM_UNIT_INDEX" val="1"/>
  <p:tag name="KSO_WM_UNIT_LAYERLEVEL" val="1"/>
  <p:tag name="KSO_WM_UNIT_NOCLEAR" val="0"/>
  <p:tag name="KSO_WM_UNIT_PRESET_TEXT" val="01"/>
  <p:tag name="KSO_WM_UNIT_TYPE" val="e"/>
  <p:tag name="KSO_WM_UNIT_VALUE" val="1"/>
</p:tagLst>
</file>

<file path=ppt/tags/tag142.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1"/>
  <p:tag name="KSO_WM_UNIT_INDEX" val="1"/>
  <p:tag name="KSO_WM_UNIT_LAYERLEVEL" val="1"/>
  <p:tag name="KSO_WM_UNIT_TYPE" val="i"/>
</p:tagLst>
</file>

<file path=ppt/tags/tag143.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2"/>
  <p:tag name="KSO_WM_UNIT_INDEX" val="2"/>
  <p:tag name="KSO_WM_UNIT_LAYERLEVEL" val="1"/>
  <p:tag name="KSO_WM_UNIT_TYPE" val="i"/>
</p:tagLst>
</file>

<file path=ppt/tags/tag144.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145.xml><?xml version="1.0" encoding="utf-8"?>
<p:tagLst xmlns:p="http://schemas.openxmlformats.org/presentationml/2006/main">
  <p:tag name="KSO_WM_BEAUTIFY_FLAG" val="#wm#"/>
  <p:tag name="KSO_WM_SLIDE_ID" val="custom20205396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5396"/>
  <p:tag name="KSO_WM_TEMPLATE_MASTER_TYPE" val="1"/>
  <p:tag name="KSO_WM_TEMPLATE_SUBCATEGORY" val="0"/>
</p:tagLst>
</file>

<file path=ppt/tags/tag146.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47.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48.xml><?xml version="1.0" encoding="utf-8"?>
<p:tagLst xmlns:p="http://schemas.openxmlformats.org/presentationml/2006/main">
  <p:tag name="KSO_WM_BEAUTIFY_FLAG" val="#wm#"/>
  <p:tag name="KSO_WM_TAG_VERSION" val="1.0"/>
  <p:tag name="KSO_WM_TEMPLATE_CATEGORY" val="diagram"/>
  <p:tag name="KSO_WM_TEMPLATE_INDEX" val="20200864"/>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64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TYPE" val="f"/>
  <p:tag name="KSO_WM_UNIT_VALUE" val="564"/>
</p:tagLst>
</file>

<file path=ppt/tags/tag149.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864_1"/>
  <p:tag name="KSO_WM_SLIDE_INDEX" val="1"/>
  <p:tag name="KSO_WM_SLIDE_ITEM_CNT" val="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POSITION" val="47*37"/>
  <p:tag name="KSO_WM_SLIDE_RATIO" val="1.777778"/>
  <p:tag name="KSO_WM_SLIDE_SIZE" val="864*454"/>
  <p:tag name="KSO_WM_SLIDE_SUBTYPE" val="pureTxt"/>
  <p:tag name="KSO_WM_SLIDE_TYPE" val="text"/>
  <p:tag name="KSO_WM_TAG_VERSION" val="1.0"/>
  <p:tag name="KSO_WM_TEMPLATE_CATEGORY" val="diagram"/>
  <p:tag name="KSO_WM_TEMPLATE_COLOR_TYPE" val="1"/>
  <p:tag name="KSO_WM_TEMPLATE_INDEX" val="20200864"/>
  <p:tag name="KSO_WM_TEMPLATE_MASTER_TYPE" val="0"/>
  <p:tag name="KSO_WM_TEMPLATE_SUBCATEGORY" val="11"/>
  <p:tag name="KSO_WM_UNIT_SHOW_EDIT_AREA_INDICATION"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1"/>
  <p:tag name="KSO_WM_UNIT_DIAGRAM_ISNUMVISUAL" val="0"/>
  <p:tag name="KSO_WM_UNIT_DIAGRAM_ISREFERUNIT" val="0"/>
  <p:tag name="KSO_WM_UNIT_HIGHLIGHT" val="0"/>
  <p:tag name="KSO_WM_UNIT_ID" val="custom20205396_7*e*1"/>
  <p:tag name="KSO_WM_UNIT_INDEX" val="1"/>
  <p:tag name="KSO_WM_UNIT_LAYERLEVEL" val="1"/>
  <p:tag name="KSO_WM_UNIT_NOCLEAR" val="0"/>
  <p:tag name="KSO_WM_UNIT_PRESET_TEXT" val="01"/>
  <p:tag name="KSO_WM_UNIT_TYPE" val="e"/>
  <p:tag name="KSO_WM_UNIT_VALUE" val="1"/>
</p:tagLst>
</file>

<file path=ppt/tags/tag151.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1"/>
  <p:tag name="KSO_WM_UNIT_INDEX" val="1"/>
  <p:tag name="KSO_WM_UNIT_LAYERLEVEL" val="1"/>
  <p:tag name="KSO_WM_UNIT_TYPE" val="i"/>
</p:tagLst>
</file>

<file path=ppt/tags/tag152.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2"/>
  <p:tag name="KSO_WM_UNIT_INDEX" val="2"/>
  <p:tag name="KSO_WM_UNIT_LAYERLEVEL" val="1"/>
  <p:tag name="KSO_WM_UNIT_TYPE" val="i"/>
</p:tagLst>
</file>

<file path=ppt/tags/tag153.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154.xml><?xml version="1.0" encoding="utf-8"?>
<p:tagLst xmlns:p="http://schemas.openxmlformats.org/presentationml/2006/main">
  <p:tag name="KSO_WM_BEAUTIFY_FLAG" val="#wm#"/>
  <p:tag name="KSO_WM_SLIDE_ID" val="custom20205396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5396"/>
  <p:tag name="KSO_WM_TEMPLATE_MASTER_TYPE" val="1"/>
  <p:tag name="KSO_WM_TEMPLATE_SUBCATEGORY" val="0"/>
</p:tagLst>
</file>

<file path=ppt/tags/tag155.xml><?xml version="1.0" encoding="utf-8"?>
<p:tagLst xmlns:p="http://schemas.openxmlformats.org/presentationml/2006/main">
  <p:tag name="KSO_WM_BEAUTIFY_FLAG" val="#wm#"/>
  <p:tag name="KSO_WM_TAG_VERSION" val="1.0"/>
  <p:tag name="KSO_WM_TEMPLATE_CATEGORY" val="diagram"/>
  <p:tag name="KSO_WM_TEMPLATE_INDEX" val="20200472"/>
  <p:tag name="KSO_WM_UNIT_COMPATIBLE" val="0"/>
  <p:tag name="KSO_WM_UNIT_DIAGRAM_ISNUMVISUAL" val="0"/>
  <p:tag name="KSO_WM_UNIT_DIAGRAM_ISREFERUNIT" val="0"/>
  <p:tag name="KSO_WM_UNIT_HIGHLIGHT" val="0"/>
  <p:tag name="KSO_WM_UNIT_ID" val="diagram20200472_1*f*1"/>
  <p:tag name="KSO_WM_UNIT_INDEX" val="1"/>
  <p:tag name="KSO_WM_UNIT_LAYERLEVEL" val="1"/>
  <p:tag name="KSO_WM_UNIT_NOCLEAR" val="0"/>
  <p:tag name="KSO_WM_UNIT_PRESET_TEXT" val="点击输入正文"/>
  <p:tag name="KSO_WM_UNIT_SHOW_EDIT_AREA_INDICATION" val="1"/>
  <p:tag name="KSO_WM_UNIT_TYPE" val="f"/>
  <p:tag name="KSO_WM_UNIT_VALUE" val="57"/>
</p:tagLst>
</file>

<file path=ppt/tags/tag156.xml><?xml version="1.0" encoding="utf-8"?>
<p:tagLst xmlns:p="http://schemas.openxmlformats.org/presentationml/2006/main">
  <p:tag name="KSO_WM_BEAUTIFY_FLAG" val="#wm#"/>
  <p:tag name="KSO_WM_SLIDE_ID" val="diagram20200472_1"/>
  <p:tag name="KSO_WM_SLIDE_INDEX" val="1"/>
  <p:tag name="KSO_WM_SLIDE_ITEM_CNT" val="0"/>
  <p:tag name="KSO_WM_SLIDE_LAYOUT" val="f"/>
  <p:tag name="KSO_WM_SLIDE_LAYOUT_CNT" val="1"/>
  <p:tag name="KSO_WM_SLIDE_POSITION" val="131*181"/>
  <p:tag name="KSO_WM_SLIDE_SIZE" val="696*176"/>
  <p:tag name="KSO_WM_SLIDE_SUBTYPE" val="pureTxt"/>
  <p:tag name="KSO_WM_SLIDE_TYPE" val="text"/>
  <p:tag name="KSO_WM_TAG_VERSION" val="1.0"/>
  <p:tag name="KSO_WM_TEMPLATE_CATEGORY" val="diagram"/>
  <p:tag name="KSO_WM_TEMPLATE_INDEX" val="20200472"/>
  <p:tag name="KSO_WM_TEMPLATE_SUBCATEGORY" val="0"/>
  <p:tag name="KSO_WM_UNIT_SHOW_EDIT_AREA_INDICATION" val="1"/>
</p:tagLst>
</file>

<file path=ppt/tags/tag157.xml><?xml version="1.0" encoding="utf-8"?>
<p:tagLst xmlns:p="http://schemas.openxmlformats.org/presentationml/2006/main">
  <p:tag name="KSO_WM_BEAUTIFY_FLAG" val="#wm#"/>
  <p:tag name="KSO_WM_TAG_VERSION" val="1.0"/>
  <p:tag name="KSO_WM_TEMPLATE_CATEGORY" val="diagram"/>
  <p:tag name="KSO_WM_TEMPLATE_INDEX" val="20200472"/>
  <p:tag name="KSO_WM_UNIT_COMPATIBLE" val="0"/>
  <p:tag name="KSO_WM_UNIT_DIAGRAM_ISNUMVISUAL" val="0"/>
  <p:tag name="KSO_WM_UNIT_DIAGRAM_ISREFERUNIT" val="0"/>
  <p:tag name="KSO_WM_UNIT_HIGHLIGHT" val="0"/>
  <p:tag name="KSO_WM_UNIT_ID" val="diagram20200472_1*f*1"/>
  <p:tag name="KSO_WM_UNIT_INDEX" val="1"/>
  <p:tag name="KSO_WM_UNIT_LAYERLEVEL" val="1"/>
  <p:tag name="KSO_WM_UNIT_NOCLEAR" val="0"/>
  <p:tag name="KSO_WM_UNIT_PRESET_TEXT" val="点击输入正文"/>
  <p:tag name="KSO_WM_UNIT_SHOW_EDIT_AREA_INDICATION" val="1"/>
  <p:tag name="KSO_WM_UNIT_TYPE" val="f"/>
  <p:tag name="KSO_WM_UNIT_VALUE" val="57"/>
</p:tagLst>
</file>

<file path=ppt/tags/tag158.xml><?xml version="1.0" encoding="utf-8"?>
<p:tagLst xmlns:p="http://schemas.openxmlformats.org/presentationml/2006/main">
  <p:tag name="KSO_WM_BEAUTIFY_FLAG" val="#wm#"/>
  <p:tag name="KSO_WM_SLIDE_ID" val="diagram20200472_1"/>
  <p:tag name="KSO_WM_SLIDE_INDEX" val="1"/>
  <p:tag name="KSO_WM_SLIDE_ITEM_CNT" val="0"/>
  <p:tag name="KSO_WM_SLIDE_LAYOUT" val="f"/>
  <p:tag name="KSO_WM_SLIDE_LAYOUT_CNT" val="1"/>
  <p:tag name="KSO_WM_SLIDE_POSITION" val="131*181"/>
  <p:tag name="KSO_WM_SLIDE_SIZE" val="696*176"/>
  <p:tag name="KSO_WM_SLIDE_SUBTYPE" val="pureTxt"/>
  <p:tag name="KSO_WM_SLIDE_TYPE" val="text"/>
  <p:tag name="KSO_WM_TAG_VERSION" val="1.0"/>
  <p:tag name="KSO_WM_TEMPLATE_CATEGORY" val="diagram"/>
  <p:tag name="KSO_WM_TEMPLATE_INDEX" val="20200472"/>
  <p:tag name="KSO_WM_TEMPLATE_SUBCATEGORY" val="0"/>
  <p:tag name="KSO_WM_UNIT_SHOW_EDIT_AREA_INDICATION" val="1"/>
</p:tagLst>
</file>

<file path=ppt/tags/tag159.xml><?xml version="1.0" encoding="utf-8"?>
<p:tagLst xmlns:p="http://schemas.openxmlformats.org/presentationml/2006/main">
  <p:tag name="AS_OS" val="Unix 3.10 unknown"/>
  <p:tag name="AS_RELEASE_DATE" val="2020.11.30"/>
  <p:tag name="AS_TITLE" val="Aspose.Slides for Java"/>
  <p:tag name="AS_VERSION" val="20.1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4*a*1"/>
  <p:tag name="KSO_WM_UNIT_INDEX" val="1"/>
  <p:tag name="KSO_WM_UNIT_ISCONTENTSTITLE" val="1"/>
  <p:tag name="KSO_WM_UNIT_ISNUMDGMTITLE" val="0"/>
  <p:tag name="KSO_WM_UNIT_LAYERLEVEL" val="1"/>
  <p:tag name="KSO_WM_UNIT_NOCLEAR" val="1"/>
  <p:tag name="KSO_WM_UNIT_PRESET_TEXT" val="目录"/>
  <p:tag name="KSO_WM_UNIT_TEXT_FILL_FORE_SCHEMECOLOR_INDEX" val="13"/>
  <p:tag name="KSO_WM_UNIT_TEXT_FILL_TYPE" val="1"/>
  <p:tag name="KSO_WM_UNIT_TYPE" val="a"/>
  <p:tag name="KSO_WM_UNIT_USESOURCEFORMAT_APPLY" val="1"/>
  <p:tag name="KSO_WM_UNIT_VALUE" val="2"/>
</p:tagLst>
</file>

<file path=ppt/tags/tag6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4*b*1"/>
  <p:tag name="KSO_WM_UNIT_INDEX" val="1"/>
  <p:tag name="KSO_WM_UNIT_ISCONTENTSTITLE" val="0"/>
  <p:tag name="KSO_WM_UNIT_ISNUMDGMTITLE" val="0"/>
  <p:tag name="KSO_WM_UNIT_LAYERLEVEL" val="1"/>
  <p:tag name="KSO_WM_UNIT_NOCLEAR" val="1"/>
  <p:tag name="KSO_WM_UNIT_PRESET_TEXT" val="CONTENTS"/>
  <p:tag name="KSO_WM_UNIT_TEXT_FILL_FORE_SCHEMECOLOR_INDEX" val="13"/>
  <p:tag name="KSO_WM_UNIT_TEXT_FILL_TYPE" val="1"/>
  <p:tag name="KSO_WM_UNIT_TYPE" val="b"/>
  <p:tag name="KSO_WM_UNIT_USESOURCEFORMAT_APPLY" val="1"/>
  <p:tag name="KSO_WM_UNIT_VALUE" val="7"/>
</p:tagLst>
</file>

<file path=ppt/tags/tag6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FILL_FORE_SCHEMECOLOR_INDEX" val="13"/>
  <p:tag name="KSO_WM_UNIT_FILL_TYPE" val="1"/>
  <p:tag name="KSO_WM_UNIT_HIGHLIGHT" val="0"/>
  <p:tag name="KSO_WM_UNIT_ID" val="custom20205081_4*i*1"/>
  <p:tag name="KSO_WM_UNIT_INDEX" val="1"/>
  <p:tag name="KSO_WM_UNIT_LAYERLEVEL" val="1"/>
  <p:tag name="KSO_WM_UNIT_TEXT_FILL_FORE_SCHEMECOLOR_INDEX" val="2"/>
  <p:tag name="KSO_WM_UNIT_TEXT_FILL_TYPE" val="1"/>
  <p:tag name="KSO_WM_UNIT_TYPE" val="i"/>
  <p:tag name="KSO_WM_UNIT_USESOURCEFORMAT_APPLY" val="1"/>
</p:tagLst>
</file>

<file path=ppt/tags/tag6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i*1_1_1"/>
  <p:tag name="KSO_WM_UNIT_INDEX" val="1_1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f*1_1_1"/>
  <p:tag name="KSO_WM_UNIT_INDEX" val="1_1_1"/>
  <p:tag name="KSO_WM_UNIT_ISCONTENTSTITLE" val="0"/>
  <p:tag name="KSO_WM_UNIT_LAYERLEVEL" val="1_1_1"/>
  <p:tag name="KSO_WM_UNIT_NOCLEAR" val="0"/>
  <p:tag name="KSO_WM_UNIT_PRESET_TEXT" val="单击输入章节标题......"/>
  <p:tag name="KSO_WM_UNIT_SHOW_EDIT_AREA_INDICATION" val="1"/>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6"/>
</p:tagLst>
</file>

<file path=ppt/tags/tag7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7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i*1_3_1"/>
  <p:tag name="KSO_WM_UNIT_INDEX" val="1_3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7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i*1_4_1"/>
  <p:tag name="KSO_WM_UNIT_INDEX" val="1_4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7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i*1_5_1"/>
  <p:tag name="KSO_WM_UNIT_INDEX" val="1_5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7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i*1_6_1"/>
  <p:tag name="KSO_WM_UNIT_INDEX" val="1_6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7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f*1_6_1"/>
  <p:tag name="KSO_WM_UNIT_INDEX" val="1_6_1"/>
  <p:tag name="KSO_WM_UNIT_ISCONTENTSTITLE" val="0"/>
  <p:tag name="KSO_WM_UNIT_LAYERLEVEL" val="1_1_1"/>
  <p:tag name="KSO_WM_UNIT_NOCLEAR" val="0"/>
  <p:tag name="KSO_WM_UNIT_PRESET_TEXT" val="单击输入章节标题......"/>
  <p:tag name="KSO_WM_UNIT_SHOW_EDIT_AREA_INDICATION" val="1"/>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6"/>
</p:tagLst>
</file>

<file path=ppt/tags/tag7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f*1_5_1"/>
  <p:tag name="KSO_WM_UNIT_INDEX" val="1_5_1"/>
  <p:tag name="KSO_WM_UNIT_ISCONTENTSTITLE" val="0"/>
  <p:tag name="KSO_WM_UNIT_LAYERLEVEL" val="1_1_1"/>
  <p:tag name="KSO_WM_UNIT_NOCLEAR" val="0"/>
  <p:tag name="KSO_WM_UNIT_PRESET_TEXT" val="单击输入章节标题......"/>
  <p:tag name="KSO_WM_UNIT_SHOW_EDIT_AREA_INDICATION" val="1"/>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6"/>
</p:tagLst>
</file>

<file path=ppt/tags/tag7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f*1_4_1"/>
  <p:tag name="KSO_WM_UNIT_INDEX" val="1_4_1"/>
  <p:tag name="KSO_WM_UNIT_ISCONTENTSTITLE" val="0"/>
  <p:tag name="KSO_WM_UNIT_LAYERLEVEL" val="1_1_1"/>
  <p:tag name="KSO_WM_UNIT_NOCLEAR" val="0"/>
  <p:tag name="KSO_WM_UNIT_PRESET_TEXT" val="单击输入章节标题......"/>
  <p:tag name="KSO_WM_UNIT_SHOW_EDIT_AREA_INDICATION" val="1"/>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6"/>
</p:tagLst>
</file>

<file path=ppt/tags/tag7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f*1_3_1"/>
  <p:tag name="KSO_WM_UNIT_INDEX" val="1_3_1"/>
  <p:tag name="KSO_WM_UNIT_ISCONTENTSTITLE" val="0"/>
  <p:tag name="KSO_WM_UNIT_LAYERLEVEL" val="1_1_1"/>
  <p:tag name="KSO_WM_UNIT_NOCLEAR" val="0"/>
  <p:tag name="KSO_WM_UNIT_PRESET_TEXT" val="单击输入章节标题......"/>
  <p:tag name="KSO_WM_UNIT_SHOW_EDIT_AREA_INDICATION" val="1"/>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6*l_h_f*1_2_1"/>
  <p:tag name="KSO_WM_UNIT_INDEX" val="1_2_1"/>
  <p:tag name="KSO_WM_UNIT_ISCONTENTSTITLE" val="0"/>
  <p:tag name="KSO_WM_UNIT_LAYERLEVEL" val="1_1_1"/>
  <p:tag name="KSO_WM_UNIT_NOCLEAR" val="0"/>
  <p:tag name="KSO_WM_UNIT_PRESET_TEXT" val="单击输入章节标题......"/>
  <p:tag name="KSO_WM_UNIT_SHOW_EDIT_AREA_INDICATION" val="1"/>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16"/>
</p:tagLst>
</file>

<file path=ppt/tags/tag81.xml><?xml version="1.0" encoding="utf-8"?>
<p:tagLst xmlns:p="http://schemas.openxmlformats.org/presentationml/2006/main">
  <p:tag name="KSO_WM_BEAUTIFY_FLAG" val="#wm#"/>
  <p:tag name="KSO_WM_DIAGRAM_GROUP_CODE" val="l1-1"/>
  <p:tag name="KSO_WM_SLIDE_DIAGTYPE" val="l"/>
  <p:tag name="KSO_WM_SLIDE_ID" val="custom20205081_4"/>
  <p:tag name="KSO_WM_SLIDE_INDEX" val="4"/>
  <p:tag name="KSO_WM_SLIDE_ITEM_CNT" val="6"/>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205081"/>
  <p:tag name="KSO_WM_TEMPLATE_MASTER_TYPE" val="0"/>
  <p:tag name="KSO_WM_TEMPLATE_SUBCATEGORY" val="19"/>
  <p:tag name="KSO_WM_UNIT_SHOW_EDIT_AREA_INDICATION" val="1"/>
</p:tagLst>
</file>

<file path=ppt/tags/tag82.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1"/>
  <p:tag name="KSO_WM_UNIT_DIAGRAM_ISNUMVISUAL" val="0"/>
  <p:tag name="KSO_WM_UNIT_DIAGRAM_ISREFERUNIT" val="0"/>
  <p:tag name="KSO_WM_UNIT_HIGHLIGHT" val="0"/>
  <p:tag name="KSO_WM_UNIT_ID" val="custom20205396_7*e*1"/>
  <p:tag name="KSO_WM_UNIT_INDEX" val="1"/>
  <p:tag name="KSO_WM_UNIT_LAYERLEVEL" val="1"/>
  <p:tag name="KSO_WM_UNIT_NOCLEAR" val="0"/>
  <p:tag name="KSO_WM_UNIT_PRESET_TEXT" val="01"/>
  <p:tag name="KSO_WM_UNIT_TYPE" val="e"/>
  <p:tag name="KSO_WM_UNIT_VALUE" val="1"/>
</p:tagLst>
</file>

<file path=ppt/tags/tag83.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1"/>
  <p:tag name="KSO_WM_UNIT_INDEX" val="1"/>
  <p:tag name="KSO_WM_UNIT_LAYERLEVEL" val="1"/>
  <p:tag name="KSO_WM_UNIT_TYPE" val="i"/>
</p:tagLst>
</file>

<file path=ppt/tags/tag84.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2"/>
  <p:tag name="KSO_WM_UNIT_INDEX" val="2"/>
  <p:tag name="KSO_WM_UNIT_LAYERLEVEL" val="1"/>
  <p:tag name="KSO_WM_UNIT_TYPE" val="i"/>
</p:tagLst>
</file>

<file path=ppt/tags/tag85.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86.xml><?xml version="1.0" encoding="utf-8"?>
<p:tagLst xmlns:p="http://schemas.openxmlformats.org/presentationml/2006/main">
  <p:tag name="KSO_WM_BEAUTIFY_FLAG" val="#wm#"/>
  <p:tag name="KSO_WM_SLIDE_ID" val="custom20205396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5396"/>
  <p:tag name="KSO_WM_TEMPLATE_MASTER_TYPE" val="1"/>
  <p:tag name="KSO_WM_TEMPLATE_SUBCATEGORY" val="0"/>
</p:tagLst>
</file>

<file path=ppt/tags/tag87.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1"/>
  <p:tag name="KSO_WM_UNIT_INDEX" val="1"/>
  <p:tag name="KSO_WM_UNIT_LAYERLEVEL" val="1"/>
  <p:tag name="KSO_WM_UNIT_TYPE" val="i"/>
</p:tagLst>
</file>

<file path=ppt/tags/tag88.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2"/>
  <p:tag name="KSO_WM_UNIT_INDEX" val="2"/>
  <p:tag name="KSO_WM_UNIT_LAYERLEVEL" val="1"/>
  <p:tag name="KSO_WM_UNIT_TYPE" val="i"/>
</p:tagLst>
</file>

<file path=ppt/tags/tag89.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3"/>
  <p:tag name="KSO_WM_UNIT_INDEX" val="3"/>
  <p:tag name="KSO_WM_UNIT_LAYERLEVEL" val="1"/>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h_f*1_1"/>
  <p:tag name="KSO_WM_UNIT_INDEX" val="1_1"/>
  <p:tag name="KSO_WM_UNIT_LAYERLEVEL" val="1_1"/>
  <p:tag name="KSO_WM_UNIT_NOCLEAR" val="1"/>
  <p:tag name="KSO_WM_UNIT_PRESET_TEXT" val="点击此处添加正文，文字是您思想的提炼，为了最终呈现发布的良好效果&#10;请尽量言简意赅的阐述观点；根据需要可酌情增减文字，以便观者可以准确理解您所传达的信息。&#10;即便信息错综复杂，需要用更多的文字来表述，也请您尽可能提炼思想的精髓，恰如其分的表达观点。"/>
  <p:tag name="KSO_WM_UNIT_SHOW_EDIT_AREA_INDICATION" val="0"/>
  <p:tag name="KSO_WM_UNIT_TEXT_PART_ID_V2" val="d-4-1"/>
  <p:tag name="KSO_WM_UNIT_TYPE" val="h_f"/>
  <p:tag name="KSO_WM_UNIT_VALUE" val="208"/>
</p:tagLst>
</file>

<file path=ppt/tags/tag91.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a*1"/>
  <p:tag name="KSO_WM_UNIT_INDEX" val="1"/>
  <p:tag name="KSO_WM_UNIT_ISCONTENTSTITLE" val="0"/>
  <p:tag name="KSO_WM_UNIT_LAYERLEVEL" val="1"/>
  <p:tag name="KSO_WM_UNIT_NOCLEAR" val="0"/>
  <p:tag name="KSO_WM_UNIT_PRESET_TEXT" val="单击此处可添加您的大标题内容"/>
  <p:tag name="KSO_WM_UNIT_SHOW_EDIT_AREA_INDICATION" val="0"/>
  <p:tag name="KSO_WM_UNIT_TEXT_PART_ID_V2" val="a-3-1"/>
  <p:tag name="KSO_WM_UNIT_TYPE" val="a"/>
  <p:tag name="KSO_WM_UNIT_VALUE" val="17"/>
</p:tagLst>
</file>

<file path=ppt/tags/tag92.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5"/>
  <p:tag name="KSO_WM_UNIT_INDEX" val="5"/>
  <p:tag name="KSO_WM_UNIT_LAYERLEVEL" val="1"/>
  <p:tag name="KSO_WM_UNIT_TYPE" val="i"/>
</p:tagLst>
</file>

<file path=ppt/tags/tag93.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6"/>
  <p:tag name="KSO_WM_UNIT_INDEX" val="6"/>
  <p:tag name="KSO_WM_UNIT_LAYERLEVEL" val="1"/>
  <p:tag name="KSO_WM_UNIT_TYPE" val="i"/>
</p:tagLst>
</file>

<file path=ppt/tags/tag94.xml><?xml version="1.0" encoding="utf-8"?>
<p:tagLst xmlns:p="http://schemas.openxmlformats.org/presentationml/2006/main">
  <p:tag name="KSO_WM_BEAUTIFY_FLAG" val="#wm#"/>
  <p:tag name="KSO_WM_TAG_VERSION" val="1.0"/>
  <p:tag name="KSO_WM_TEMPLATE_CATEGORY" val="diagram"/>
  <p:tag name="KSO_WM_TEMPLATE_INDEX" val="20202574"/>
  <p:tag name="KSO_WM_UNIT_COMPATIBLE" val="0"/>
  <p:tag name="KSO_WM_UNIT_DIAGRAM_IS_NEED_ADD_PATH_ANIM" val="0"/>
  <p:tag name="KSO_WM_UNIT_DIAGRAM_ISNUMVISUAL" val="0"/>
  <p:tag name="KSO_WM_UNIT_DIAGRAM_ISREFERUNIT" val="0"/>
  <p:tag name="KSO_WM_UNIT_HIGHLIGHT" val="0"/>
  <p:tag name="KSO_WM_UNIT_ID" val="diagram20202574_1*i*7"/>
  <p:tag name="KSO_WM_UNIT_INDEX" val="7"/>
  <p:tag name="KSO_WM_UNIT_LAYERLEVEL" val="1"/>
  <p:tag name="KSO_WM_UNIT_TYPE" val="i"/>
</p:tagLst>
</file>

<file path=ppt/tags/tag95.xml><?xml version="1.0" encoding="utf-8"?>
<p:tagLst xmlns:p="http://schemas.openxmlformats.org/presentationml/2006/main">
  <p:tag name="KSO_WM_BEAUTIFY_FLAG" val="#wm#"/>
  <p:tag name="KSO_WM_SLIDE_ID" val="diagram20202574_1"/>
  <p:tag name="KSO_WM_SLIDE_INDEX" val="1"/>
  <p:tag name="KSO_WM_SLIDE_ITEM_CNT" val="0"/>
  <p:tag name="KSO_WM_SLIDE_LAYOUT" val="a_f_h"/>
  <p:tag name="KSO_WM_SLIDE_LAYOUT_CNT" val="1_1_1"/>
  <p:tag name="KSO_WM_SLIDE_POSITION" val="53.318*216.399"/>
  <p:tag name="KSO_WM_SLIDE_SIZE" val="854.507*99.1489"/>
  <p:tag name="KSO_WM_SLIDE_SUBTYPE" val="pureTxt"/>
  <p:tag name="KSO_WM_SLIDE_TYPE" val="text"/>
  <p:tag name="KSO_WM_TAG_VERSION" val="1.0"/>
  <p:tag name="KSO_WM_TEMPLATE_CATEGORY" val="diagram"/>
  <p:tag name="KSO_WM_TEMPLATE_COLOR_TYPE" val="0"/>
  <p:tag name="KSO_WM_TEMPLATE_INDEX" val="20202574"/>
  <p:tag name="KSO_WM_TEMPLATE_MASTER_THUMB_INDEX" val="0"/>
  <p:tag name="KSO_WM_TEMPLATE_MASTER_TYPE" val="0"/>
  <p:tag name="KSO_WM_TEMPLATE_SUBCATEGORY" val="0"/>
  <p:tag name="KSO_WM_UNIT_SHOW_EDIT_AREA_INDICATION" val="0"/>
</p:tagLst>
</file>

<file path=ppt/tags/tag96.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1"/>
  <p:tag name="KSO_WM_UNIT_DIAGRAM_ISNUMVISUAL" val="0"/>
  <p:tag name="KSO_WM_UNIT_DIAGRAM_ISREFERUNIT" val="0"/>
  <p:tag name="KSO_WM_UNIT_HIGHLIGHT" val="0"/>
  <p:tag name="KSO_WM_UNIT_ID" val="custom20205396_7*e*1"/>
  <p:tag name="KSO_WM_UNIT_INDEX" val="1"/>
  <p:tag name="KSO_WM_UNIT_LAYERLEVEL" val="1"/>
  <p:tag name="KSO_WM_UNIT_NOCLEAR" val="0"/>
  <p:tag name="KSO_WM_UNIT_PRESET_TEXT" val="01"/>
  <p:tag name="KSO_WM_UNIT_TYPE" val="e"/>
  <p:tag name="KSO_WM_UNIT_VALUE" val="1"/>
</p:tagLst>
</file>

<file path=ppt/tags/tag97.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1"/>
  <p:tag name="KSO_WM_UNIT_INDEX" val="1"/>
  <p:tag name="KSO_WM_UNIT_LAYERLEVEL" val="1"/>
  <p:tag name="KSO_WM_UNIT_TYPE" val="i"/>
</p:tagLst>
</file>

<file path=ppt/tags/tag98.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i*2"/>
  <p:tag name="KSO_WM_UNIT_INDEX" val="2"/>
  <p:tag name="KSO_WM_UNIT_LAYERLEVEL" val="1"/>
  <p:tag name="KSO_WM_UNIT_TYPE" val="i"/>
</p:tagLst>
</file>

<file path=ppt/tags/tag99.xml><?xml version="1.0" encoding="utf-8"?>
<p:tagLst xmlns:p="http://schemas.openxmlformats.org/presentationml/2006/main">
  <p:tag name="KSO_WM_BEAUTIFY_FLAG" val="#wm#"/>
  <p:tag name="KSO_WM_TAG_VERSION" val="1.0"/>
  <p:tag name="KSO_WM_TEMPLATE_CATEGORY" val="custom"/>
  <p:tag name="KSO_WM_TEMPLATE_INDEX" val="20205396"/>
  <p:tag name="KSO_WM_UNIT_COMPATIBLE" val="0"/>
  <p:tag name="KSO_WM_UNIT_DIAGRAM_ISNUMVISUAL" val="0"/>
  <p:tag name="KSO_WM_UNIT_DIAGRAM_ISREFERUNIT" val="0"/>
  <p:tag name="KSO_WM_UNIT_HIGHLIGHT" val="0"/>
  <p:tag name="KSO_WM_UNIT_ID" val="custom20205396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81</Paragraphs>
  <Slides>23</Slides>
  <Notes>6</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23</vt:i4>
      </vt:variant>
    </vt:vector>
  </HeadingPairs>
  <TitlesOfParts>
    <vt:vector baseType="lpstr" size="33">
      <vt:lpstr>Arial</vt:lpstr>
      <vt:lpstr>微软雅黑</vt:lpstr>
      <vt:lpstr>Wingdings</vt:lpstr>
      <vt:lpstr>Calibri Light</vt:lpstr>
      <vt:lpstr>Calibri</vt:lpstr>
      <vt:lpstr>Times New Roman</vt:lpstr>
      <vt:lpstr>汉仪中宋简</vt:lpstr>
      <vt:lpstr>汉仪全唐诗简繁</vt:lpstr>
      <vt:lpstr>Segoe UI</vt:lpstr>
      <vt:lpstr>Office 主题​​</vt:lpstr>
      <vt:lpstr>长征胜利万岁</vt:lpstr>
      <vt:lpstr>PowerPoint Presentation</vt:lpstr>
      <vt:lpstr>学习目标</vt:lpstr>
      <vt:lpstr>PowerPoint Presentation</vt:lpstr>
      <vt:lpstr>预习检查</vt:lpstr>
      <vt:lpstr>PowerPoint Presentation</vt:lpstr>
      <vt:lpstr>PowerPoint Presentation</vt:lpstr>
      <vt:lpstr>课文梳理</vt:lpstr>
      <vt:lpstr>PowerPoint Presentation</vt:lpstr>
      <vt:lpstr>PowerPoint Presentation</vt:lpstr>
      <vt:lpstr>PowerPoint Presentation</vt:lpstr>
      <vt:lpstr>PowerPoint Presentation</vt:lpstr>
      <vt:lpstr>重难把握</vt:lpstr>
      <vt:lpstr>PowerPoint Presentation</vt:lpstr>
      <vt:lpstr>PowerPoint Presentation</vt:lpstr>
      <vt:lpstr>PowerPoint Presentation</vt:lpstr>
      <vt:lpstr>PowerPoint Presentation</vt:lpstr>
      <vt:lpstr>思考探究</vt:lpstr>
      <vt:lpstr>PowerPoint Presentation</vt:lpstr>
      <vt:lpstr>PowerPoint Presentation</vt:lpstr>
      <vt:lpstr>作业布置</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2021-08-20T16:42:00.809</cp:lastPrinted>
  <dcterms:created xsi:type="dcterms:W3CDTF">2021-08-20T16:42:00Z</dcterms:created>
  <dcterms:modified xsi:type="dcterms:W3CDTF">2021-08-20T08:42:05Z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