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1"/>
  </p:notesMasterIdLst>
  <p:handoutMasterIdLst>
    <p:handoutMasterId r:id="rId172"/>
  </p:handoutMasterIdLst>
  <p:sldIdLst>
    <p:sldId id="265" r:id="rId3"/>
    <p:sldId id="803" r:id="rId4"/>
    <p:sldId id="804" r:id="rId5"/>
    <p:sldId id="276" r:id="rId6"/>
    <p:sldId id="805" r:id="rId7"/>
    <p:sldId id="320" r:id="rId8"/>
    <p:sldId id="612" r:id="rId9"/>
    <p:sldId id="613" r:id="rId10"/>
    <p:sldId id="615" r:id="rId11"/>
    <p:sldId id="616" r:id="rId12"/>
    <p:sldId id="648" r:id="rId13"/>
    <p:sldId id="617" r:id="rId14"/>
    <p:sldId id="649" r:id="rId15"/>
    <p:sldId id="650" r:id="rId16"/>
    <p:sldId id="651" r:id="rId17"/>
    <p:sldId id="652" r:id="rId18"/>
    <p:sldId id="653" r:id="rId19"/>
    <p:sldId id="654" r:id="rId20"/>
    <p:sldId id="637" r:id="rId21"/>
    <p:sldId id="655" r:id="rId22"/>
    <p:sldId id="656" r:id="rId23"/>
    <p:sldId id="657" r:id="rId24"/>
    <p:sldId id="658" r:id="rId25"/>
    <p:sldId id="659" r:id="rId26"/>
    <p:sldId id="660" r:id="rId27"/>
    <p:sldId id="661" r:id="rId28"/>
    <p:sldId id="662" r:id="rId29"/>
    <p:sldId id="663" r:id="rId30"/>
    <p:sldId id="664" r:id="rId31"/>
    <p:sldId id="638" r:id="rId32"/>
    <p:sldId id="665" r:id="rId33"/>
    <p:sldId id="666" r:id="rId34"/>
    <p:sldId id="667" r:id="rId35"/>
    <p:sldId id="668" r:id="rId36"/>
    <p:sldId id="669" r:id="rId37"/>
    <p:sldId id="670" r:id="rId38"/>
    <p:sldId id="671" r:id="rId39"/>
    <p:sldId id="672" r:id="rId40"/>
    <p:sldId id="673" r:id="rId41"/>
    <p:sldId id="674" r:id="rId42"/>
    <p:sldId id="675" r:id="rId43"/>
    <p:sldId id="676" r:id="rId44"/>
    <p:sldId id="677" r:id="rId45"/>
    <p:sldId id="678" r:id="rId46"/>
    <p:sldId id="680" r:id="rId47"/>
    <p:sldId id="679" r:id="rId48"/>
    <p:sldId id="681" r:id="rId49"/>
    <p:sldId id="683" r:id="rId50"/>
    <p:sldId id="682" r:id="rId51"/>
    <p:sldId id="684" r:id="rId52"/>
    <p:sldId id="685" r:id="rId53"/>
    <p:sldId id="686" r:id="rId54"/>
    <p:sldId id="687" r:id="rId55"/>
    <p:sldId id="688" r:id="rId56"/>
    <p:sldId id="689" r:id="rId57"/>
    <p:sldId id="690" r:id="rId58"/>
    <p:sldId id="691" r:id="rId59"/>
    <p:sldId id="693" r:id="rId60"/>
    <p:sldId id="692" r:id="rId61"/>
    <p:sldId id="694" r:id="rId62"/>
    <p:sldId id="695" r:id="rId63"/>
    <p:sldId id="696" r:id="rId64"/>
    <p:sldId id="697" r:id="rId65"/>
    <p:sldId id="698" r:id="rId66"/>
    <p:sldId id="699" r:id="rId67"/>
    <p:sldId id="700" r:id="rId68"/>
    <p:sldId id="701" r:id="rId69"/>
    <p:sldId id="702" r:id="rId70"/>
    <p:sldId id="703" r:id="rId71"/>
    <p:sldId id="704" r:id="rId72"/>
    <p:sldId id="705" r:id="rId73"/>
    <p:sldId id="706" r:id="rId74"/>
    <p:sldId id="707" r:id="rId75"/>
    <p:sldId id="708" r:id="rId76"/>
    <p:sldId id="709" r:id="rId77"/>
    <p:sldId id="710" r:id="rId78"/>
    <p:sldId id="711" r:id="rId79"/>
    <p:sldId id="712" r:id="rId80"/>
    <p:sldId id="713" r:id="rId81"/>
    <p:sldId id="714" r:id="rId82"/>
    <p:sldId id="715" r:id="rId83"/>
    <p:sldId id="716" r:id="rId84"/>
    <p:sldId id="717" r:id="rId85"/>
    <p:sldId id="718" r:id="rId86"/>
    <p:sldId id="719" r:id="rId87"/>
    <p:sldId id="720" r:id="rId88"/>
    <p:sldId id="721" r:id="rId89"/>
    <p:sldId id="722" r:id="rId90"/>
    <p:sldId id="723" r:id="rId91"/>
    <p:sldId id="724" r:id="rId92"/>
    <p:sldId id="725" r:id="rId93"/>
    <p:sldId id="726" r:id="rId94"/>
    <p:sldId id="727" r:id="rId95"/>
    <p:sldId id="728" r:id="rId96"/>
    <p:sldId id="729" r:id="rId97"/>
    <p:sldId id="730" r:id="rId98"/>
    <p:sldId id="731" r:id="rId99"/>
    <p:sldId id="732" r:id="rId100"/>
    <p:sldId id="733" r:id="rId101"/>
    <p:sldId id="734" r:id="rId102"/>
    <p:sldId id="735" r:id="rId103"/>
    <p:sldId id="736" r:id="rId104"/>
    <p:sldId id="737" r:id="rId105"/>
    <p:sldId id="738" r:id="rId106"/>
    <p:sldId id="739" r:id="rId107"/>
    <p:sldId id="740" r:id="rId108"/>
    <p:sldId id="741" r:id="rId109"/>
    <p:sldId id="742" r:id="rId110"/>
    <p:sldId id="743" r:id="rId111"/>
    <p:sldId id="744" r:id="rId112"/>
    <p:sldId id="745" r:id="rId113"/>
    <p:sldId id="746" r:id="rId114"/>
    <p:sldId id="747" r:id="rId115"/>
    <p:sldId id="748" r:id="rId116"/>
    <p:sldId id="749" r:id="rId117"/>
    <p:sldId id="750" r:id="rId118"/>
    <p:sldId id="751" r:id="rId119"/>
    <p:sldId id="752" r:id="rId120"/>
    <p:sldId id="753" r:id="rId121"/>
    <p:sldId id="754" r:id="rId122"/>
    <p:sldId id="755" r:id="rId123"/>
    <p:sldId id="756" r:id="rId124"/>
    <p:sldId id="757" r:id="rId125"/>
    <p:sldId id="758" r:id="rId126"/>
    <p:sldId id="759" r:id="rId127"/>
    <p:sldId id="760" r:id="rId128"/>
    <p:sldId id="761" r:id="rId129"/>
    <p:sldId id="762" r:id="rId130"/>
    <p:sldId id="763" r:id="rId131"/>
    <p:sldId id="764" r:id="rId132"/>
    <p:sldId id="765" r:id="rId133"/>
    <p:sldId id="766" r:id="rId134"/>
    <p:sldId id="767" r:id="rId135"/>
    <p:sldId id="768" r:id="rId136"/>
    <p:sldId id="769" r:id="rId137"/>
    <p:sldId id="770" r:id="rId138"/>
    <p:sldId id="771" r:id="rId139"/>
    <p:sldId id="772" r:id="rId140"/>
    <p:sldId id="774" r:id="rId141"/>
    <p:sldId id="773" r:id="rId142"/>
    <p:sldId id="775" r:id="rId143"/>
    <p:sldId id="777" r:id="rId144"/>
    <p:sldId id="776" r:id="rId145"/>
    <p:sldId id="778" r:id="rId146"/>
    <p:sldId id="780" r:id="rId147"/>
    <p:sldId id="779" r:id="rId148"/>
    <p:sldId id="781" r:id="rId149"/>
    <p:sldId id="783" r:id="rId150"/>
    <p:sldId id="782" r:id="rId151"/>
    <p:sldId id="784" r:id="rId152"/>
    <p:sldId id="785" r:id="rId153"/>
    <p:sldId id="786" r:id="rId154"/>
    <p:sldId id="787" r:id="rId155"/>
    <p:sldId id="788" r:id="rId156"/>
    <p:sldId id="789" r:id="rId157"/>
    <p:sldId id="790" r:id="rId158"/>
    <p:sldId id="791" r:id="rId159"/>
    <p:sldId id="792" r:id="rId160"/>
    <p:sldId id="793" r:id="rId161"/>
    <p:sldId id="794" r:id="rId162"/>
    <p:sldId id="795" r:id="rId163"/>
    <p:sldId id="796" r:id="rId164"/>
    <p:sldId id="797" r:id="rId165"/>
    <p:sldId id="798" r:id="rId166"/>
    <p:sldId id="799" r:id="rId167"/>
    <p:sldId id="800" r:id="rId168"/>
    <p:sldId id="801" r:id="rId169"/>
    <p:sldId id="802" r:id="rId170"/>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05" autoAdjust="0"/>
    <p:restoredTop sz="91000" autoAdjust="0"/>
  </p:normalViewPr>
  <p:slideViewPr>
    <p:cSldViewPr>
      <p:cViewPr varScale="1">
        <p:scale>
          <a:sx n="29" d="100"/>
          <a:sy n="29" d="100"/>
        </p:scale>
        <p:origin x="-1176" y="-96"/>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5" Type="http://schemas.openxmlformats.org/officeDocument/2006/relationships/tableStyles" Target="tableStyles.xml"/><Relationship Id="rId174" Type="http://schemas.openxmlformats.org/officeDocument/2006/relationships/viewProps" Target="viewProps.xml"/><Relationship Id="rId173" Type="http://schemas.openxmlformats.org/officeDocument/2006/relationships/presProps" Target="presProps.xml"/><Relationship Id="rId172" Type="http://schemas.openxmlformats.org/officeDocument/2006/relationships/handoutMaster" Target="handoutMasters/handoutMaster1.xml"/><Relationship Id="rId171" Type="http://schemas.openxmlformats.org/officeDocument/2006/relationships/notesMaster" Target="notesMasters/notesMaster1.xml"/><Relationship Id="rId170" Type="http://schemas.openxmlformats.org/officeDocument/2006/relationships/slide" Target="slides/slide168.xml"/><Relationship Id="rId17" Type="http://schemas.openxmlformats.org/officeDocument/2006/relationships/slide" Target="slides/slide15.xml"/><Relationship Id="rId169" Type="http://schemas.openxmlformats.org/officeDocument/2006/relationships/slide" Target="slides/slide167.xml"/><Relationship Id="rId168" Type="http://schemas.openxmlformats.org/officeDocument/2006/relationships/slide" Target="slides/slide166.xml"/><Relationship Id="rId167" Type="http://schemas.openxmlformats.org/officeDocument/2006/relationships/slide" Target="slides/slide165.xml"/><Relationship Id="rId166" Type="http://schemas.openxmlformats.org/officeDocument/2006/relationships/slide" Target="slides/slide164.xml"/><Relationship Id="rId165" Type="http://schemas.openxmlformats.org/officeDocument/2006/relationships/slide" Target="slides/slide163.xml"/><Relationship Id="rId164" Type="http://schemas.openxmlformats.org/officeDocument/2006/relationships/slide" Target="slides/slide162.xml"/><Relationship Id="rId163" Type="http://schemas.openxmlformats.org/officeDocument/2006/relationships/slide" Target="slides/slide161.xml"/><Relationship Id="rId162" Type="http://schemas.openxmlformats.org/officeDocument/2006/relationships/slide" Target="slides/slide160.xml"/><Relationship Id="rId161" Type="http://schemas.openxmlformats.org/officeDocument/2006/relationships/slide" Target="slides/slide159.xml"/><Relationship Id="rId160" Type="http://schemas.openxmlformats.org/officeDocument/2006/relationships/slide" Target="slides/slide158.xml"/><Relationship Id="rId16" Type="http://schemas.openxmlformats.org/officeDocument/2006/relationships/slide" Target="slides/slide14.xml"/><Relationship Id="rId159" Type="http://schemas.openxmlformats.org/officeDocument/2006/relationships/slide" Target="slides/slide157.xml"/><Relationship Id="rId158" Type="http://schemas.openxmlformats.org/officeDocument/2006/relationships/slide" Target="slides/slide156.xml"/><Relationship Id="rId157" Type="http://schemas.openxmlformats.org/officeDocument/2006/relationships/slide" Target="slides/slide155.xml"/><Relationship Id="rId156" Type="http://schemas.openxmlformats.org/officeDocument/2006/relationships/slide" Target="slides/slide154.xml"/><Relationship Id="rId155" Type="http://schemas.openxmlformats.org/officeDocument/2006/relationships/slide" Target="slides/slide153.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1.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4.jpeg"/></Relationships>
</file>

<file path=ppt/slides/_rels/slide1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7201124" y="3852838"/>
            <a:ext cx="10441282" cy="2623573"/>
            <a:chOff x="13298621" y="7835464"/>
            <a:chExt cx="9513036" cy="3082686"/>
          </a:xfrm>
        </p:grpSpPr>
        <p:sp>
          <p:nvSpPr>
            <p:cNvPr id="16" name="TextBox 15"/>
            <p:cNvSpPr txBox="1"/>
            <p:nvPr/>
          </p:nvSpPr>
          <p:spPr>
            <a:xfrm>
              <a:off x="13298621" y="7835464"/>
              <a:ext cx="9513036" cy="1229562"/>
            </a:xfrm>
            <a:prstGeom prst="rect">
              <a:avLst/>
            </a:prstGeom>
            <a:noFill/>
          </p:spPr>
          <p:txBody>
            <a:bodyPr wrap="square" rtlCol="0">
              <a:spAutoFit/>
            </a:bodyPr>
            <a:lstStyle/>
            <a:p>
              <a:r>
                <a:rPr lang="zh-CN" altLang="en-US" sz="6200" b="1" dirty="0" smtClean="0">
                  <a:solidFill>
                    <a:srgbClr val="EF8340"/>
                  </a:solidFill>
                  <a:latin typeface="微软雅黑" panose="020B0503020204020204" pitchFamily="34" charset="-122"/>
                  <a:ea typeface="微软雅黑" panose="020B0503020204020204" pitchFamily="34" charset="-122"/>
                </a:rPr>
                <a:t>　</a:t>
              </a:r>
              <a:r>
                <a:rPr lang="zh-CN" altLang="en-US" sz="6000" b="1" dirty="0" smtClean="0">
                  <a:latin typeface="微软雅黑" panose="020B0503020204020204" pitchFamily="34" charset="-122"/>
                  <a:ea typeface="微软雅黑" panose="020B0503020204020204" pitchFamily="34" charset="-122"/>
                </a:rPr>
                <a:t>专题九    </a:t>
              </a:r>
              <a:r>
                <a:rPr lang="en-US" altLang="zh-CN" sz="6000" b="1" dirty="0" smtClean="0">
                  <a:latin typeface="微软雅黑" panose="020B0503020204020204" pitchFamily="34" charset="-122"/>
                  <a:ea typeface="微软雅黑" panose="020B0503020204020204" pitchFamily="34" charset="-122"/>
                </a:rPr>
                <a:t>PART 2 </a:t>
              </a:r>
              <a:endParaRPr lang="zh-CN" altLang="en-US" sz="6000" b="1" dirty="0">
                <a:latin typeface="微软雅黑" panose="020B0503020204020204" pitchFamily="34" charset="-122"/>
                <a:ea typeface="微软雅黑" panose="020B0503020204020204" pitchFamily="34" charset="-122"/>
              </a:endParaRPr>
            </a:p>
          </p:txBody>
        </p:sp>
        <p:sp>
          <p:nvSpPr>
            <p:cNvPr id="17" name="TextBox 16"/>
            <p:cNvSpPr txBox="1"/>
            <p:nvPr/>
          </p:nvSpPr>
          <p:spPr>
            <a:xfrm>
              <a:off x="13425804" y="9272706"/>
              <a:ext cx="9205222" cy="1645444"/>
            </a:xfrm>
            <a:prstGeom prst="rect">
              <a:avLst/>
            </a:prstGeom>
            <a:noFill/>
          </p:spPr>
          <p:txBody>
            <a:bodyPr wrap="square" rtlCol="0">
              <a:spAutoFit/>
            </a:bodyPr>
            <a:lstStyle/>
            <a:p>
              <a:r>
                <a:rPr lang="zh-CN" altLang="en-US" sz="8500" b="1" dirty="0" smtClean="0">
                  <a:solidFill>
                    <a:schemeClr val="bg1"/>
                  </a:solidFill>
                  <a:latin typeface="微软雅黑" panose="020B0503020204020204" pitchFamily="34" charset="-122"/>
                  <a:ea typeface="微软雅黑" panose="020B0503020204020204" pitchFamily="34" charset="-122"/>
                </a:rPr>
                <a:t>默写常见的名句名篇</a:t>
              </a:r>
              <a:endParaRPr lang="zh-CN" altLang="en-US" sz="8500" b="1" dirty="0" smtClean="0">
                <a:solidFill>
                  <a:schemeClr val="bg1"/>
                </a:solidFill>
                <a:latin typeface="微软雅黑" panose="020B0503020204020204" pitchFamily="34" charset="-122"/>
                <a:ea typeface="微软雅黑" panose="020B0503020204020204" pitchFamily="34" charset="-122"/>
              </a:endParaRPr>
            </a:p>
          </p:txBody>
        </p:sp>
      </p:grpSp>
      <p:sp>
        <p:nvSpPr>
          <p:cNvPr id="7" name="TextBox 6"/>
          <p:cNvSpPr txBox="1"/>
          <p:nvPr/>
        </p:nvSpPr>
        <p:spPr>
          <a:xfrm>
            <a:off x="7993212" y="6733158"/>
            <a:ext cx="1014419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高考真题导航</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6841084" y="6589142"/>
            <a:ext cx="118813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944540" y="4212878"/>
            <a:ext cx="19802200" cy="889381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本考点题型、范围和分值稳定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填空题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考试说明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中规定的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篇背诵篇目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分值为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考查形式。五年来,都采用给定语境,要求理解后再确定语句填空的形式:2017年首次采用两个小题的形式,第(1)小题要求填入两句,第(2)小题要求填入三句;2016年、2015年、2014年采用三个小题的形式,每小题填入两个句子;2018年也采用三个小题每小题两个空的形式,但与2014—2016年有所区别的是,其中一小题的两个空之间不是连续的上下句,这也在一定程度上增加了考题的难度。2013年及以前是单纯地给出上(下)句,要求写另外一句。</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重点突出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突出先秦、唐宋时期的作品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突出孔子、苏轼、李白、杜甫等名家的名句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突出对关键字的考查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如同音字、通假字、疑难字。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4" name="组合 13"/>
          <p:cNvGrpSpPr/>
          <p:nvPr/>
        </p:nvGrpSpPr>
        <p:grpSpPr>
          <a:xfrm>
            <a:off x="2160564" y="2916734"/>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考情导航</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明方向</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 presetClass="entr" presetSubtype="10"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blinds(horizontal)">
                                      <p:cBhvr>
                                        <p:cTn id="1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钱塘湖春行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白居易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孤山寺北贾亭西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水面初平云脚低。几处早莺争暖树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谁家新燕啄春泥。乱花渐欲迷人眼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浅草才能没马蹄。最爱湖东行不足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绿杨阴里白沙堤。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钱塘湖春行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通过动物的活动表现早春景象的句子是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白居易在</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钱塘湖春行</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抓住早春特点从俯视角度描写花繁草嫩的诗句是</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白居易在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钱塘湖春行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借助莺、燕的活动传达了春天来临的信息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也透露着诗人喜悦之情的诗句是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448596" y="8749382"/>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几处早莺争暖树　谁家新燕啄春泥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乱花渐欲迷人眼　浅草才能没马蹄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几处早莺争暖树　谁家新燕啄春泥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雁门太守行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黑云压城城欲摧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甲光向日金鳞开。角声满天秋色里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塞上燕脂凝夜紫。半卷红旗临易水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霜重鼓寒声不起。报君黄金台上意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提携玉龙为君死。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李贺在</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雁门太守行</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极力渲染敌军兵临城下的紧张气氛和危急形势的诗句是</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雁门太守行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从声、色两个角度勾画了一幅激烈的战斗画面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渲染了沉重、紧张的氛围。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雁门太守行</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诗人借用典故</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赞颂将士视死如归的英雄气概的诗句是</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448596" y="8749382"/>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黑云压城城欲摧　甲光向日金鳞开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角声满天秋色里　塞上燕脂凝夜紫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报君黄金台上意　提携玉龙为君死</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折戟沉沙铁未销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自将磨洗认前朝。东风不与周郎便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铜雀春深锁二乔。</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9361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一诗中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蕴含机遇造人的哲理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且隐含着诗人对自己生不逢时的慨叹的诗句是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在杜牧</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赤壁</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一诗中</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起铺垫作用</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将历史遗迹带到现实之中的句子是</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关于赤壁之战取胜的原因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历来说法不一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文人也有不同的见解。如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念奴娇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赤壁怀古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中肯定了周瑜的指挥作用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体现他克敌制胜的句子是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而杜牧却认为是东风起的作用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其语句是“</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160564" y="9901510"/>
            <a:ext cx="18578064" cy="2973122"/>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东风不与周郎便　铜雀春深锁二乔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折戟沉沙铁未销　自将磨洗认前朝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谈笑间</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樯橹灰飞烟灭　东风不与周郎便</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铜雀春深锁二乔</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36.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泊秦淮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烟笼寒水月笼沙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夜泊秦淮近酒家。商女不知亡国恨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隔江犹唱后庭花。</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泊秦淮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描写秦淮河特有的夜间景致的句子是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泊秦淮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讽刺当时达官贵人不顾国家安危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依然醉生梦死的诗句是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6661150"/>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烟笼寒水月笼沙　夜泊秦淮近酒家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商女不知亡国恨　隔江犹唱后庭花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37.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夜雨寄北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李商隐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君问归期未有期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巴山夜雨涨秋池。何当共剪西窗烛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却话巴山夜雨时。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夜雨寄北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一诗中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写出诗人怀念往日同爱人在一起的美好时光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期盼两人可以早日重逢诉说心中思念的两句是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夜雨寄北</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暗示诗人仕途失意</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羁旅他乡而思归不得的抑郁愁苦之情的句子是</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7288663"/>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何当共剪西窗烛　却话巴山夜雨时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君问归期未有期　巴山夜雨涨秋池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944540" y="4212878"/>
            <a:ext cx="19802200" cy="7294305"/>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默写原则及要求</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默写题原则。“默写常见的名句名篇”考查识记中国古代优秀诗文作品中的重要语句。“常见的”是指中学课本所规定的背诵篇目以及课内外经常涉及的名句名篇。分析历年高考默写题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得出四条原则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以供考生复习时参考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考试说明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规定的篇目。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文体侧重于诗歌和散文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一般诗歌和散文各占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内容侧重于思想性、教育性和审美性。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思想性即能体现高远的人生境界或高尚的道德情操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教育性即能概括生活中的一般道理或为人处世的方法等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审美性即描绘景物凝练传神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意境深邃。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4" name="组合 13"/>
          <p:cNvGrpSpPr/>
          <p:nvPr/>
        </p:nvGrpSpPr>
        <p:grpSpPr>
          <a:xfrm>
            <a:off x="2160564" y="2916734"/>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考点透析</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固根基</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blinds(horizontal)">
                                      <p:cBhvr>
                                        <p:cTn id="1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38.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李商隐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相见时难别亦难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东风无力百花残。春蚕到死丝方尽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蜡炬成灰泪始干。晓镜但愁云鬓改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夜吟应觉月光寒。蓬山此去无多路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青鸟殷勤为探看。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在李商隐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常用来比喻教师的工作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被人们用来赞美无私奉献的精神的诗句是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李商隐</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无题</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通过传说找到慰藉自己的途径</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表达自己的情感的诗句是</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无题</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清冷的月光下</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诗人设想对方伤感久别的种种情景的诗句是</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8944847"/>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春蚕到死丝方尽　蜡炬成灰泪始干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蓬山此去无多路　青鸟殷勤为探看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晓镜但愁云鬓改　夜吟应觉月光寒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39.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相见欢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无言独上西楼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月如钩。寂寞梧桐深院锁清秋。剪不断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理还乱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是离愁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别是一般滋味在心头。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李煜的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相见欢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以神态与动作的描写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揭示了词人内心深处隐藏的不能倾诉的孤寂与凄凉的词句是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感时花溅泪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恨别鸟惊心”化无情之物为有情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抒发了感时伤世之情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李煜的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相见欢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”则化无形之情为有形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写出了亡国的哀思。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相见欢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选取典型景物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情景交融地描画出作者的孤独凄寒之感的词句是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9448786"/>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无言独上西楼　月如钩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剪不断　理还乱　是离愁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无言独上西楼　月如钩　寂寞梧桐深院锁清秋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40.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渔家傲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范仲淹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塞下秋来风景异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衡阳雁去无留意。四面边声连角起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千嶂里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长烟落日孤城闭。　　浊酒一杯家万里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燕然未勒归无计。羌管悠悠霜满地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人不寐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将军白发征夫泪。</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王维以“大漠孤烟直</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长河落日圆”突出边塞的壮美</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渔家傲</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秋思</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spc="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spc="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”用相同景物却描写了边塞的悲凉。 </a:t>
            </a:r>
            <a:endPar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渔家傲</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秋思</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抒发征夫戍边难归的无奈和对家乡的眷念之情的词句是</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雁阵惊寒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声断衡阳之浦”是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滕王阁序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中的经典语句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范仲淹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渔家傲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”也用了“衡阳雁”这一意象。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8965406"/>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千嶂里　长烟落日孤城闭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浊酒一杯家万里　燕然未勒归无计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塞下秋来风景异　衡阳雁去无留意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浣溪沙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晏殊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一曲新词酒一杯。去年天气旧亭台。夕阳西下几时回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无可奈何花落去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似曾相识燕归来。小园香径独徘徊。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晏殊</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浣溪沙</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一词中</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通过“新”与“旧”的对比</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感叹光阴易逝的词句是“</a:t>
            </a:r>
            <a:r>
              <a:rPr lang="zh-CN" altLang="en-US" sz="4000" u="sng" spc="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spc="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晏殊在</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浣溪沙</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一词中</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表达对春光逝去的惋惜、怅惘之情的名句是</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spc="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spc="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736628" y="7453238"/>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一曲新词酒一杯　去年天气旧亭台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无可奈何花落去　似曾相识燕归来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登飞来峰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王安石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飞来山上千寻塔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闻说鸡鸣见日升。不畏浮云遮望眼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自缘身在最高层。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登飞来峰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反映诗人为实现自己的政治抱负而勇往直前、无所畏惧的进取精神的诗句是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登飞来峰</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一诗中</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语意双关</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蕴含站得高、看得远的深刻哲理的句子是</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7165206"/>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不畏浮云遮望眼　自缘身在最高层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不畏浮云遮望眼　自缘身在最高层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561589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选句内容主要关涉四个主题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揭示人类社会及事物发展规律的富有哲理性的句子。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②表现爱国情怀、崇高理想、坚强意志、博大胸怀、勇担责任的句子。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③描写锦绣河山、优美意境的句子。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④反映以德治国、传统美德、创新变革和社会和谐发展等方面的句子。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默写题要求。不允许有错字、别字、漏字、添字的现象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考生一定要一笔一画地书写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字迹不能潦草、模糊。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江城子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密州出猎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老夫聊发少年狂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左牵黄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右擎苍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锦帽貂裘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千骑卷平冈。为报倾城随太守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亲射虎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看孙郎。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酒酣胸胆尚开张。鬓微霜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又何妨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持节云中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何日遣冯唐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会挽雕弓如满月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西北望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射天狼。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江城子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密州出猎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中借用典故来表达苏轼为国立功愿望的词句是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江城子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密州出猎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”写了词人深感岁月易逝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人生易老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一腔报国之志难于施展的情怀。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江城子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密州出猎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以孙权自喻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表明建功立业的壮志的句子是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8965406"/>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会挽雕弓如满月　西北望　射天狼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老夫聊发少年狂　左牵黄　右擎苍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为报倾城随太守　亲射虎　看孙郎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815677"/>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水调歌头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丙辰中秋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欢饮达旦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作此篇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兼怀子由。</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明月几时有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把酒问青天。不知天上宫阙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今夕是何年。我欲乘风归去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又恐琼楼玉宇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高处不胜寒。起舞弄清影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何似在人间。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转朱阁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低绮户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照无眠。不应有恨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何事长向别时圆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人有悲欢离合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月有阴晴圆缺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此事古难全。但愿人长久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千里共婵娟。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水调歌头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明月几时有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一词中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表达他不能忍受月宫的孤寂清寒的句子是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水调歌头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明月几时有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词人以理遣情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希望从共赏明月中互致慰藉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使离别之憾在兄弟友爱中得到补偿的句子是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20604" y="7237214"/>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我欲乘风归去　又恐琼楼玉宇　高处不胜寒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但愿人长久　千里共婵娟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游山西村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陆游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莫笑农家腊酒浑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丰年留客足鸡豚。山重水复疑无路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柳暗花明又一村。箫鼓追随春社近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衣冠简朴古风存。从今若许闲乘月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拄杖无时夜叩门。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陆游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游山西村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一诗中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景物描写中寓含哲理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千百年来被人们广为传诵的两句是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陆游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游山西村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表现农家热情好客的淳朴性格的诗句是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游山西村</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一诗中</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描写村中庆典将近、乐声不断</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反映村中民风淳朴的诗句是</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20604" y="8677374"/>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山重水复疑无路　柳暗花明又一村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莫笑农家腊酒浑　丰年留客足鸡豚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箫鼓追随春社近　衣冠简朴古风存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46.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破阵子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为陈同甫赋壮词以寄之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辛弃疾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醉里挑灯看剑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梦回吹角连营。八百里分麾下炙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五十弦翻塞外声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沙场秋点兵。</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马作的卢飞快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弓如霹雳弦惊。了却君王天下事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赢得生前身后名。可怜白发生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诸葛亮鞠躬尽瘁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死而后已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忠心辅佐刘备父子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得到了极高的赞誉。这可借用辛弃疾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破阵子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为陈同甫赋壮词以寄之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”来概括。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辛弃疾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破阵子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为陈同甫赋壮词以寄之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从视觉和听觉两个方面生动地表现激烈的战斗场面的词句是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破阵子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为陈同甫赋壮词以寄之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以工整的对仗形式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描绘战争爆发前的情状的句子是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20604" y="8677374"/>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了却君王天下事　赢得生前身后名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马作的卢飞快　弓如霹雳弦惊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八百里分麾下炙　五十弦翻塞外声　沙场秋点兵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47.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过零丁洋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文天祥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辛苦遭逢起一经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干戈寥落四周星。山河破碎风飘絮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身世浮沉雨打萍。惶恐滩头说惶恐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零丁洋里叹零丁。人生自古谁无死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留取丹心照汗青。</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过零丁洋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表达作者不畏生死、誓将舍身报国的精神留于史册、传扬于后世的千古名句是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过零丁洋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借助自然景物的飘零来表达大好河山被分裂和诗人自身的悲惨遭遇的诗句是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文天祥在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过零丁洋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中巧借地名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写出了当时形势险恶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自己境况孤苦的句子是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20604" y="8677374"/>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人生自古谁无死　留取丹心照汗青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山河破碎风飘絮　身世浮沉雨打萍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惶恐滩头说惶恐　零丁洋里叹零丁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3293209"/>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默写题型</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类型一　理解型默写题</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这种题型要求考生不仅会背诵原文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而且对原文的内容也要有所理解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在理解的基础上选择句子。要答好这类题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就要根据题干的提示或要求来填写句子。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48.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天净沙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马致远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枯藤老树昏鸦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小桥流水人家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古道西风瘦马。夕阳西下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断肠人在天涯。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893647"/>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古代文人喜用“枯藤”“老树”“鸦”等来渲染氛围</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如</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天净沙</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秋思</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将作者的无限愁思寄寓在自然景物中。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天净沙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直接抒发游子思念家乡的悲苦之情的句子是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20604" y="8677374"/>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枯藤老树昏鸦　小桥流水人家　古道西风瘦马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夕阳西下　断肠人在天涯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49.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山坡羊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潼关怀古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张养浩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峰峦如聚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波涛如怒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山河表里潼关路。望西都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意踌躇。伤心秦汉经行处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宫阙万间都做了土。兴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百姓苦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百姓苦。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山坡羊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潼关怀古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揭示出历史是不断发展变化的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都城由盛到衰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令人伤心的句子是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山坡羊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潼关怀古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从视觉和听觉写出潼关地势险要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并暗示它历来是兵家必争之地的句子是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关注民生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不仅是当今领导人心中的大事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也是古代文人胸怀的情感。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山坡羊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潼关怀古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”就是同情劳动人民的佳句。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20604" y="9448903"/>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伤心秦汉经行处　宫阙万间都做了土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峰峦如聚　波涛如怒　山河表里潼关路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兴　百姓苦　亡　百姓苦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50.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己亥杂诗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龚自珍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浩荡离愁白日斜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吟鞭东指即天涯。落红不是无情物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化作春泥更护花。</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龚自珍辞官后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应好友之邀来到镇江。在丹阳云阳书院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他呕心沥血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培育后生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直至病逝。他用自己的行动践行了他在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己亥杂诗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中的诺言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龚自珍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己亥杂诗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表达诗人对理想和信念执着追求的诗句是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20604" y="7597254"/>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落红不是无情物　化作春泥更护花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落红不是无情物　化作春泥更护花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普通高中语文课程标准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中建议诵读篇目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劝学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荀子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君子曰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学不可以已。</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青</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取之于蓝</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而青于蓝</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冰</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水为之</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而寒于水。木直中绳</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　  以为轮</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其曲中规。虽有槁暴</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不复挺者</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使之然也。故木受绳则直</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金就砺则利</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君子博学而日参省乎己</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则知明而行无过矣。</a:t>
            </a:r>
            <a:endPar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吾尝终日而思矣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不如须臾之所学也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吾尝跂而望矣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不如登高之博见也。登高而招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臂非加长也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而见者远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顺风而呼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声非加疾也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而闻者彰。假舆马者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非利足也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而致千里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假舟楫者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非能水也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而绝江河。君子生非异也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善假于物也。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积土成山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风雨兴焉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积水成渊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蛟龙生焉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积善成德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而神明自得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圣心备焉。故不积跬步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无以至千里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不积小流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无以成江海。骐骥一跃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不能十步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驽马十驾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功在不舍。锲而舍之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朽木不折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锲而不舍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金石可镂。蚓无爪牙之利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筋骨之强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上食埃土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下饮黄泉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用心一也。蟹六跪而二螯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非蛇鳝之穴无可寄托者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用心躁也。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车柔.EPS" descr="id:2147493157;FounderCES"/>
          <p:cNvPicPr/>
          <p:nvPr/>
        </p:nvPicPr>
        <p:blipFill>
          <a:blip r:embed="rId1" cstate="print"/>
          <a:stretch>
            <a:fillRect/>
          </a:stretch>
        </p:blipFill>
        <p:spPr>
          <a:xfrm>
            <a:off x="14617948" y="5292998"/>
            <a:ext cx="576064" cy="576064"/>
          </a:xfrm>
          <a:prstGeom prst="rect">
            <a:avLst/>
          </a:prstGeom>
        </p:spPr>
      </p:pic>
      <p:pic>
        <p:nvPicPr>
          <p:cNvPr id="9" name="车柔.EPS" descr="id:2147493157;FounderCES"/>
          <p:cNvPicPr/>
          <p:nvPr/>
        </p:nvPicPr>
        <p:blipFill>
          <a:blip r:embed="rId1" cstate="print"/>
          <a:stretch>
            <a:fillRect/>
          </a:stretch>
        </p:blipFill>
        <p:spPr>
          <a:xfrm>
            <a:off x="4248796" y="6085086"/>
            <a:ext cx="576064" cy="57606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劝学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”强调了整天空想不如片刻学习收获大的道理。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劝学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通过“木”与“金”的变化来进一步说明客观事物经过人工改造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可以改变原来的状况。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荀子在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劝学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君子需要通过广泛学习来提升自己的句子是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8749382"/>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吾尝终日而思矣　不如须臾之所学也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故木受绳则直　金就砺则利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君子博学而日参省乎己　则知明而行无过矣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逍遥游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庄子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北冥有鱼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其名为鲲。鲲之大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不知其几千里也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化而为鸟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其名为鹏。鹏之背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不知其几千里也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怒而飞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其翼若垂天之云。是鸟也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海运则将徙于南冥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南冥者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天池也。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齐谐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志怪者也。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之言曰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鹏之徙于南冥也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水击三千里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抟扶摇而上者九万里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去以六月息者也。”野马也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尘埃也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生物之以息相吹也。天之苍苍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其正色邪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其远而无所至极邪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其视下也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亦若是则已矣。且夫水之积也不厚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则其负大舟也无力。覆杯水于坳堂之上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则芥为之舟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置杯焉则胶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水浅而舟大也。风之积也不厚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则其负大翼也无力。故九万里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则风斯在下矣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而后乃今培风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背负青天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而莫之夭阏者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而后乃今将图南。蜩与学鸠笑之曰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我决起而飞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抢榆枋而止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时则不至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而控于地而已矣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奚以之九万里而南为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适莽苍者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三餐而反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腹犹果然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适百里者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宿舂粮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适千里者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三月聚粮。之二虫又何知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小知不及大知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小年不及大年。奚以知其然也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朝菌不知晦朔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蟪蛄不知春秋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此小年也。楚之南有冥灵者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以五百岁为春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五百岁为秋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上古有大椿者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以八千岁为春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八千岁为秋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此大年也。而彭祖乃今以久特闻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众人匹之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不亦悲乎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汤之问棘也是已。穷发之北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有冥海者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天池也。有鱼焉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其广数千里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未有知其修者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其名为鲲。有鸟焉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其名为鹏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背若泰山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翼若垂天之云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抟扶摇羊角而上者九万里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绝云气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负青天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然后图南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且适南冥也。斥安鸟笑之曰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彼且奚适也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我腾跃而上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不过数仞而下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翱翔蓬蒿之间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此亦飞之至也。而彼且奚适也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此小大之辩也。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故夫知效一官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行比一乡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德合一君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而征一国者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其自视也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亦若此矣。而宋荣子犹然笑之。且举世誉之而不加劝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举世非之而不加沮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定乎内外之分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辩乎荣辱之境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斯已矣。彼其于世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未数数然也。虽然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犹有未树也。夫列子御风而行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泠然善也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旬有五日而后反。彼于致福者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未数数然也。此虽免乎行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犹有所待者也。若夫乘天地之正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而御六气之辩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以游无穷者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彼且恶乎待哉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至人无己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神人无功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圣人无名。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2916734"/>
            <a:ext cx="19931202" cy="5523563"/>
          </a:xfrm>
          <a:prstGeom prst="rect">
            <a:avLst/>
          </a:prstGeom>
          <a:noFill/>
        </p:spPr>
        <p:txBody>
          <a:bodyPr wrap="square" rtlCol="0">
            <a:spAutoFit/>
          </a:bodyPr>
          <a:lstStyle/>
          <a:p>
            <a:pPr>
              <a:lnSpc>
                <a:spcPct val="15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补写出下列句子中的空缺部分。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荀子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劝学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中强调了积累的重要。以积土成山、积水成渊可以兴风雨、生蛟龙设喻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引出“</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”的观点。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茅屋为秋风所破歌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”两句写狂风停止之后云层变得墨黑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天色马上暗下来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引出下文屋破又遭连夜雨的境况。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4320804" y="5798795"/>
            <a:ext cx="3168352"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积善成德</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11"/>
          <p:cNvSpPr txBox="1"/>
          <p:nvPr/>
        </p:nvSpPr>
        <p:spPr>
          <a:xfrm>
            <a:off x="8641284" y="5870803"/>
            <a:ext cx="273630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而神明自得</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TextBox 12"/>
          <p:cNvSpPr txBox="1"/>
          <p:nvPr/>
        </p:nvSpPr>
        <p:spPr>
          <a:xfrm>
            <a:off x="13393812" y="5870803"/>
            <a:ext cx="2088232"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圣心备焉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TextBox 13"/>
          <p:cNvSpPr txBox="1"/>
          <p:nvPr/>
        </p:nvSpPr>
        <p:spPr>
          <a:xfrm>
            <a:off x="10225460" y="6733158"/>
            <a:ext cx="374441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俄顷风定云墨色</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TextBox 14"/>
          <p:cNvSpPr txBox="1"/>
          <p:nvPr/>
        </p:nvSpPr>
        <p:spPr>
          <a:xfrm>
            <a:off x="15049996" y="6733158"/>
            <a:ext cx="345638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秋天漠漠向昏黑</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逍遥游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写宋荣子看淡了世间的荣辱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不会因为外界的评价而更加奋勉或沮丧的句子是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逍遥游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中描绘的鲲鹏体形硕大无比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变化神奇莫测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奋飞时双翼遮天蔽日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激起的水花达三千里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奋飞直上几万里的高空。即使如此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在作者看来也并非逍遥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因为它依然“有所待”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庄子</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逍遥游</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中以“朝菌”和“蟪蛄”为例来说明“小年”一词的句子是</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9685486"/>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且</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举世誉之而不加劝　举世非之而不加沮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抟扶摇而上者九万里　去以六月息者也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朝菌不知晦朔　蟪蛄不知春秋</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韩愈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古之学者必有师。师者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所以传道受业解惑也。人非生而知之者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孰能无惑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惑而不从师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其为惑也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终不解矣。生乎吾前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其闻道也固先乎吾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吾从而师之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生乎吾后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其闻道也亦先乎吾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吾从而师之。吾师道也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夫庸知其年之先后生于吾乎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是故无贵无贱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无长无少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道之所存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师之所存也。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嗟乎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师道之不传也久矣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欲人之无惑也难矣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古之圣人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其出人也远矣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犹且从师而问焉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今之众人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其下圣人也亦远矣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而耻学于师。是故圣益圣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愚益愚。圣人之所以为圣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愚人之所以为愚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其皆出于此乎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爱其子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择师而教之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于其身也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则耻师焉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惑矣。彼童子之师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授之书而习其句读者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非吾所谓传其道解其惑者也。句读之不知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惑之不解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或师焉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或不焉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小学而大遗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吾未见其明也。巫医乐师百工之人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不耻相师。士大夫之族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曰师曰弟子云者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则群聚而笑之。问之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彼与彼年相若也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道相似也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位卑则足羞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官盛则近谀。”呜呼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师道之不复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可知矣。巫医乐师百工之人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君子不齿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今其智乃反不能及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其可怪也欤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圣人无常师。孔子师郯子、苌弘、师襄、老聃。郯子之徒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其贤不及孔子。孔子曰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三人行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则必有我师。是故弟子不必不如师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师不必贤于弟子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闻道有先后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术业有专攻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如是而已。</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李氏子蟠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年十七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好古文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六艺经传皆通习之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不拘于时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学于余。余嘉其能行古道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以贻之。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荀子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劝学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中指出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取之于蓝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而青于蓝。”这与韩愈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中所表达的“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”的观点是相同的。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强调了从师是为了学道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和人的年龄大小无关的语句是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韩愈在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中明确提出了择师的标准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师之所存也。”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9109422"/>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是故弟子不必不如师　师不必贤于弟子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吾师道也　夫庸知其年之先后生于吾乎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是故无贵无贱　无长无少　道之所存</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阿房宫赋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六王毕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四海一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蜀山兀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阿房出。覆压三百余里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隔离天日。骊山北构而西折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直走咸阳。二川溶溶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流入宫墙。五步一楼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十步一阁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廊腰缦回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檐牙高啄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各抱地势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钩心斗角。盘盘焉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囷囷焉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蜂房水涡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矗不知其几千万落。长桥卧波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未云何龙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复道行空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不霁何虹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高低冥迷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不知西东。歌台暖响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春光融融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舞殿冷袖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风雨凄凄。一日之内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一宫之间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而气候不齐。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妃嫔媵嫱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王子皇孙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辞楼下殿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辇来于秦。朝歌夜弦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为秦宫人。明星荧荧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开妆镜也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绿云扰扰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梳晓鬟也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渭流涨腻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弃脂水也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烟斜雾横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焚椒兰也。雷霆乍惊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宫车过也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辘辘远听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杳不知其所之也。一肌一容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尽态极妍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缦立远视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而望幸焉。有不见者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三十六年。燕赵之收藏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韩魏之经营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齐楚之精英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几世几年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剽掠其人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倚叠如山。一旦不能有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输来其间。鼎铛玉石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金块珠砾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弃掷逦迤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秦人视之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亦不甚惜。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嗟乎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一人之心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千万人之心也。秦爱纷奢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人亦念其家。奈何取之尽锱铢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用之如泥沙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使负栋之柱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多于南亩之农夫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架梁之椽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多于机上之工女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钉头磷磷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多于在庾之粟粒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瓦缝参差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多于周身之帛缕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直栏横槛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多于九土之城郭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管弦呕哑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多于市人之言语。使天下之人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不敢言而敢怒。独夫之心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日益骄固。戍卒叫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函谷举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楚人一炬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可怜焦土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呜呼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灭六国者六国也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非秦也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族秦者秦也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非天下也。嗟乎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使六国各爱其人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则足以拒秦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使秦复爱六国之人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则递三世可至万世而为君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谁得而族灭也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秦人不暇自哀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而后人哀之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后人哀之而不鉴之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亦使后人而复哀后人也。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杜牧在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阿房宫赋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中以假设的方式提出了秦不灭亡应采取的措施是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不吸取经验教训就会重蹈覆辙。杜牧在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阿房宫赋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中借秦的灭亡向当朝统治者敲响警钟的句子是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阿房宫赋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总括秦的“纷奢”是建立在对人民的剥削和掠夺之上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并且挥霍无度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将剥削来的钱财像泥沙一样浪费掉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给人民带来深重的灾难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揭露秦的自私无道的语句是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9469462"/>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使秦复爱六国之人　则递三世可至万世而为君　谁得而族灭也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后人哀之而不鉴之　亦使后人而复哀后人也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奈何取之尽锱铢　用之如泥沙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556694"/>
            <a:ext cx="20002640" cy="1049518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壬戌之秋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七月既望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苏子与客泛舟游于赤壁之下。清风徐来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水波不兴。举酒属客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诵明月之诗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歌窈窕之章。少焉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月出于东山之上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徘徊于斗牛之间。白露横江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水光接天。纵一苇之所如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凌万顷之茫然。浩浩乎如冯虚御风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而不知其所止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飘飘乎如遗世独立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羽化而登仙。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于是饮酒乐甚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扣舷而歌之。歌曰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桂棹兮兰桨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击空明兮溯流光。渺渺兮予怀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望美人兮天一方。”客有吹洞箫者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倚歌而和之。其声呜呜然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如怨如慕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如泣如诉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余音袅袅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不绝如缕。舞幽壑之潜蛟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泣孤舟之嫠妇。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苏子愀然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正襟危坐而问客曰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何为其然也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客曰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月明星稀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乌鹊南飞’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此非曹孟德之诗乎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西望夏口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东望武昌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山川相缪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郁乎苍苍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此非孟德之困于周郎者乎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方其破荆州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下江陵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顺流而东也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舳舻千里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旌旗蔽空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酾酒临江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横槊赋诗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固一世之雄也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而今安在哉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况吾与子渔樵于江渚之上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侣鱼虾而友麋鹿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驾一叶之扁舟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举匏樽以相属。寄蜉蝣于天地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渺沧海之一粟。哀吾生之须臾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羡长江之无穷。挟飞仙以遨游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抱明月而长终。知不可乎骤得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托遗响于悲风。”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苏子曰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客亦知夫水与月乎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逝者如斯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而未尝往也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盈虚者如彼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而卒莫消长也。盖将自其变者而观之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则天地曾不能以一瞬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自其不变者而观之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则物与我皆无尽也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而又何羡乎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且夫天地之间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物各有主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苟非吾之所有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虽一毫而莫取。惟江上之清风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与山间之明月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耳得之而为声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目遇之而成色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取之无禁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用之不竭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是造物者之无尽藏也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而吾与子之所共适。”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客喜而笑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洗盏更酌。肴核既尽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杯盘狼籍。相与枕藉乎舟中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不知东方之既白。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写箫声的作用和力量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蛟龙听了飞舞起来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寡妇独坐孤舟中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听到箫声想到自己身世凄凉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不禁泣下的语句是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中交代游赏时间、人物、方式和地点的句子是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所谓“横看成岭侧成峰”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观察的角度不同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得到的结果也不同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甚至相反。如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中以变的角度看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以不变的角度看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中写一边举起酒杯与客共饮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一边引吭高歌、吟唱古代咏月的诗篇的句子是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944540" y="10189542"/>
            <a:ext cx="19802200" cy="2973122"/>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舞幽壑之潜蛟　泣孤舟之嫠妇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壬戌之秋　七月既望　苏子与客泛舟游于赤壁之下　 </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天地曾不能以一瞬　物与我皆无尽也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举酒属客　诵明月之诗　歌窈窕之章</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2916734"/>
            <a:ext cx="19931202" cy="5523563"/>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新课标全国卷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补写出下列句子中的空缺部分。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屈原在</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离骚</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中表现自己同情百姓的苦难生活</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并因此流泪叹息的名句是</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蜀道难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”两句写山势高险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即便是善飞的黄鹤、轻捷的猿猴都很难越过。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杜甫在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中借花鸟以抒发自己悲愤情感的名句是“</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952652" y="4932958"/>
            <a:ext cx="40324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长太息以掩涕兮</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11"/>
          <p:cNvSpPr txBox="1"/>
          <p:nvPr/>
        </p:nvSpPr>
        <p:spPr>
          <a:xfrm>
            <a:off x="7849196" y="4932958"/>
            <a:ext cx="345638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哀民生之多艰</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TextBox 12"/>
          <p:cNvSpPr txBox="1"/>
          <p:nvPr/>
        </p:nvSpPr>
        <p:spPr>
          <a:xfrm>
            <a:off x="7633172" y="5870803"/>
            <a:ext cx="40324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黄鹤之飞尚不得过</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TextBox 13"/>
          <p:cNvSpPr txBox="1"/>
          <p:nvPr/>
        </p:nvSpPr>
        <p:spPr>
          <a:xfrm>
            <a:off x="12529716" y="5869062"/>
            <a:ext cx="374441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猿猱欲度愁攀援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TextBox 14"/>
          <p:cNvSpPr txBox="1"/>
          <p:nvPr/>
        </p:nvSpPr>
        <p:spPr>
          <a:xfrm>
            <a:off x="15626060" y="7671003"/>
            <a:ext cx="266429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感时花溅泪</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TextBox 15"/>
          <p:cNvSpPr txBox="1"/>
          <p:nvPr/>
        </p:nvSpPr>
        <p:spPr>
          <a:xfrm>
            <a:off x="18650396" y="7669262"/>
            <a:ext cx="266429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恨别鸟惊心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556694"/>
            <a:ext cx="20002640" cy="1041721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氓之蚩蚩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抱布贸丝。匪来贸丝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来即我谋。送子涉淇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至于顿丘。匪我愆期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子无良媒。将子无怒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秋以为期。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乘彼垝垣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以望复关。不见复关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泣涕涟涟。既见复关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载笑载言。尔卜尔筮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体无咎言。以尔车来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以我贿迁。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桑之未落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其叶沃若。于嗟鸠兮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无食桑葚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于嗟女兮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无与士耽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士之耽兮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犹可说也。女之耽兮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不可说也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桑之落矣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其黄而陨。自我徂尔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三岁食贫。淇水汤汤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渐车帷裳。女也不爽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士贰其行。士也罔极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二三其德。</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三岁为妇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靡室劳矣。夙兴夜寐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靡有朝矣。言既遂矣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至于暴矣。兄弟不知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咥其笑矣。静言思之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躬自悼矣。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及尔偕老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老使我怨。淇则有岸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隰则有泮。总角之宴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言笑晏晏。信誓旦旦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不思其反。反是不思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亦已焉哉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氓</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描写女主人公静下心来反思这段无望的婚姻</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只能自己伤心的句子是</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一文中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初露男子的粗暴性格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同时也写出女子温柔体贴的句子是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以“淇”和“隰”的有界来反衬男子变化无常的句子是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8821390"/>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静言思之　躬自悼矣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将子无怒　秋以为期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淇则有岸　隰则有泮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556694"/>
            <a:ext cx="20002640" cy="961699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离骚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屈原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长太息以掩涕兮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哀民生之多艰。余虽好修姱以　   羁兮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謇朝谇而夕替。既替余以蕙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又申之以揽茝。亦余心之所善兮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虽九死其犹未悔。怨灵修之浩荡兮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终不察夫民心。众女嫉余之蛾眉兮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谣诼谓余以善淫。固时俗之工巧兮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偭规矩而改错。背绳墨以追曲兮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竞周容以为度。忳郁邑余侘傺兮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吾独穷困乎此时也。宁溘死以流亡兮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余不忍为此态也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鸷鸟之不群兮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自前世而固然。何方圜之能周兮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夫孰异道而相安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屈心而抑志兮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忍尤而攘诟。伏清白以死直兮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固前圣之所厚。</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悔相道之不察兮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延伫乎吾将反。回朕车以复路兮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及行迷之未远。步余马于兰皋兮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驰椒丘且焉止息。进不入以离尤兮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退将复修吾初服。制芰荷以为衣兮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集芙蓉以为裳。不吾知其亦已兮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苟余情其信芳。高余冠之岌岌兮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长余佩之陆离。芳与泽其杂糅兮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唯昭质其犹未亏。忽反顾以游目兮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将往观乎四荒。佩缤纷其繁饰兮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芳菲菲其弥章。民生各有所乐兮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余独好修以为常。虽体解吾犹未变兮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岂余心之可惩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纕.EPS" descr="id:2147493178;FounderCES"/>
          <p:cNvPicPr/>
          <p:nvPr/>
        </p:nvPicPr>
        <p:blipFill>
          <a:blip r:embed="rId1" cstate="print"/>
          <a:stretch>
            <a:fillRect/>
          </a:stretch>
        </p:blipFill>
        <p:spPr>
          <a:xfrm>
            <a:off x="2160564" y="4356894"/>
            <a:ext cx="622864" cy="547796"/>
          </a:xfrm>
          <a:prstGeom prst="rect">
            <a:avLst/>
          </a:prstGeom>
        </p:spPr>
      </p:pic>
      <p:pic>
        <p:nvPicPr>
          <p:cNvPr id="9" name="革几.EPS" descr="id:2147493171;FounderCES"/>
          <p:cNvPicPr/>
          <p:nvPr/>
        </p:nvPicPr>
        <p:blipFill>
          <a:blip r:embed="rId2" cstate="print"/>
          <a:stretch>
            <a:fillRect/>
          </a:stretch>
        </p:blipFill>
        <p:spPr>
          <a:xfrm>
            <a:off x="13465820" y="3564806"/>
            <a:ext cx="700452" cy="48190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离骚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屈原表达自己虽崇尚美德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严于律己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但早晨进谏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晚上即被免职的句子是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屈原在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离骚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借前贤能够坚守正道来勉励自己的句子是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离骚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诗人用比兴的手法借助鲜花香草写自己要修养自己的品行的句子是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8821390"/>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余虽好修姱以     羁兮　  謇朝谇而夕替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伏清白以死直兮　固前圣之所厚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制芰荷以为衣兮　集芙蓉以为裳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革几.EPS" descr="id:2147493171;FounderCES"/>
          <p:cNvPicPr/>
          <p:nvPr/>
        </p:nvPicPr>
        <p:blipFill>
          <a:blip r:embed="rId1" cstate="print"/>
          <a:stretch>
            <a:fillRect/>
          </a:stretch>
        </p:blipFill>
        <p:spPr>
          <a:xfrm>
            <a:off x="7561164" y="9757494"/>
            <a:ext cx="576064" cy="43204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556694"/>
            <a:ext cx="20002640" cy="801655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蜀道难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噫吁嚱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危乎高哉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蜀道之难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难于上青天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蚕丛及鱼凫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开国何茫然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尔来四万八千岁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不与秦塞通人烟。西当太白有鸟道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可以横绝峨眉巅。地崩山摧壮士死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然后天梯石栈相钩连。　上有六龙回日之高标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下有冲波逆折之回川。黄鹤之飞尚不得过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猿猱欲度愁攀援。青泥何盘盘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百步九折萦岩峦。扪参历井仰胁息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以手抚膺坐长叹。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问君西游何时还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畏途巉岩不可攀。但见悲鸟号古木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雄飞雌从绕林间。又闻子规啼夜月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愁空山。蜀道之难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难于上青天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使人听此凋朱颜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连峰去天不盈尺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枯松倒挂倚绝壁。飞湍瀑流争喧豗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砯崖转石万壑雷。其险也如此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嗟尔远道之人胡为乎来哉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剑阁峥嵘而崔嵬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一夫当关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万夫莫开。所守或匪亲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化为狼与豺。朝避猛虎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夕避长蛇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磨牙吮血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杀人如麻。锦城虽云乐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不如早还家。蜀道之难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难于上青天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侧身西望长咨嗟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蜀道难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一文的末尾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让我们再次感受到蜀道之难攀。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李白在</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蜀道难</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一文中</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运用夸张、衬托的手法来写蜀山之高险的句子有“</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真是“物犹如此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人何以堪”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蜀道难</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运用夸张的修辞手法</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写秦蜀之间崇山峻岭</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不可逾越的句子是</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8821390"/>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蜀道之难　 难于上青天　 侧身西望长咨嗟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黄鹤之飞尚不得过　猿猱欲度愁攀援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西当太白有鸟道　可以横绝峨眉巅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556694"/>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登高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风急天高猿啸哀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渚清沙白鸟飞回。无边落木萧萧下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不尽长江滚滚来。万里悲秋常作客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百年多病独登台。艰难苦恨繁霜鬓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潦倒新停浊酒杯。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287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猿啼在古诗词中常被引用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或渲染气氛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或抒发伤感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登高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中以猿啼渲染气氛的句子是“</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郦道元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中借猿啼表达感伤之情的句子是“</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今人常用杜甫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登高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”两句来表达旧事物终将衰落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历史长河仍将向前之意。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杜甫在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登高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发出“</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”的感慨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抒发了漂泊异乡、年老体衰的惆怅之情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也蕴含着与生命的衰弱顽强抗争的精神。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9397454"/>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风急天高猿啸哀　猿鸣三声泪沾裳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无边落木萧萧下　不尽长江滚滚来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万里悲秋常作客　百年多病独登台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556694"/>
            <a:ext cx="20002640" cy="809452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琵琶行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白居易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浔阳江头夜送客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枫叶荻花秋瑟瑟。主人下马客在船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举酒欲饮无管弦。醉不成欢惨将别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别时茫茫江浸月。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忽闻水上琵琶声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主人忘归客不发。寻声暗问弹者谁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琵琶声停欲语迟。移船相近邀相见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添酒回灯重开宴。千呼万唤始出来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犹抱琵琶半遮面。转轴拨弦三两声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未成曲调先有情。弦弦掩抑声声思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似诉平生不得志。低眉信手续续弹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说尽心中无限事。轻拢慢捻抹复挑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初为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霓裳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六幺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。大弦嘈嘈如急雨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小弦切切如私语。嘈嘈切切错杂弹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大珠小珠落玉盘。间关莺语花底滑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幽咽泉流冰下难。冰泉冷涩弦凝绝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凝绝不通声暂歇。别有幽愁暗恨生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此时无声胜有声。银瓶乍破水浆迸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铁骑突出刀枪鸣。曲终收拨当心画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四弦一声如裂帛。东船西舫悄无言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唯见江心秋月白。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556694"/>
            <a:ext cx="20002640" cy="889474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沉吟放拨插弦中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整顿衣裳起敛容。自言本是京城女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家在虾蟆陵下住。十三学得琵琶成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名属教坊第一部。曲罢曾教善才服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妆成每被秋娘妒。五陵年少争缠头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一曲红绡不知数。钿头银篦击节碎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血色罗裙翻酒污。今年欢笑复明年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秋月春风等闲度。弟走从军阿姨死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暮去朝来颜色故。门前冷落鞍马稀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老大嫁作商人妇。商人重利轻别离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前月浮梁买茶去。去来江口守空船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绕船月明江水寒。夜深忽梦少年事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梦啼妆泪红阑干。</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我闻琵琶已叹息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又闻此语重唧唧。同是天涯沦落人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相逢何必曾相识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我从去年辞帝京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谪居卧病浔阳城。浔阳地僻无音乐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终岁不闻丝竹声。住近湓江地低湿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黄芦苦竹绕宅生。其间旦暮闻何物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杜鹃啼血猿哀鸣。春江花朝秋月夜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往往取酒还独倾。岂无山歌与村笛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呕哑嘲哳难为听。今夜闻君琵琶语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如听仙乐耳暂明。莫辞更坐弹一曲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为君翻作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琵琶行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感我此言良久立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却坐促弦弦转急。凄凄不似向前声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满座重闻皆掩泣。座中泣下谁最多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江州司马青衫湿。</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2492990"/>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类型二　提示型默写题</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这是一种最传统的题型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也是高考命题采用的题型之一。它的出现形式是提供名句名篇的上句或下句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以此提示考生思维的方向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要求考生填写所空出的内容。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琵琶行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表示作者由琴声想到珠玉声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是声音的类比联想。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琵琶行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描写琵琶女初次出场时的情态的句子是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琵琶行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的主旨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更是诗人与琵琶女感情的共鸣。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8821390"/>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嘈嘈切切错杂弹　大珠小珠落玉盘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千呼万唤始出来　犹抱琵琶半遮面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同是天涯沦落人　相逢何必曾相识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556694"/>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锦瑟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李商隐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锦瑟无端五十弦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一弦一柱思华年。庄生晓梦迷蝴蝶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望帝春心托杜鹃。沧海月明珠有泪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蓝田日暖玉生烟。此情可待成追忆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只是当时已惘然。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往事不堪回首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纵然回首已是惘然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这是人类共同的情感。李商隐在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锦瑟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中表达这种感受的句子是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锦瑟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以锦瑟起兴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引起对年华往事追忆的句子是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李商隐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锦瑟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用阴阳冷暖的不同境界展现了高洁的情感、执着的爱慕和无尽的哀思。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8821390"/>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此情可待成追忆　只是当时已惘然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锦瑟无端五十弦　一弦一柱思华年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沧海月明珠有泪　蓝田日暖玉生烟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661954"/>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虞美人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春花秋月何时了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往事知多少。小楼昨夜又东风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故国不堪回首月明中。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雕栏玉砌应犹在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只是朱颜改。问君能有几多愁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恰似一江春水向东流。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虞美人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表现李煜这位亡国之君的愁绪如春水奔流倾泻、无穷无尽的词句是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崔护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题都城南庄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中的“人面不知何处去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桃花依旧笑春风”写出了桃花依旧但不见人面的物是人非之感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虞美人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”也写出了这样的感受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勾起作者无穷的亡国伤感之情。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明月”与“东风”是古诗词中常用的意象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虞美人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一词中也用到了这两个意象的句子是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9397454"/>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问君能有几多愁　恰似一江春水向东流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雕栏玉砌应犹在　只是朱颜改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小楼昨夜又东风　故国不堪回首月明中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661954"/>
            <a:ext cx="20002640" cy="401545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念奴娇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赤壁怀古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大江东去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浪淘尽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千古风流人物。故垒西边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人道是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三国周郎赤壁。乱石穿空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惊涛拍岸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卷起千堆雪。江山如画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一时多少豪杰。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遥想公瑾当年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小乔初嫁了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雄姿英发。羽扇纶巾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谈笑间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樯橹灰飞烟灭。故国神游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多情应笑我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早生华发。人生如梦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一尊还酹江月。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念奴娇</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赤壁怀古</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描写周瑜迎娶小乔时姿容雄伟、英气勃发的词句是</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念奴娇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赤壁怀古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作者从视觉和听觉角度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生动描写赤壁雄奇壮阔的景观的句子是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念奴娇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赤壁怀古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”几句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刻画出了周瑜的儒将风度和运筹帷幄的形象。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376588" y="9253438"/>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遥想公瑾当年　小乔初嫁了　雄姿英发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乱石穿空　惊涛拍岸　卷起千堆雪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羽扇纶巾　谈笑间　樯橹灰飞烟灭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661954"/>
            <a:ext cx="20002640" cy="401545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永遇乐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京口北固亭怀古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辛弃疾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千古江山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英雄无觅孙仲谋处。舞榭歌台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风流总被雨打风吹去。斜阳草树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寻常巷陌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人道寄奴曾住。想当年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金戈铁马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气吞万里如虎。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元嘉草草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封狼居胥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赢得仓皇北顾。四十三年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望中犹记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烽火扬州路。可堪回首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佛狸祠下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一片神鸦社鼓。凭谁问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廉颇老矣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尚能饭否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9430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刘裕曾在京口起兵北伐</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征讨桓玄</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平定叛乱</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收复洛阳、长安等地</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辛弃疾在</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永遇乐</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京口北固亭怀古</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中赞叹刘裕北伐的赫赫战功的词句是</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spc="3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spc="3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辛弃疾在</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永遇乐</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京口北固亭怀古</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写古代英雄叱咤风云、驰骋疆场的名句是</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spc="3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spc="3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永遇乐</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京口北固亭怀古</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辛弃疾认为北伐抗金应当做好充分准备</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如果像宋文帝刘义隆那样草率出兵</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虽有“</a:t>
            </a:r>
            <a:r>
              <a:rPr lang="zh-CN" altLang="en-US" sz="4000" u="sng" spc="3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”之雄心</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也只怕会是“</a:t>
            </a:r>
            <a:r>
              <a:rPr lang="zh-CN" altLang="en-US" sz="4000" u="sng" spc="3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”的结局。 </a:t>
            </a:r>
            <a:endPar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10024850"/>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金戈铁马　气吞万里如虎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金戈铁马　气吞万里如虎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封狼居胥　赢得仓皇北顾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2916734"/>
            <a:ext cx="19931202" cy="6555641"/>
          </a:xfrm>
          <a:prstGeom prst="rect">
            <a:avLst/>
          </a:prstGeom>
          <a:noFill/>
        </p:spPr>
        <p:txBody>
          <a:bodyPr wrap="square" rtlCol="0">
            <a:spAutoFit/>
          </a:bodyPr>
          <a:lstStyle/>
          <a:p>
            <a:pPr>
              <a:lnSpc>
                <a:spcPct val="15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新课标全国卷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补写出下列名篇名句中的空缺部分。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蚓无爪牙之利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上食埃土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用心一也。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荀子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劝学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每至晴初霜旦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属引凄异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空谷传响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哀转久绝。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郦道元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春江花朝秋月夜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。岂无山歌与村笛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白居易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琵琶行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6409036" y="4934699"/>
            <a:ext cx="237626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筋骨之强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11"/>
          <p:cNvSpPr txBox="1"/>
          <p:nvPr/>
        </p:nvSpPr>
        <p:spPr>
          <a:xfrm>
            <a:off x="11521604" y="4934699"/>
            <a:ext cx="237626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下饮黄泉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TextBox 12"/>
          <p:cNvSpPr txBox="1"/>
          <p:nvPr/>
        </p:nvSpPr>
        <p:spPr>
          <a:xfrm>
            <a:off x="6193012" y="5869062"/>
            <a:ext cx="2088232"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林寒涧肃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TextBox 13"/>
          <p:cNvSpPr txBox="1"/>
          <p:nvPr/>
        </p:nvSpPr>
        <p:spPr>
          <a:xfrm>
            <a:off x="9145340" y="5870803"/>
            <a:ext cx="374441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常有高猿长啸</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TextBox 14"/>
          <p:cNvSpPr txBox="1"/>
          <p:nvPr/>
        </p:nvSpPr>
        <p:spPr>
          <a:xfrm>
            <a:off x="6625060" y="7669262"/>
            <a:ext cx="345638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往往取酒还独倾</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TextBox 15"/>
          <p:cNvSpPr txBox="1"/>
          <p:nvPr/>
        </p:nvSpPr>
        <p:spPr>
          <a:xfrm>
            <a:off x="14977988" y="7743011"/>
            <a:ext cx="345638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呕哑嘲哳难为听</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2916734"/>
            <a:ext cx="19931202" cy="6446893"/>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4.[2012•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课标全国卷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补写出下列名篇名句中的空缺部分。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是故所欲有甚于生者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所恶有甚于死者。</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人皆有之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孟子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告子上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呜呼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师道之不复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可知矣。</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君子不齿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其可怪也欤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韩愈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四十三年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烽火扬州路。可堪回首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一片神鸦社鼓。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辛弃疾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永遇乐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11593612" y="3996854"/>
            <a:ext cx="40324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非独贤者有是心也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11"/>
          <p:cNvSpPr txBox="1"/>
          <p:nvPr/>
        </p:nvSpPr>
        <p:spPr>
          <a:xfrm>
            <a:off x="18074332" y="3996854"/>
            <a:ext cx="3168352"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贤者能勿丧耳</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TextBox 12"/>
          <p:cNvSpPr txBox="1"/>
          <p:nvPr/>
        </p:nvSpPr>
        <p:spPr>
          <a:xfrm>
            <a:off x="9073332" y="5797054"/>
            <a:ext cx="40324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巫医乐师百工之人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TextBox 13"/>
          <p:cNvSpPr txBox="1"/>
          <p:nvPr/>
        </p:nvSpPr>
        <p:spPr>
          <a:xfrm>
            <a:off x="15842084" y="5797054"/>
            <a:ext cx="410445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今其智乃反不能及</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TextBox 14"/>
          <p:cNvSpPr txBox="1"/>
          <p:nvPr/>
        </p:nvSpPr>
        <p:spPr>
          <a:xfrm>
            <a:off x="5112892" y="7669262"/>
            <a:ext cx="266429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望中犹记</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TextBox 15"/>
          <p:cNvSpPr txBox="1"/>
          <p:nvPr/>
        </p:nvSpPr>
        <p:spPr>
          <a:xfrm>
            <a:off x="13105780" y="7669262"/>
            <a:ext cx="266429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佛狸祠下</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944540" y="4212878"/>
            <a:ext cx="19802200" cy="4093428"/>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25</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名句名篇复习要点</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 掌握名句默写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大夺分策略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记住生僻难写字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“名句名篇”中有一些生僻难写的字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平时要勤于动笔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强化记忆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在考试中才能准确无误地写出来。</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4" name="组合 13"/>
          <p:cNvGrpSpPr/>
          <p:nvPr/>
        </p:nvGrpSpPr>
        <p:grpSpPr>
          <a:xfrm>
            <a:off x="2160564" y="2916734"/>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技法指津</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速提能</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 presetClass="entr" presetSubtype="10"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blinds(horizontal)">
                                      <p:cBhvr>
                                        <p:cTn id="1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3919612"/>
            <a:ext cx="19931202" cy="6555641"/>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 [2018·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补写出下列句子中的空缺部分。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论语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”两句指出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成为教师的条件是温习学过的知识进而又能从中获得新的理解与体会。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韩愈的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是写给少年李蟠的。文末所说的“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点出李蟠的文章爱好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则说明了李蟠的儒学素养。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念奴娇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大江东去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写的是周瑜的儒将装束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表明了周瑜的赫赫战功。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10"/>
          <p:cNvGrpSpPr/>
          <p:nvPr/>
        </p:nvGrpSpPr>
        <p:grpSpPr>
          <a:xfrm>
            <a:off x="2016548" y="2840490"/>
            <a:ext cx="5472608" cy="1012348"/>
            <a:chOff x="2074961" y="3908258"/>
            <a:chExt cx="6653339" cy="1018510"/>
          </a:xfrm>
        </p:grpSpPr>
        <p:pic>
          <p:nvPicPr>
            <p:cNvPr id="12"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3" name="矩形 12"/>
            <p:cNvSpPr/>
            <p:nvPr/>
          </p:nvSpPr>
          <p:spPr>
            <a:xfrm>
              <a:off x="2250048" y="4043527"/>
              <a:ext cx="6215619" cy="770202"/>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真题回放</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探规律</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
        <p:nvSpPr>
          <p:cNvPr id="14" name="TextBox 13"/>
          <p:cNvSpPr txBox="1"/>
          <p:nvPr/>
        </p:nvSpPr>
        <p:spPr>
          <a:xfrm>
            <a:off x="7705180" y="4860950"/>
            <a:ext cx="2808312"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温故而知新</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TextBox 14"/>
          <p:cNvSpPr txBox="1"/>
          <p:nvPr/>
        </p:nvSpPr>
        <p:spPr>
          <a:xfrm>
            <a:off x="11809636" y="4860950"/>
            <a:ext cx="295232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可以为师矣</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TextBox 15"/>
          <p:cNvSpPr txBox="1"/>
          <p:nvPr/>
        </p:nvSpPr>
        <p:spPr>
          <a:xfrm>
            <a:off x="2880644" y="7669262"/>
            <a:ext cx="40324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六艺经传皆通习之</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7" name="TextBox 16"/>
          <p:cNvSpPr txBox="1"/>
          <p:nvPr/>
        </p:nvSpPr>
        <p:spPr>
          <a:xfrm>
            <a:off x="9937428" y="8605366"/>
            <a:ext cx="561662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羽扇纶巾</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p:cNvSpPr txBox="1"/>
          <p:nvPr/>
        </p:nvSpPr>
        <p:spPr>
          <a:xfrm>
            <a:off x="3600724" y="9397454"/>
            <a:ext cx="338437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樯橹灰飞烟灭</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TextBox 20"/>
          <p:cNvSpPr txBox="1"/>
          <p:nvPr/>
        </p:nvSpPr>
        <p:spPr>
          <a:xfrm>
            <a:off x="13825860" y="6733158"/>
            <a:ext cx="40324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好古文</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blinds(horizontal)">
                                      <p:cBhvr>
                                        <p:cTn id="17" dur="500"/>
                                        <p:tgtEl>
                                          <p:spTgt spid="69"/>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Effect transition="in" filter="fade">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P spid="15" grpId="0"/>
      <p:bldP spid="16" grpId="0"/>
      <p:bldP spid="17" grpId="0"/>
      <p:bldP spid="18"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2916734"/>
            <a:ext cx="19931202" cy="249299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赤壁赋</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中通过侧面描写表现洞箫声的凄切婉转的两句是</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096668" y="4574659"/>
            <a:ext cx="295232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舞幽壑之潜蛟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p:cNvSpPr txBox="1"/>
          <p:nvPr/>
        </p:nvSpPr>
        <p:spPr>
          <a:xfrm>
            <a:off x="7489156" y="4574659"/>
            <a:ext cx="302433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泣孤舟之嫠妇</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矩形 18"/>
          <p:cNvSpPr/>
          <p:nvPr/>
        </p:nvSpPr>
        <p:spPr>
          <a:xfrm>
            <a:off x="2160564" y="5869062"/>
            <a:ext cx="19514168" cy="2808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04580" y="6085086"/>
            <a:ext cx="19226136" cy="74231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诗句中的“壑”“嫠”都属于难记难写的生僻字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应当特别注意。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8"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5437014"/>
            <a:ext cx="19578384" cy="249299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琵琶行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中写琵琶女演奏琵琶曲过程中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声虽“暂歇”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却产生更好效果的两句是“</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096668" y="7093198"/>
            <a:ext cx="3528392" cy="648072"/>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别有幽愁暗恨生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p:cNvSpPr txBox="1"/>
          <p:nvPr/>
        </p:nvSpPr>
        <p:spPr>
          <a:xfrm>
            <a:off x="7777188" y="7093198"/>
            <a:ext cx="374441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此时无声胜有声</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矩形 18"/>
          <p:cNvSpPr/>
          <p:nvPr/>
        </p:nvSpPr>
        <p:spPr>
          <a:xfrm>
            <a:off x="2304580" y="8101310"/>
            <a:ext cx="19298144" cy="2808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448596" y="8317334"/>
            <a:ext cx="19226136"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幽”易与同音字“忧”混淆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其实这两个同音字的意义根本不同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只要联系语境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就可以区别开来。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11"/>
          <p:cNvSpPr txBox="1"/>
          <p:nvPr/>
        </p:nvSpPr>
        <p:spPr>
          <a:xfrm>
            <a:off x="2016548" y="2844726"/>
            <a:ext cx="19730192"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区分同音异义字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读音相同但意义不同的字在名句名篇中大量存在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这是命题者“设伏”的热点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平时复习时要特别注意这些同音异义字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有意识地多做分析比较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做到既知其音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又知其义。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linds(horizontal)">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8" grpId="0"/>
      <p:bldP spid="20"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5437014"/>
            <a:ext cx="19578384" cy="249299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李白</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蜀道难</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中用神话传说表现蜀道开辟之难和来历之神奇的两句是</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808636" y="7093198"/>
            <a:ext cx="3528392" cy="648072"/>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地崩山摧壮士死</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p:cNvSpPr txBox="1"/>
          <p:nvPr/>
        </p:nvSpPr>
        <p:spPr>
          <a:xfrm>
            <a:off x="7273132" y="7093198"/>
            <a:ext cx="439248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然后天梯石栈相钩连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矩形 18"/>
          <p:cNvSpPr/>
          <p:nvPr/>
        </p:nvSpPr>
        <p:spPr>
          <a:xfrm>
            <a:off x="2304580" y="8101310"/>
            <a:ext cx="19298144" cy="2808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448596" y="8317334"/>
            <a:ext cx="18722080"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钩”易与“勾”混淆。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11"/>
          <p:cNvSpPr txBox="1"/>
          <p:nvPr/>
        </p:nvSpPr>
        <p:spPr>
          <a:xfrm>
            <a:off x="2016548" y="2844726"/>
            <a:ext cx="19730192"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区分同义异形字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意思相同而字形迥异的字在“名句名篇”中也屡见不鲜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是考试得分的“盲点”之一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复习时也应引起高度重视。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linds(horizontal)">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8" grpId="0"/>
      <p:bldP spid="20"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5437014"/>
            <a:ext cx="19578384" cy="249299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登高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”两句表达了韶光易逝、壮志难酬的感怆。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561164" y="6301110"/>
            <a:ext cx="3528392" cy="648072"/>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无边落木萧萧下</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p:cNvSpPr txBox="1"/>
          <p:nvPr/>
        </p:nvSpPr>
        <p:spPr>
          <a:xfrm>
            <a:off x="12169676" y="6302851"/>
            <a:ext cx="374441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不尽长江滚滚来 </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矩形 18"/>
          <p:cNvSpPr/>
          <p:nvPr/>
        </p:nvSpPr>
        <p:spPr>
          <a:xfrm>
            <a:off x="2304580" y="8101310"/>
            <a:ext cx="19298144" cy="2808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448596" y="8317334"/>
            <a:ext cx="18722080" cy="74231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句中的“萧”易与“箫”“潇”混淆。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11"/>
          <p:cNvSpPr txBox="1"/>
          <p:nvPr/>
        </p:nvSpPr>
        <p:spPr>
          <a:xfrm>
            <a:off x="2016548" y="2844726"/>
            <a:ext cx="19730192"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区分形近义异字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形近字在“名句名篇”中也比较常见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再加上读音又大多相同或相近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对考生有很大的迷惑性和误导性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因此在复习和答题时应予以重视。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linds(horizontal)">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8" grpId="0"/>
      <p:bldP spid="20"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5437014"/>
            <a:ext cx="19578384" cy="249299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阿房宫赋</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中以叙述的方式表现秦人对从六国掠夺来的珍宝毫不珍惜的句子</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672732" y="7093198"/>
            <a:ext cx="2448272" cy="648072"/>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鼎铛玉石</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p:cNvSpPr txBox="1"/>
          <p:nvPr/>
        </p:nvSpPr>
        <p:spPr>
          <a:xfrm>
            <a:off x="6841084" y="7093198"/>
            <a:ext cx="22322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金块珠砾</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11"/>
          <p:cNvSpPr txBox="1"/>
          <p:nvPr/>
        </p:nvSpPr>
        <p:spPr>
          <a:xfrm>
            <a:off x="2016548" y="2844726"/>
            <a:ext cx="19730192"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留心语句的顺序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有不少名句的语句顺序即使颠倒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意思也不会发生改变。也正是由于这个原因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一部分学生往往只观其大略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不求甚解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以致把语句的顺序写颠倒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白白丢掉分数。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8"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5437014"/>
            <a:ext cx="19578384" cy="1692771"/>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使至塞上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一诗中描写塞外风光的著名诗句是“</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5049996" y="6301110"/>
            <a:ext cx="266429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大漠孤烟直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p:cNvSpPr txBox="1"/>
          <p:nvPr/>
        </p:nvSpPr>
        <p:spPr>
          <a:xfrm>
            <a:off x="18074332" y="6302851"/>
            <a:ext cx="273630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长河落日圆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11"/>
          <p:cNvSpPr txBox="1"/>
          <p:nvPr/>
        </p:nvSpPr>
        <p:spPr>
          <a:xfrm>
            <a:off x="2016548" y="2844726"/>
            <a:ext cx="19730192"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留意具体的语境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对名句名篇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不应机械地死记硬背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而要联系上下文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在具体的语言环境里分析、品味和识记一些关键的词语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从而使得我们对名句既有感性的记忆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又有理性的思考。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8"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5437014"/>
            <a:ext cx="19578384" cy="3293209"/>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荀子</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劝学</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开头连用几个比喻强调了学习的重要作用</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并顺势推论出</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强调了广泛学习并不断省察自己的重要性。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880644" y="7093198"/>
            <a:ext cx="511256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君子博学而日参省乎己</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p:cNvSpPr txBox="1"/>
          <p:nvPr/>
        </p:nvSpPr>
        <p:spPr>
          <a:xfrm>
            <a:off x="8569276" y="7093198"/>
            <a:ext cx="3960440"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则知明而行无过矣</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矩形 18"/>
          <p:cNvSpPr/>
          <p:nvPr/>
        </p:nvSpPr>
        <p:spPr>
          <a:xfrm>
            <a:off x="2160564" y="8821390"/>
            <a:ext cx="19298144" cy="22322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04580" y="9037414"/>
            <a:ext cx="18722080" cy="74231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知”通“智”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通假字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但是书写时不能写成“智”。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11"/>
          <p:cNvSpPr txBox="1"/>
          <p:nvPr/>
        </p:nvSpPr>
        <p:spPr>
          <a:xfrm>
            <a:off x="2016548" y="2844726"/>
            <a:ext cx="19730192"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留意句中的通假字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通假字虽和本字的意思一样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但在默写中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若把句中的通假字写成本字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也属于误写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是不能得分的。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linds(horizontal)">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8" grpId="0"/>
      <p:bldP spid="20"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4716934"/>
            <a:ext cx="19578384" cy="249299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子曰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三人行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。择其善者而从之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论语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述而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193012" y="5581030"/>
            <a:ext cx="266429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必有我师焉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p:cNvSpPr txBox="1"/>
          <p:nvPr/>
        </p:nvSpPr>
        <p:spPr>
          <a:xfrm>
            <a:off x="13825860" y="5581030"/>
            <a:ext cx="3960440"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其不善者而改之</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矩形 18"/>
          <p:cNvSpPr/>
          <p:nvPr/>
        </p:nvSpPr>
        <p:spPr>
          <a:xfrm>
            <a:off x="2088556" y="7741270"/>
            <a:ext cx="19298144" cy="22322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232572" y="7957294"/>
            <a:ext cx="18722080" cy="74231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句中的“焉”“其”“之”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在书写时很容易丢掉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应引起注意。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11"/>
          <p:cNvSpPr txBox="1"/>
          <p:nvPr/>
        </p:nvSpPr>
        <p:spPr>
          <a:xfrm>
            <a:off x="2016548" y="2844726"/>
            <a:ext cx="19730192" cy="169277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注意不遗漏虚词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文言文中有大量的虚词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稍不注意就很容易漏掉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导致丢分。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linds(horizontal)">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8" grpId="0"/>
      <p:bldP spid="20"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2016548" y="2628702"/>
            <a:ext cx="19730192" cy="10495181"/>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二、复习方法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诚然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识记名句名篇主要靠的是点滴积累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但在高三有限的复习时间里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多些方法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多些技巧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往往能收到事半功倍之效。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742950" indent="-742950">
              <a:lnSpc>
                <a:spcPct val="130000"/>
              </a:lnSpc>
              <a:buAutoNum type="arabicPeriod"/>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加强关键字的确认</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如</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君子曰</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学不可以已。青</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取之于蓝</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而青于蓝</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冰</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水为之</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而寒于水。木直中绳</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以为轮</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其曲中规。虽有槁暴</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不复挺者</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使之然也。故木受绳则直</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金就砺则利</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君子博学而日参省乎己</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则知明而行无过矣。</a:t>
            </a:r>
            <a:endPar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　　加框的字就是关键字</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因为它们反映了命题及默写的特点和规律</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易写同音别字。如“蓝”易与“篮”混淆、“砺”易与“利”混淆。</a:t>
            </a:r>
            <a:endPar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　　②易写通假错字。有时通假本字与通假字易混淆。如“　 </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煣</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有</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又</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暴</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曝</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知</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智</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　　③易写错生僻难写字。如“槁”“砺”等。</a:t>
            </a:r>
            <a:endPar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　　④易丢掉或混淆语气助词。如“矣”等。</a:t>
            </a:r>
            <a:endPar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11305580" y="5869062"/>
            <a:ext cx="504056"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681844" y="5869062"/>
            <a:ext cx="504056"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880644" y="6661150"/>
            <a:ext cx="720080" cy="7200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车柔.EPS" descr="id:2147493122;FounderCES"/>
          <p:cNvPicPr/>
          <p:nvPr/>
        </p:nvPicPr>
        <p:blipFill>
          <a:blip r:embed="rId1" cstate="print"/>
          <a:stretch>
            <a:fillRect/>
          </a:stretch>
        </p:blipFill>
        <p:spPr>
          <a:xfrm>
            <a:off x="3024660" y="6805166"/>
            <a:ext cx="488388" cy="488388"/>
          </a:xfrm>
          <a:prstGeom prst="rect">
            <a:avLst/>
          </a:prstGeom>
        </p:spPr>
      </p:pic>
      <p:sp>
        <p:nvSpPr>
          <p:cNvPr id="21" name="矩形 20"/>
          <p:cNvSpPr/>
          <p:nvPr/>
        </p:nvSpPr>
        <p:spPr>
          <a:xfrm>
            <a:off x="8857308" y="6733158"/>
            <a:ext cx="504056"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9433372" y="6733158"/>
            <a:ext cx="504056"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009436" y="6733158"/>
            <a:ext cx="504056"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1026660" y="6733158"/>
            <a:ext cx="504056"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3033772" y="6661150"/>
            <a:ext cx="648072" cy="7200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车柔.EPS" descr="id:2147493122;FounderCES"/>
          <p:cNvPicPr/>
          <p:nvPr/>
        </p:nvPicPr>
        <p:blipFill>
          <a:blip r:embed="rId1" cstate="print"/>
          <a:stretch>
            <a:fillRect/>
          </a:stretch>
        </p:blipFill>
        <p:spPr>
          <a:xfrm>
            <a:off x="13105780" y="6820834"/>
            <a:ext cx="488388" cy="488388"/>
          </a:xfrm>
          <a:prstGeom prst="rect">
            <a:avLst/>
          </a:prstGeom>
        </p:spPr>
      </p:pic>
      <p:sp>
        <p:nvSpPr>
          <p:cNvPr id="27" name="矩形 26"/>
          <p:cNvSpPr/>
          <p:nvPr/>
        </p:nvSpPr>
        <p:spPr>
          <a:xfrm>
            <a:off x="2664620" y="7453238"/>
            <a:ext cx="504056"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9577388" y="7525246"/>
            <a:ext cx="504056"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2889756" y="7525246"/>
            <a:ext cx="504056"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车柔.EPS" descr="id:2147493122;FounderCES"/>
          <p:cNvPicPr/>
          <p:nvPr/>
        </p:nvPicPr>
        <p:blipFill>
          <a:blip r:embed="rId1" cstate="print"/>
          <a:stretch>
            <a:fillRect/>
          </a:stretch>
        </p:blipFill>
        <p:spPr>
          <a:xfrm>
            <a:off x="16418148" y="9973518"/>
            <a:ext cx="488388" cy="48838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horizontal)">
                                      <p:cBhvr>
                                        <p:cTn id="16" dur="500"/>
                                        <p:tgtEl>
                                          <p:spTgt spid="15"/>
                                        </p:tgtEl>
                                      </p:cBhvr>
                                    </p:animEffect>
                                  </p:childTnLst>
                                </p:cTn>
                              </p:par>
                              <p:par>
                                <p:cTn id="17" presetID="3" presetClass="entr" presetSubtype="1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linds(horizontal)">
                                      <p:cBhvr>
                                        <p:cTn id="19" dur="500"/>
                                        <p:tgtEl>
                                          <p:spTgt spid="16"/>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horizontal)">
                                      <p:cBhvr>
                                        <p:cTn id="22" dur="500"/>
                                        <p:tgtEl>
                                          <p:spTgt spid="2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linds(horizontal)">
                                      <p:cBhvr>
                                        <p:cTn id="25" dur="500"/>
                                        <p:tgtEl>
                                          <p:spTgt spid="2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linds(horizontal)">
                                      <p:cBhvr>
                                        <p:cTn id="28" dur="500"/>
                                        <p:tgtEl>
                                          <p:spTgt spid="2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blinds(horizontal)">
                                      <p:cBhvr>
                                        <p:cTn id="31" dur="500"/>
                                        <p:tgtEl>
                                          <p:spTgt spid="2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linds(horizontal)">
                                      <p:cBhvr>
                                        <p:cTn id="34" dur="500"/>
                                        <p:tgtEl>
                                          <p:spTgt spid="25"/>
                                        </p:tgtEl>
                                      </p:cBhvr>
                                    </p:animEffect>
                                  </p:childTnLst>
                                </p:cTn>
                              </p:par>
                              <p:par>
                                <p:cTn id="35" presetID="3" presetClass="entr" presetSubtype="1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linds(horizontal)">
                                      <p:cBhvr>
                                        <p:cTn id="37" dur="500"/>
                                        <p:tgtEl>
                                          <p:spTgt spid="2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blinds(horizontal)">
                                      <p:cBhvr>
                                        <p:cTn id="40" dur="500"/>
                                        <p:tgtEl>
                                          <p:spTgt spid="27"/>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blinds(horizontal)">
                                      <p:cBhvr>
                                        <p:cTn id="43" dur="500"/>
                                        <p:tgtEl>
                                          <p:spTgt spid="28"/>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blinds(horizontal)">
                                      <p:cBhvr>
                                        <p:cTn id="46" dur="500"/>
                                        <p:tgtEl>
                                          <p:spTgt spid="29"/>
                                        </p:tgtEl>
                                      </p:cBhvr>
                                    </p:animEffect>
                                  </p:childTnLst>
                                </p:cTn>
                              </p:par>
                              <p:par>
                                <p:cTn id="47" presetID="3" presetClass="entr" presetSubtype="10" fill="hold"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blinds(horizontal)">
                                      <p:cBhvr>
                                        <p:cTn id="4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animBg="1"/>
      <p:bldP spid="21" grpId="0" animBg="1"/>
      <p:bldP spid="22" grpId="0" animBg="1"/>
      <p:bldP spid="23" grpId="0" animBg="1"/>
      <p:bldP spid="24" grpId="0" animBg="1"/>
      <p:bldP spid="25" grpId="0" animBg="1"/>
      <p:bldP spid="27" grpId="0" animBg="1"/>
      <p:bldP spid="28" grpId="0" animBg="1"/>
      <p:bldP spid="29"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2700710"/>
            <a:ext cx="19578384" cy="9694962"/>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子曰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学而时习之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有朋自远方来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不亦乐乎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不亦君子乎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论语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学而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柳宗元在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小石潭记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中用“</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”十二个字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展现了小石潭周围极幽极佳的景致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让我们感受到了小石潭的美妙所在。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 (1)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千里马常有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。故虽有名马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祇辱于奴隶人之手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不以千里称也。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韩愈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马说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观察事物有不同的角度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角度不同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结果也不一样。正如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从不变的角度看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从变的角度看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离骚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”表明作者宁死也不改变节操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不与世俗同流合污。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777188" y="3564806"/>
            <a:ext cx="2160240"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不亦说乎</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p:cNvSpPr txBox="1"/>
          <p:nvPr/>
        </p:nvSpPr>
        <p:spPr>
          <a:xfrm>
            <a:off x="15986100" y="3566547"/>
            <a:ext cx="309634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人不知而不愠</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矩形 18"/>
          <p:cNvSpPr/>
          <p:nvPr/>
        </p:nvSpPr>
        <p:spPr>
          <a:xfrm>
            <a:off x="2088556" y="11522100"/>
            <a:ext cx="16633848" cy="11157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232572" y="11738124"/>
            <a:ext cx="18722080" cy="74231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句中的“骈”“槽枥”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句中的“溘”均是要加强确认的关键字。</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TextBox 12"/>
          <p:cNvSpPr txBox="1"/>
          <p:nvPr/>
        </p:nvSpPr>
        <p:spPr>
          <a:xfrm>
            <a:off x="9577388" y="5148982"/>
            <a:ext cx="2160240"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青树翠蔓</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TextBox 13"/>
          <p:cNvSpPr txBox="1"/>
          <p:nvPr/>
        </p:nvSpPr>
        <p:spPr>
          <a:xfrm>
            <a:off x="12241684" y="5148982"/>
            <a:ext cx="2160240"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蒙络摇缀</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TextBox 14"/>
          <p:cNvSpPr txBox="1"/>
          <p:nvPr/>
        </p:nvSpPr>
        <p:spPr>
          <a:xfrm>
            <a:off x="14833972" y="5148982"/>
            <a:ext cx="2160240"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参差披拂</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TextBox 15"/>
          <p:cNvSpPr txBox="1"/>
          <p:nvPr/>
        </p:nvSpPr>
        <p:spPr>
          <a:xfrm>
            <a:off x="6625060" y="6733158"/>
            <a:ext cx="345638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而伯乐不常有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TextBox 20"/>
          <p:cNvSpPr txBox="1"/>
          <p:nvPr/>
        </p:nvSpPr>
        <p:spPr>
          <a:xfrm>
            <a:off x="17498268" y="6734899"/>
            <a:ext cx="345638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骈死于槽枥之间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TextBox 21"/>
          <p:cNvSpPr txBox="1"/>
          <p:nvPr/>
        </p:nvSpPr>
        <p:spPr>
          <a:xfrm>
            <a:off x="11449596" y="9109422"/>
            <a:ext cx="4248472"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天地曾不能以一瞬</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10369476" y="9973518"/>
            <a:ext cx="345638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余不忍为此态也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TextBox 23"/>
          <p:cNvSpPr txBox="1"/>
          <p:nvPr/>
        </p:nvSpPr>
        <p:spPr>
          <a:xfrm>
            <a:off x="3168676" y="9109422"/>
            <a:ext cx="367240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物与我皆无尽也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TextBox 24"/>
          <p:cNvSpPr txBox="1"/>
          <p:nvPr/>
        </p:nvSpPr>
        <p:spPr>
          <a:xfrm>
            <a:off x="5832972" y="9901510"/>
            <a:ext cx="367240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宁溘死以流亡兮</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p:cTn id="54" dur="500" fill="hold"/>
                                        <p:tgtEl>
                                          <p:spTgt spid="21"/>
                                        </p:tgtEl>
                                        <p:attrNameLst>
                                          <p:attrName>ppt_w</p:attrName>
                                        </p:attrNameLst>
                                      </p:cBhvr>
                                      <p:tavLst>
                                        <p:tav tm="0">
                                          <p:val>
                                            <p:fltVal val="0"/>
                                          </p:val>
                                        </p:tav>
                                        <p:tav tm="100000">
                                          <p:val>
                                            <p:strVal val="#ppt_w"/>
                                          </p:val>
                                        </p:tav>
                                      </p:tavLst>
                                    </p:anim>
                                    <p:anim calcmode="lin" valueType="num">
                                      <p:cBhvr>
                                        <p:cTn id="55" dur="500" fill="hold"/>
                                        <p:tgtEl>
                                          <p:spTgt spid="21"/>
                                        </p:tgtEl>
                                        <p:attrNameLst>
                                          <p:attrName>ppt_h</p:attrName>
                                        </p:attrNameLst>
                                      </p:cBhvr>
                                      <p:tavLst>
                                        <p:tav tm="0">
                                          <p:val>
                                            <p:fltVal val="0"/>
                                          </p:val>
                                        </p:tav>
                                        <p:tav tm="100000">
                                          <p:val>
                                            <p:strVal val="#ppt_h"/>
                                          </p:val>
                                        </p:tav>
                                      </p:tavLst>
                                    </p:anim>
                                    <p:animEffect transition="in" filter="fade">
                                      <p:cBhvr>
                                        <p:cTn id="56" dur="500"/>
                                        <p:tgtEl>
                                          <p:spTgt spid="21"/>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Effect transition="in" filter="fade">
                                      <p:cBhvr>
                                        <p:cTn id="63" dur="500"/>
                                        <p:tgtEl>
                                          <p:spTgt spid="24"/>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500" fill="hold"/>
                                        <p:tgtEl>
                                          <p:spTgt spid="22"/>
                                        </p:tgtEl>
                                        <p:attrNameLst>
                                          <p:attrName>ppt_w</p:attrName>
                                        </p:attrNameLst>
                                      </p:cBhvr>
                                      <p:tavLst>
                                        <p:tav tm="0">
                                          <p:val>
                                            <p:fltVal val="0"/>
                                          </p:val>
                                        </p:tav>
                                        <p:tav tm="100000">
                                          <p:val>
                                            <p:strVal val="#ppt_w"/>
                                          </p:val>
                                        </p:tav>
                                      </p:tavLst>
                                    </p:anim>
                                    <p:anim calcmode="lin" valueType="num">
                                      <p:cBhvr>
                                        <p:cTn id="69" dur="500" fill="hold"/>
                                        <p:tgtEl>
                                          <p:spTgt spid="22"/>
                                        </p:tgtEl>
                                        <p:attrNameLst>
                                          <p:attrName>ppt_h</p:attrName>
                                        </p:attrNameLst>
                                      </p:cBhvr>
                                      <p:tavLst>
                                        <p:tav tm="0">
                                          <p:val>
                                            <p:fltVal val="0"/>
                                          </p:val>
                                        </p:tav>
                                        <p:tav tm="100000">
                                          <p:val>
                                            <p:strVal val="#ppt_h"/>
                                          </p:val>
                                        </p:tav>
                                      </p:tavLst>
                                    </p:anim>
                                    <p:animEffect transition="in" filter="fade">
                                      <p:cBhvr>
                                        <p:cTn id="70" dur="500"/>
                                        <p:tgtEl>
                                          <p:spTgt spid="22"/>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blinds(horizontal)">
                                      <p:cBhvr>
                                        <p:cTn id="8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8" grpId="0"/>
      <p:bldP spid="20" grpId="0"/>
      <p:bldP spid="13" grpId="0"/>
      <p:bldP spid="14" grpId="0"/>
      <p:bldP spid="15" grpId="0"/>
      <p:bldP spid="16" grpId="0"/>
      <p:bldP spid="21" grpId="0"/>
      <p:bldP spid="22" grpId="0"/>
      <p:bldP spid="23"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2916734"/>
            <a:ext cx="19931202" cy="5523563"/>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 [2018·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补写出下列句子中的空缺部分。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孟子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鱼我所欲也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虽然一点食物即可关乎生死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但若“</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饥饿的路人也不会接受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若“</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即便是乞丐也会拒绝。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白居易的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琵琶行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”两句写昔日的琵琶女身价很高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引来了众多纨绔子弟的追捧。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中描写明月初升的句子是“</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16418148" y="3924846"/>
            <a:ext cx="446449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呼尔而与之</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11"/>
          <p:cNvSpPr txBox="1"/>
          <p:nvPr/>
        </p:nvSpPr>
        <p:spPr>
          <a:xfrm>
            <a:off x="7705180" y="4860950"/>
            <a:ext cx="273630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蹴尔而与之</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TextBox 12"/>
          <p:cNvSpPr txBox="1"/>
          <p:nvPr/>
        </p:nvSpPr>
        <p:spPr>
          <a:xfrm>
            <a:off x="8569276" y="5725046"/>
            <a:ext cx="374441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五陵年少争缠头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TextBox 13"/>
          <p:cNvSpPr txBox="1"/>
          <p:nvPr/>
        </p:nvSpPr>
        <p:spPr>
          <a:xfrm>
            <a:off x="12457708" y="7525246"/>
            <a:ext cx="3960440"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月出于东山之上</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TextBox 14"/>
          <p:cNvSpPr txBox="1"/>
          <p:nvPr/>
        </p:nvSpPr>
        <p:spPr>
          <a:xfrm>
            <a:off x="16706180" y="7597254"/>
            <a:ext cx="381642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徘徊于斗牛之间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TextBox 15"/>
          <p:cNvSpPr txBox="1"/>
          <p:nvPr/>
        </p:nvSpPr>
        <p:spPr>
          <a:xfrm>
            <a:off x="13177788" y="5797054"/>
            <a:ext cx="3528392"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一曲红绡不知数</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7" name="矩形 16"/>
          <p:cNvSpPr/>
          <p:nvPr/>
        </p:nvSpPr>
        <p:spPr>
          <a:xfrm>
            <a:off x="1944540" y="8677374"/>
            <a:ext cx="20234248" cy="22322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088556" y="8893398"/>
            <a:ext cx="19931202"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本题考查默写名篇名句的能力。易错点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蹴”容易写错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而且容易弄混“呼尔”与“蹴尔”的位置。“陵”容易写成“凌”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还要注意“绡”的写法。</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blinds(horizontal)">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关键字的记忆与正确书写</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要避免书写上的错误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必须强化以下几个环节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领悟含意。对每个名句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都要领悟其真正含意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特别是要理解其中的关键字词。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圈点强记。对名句名篇中的易混字、易错字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要用红笔圈点出来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以引起注意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重点把握。如“寄蜉蝣于天地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渺沧海之一粟”中的“蜉蝣”“沧海”“粟”。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边诵边写。考生在记忆时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可边背诵边用笔在草稿纸上写出上下句或句子中的关键字词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以防止“口是手非”。</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不能把握的可用“复原语境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推断字形”法。面对补写名句名篇的题目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一定要关注标注的句子出处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根据这个出处把相关篇目的具体语境回忆出来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这对于关键字字形的准确判断至关重要。如我们若不能确定“潦倒新停浊酒杯”中的“停”字的字形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就可以复原“登高”的情境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并明确被考查的句子大意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诗人穷困潦倒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两鬓斑白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而近来困苦尤甚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连聊以解忧的浊酒都因病而无奈断掉了”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进而可以判断字形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只能是“停浊酒杯”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而不会是诸如“亭”之类的字。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规范书写。在书写时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要做到“三清”“三不”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三清”就是卷面清洁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字迹清楚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笔画清晰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三不”就是不写潦草字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不写繁体字和不规范的简化字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不添减笔画。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3132758"/>
            <a:ext cx="19578384" cy="569277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我国信息产业虽然起步晚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但发展很快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颇有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白雪歌送武判官归京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”之势。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荀子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劝学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中以蟹为例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指出心浮气躁产生的后果是“</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琵琶行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表现了作者与琵琶女情感的共鸣。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952652" y="4788942"/>
            <a:ext cx="374441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忽如一夜春风来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p:cNvSpPr txBox="1"/>
          <p:nvPr/>
        </p:nvSpPr>
        <p:spPr>
          <a:xfrm>
            <a:off x="8209236" y="4788942"/>
            <a:ext cx="345638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千树万树梨花开</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TextBox 12"/>
          <p:cNvSpPr txBox="1"/>
          <p:nvPr/>
        </p:nvSpPr>
        <p:spPr>
          <a:xfrm>
            <a:off x="6409036" y="6301110"/>
            <a:ext cx="489654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非蛇鳝之穴无可寄托者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TextBox 13"/>
          <p:cNvSpPr txBox="1"/>
          <p:nvPr/>
        </p:nvSpPr>
        <p:spPr>
          <a:xfrm>
            <a:off x="6625060" y="7093198"/>
            <a:ext cx="345638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同是天涯沦落人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TextBox 14"/>
          <p:cNvSpPr txBox="1"/>
          <p:nvPr/>
        </p:nvSpPr>
        <p:spPr>
          <a:xfrm>
            <a:off x="10657508" y="7021190"/>
            <a:ext cx="374441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相逢何必曾相识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TextBox 15"/>
          <p:cNvSpPr txBox="1"/>
          <p:nvPr/>
        </p:nvSpPr>
        <p:spPr>
          <a:xfrm>
            <a:off x="2880644" y="6374859"/>
            <a:ext cx="295232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蟹六跪而二螯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8" grpId="0"/>
      <p:bldP spid="13" grpId="0"/>
      <p:bldP spid="14" grpId="0"/>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944540" y="4212878"/>
            <a:ext cx="19802200" cy="8094524"/>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清单五　</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考试说明</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要求背诵篇目</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初中</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50</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篇</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高中</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14</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篇</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义务教育语文课程标准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推荐背诵篇目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孔子语录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子曰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学而时习之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不亦说乎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有朋自远方来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不亦乐乎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人不知而不愠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不亦君子乎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子曰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温故而知新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可以为师矣。”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③子曰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学而不思则罔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思而不学则殆。”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④子曰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诲女知之乎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知之为知之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不知为不知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是知也。”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⑤子曰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三人行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必有我师焉。择其善者而从之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其不善者而改之。”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⑥曾子曰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吾日三省吾身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为人谋而不忠乎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与朋友交而不信乎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传不习乎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⑦</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子曰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见贤思齐焉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见不贤而内自省也。”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4" name="组合 13"/>
          <p:cNvGrpSpPr/>
          <p:nvPr/>
        </p:nvGrpSpPr>
        <p:grpSpPr>
          <a:xfrm>
            <a:off x="2160564" y="2916734"/>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文言贴士</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巧积累</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 presetClass="entr" presetSubtype="10"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blinds(horizontal)">
                                      <p:cBhvr>
                                        <p:cTn id="1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299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⑧曾子曰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士不可以不弘毅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任重而道远。仁以为己任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不亦重乎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死而后已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不亦远乎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⑨</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子曰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岁寒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然后知松柏之后凋也。”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⑩子贡问曰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有一言而可以终身行之者乎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子曰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其‘恕’乎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己所不欲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勿施于人。”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9430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论语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提到了“</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”的可贵品质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孔子认为这种不强人所难的品质是要用一生的时间去践行的。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朋友远在天涯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我们吟诵“但愿人长久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千里共婵娟”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遥寄深情的祝愿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朋友远道而来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我们吟诵“</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来抒发内心的喜悦。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论语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中的句子作答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❸</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艰难困苦的境遇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能凸显人的高贵品质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论语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中所说的“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也能增长人的才干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生于忧患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死于安乐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中所说的“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232572" y="9541470"/>
            <a:ext cx="19586176"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己所不欲　勿施于人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有朋自远方来　不亦乐乎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岁寒</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然后知松柏之后凋也　曾益其所不能</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鱼我所欲也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孟子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我所欲也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熊掌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亦我所欲也。二者不可得兼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舍鱼而取熊掌者也。生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亦我所欲也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亦我所欲也。二者不可得兼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舍生而取义者也。生亦我所欲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所欲有甚于生者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故不为苟得也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死亦我所恶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所恶有甚于死者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故患有所不辟也。如使人之所欲莫甚于生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则凡可以得生者何不用也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使人之所恶莫甚于死者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则凡可以辟患者何不为也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由是则生而有不用也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由是则可以辟患而有不为也。是故所欲有甚于生者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所恶有甚于死者。非独贤者有是心也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人皆有之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贤者能勿丧耳。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一箪食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一豆羹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得之则生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弗得则死。呼尔而与之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行道之人弗受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蹴尔而与之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乞人不屑也。万钟则不辩礼义而受之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万钟于我何加焉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为宫室之美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妻妾之奉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所识穷乏者得我与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乡为身死而不受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今为宫室之美为之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乡为身死而不受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今为妻妾之奉为之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乡为身死而不受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今为所识穷乏者得我而为之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是亦不可以已乎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此之谓失其本心。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鱼我所欲也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中表达人都有重义之心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只是圣贤能坚守这种思想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使它不会丧失的句子是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鱼我所欲也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强调做人要有自己的原则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无功不受禄的句子是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为人处世很难做到两全其美。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鱼我所欲也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孟子认为在处理“生”和“义”两者的关系时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我们应当做到“</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448596" y="8749382"/>
            <a:ext cx="18362040"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非独贤者有是心也　人皆有之　贤者能勿丧耳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万钟则不辩礼义而受之　万钟于我何加焉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二者不可得兼　舍生而取义者也</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815677"/>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生于忧患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死于安乐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孟子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舜发于畎亩之中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傅说举于版筑之间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胶鬲举于鱼盐之中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管夷吾举于士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孙叔敖举于海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百里奚举于市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故天将降大任于是人也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必先苦其心志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劳其筋骨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饿其体肤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空乏其身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行拂乱其所为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所以动心忍性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曾益其所不能。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人恒过然后能改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困于心衡于虑而后作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征于色发于声而后喻。入则无法家拂士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出则无敌国外患者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国恒亡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然后知生于忧患而死于安乐也。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生于忧患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死于安乐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中描写人在改造客观环境的过程中难免会犯错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但也在不断克服困难的过程中积累了经验教训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从而达到“能改”的境界的句子是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生于忧患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死于安乐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体现知错能改的句子是“</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体现文章中心论点的句子是“</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生于忧患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死于安乐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从反面分析国家灭亡原因的句子是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448596" y="9448786"/>
            <a:ext cx="18362040"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人恒过然后能改　困于心衡于虑而后作　征于色发于声而后喻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人恒过然后能改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然后知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生于忧患而死于安乐也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入则无法家拂士　出则无敌国外患者</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72532" y="2700710"/>
            <a:ext cx="19931202" cy="7478970"/>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[2018•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补写出下列句子中的空缺部分。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荀子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劝学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中举例论证借助外物的重要性时说，终日殚精竭虑思考，却</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”，踮起脚极目远望，也“</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诸葛亮在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出师表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中回顾汉代历史，认为亲近贤臣，疏远小人，“</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；而亲近小人，疏远贤臣， “</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虞美人（春花秋月何时了）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中，春花秋月之外， “</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也是勾起作者故国之思的景象， 而“</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则是作者无尽愁绪的形象描绘。</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592612" y="4716934"/>
            <a:ext cx="417646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不如须臾之所学也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TextBox 14"/>
          <p:cNvSpPr txBox="1"/>
          <p:nvPr/>
        </p:nvSpPr>
        <p:spPr>
          <a:xfrm>
            <a:off x="13321804" y="4716934"/>
            <a:ext cx="446449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不如登高之博见也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TextBox 15"/>
          <p:cNvSpPr txBox="1"/>
          <p:nvPr/>
        </p:nvSpPr>
        <p:spPr>
          <a:xfrm>
            <a:off x="16058108" y="6301110"/>
            <a:ext cx="40324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此后汉所以倾颓也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7" name="TextBox 16"/>
          <p:cNvSpPr txBox="1"/>
          <p:nvPr/>
        </p:nvSpPr>
        <p:spPr>
          <a:xfrm>
            <a:off x="9937428" y="8389342"/>
            <a:ext cx="561662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恰似一江春水向东流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p:cNvSpPr txBox="1"/>
          <p:nvPr/>
        </p:nvSpPr>
        <p:spPr>
          <a:xfrm>
            <a:off x="16418148" y="7453238"/>
            <a:ext cx="338437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小楼昨夜又东风</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TextBox 20"/>
          <p:cNvSpPr txBox="1"/>
          <p:nvPr/>
        </p:nvSpPr>
        <p:spPr>
          <a:xfrm>
            <a:off x="3096668" y="6445126"/>
            <a:ext cx="40324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此先汉所以兴隆也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矩形 21"/>
          <p:cNvSpPr/>
          <p:nvPr/>
        </p:nvSpPr>
        <p:spPr>
          <a:xfrm>
            <a:off x="1656508" y="10189542"/>
            <a:ext cx="20234248"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1800524" y="10405566"/>
            <a:ext cx="19931202"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本题考查考生默写常见的名句名篇的能力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要求将记忆与理解紧密结合起来。“须臾、倾颓”要正确书写，第（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）题第一个空审题要注意“景象”，第二个空要注意“形象描绘”。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blinds(horizontal)">
                                      <p:cBhvr>
                                        <p:cTn id="5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P spid="15" grpId="0"/>
      <p:bldP spid="16" grpId="0"/>
      <p:bldP spid="17" grpId="0"/>
      <p:bldP spid="18" grpId="0"/>
      <p:bldP spid="21"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1633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曹刿论战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左传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十年春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齐师伐我。公将战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曹刿请见。其乡人曰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肉食者谋之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又何间焉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刿曰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肉食者鄙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未能远谋。”乃入见。问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何以战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公曰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衣食所安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弗敢专也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必以分人。”对曰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小惠未徧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民弗从也。”公曰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牺牲玉帛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弗敢加也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必以信。”对曰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小信未孚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神弗福也。”公曰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小大之狱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虽不能察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必以情。”对曰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忠之属也。可以一战。战则请从。”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公与之乘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战于长勺。公将鼓之。刿曰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未可。”齐人三鼓。刿曰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可矣。”齐师败绩。公将驰之。刿曰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未可。”下视其辙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登轼而望之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可矣。”遂逐齐师。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既克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公问其故。对曰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夫战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勇气也。一鼓作气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再而衰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三而竭。彼竭我盈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故克之。夫大国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难测也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惧有伏焉。吾视其辙乱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望其旗靡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故逐之。”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893647"/>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曹刿论战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记载了历史上著名的长勺之战。曹刿利用了作战中“</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趁敌军士气衰竭之际一举战胜了敌军。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曹刿论战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写曹刿于战中详察敌情的语句是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曹刿论战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表现曹刿在战前“取信于民”的战略思想的句子是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448596" y="8101310"/>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一鼓作气　再而衰　三而竭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下视其辙　登轼而望之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小大之狱　虽不能察　必以情</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32380"/>
          </a:xfrm>
          <a:prstGeom prst="rect">
            <a:avLst/>
          </a:prstGeom>
          <a:noFill/>
        </p:spPr>
        <p:txBody>
          <a:bodyPr wrap="square" rtlCol="0">
            <a:spAutoFit/>
          </a:bodyPr>
          <a:lstStyle/>
          <a:p>
            <a:pPr>
              <a:lnSpc>
                <a:spcPct val="12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邹忌讽齐王纳谏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战国策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邹忌修八尺有余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而形貌昳丽。朝服衣冠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窥镜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谓其妻曰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我孰与城北徐公美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其妻曰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君美甚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徐公何能及君也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城北徐公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齐国之美丽者也。忌不自信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而复问其妾曰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吾孰与徐公美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妾曰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徐公何能及君也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旦日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客从外来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与坐谈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问之客曰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吾与徐公孰美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客曰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徐公不若君之美也。”明日徐公来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孰视之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自以为不如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窥镜而自视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又弗如远甚。暮寝而思之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吾妻之美我者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私我也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妾之美我者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畏我也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客之美我者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欲有求于我也。”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于是入朝见威王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臣诚知不如徐公美。臣之妻私臣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臣之妾畏臣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臣之客欲有求于臣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皆以美于徐公。今齐地方千里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百二十城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宫妇左右莫不私王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朝廷之臣莫不畏王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四境之内莫不有求于王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由此观之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王之蔽甚矣。”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王曰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善。”乃下令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群臣吏民能面刺寡人之过者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受上赏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上书谏寡人者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受中赏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能谤讥于市朝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闻寡人之耳者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受下赏。”令初下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群臣进谏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门庭若市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数月之后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时时而间进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期年之后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虽欲言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无可进者。燕、赵、韩、魏闻之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皆朝于齐。此所谓战胜于朝廷。</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邹忌讽齐王纳谏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齐威王奖赏进谏的政令下达满一年之后的情况是“</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这表明齐国政治日益清明。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齐威王发布悬赏求谏的政令后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广开言路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一开始就有“</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”的好局面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而几个月之后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　　　　　　”。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邹忌讽齐王纳谏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一文中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邹忌分析齐王受蒙蔽的原因是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664620" y="8677374"/>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虽欲言　无可进者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群臣进谏　门庭若市　时时而间进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宫妇左右莫不私王　朝廷之臣莫不畏王　四境之内莫不有求于王</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出师表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诸葛亮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先帝创业未半而中道崩殂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今天下三分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益州疲弊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此诚危急存亡之秋也。然侍卫之臣不懈于内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忠志之士忘身于外者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盖追先帝之殊遇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欲报之于陛下也。诚宜开张圣听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以光先帝遗德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恢弘志士之气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不宜妄自菲薄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引喻失义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以塞忠谏之路也。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宫中府中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俱为一体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陟罚臧否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不宜异同。若有作奸犯科及为忠善者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宜付有司论其刑赏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以昭陛下平明之理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不宜偏私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使内外异法也。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侍中、侍郎郭攸之、费祎、董允等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此皆良实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志虑忠纯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是以先帝简拔以遗陛下。愚以为宫中之事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事无大小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悉以咨之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然后施行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必能裨补阙漏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有所广益。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将军向宠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性行淑均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晓畅军事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试用于昔日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先帝称之曰能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是以众议举宠为督。愚以为营中之事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悉以咨之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必能使行阵和睦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优劣得所。</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亲贤臣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远小人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此先汉所以兴隆也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亲小人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远贤臣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此后汉所以倾颓也。先帝在时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每与臣论此事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未尝不叹息痛恨于桓、</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灵也。侍中、尚书、长史、参军</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此悉贞良死节之臣</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愿陛下</a:t>
            </a:r>
            <a:endPar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亲之信之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则汉室之隆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可计日而待也。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臣本布衣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躬耕于南阳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苟全性命于乱世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不求闻达于诸侯。先帝不以臣卑鄙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猥自枉屈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三顾臣于草庐之中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咨臣以当世之事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由是感激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遂许先帝以驱驰。后值倾覆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受任于败军之际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奉命于危难之间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尔来二十有一年矣。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先帝知臣谨慎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故临崩寄臣以大事也。受命以来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夙夜忧叹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恐托付不效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以伤先帝之明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故五月渡泸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深入不毛。今南方已定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兵甲已足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当奖率三军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北定中原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庶竭驽钝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攘除奸凶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兴复汉室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还于旧都。此臣所以报先帝而忠陛下之职分也。至于斟酌损益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进尽忠言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则攸之、祎、允之任也。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愿陛下托臣以讨贼兴复之效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则治臣之罪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以告先帝之灵。若无兴德之言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则责攸之、祎、允等之慢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以彰其咎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陛下亦宜自谋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以咨诹善道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察纳雅言。深追先帝遗诏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臣不胜受恩感激。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今当远离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临表涕零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不知所言。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出师表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中陈述作者临危受命的千古名句是“</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诸葛亮在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出师表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一文中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表明自己无意功名、淡泊名利的句子是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出师表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中诸葛亮用“</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”来表明国家确实已经到了危急存亡的关键时刻。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出师表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中论述后汉倾颓的原因的语句是“</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这是国内原因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生于忧患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死于安乐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所论述的“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其结果只能是“国恒亡”。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232572" y="9757494"/>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受任于败军之际　奉命于危难之间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苟全性命于乱世　不求闻达于诸侯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先帝创业未半而中道崩殂　今天下三分　益州疲弊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亲小人</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远贤臣　入则无法家拂士</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32380"/>
          </a:xfrm>
          <a:prstGeom prst="rect">
            <a:avLst/>
          </a:prstGeom>
          <a:noFill/>
        </p:spPr>
        <p:txBody>
          <a:bodyPr wrap="square" rtlCol="0">
            <a:spAutoFit/>
          </a:bodyPr>
          <a:lstStyle/>
          <a:p>
            <a:pPr>
              <a:lnSpc>
                <a:spcPct val="12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桃花源记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陶渊明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晋太元中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武陵人捕鱼为业。缘溪行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忘路之远近。忽逢桃花林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夹岸数百步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中无杂树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芳草鲜美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落英缤纷。渔人甚异之。复前行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欲穷其林。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林尽水源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便得一山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山有小口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仿佛若有光。便舍船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从口入。初极狭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才通人。复行数十步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豁然开朗。土地平旷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屋舍俨然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有良田美池桑竹之属。阡陌交通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鸡犬相闻。其中往来种作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男女衣着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悉如外人。黄发垂髫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并怡然自乐。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见渔人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乃大惊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问所从来。具答之。便要还家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设酒杀鸡作食。村中闻有此人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咸来问讯。自云先世避秦时乱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率妻子邑人来此绝境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不复出焉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遂与外人间隔。问今是何世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乃不知有汉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无论魏晋。此人一一为具言所闻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皆叹惋。余人各复延至其家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皆出酒食。停数日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辞去。此中人语云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不足为外人道也。”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既出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得其船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便扶向路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处处志之。及郡下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诣太守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说如此。太守即遣人随其往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寻向所志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遂迷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不复得路。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南阳刘子骥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高尚士也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闻之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欣然规往。未果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寻病终。后遂无问津者。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桃花源记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突出桃花源社会生活平静的语句是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桃花源记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描写桃花源周边草美花繁的语句是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桃花源记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突出桃花源内自然环境美好的语句是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664620" y="7453238"/>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阡陌交通　鸡犬相闻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芳草鲜美　落英缤纷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土地平旷　屋舍俨然　有良田美池桑竹之属</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1589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郦道元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自三峡七百里中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两岸连山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略无阙处。重岩叠嶂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隐天蔽日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自非亭午夜分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不见曦月。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至于夏水襄陵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沿溯阻绝。或王命急宣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有时朝发白帝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暮到江陵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其间千二百里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虽乘奔御风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不以疾也。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春冬之时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则素湍绿潭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回清倒影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绝 　多生怪柏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悬泉瀑布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飞漱其间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清荣峻茂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良多趣味。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每至晴初霜旦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林寒涧肃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常有高猿长啸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属引凄异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空谷传响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哀转久绝。故渔者歌曰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巴东三峡巫峡长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猿鸣三声泪沾裳。”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献.EPS" descr="id:2147493143;FounderCES"/>
          <p:cNvPicPr/>
          <p:nvPr/>
        </p:nvPicPr>
        <p:blipFill>
          <a:blip r:embed="rId1" cstate="print"/>
          <a:stretch>
            <a:fillRect/>
          </a:stretch>
        </p:blipFill>
        <p:spPr>
          <a:xfrm>
            <a:off x="10657508" y="6157094"/>
            <a:ext cx="560396" cy="48082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988742"/>
            <a:ext cx="19931202" cy="4708981"/>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补写出下列句子中的空缺部分。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曹操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观沧海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两句描写了海水荡漾、峰峦矗立的景象。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杜牧在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阿房宫赋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的结尾处感叹道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如果六国爱护自己的百姓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就足以抵抗秦国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紧接着说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7633172" y="3996854"/>
            <a:ext cx="2232248" cy="646331"/>
          </a:xfrm>
          <a:prstGeom prst="rect">
            <a:avLst/>
          </a:prstGeom>
          <a:noFill/>
        </p:spPr>
        <p:txBody>
          <a:bodyPr wrap="square" rtlCol="0">
            <a:spAutoFit/>
          </a:bodyPr>
          <a:lstStyle/>
          <a:p>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水何澹澹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TextBox 14"/>
          <p:cNvSpPr txBox="1"/>
          <p:nvPr/>
        </p:nvSpPr>
        <p:spPr>
          <a:xfrm>
            <a:off x="10513492" y="4068862"/>
            <a:ext cx="22322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山岛竦峙</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TextBox 15"/>
          <p:cNvSpPr txBox="1"/>
          <p:nvPr/>
        </p:nvSpPr>
        <p:spPr>
          <a:xfrm>
            <a:off x="3816748" y="6805166"/>
            <a:ext cx="40324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使秦复爱六国之人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7" name="TextBox 16"/>
          <p:cNvSpPr txBox="1"/>
          <p:nvPr/>
        </p:nvSpPr>
        <p:spPr>
          <a:xfrm>
            <a:off x="8569276" y="6805166"/>
            <a:ext cx="5616624"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则递三世可至万世而为君</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p:cNvSpPr txBox="1"/>
          <p:nvPr/>
        </p:nvSpPr>
        <p:spPr>
          <a:xfrm>
            <a:off x="14473932" y="6733158"/>
            <a:ext cx="338437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谁得而族灭也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矩形 18"/>
          <p:cNvSpPr/>
          <p:nvPr/>
        </p:nvSpPr>
        <p:spPr>
          <a:xfrm>
            <a:off x="1944540" y="8677374"/>
            <a:ext cx="20234248" cy="2808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088556" y="8893398"/>
            <a:ext cx="19931202" cy="225292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本题考查考生对名篇名句的识记能力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要求将记忆与理解紧密结合起来。因此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解题时必须注意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一是语意的提醒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中的“海水”“峰峦”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中的“结尾处”“紧接着说”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二是标点符号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中的问号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三是难写字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中的“澹”“竦峙”。</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linds(horizontal)">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P spid="15" grpId="0"/>
      <p:bldP spid="16" grpId="0"/>
      <p:bldP spid="17" grpId="0"/>
      <p:bldP spid="18" grpId="0"/>
      <p:bldP spid="20"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677725"/>
          </a:xfrm>
          <a:prstGeom prst="rect">
            <a:avLst/>
          </a:prstGeom>
          <a:noFill/>
        </p:spPr>
        <p:txBody>
          <a:bodyPr wrap="square" rtlCol="0">
            <a:spAutoFit/>
          </a:bodyPr>
          <a:lstStyle/>
          <a:p>
            <a:pPr>
              <a:lnSpc>
                <a:spcPct val="12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夏日正逢三峡汛期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顺水行船速度十分快。由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”可见一斑。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郦道元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一文中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描写春冬之时江水十分清澈的句子是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郦道元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写到了三峡两岸晴初霜旦之时高猿长啸的奇景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”是当地渔者用歌声对此现象的描述。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郦道元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借助猿啼表达伤感情绪的句子是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9541470"/>
            <a:ext cx="1965818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其间千二百里　虽乘奔御风　不以疾也</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或</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或</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王命急宣　有时朝发白帝　暮到江陵</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素湍绿潭　回清倒影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巴东三峡巫峡长　猿鸣三声泪沾裳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巴东三峡巫峡长　猿鸣三声泪沾裳</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1589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马说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韩愈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世有伯乐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然后有千里马。千里马常有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而伯乐不常有。故虽有名马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祇辱于奴隶人之手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骈死于槽枥之间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不以千里称也。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马之千里者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一食或尽粟一石。食马者不知其能千里而食也。是马也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虽有千里之能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食不饱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力不足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才美不外见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且欲与常马等不可得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安求其能千里也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策之不以其道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食之不能尽其材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鸣之而不能通其意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执策而临之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天下无马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呜呼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其真无马邪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其真不知马也。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257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马说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作者开篇便指出千里马被埋没的根本原因是“</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马说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中描写食马者“不知马”的具体表现是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875821" y="8463121"/>
            <a:ext cx="18578064" cy="1531620"/>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千里马常有　而伯乐不常有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策之不以其道　食之不能尽其材　鸣之而不能通其意</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陋室铭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刘禹锡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山不在高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有仙则名。水不在深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有龙则灵。斯是陋室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惟吾德馨。苔痕上阶绿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草色入帘青。谈笑有鸿儒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往来无白丁。可以调素琴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阅金经。无丝竹之乱耳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无案牍之劳形。南阳诸葛庐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西蜀子云亭。孔子云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何陋之有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陋室铭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点明陋室不陋的原因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揭示全文主旨的句子是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陋室铭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表现“陋室”主人不受世俗羁绊的句子是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陋室铭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作者将自己的“陋室”与“</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表现了他的高尚情操。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8965406"/>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斯是陋室　惟吾德馨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无丝竹之乱耳　无案牍之劳形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南阳诸葛庐　西蜀子云亭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9430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小石潭记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柳宗元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从小丘西行百二十步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隔篁竹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闻水声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如鸣珮环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心乐之。伐竹取道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下见小潭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水尤清冽。全石以为底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近岸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卷石底以出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为岩。青树翠蔓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蒙络摇缀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参差披拂。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潭中鱼可百许头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皆若空游无所依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日光下澈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影布石上。佁然不动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俶尔远逝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往来翕忽。似与游者相乐。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潭西南而望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斗折蛇行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明灭可见。其岸势犬牙差互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不可知其源。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坐潭上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四面竹树环合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寂寥无人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凄神寒骨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悄怆幽邃。以其境过清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不可久居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乃记之而去。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同游者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吴武陵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龚古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余弟宗玄。隶而从者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崔氏二小生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曰恕己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曰奉壹。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小石潭记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作者描写对小石潭的总体感受的句子是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小石潭记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写小石潭源头悠远、两岸弯曲的语句是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小石潭记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描写溪水蜿蜒隐现的语句是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6712599"/>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凄神寒骨　悄怆幽邃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其岸势犬牙差互　不可知其源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斗折蛇行　明灭可见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岳阳楼记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范仲淹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庆历四年春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滕子京谪守巴陵郡。越明年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政通人和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百废具兴。乃重修岳阳楼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增其旧制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刻唐贤今人诗赋于其上。属予作文以记之。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予观夫巴陵胜状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在洞庭一湖。衔远山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吞长江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浩浩汤汤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横无际涯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朝晖夕阴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气象万千。此则岳阳楼之大观也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前人之述备矣。然则北通巫峡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南极潇湘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迁客骚人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多会于此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览物之情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得无异乎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若夫淫雨霏霏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连月不开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阴风怒号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浊浪排空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日星隐曜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山岳潜形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商旅不行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樯倾楫摧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薄暮冥冥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虎啸猿啼。登斯楼也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则有去国怀乡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忧谗畏讥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满目萧然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感极而悲者矣。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至若春和景明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波澜不惊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上下天光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一碧万顷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沙鸥翔集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锦鳞游泳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岸芷汀兰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郁郁青青。而或长烟一空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皓月千里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浮光跃金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静影沉璧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渔歌互答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此乐何极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登斯楼也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则有心旷神怡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宠辱偕忘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把酒临风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其喜洋洋者矣。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嗟夫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予尝求古仁人之心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或异二者之为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不以物喜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不以己悲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居庙堂之高则忧其民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处江湖之远则忧其君。是进亦忧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退亦忧。然则何时而乐耶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其必曰“先天下之忧而忧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后天下之乐而乐”乎。噫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微斯人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吾谁与归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时六年九月十五日。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面对人生中成功的欢乐和失败的痛苦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我们应拥有范仲淹在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岳阳楼记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中所说的“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”的心态。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心怀天下百姓是许多有志之士一生的写照。范仲淹在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岳阳楼记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中有更进一步的体悟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岳阳楼记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从时间角度描写岳阳楼景象的句子是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232572" y="9109422"/>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不以物喜　不以己悲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先天下之忧而忧　后天下之乐而乐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朝晖夕阴　气象万千</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2916734"/>
            <a:ext cx="19931202" cy="4708981"/>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补写出下列句子中的空缺部分。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庄子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逍遥游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中以八千年为一季的大椿为例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阐述何为“大年”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随后指出八百岁的长寿老人实在不算什么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刘禹锡在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陋室铭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中以“</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”来借指自己的陋室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抒发自己仰慕前贤、安贫乐道的情怀。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7993212" y="4932958"/>
            <a:ext cx="446449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而彭祖乃今以久特闻</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11"/>
          <p:cNvSpPr txBox="1"/>
          <p:nvPr/>
        </p:nvSpPr>
        <p:spPr>
          <a:xfrm>
            <a:off x="12889756" y="4934699"/>
            <a:ext cx="22322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众人匹之</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TextBox 12"/>
          <p:cNvSpPr txBox="1"/>
          <p:nvPr/>
        </p:nvSpPr>
        <p:spPr>
          <a:xfrm>
            <a:off x="15554052" y="4932958"/>
            <a:ext cx="2160240"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不亦悲乎</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TextBox 13"/>
          <p:cNvSpPr txBox="1"/>
          <p:nvPr/>
        </p:nvSpPr>
        <p:spPr>
          <a:xfrm>
            <a:off x="9145340" y="5870803"/>
            <a:ext cx="259228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南阳诸葛庐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TextBox 14"/>
          <p:cNvSpPr txBox="1"/>
          <p:nvPr/>
        </p:nvSpPr>
        <p:spPr>
          <a:xfrm>
            <a:off x="12313692" y="5870803"/>
            <a:ext cx="259228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西蜀子云亭</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1041721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醉翁亭记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欧阳修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环滁皆山也。其西南诸峰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林壑尤美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望之蔚然而深秀者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琅琊也。山行六七里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渐闻水声潺潺而泻出于两峰之间者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酿泉也。峰回路转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有亭翼然临于泉上者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醉翁亭也。作亭者谁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山之僧智仙也。名之者谁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太守自谓也。太守与客来饮于此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饮少辄醉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而年又最高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故自号曰醉翁也。醉翁之意不在酒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在乎山水之间也。山水之乐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得之心而寓之酒也。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若夫日出而林霏开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云归而岩穴暝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晦明变化者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山间之朝暮也。野芳发而幽香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佳木秀而繁阴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风霜高洁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水落而石出者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山间之四时也。朝而往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暮而归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四时之景不同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而乐亦无穷也。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至于负者歌于途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行者休于树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前者呼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后者应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伛偻提携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往来而不绝者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滁人游也。临溪而渔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溪深而鱼肥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酿泉为酒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泉香而酒洌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山肴野蔌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杂然而前陈者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太守宴也。宴酣之乐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非丝非竹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射者中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弈者胜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觥筹交错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起坐而喧哗者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众宾欢也。苍颜白发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颓然乎其间者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太守醉也。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已而夕阳在山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人影散乱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太守归而宾客从也。树林阴翳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鸣声上下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游人去而禽鸟乐也。然而禽鸟知山林之乐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而不知人之乐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人知从太守游而乐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而不知太守之乐其乐也。醉能同其乐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醒能述以文者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太守也。太守谓谁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庐陵欧阳修也。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醉翁亭记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表现四季景物的名句依次是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水落而石出者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山间之四时也。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醉翁亭记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表现醉翁言在此而意在彼的句子是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232572" y="6805166"/>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野芳发而幽香　 佳木秀而繁阴　风霜高洁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醉翁之意不在酒　在乎山水之间也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1545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爱莲说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周敦颐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水陆草木之花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可爱者甚蕃。晋陶渊明独爱菊。自李唐来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世人甚爱牡丹。予独爱莲之出淤泥而不染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濯清涟而不妖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中通外直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不蔓不枝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香远益清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亭亭净植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可远观而不可亵玩焉。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予谓菊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花之隐逸者也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牡丹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花之富贵者也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花之君子者也。噫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菊之爱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陶后鲜有闻。莲之爱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同予者何人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牡丹之爱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宜乎众矣。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爱莲说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表现作者不受世俗羁绊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厌弃世俗生活的句子是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公园花展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观赏牡丹的人总比观赏其他花的人多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就像周敦颐在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爱莲说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中所说的那样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红楼梦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中有诗云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质本洁来还洁去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强于污淖陷渠沟。”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爱莲说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一文表意与之相近的文句是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周敦颐在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爱莲说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中称菊是“</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莲是“</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都是在以花喻人。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944540" y="10261550"/>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莲之爱　同予者何人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牡丹之爱　宜乎众矣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出淤泥而不染　濯清涟而不妖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花之隐逸者也　花之君子者也</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记承天寺夜游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元丰六年十月十二日夜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解衣欲睡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月色入户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欣然起行。念无与为乐者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遂至承天寺寻张怀民。怀民亦未寝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相与步于中庭。庭下如积水空明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水中藻、荇交横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盖竹柏影也。何夜无月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何处无竹柏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但少闲人如吾两人者耳。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美无处不在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关键要有一双善于发现美的眼睛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还要有颗闲适的心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记承天寺夜游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中所说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很多古人的作品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总让我们陶醉于当时的明月清风、松柏竹林。其实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只要我们保有内心的一份闲适和豁达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再平凡的生活也有诗意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再繁杂的日子也能美丽。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用苏轼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记承天寺夜游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中的句子作答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记承天寺夜游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描写月光的句子是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8533358"/>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何夜无月　何处无竹柏　但少闲人如吾两人者耳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何夜无月　何处无竹柏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庭下如积水空明　水中藻、荇交横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1655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16.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送东阳马生序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节选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宋濂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余幼时即嗜学。家贫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无从致书以观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每假借于藏书之家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手自笔录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计日以还。天大寒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砚冰坚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手指不可屈伸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弗之怠。录毕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走送之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不敢稍逾约。以是人多以书假余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余因得遍观群书。既加冠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益慕圣贤之道。又患无硕师名人与游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尝趋百里外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从乡之先达执经叩问。先达德隆望尊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门人弟子填其室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未尝稍降辞色。余立侍左右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援疑质理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俯身倾耳以请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或遇其叱咄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色愈恭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礼愈至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不敢出一言以复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俟其欣悦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则又请焉。故余虽愚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卒获有所闻。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当余之从师也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负箧曳屣行深山巨谷中。穷冬烈风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大雪深数尺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足肤皲裂而不知。至舍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四支僵劲不能动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媵人持汤沃灌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以衾拥覆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久而乃和。寓逆旅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主人日再食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无鲜肥滋味之享。同舍生皆被绮绣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戴朱缨宝饰之帽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腰白玉之环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左佩刀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右备容臭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烨然若神人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余则缊袍敝衣处其间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略无慕艳意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以中有足乐者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不知口体之奉不若人也。盖余之勤且艰若此。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送东阳马生序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节选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写先达德高望重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弟子众多的句子是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送东阳马生序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节选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作者吃、穿、用都比别人差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却“略无慕艳意”的原因是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送东阳马生序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节选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作者通过写自己向先达请教问题时的动作来教导马生要尊师重道、谦虚谨慎的句子是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20604" y="8965406"/>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先达德隆望尊　门人弟子填其室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以中有足乐者　不知口体之奉不若人也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余立侍左右　援疑质理　俯身倾耳以请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17.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关关雎鸠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在河之洲。窈窕淑女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君子好逑。参差荇菜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左右流之。窈窕淑女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寤寐求之。求之不得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寤寐思服。悠哉悠哉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辗转反侧。参差荇菜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左右采之。窈窕淑女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琴瑟友之。参差荇菜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左右芼之。窈窕淑女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钟鼓乐之。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893647"/>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中的男主人公为了表达对心中姑娘的爱意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亲近她并让她开心而“</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君子想象求得淑女后欢乐气氛的句子是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生动形象地表现出男子对心中姑娘的深切思念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同时写出了他因追求不到而苦闷难眠的句子是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20604" y="8245326"/>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琴瑟友之　钟鼓乐之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窈窕淑女　琴瑟友之</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或“窈窕淑女　钟鼓乐之”</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悠哉悠哉　辗转反侧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2916734"/>
            <a:ext cx="19931202" cy="569386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补写出下列句子中的空缺部分。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荀子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劝学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蚯蚓虽然身体柔弱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却能“</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是用心专一的缘故。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出师表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诸葛亮向后主指出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先帝刘备过早去世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正是危急存亡之时。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永遇乐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千古江山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辛弃疾回顾了元嘉年间的那次北伐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宋文帝刘义隆本希望能够“</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但由于行事草率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最终却“</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12961764" y="3854579"/>
            <a:ext cx="22322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上食埃土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11"/>
          <p:cNvSpPr txBox="1"/>
          <p:nvPr/>
        </p:nvSpPr>
        <p:spPr>
          <a:xfrm>
            <a:off x="15770076" y="3854579"/>
            <a:ext cx="22322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下饮黄泉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TextBox 12"/>
          <p:cNvSpPr txBox="1"/>
          <p:nvPr/>
        </p:nvSpPr>
        <p:spPr>
          <a:xfrm>
            <a:off x="15986100" y="5366747"/>
            <a:ext cx="266429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今天下三分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TextBox 13"/>
          <p:cNvSpPr txBox="1"/>
          <p:nvPr/>
        </p:nvSpPr>
        <p:spPr>
          <a:xfrm>
            <a:off x="19010436" y="5366747"/>
            <a:ext cx="230425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益州疲弊</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TextBox 14"/>
          <p:cNvSpPr txBox="1"/>
          <p:nvPr/>
        </p:nvSpPr>
        <p:spPr>
          <a:xfrm>
            <a:off x="3456708" y="7743011"/>
            <a:ext cx="259228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封狼居胥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矩形 15"/>
          <p:cNvSpPr/>
          <p:nvPr/>
        </p:nvSpPr>
        <p:spPr>
          <a:xfrm>
            <a:off x="1872532" y="8677374"/>
            <a:ext cx="20234248" cy="3240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2016548" y="8821390"/>
            <a:ext cx="19931202"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本题属于情境型默写题。解答时要结合语境准确填写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另外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要特别注意易混易错的字。对“名句名篇”的识记背诵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要建立在整体理解的基础之上。若没能准确理解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背得再多也无济于事。因此对于这个考点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要注重整篇的理解把握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明白其思想性、艺术性。背熟之后一定要默写一遍。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p:cNvSpPr txBox="1"/>
          <p:nvPr/>
        </p:nvSpPr>
        <p:spPr>
          <a:xfrm>
            <a:off x="12241684" y="7741270"/>
            <a:ext cx="302433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赢得仓皇北顾</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blinds(horizontal)">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7" grpId="0"/>
      <p:bldP spid="18"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18.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蒹葭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蒹葭苍苍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白露为霜。所谓伊人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在水一方。溯洄从之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道阻且长。溯游从之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宛在水中央。蒹葭萋萋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白露未晞。所谓伊人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在水之湄。溯洄从之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道阻且跻。溯游从之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宛在水中坻。蒹葭采采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白露未已。所谓伊人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在水之涘。溯洄从之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道阻且右。溯游从之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宛在水中沚。</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893647"/>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蒹葭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用萧瑟冷落的秋景起兴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渲染凄清气氛、烘托惆怅心情的诗句是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蒹葭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常被用来形容所爱恋的人在远方的句子是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蒹葭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”表现了追寻伊人的道路之艰难。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20604" y="8245326"/>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蒹葭苍苍　白露为霜</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或“蒹葭萋萋　白露未晞”</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或“蒹葭采采　白露未已”</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所谓伊人　在水一方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道阻且长　道阻且跻　道阻且右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19.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观沧海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曹操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东临碣石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以观沧海。水何澹澹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山岛竦峙。树木丛生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百草丰茂。秋风萧瑟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洪波涌起。日月之行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若出其中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星汉灿烂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若出其里。幸甚至哉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歌以咏志。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893647"/>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观沧海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开篇点题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交代观察的方位、地点及观察的对象的句子是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观沧海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写山岛的草木景象的句子是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观沧海</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中表现水势“浩浩汤汤</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横无际涯”而海中景物突兀鲜明的句子</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20604" y="8245326"/>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东临碣石　以观沧海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树木丛生　百草丰茂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水何澹澹　山岛竦峙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饮酒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陶渊明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结庐在人境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而无车马喧。问君何能尔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心远地自偏。采菊东篱下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悠然见南山。山气日夕佳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飞鸟相与还。此中有真意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欲辨已忘言。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陶渊明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饮酒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运用象征手法描绘傍晚时分山中美丽景色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仿佛让诗人找到自我归宿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表现了其悠然自在的心态的诗句是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陶渊明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饮酒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体现“只可意会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不可言传”意境的诗句是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陶渊明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饮酒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用王国维的话说就是“不知何者为我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何者为物”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达到了物我合一的境界。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20604" y="8512799"/>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山气日夕佳　飞鸟相与还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此中有真意　欲辨已忘言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采菊东篱下　悠然见南山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送杜少府之任蜀州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城阙辅三秦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风烟望五津。与君离别意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同是宦游人。海内存知己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天涯若比邻。无为在歧路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儿女共沾巾。</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送杜少府之任蜀州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”道出了诚挚的友谊可以超越时空界限的哲理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给人以莫大的安慰和鼓舞。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唐代陆龟蒙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别离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诗中有“丈夫非无泪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不洒离别间”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由此可以联想到王勃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送杜少府之任蜀州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同窗好友将随父去西藏就读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你可以用王勃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送杜少府之任蜀州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　</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”以示万水千山隔不断真挚友谊。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20604" y="8656815"/>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海内存知己　天涯若比邻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无为在歧路　儿女共沾巾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海内存知己　天涯若比邻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次北固山下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客路青山外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行舟绿水前。潮平两岸阔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风正一帆悬。海日生残夜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江春入旧年。乡书何处达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归雁洛阳边。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次北固山下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立意新颖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构思巧妙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富有哲理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状难写之景如在目前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含不尽之意见于言外”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流传千古的名句是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次北固山下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运用了“鸿雁传书”的典故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突出表现游子对家乡亲人深切的思念之情的句子是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次北固山下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”以小景与大景互相映衬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写出了江面的开阔。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20604" y="8656815"/>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海日生残夜　江春入旧年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乡书何处达　归雁洛阳边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潮平两岸阔　风正一帆悬</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2916734"/>
            <a:ext cx="19931202" cy="6555641"/>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补写出下列句子中的空缺部分。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孟子</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鱼我所欲也</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中表示</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生是我希望得到的</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义也是我希望得到的</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但</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蜀道难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以感叹的方式收束对蜀道凶险的描写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转入后文对人事的关注。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阿房宫赋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中以“</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”描写阿房宫宫人的美丽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她们伫立远眺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盼望皇帝临幸。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736628" y="4932958"/>
            <a:ext cx="3168352"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二者不可得兼</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11"/>
          <p:cNvSpPr txBox="1"/>
          <p:nvPr/>
        </p:nvSpPr>
        <p:spPr>
          <a:xfrm>
            <a:off x="5976988" y="4934699"/>
            <a:ext cx="367240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舍生而取义者也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TextBox 12"/>
          <p:cNvSpPr txBox="1"/>
          <p:nvPr/>
        </p:nvSpPr>
        <p:spPr>
          <a:xfrm>
            <a:off x="7633172" y="5869062"/>
            <a:ext cx="2520280"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其险也如此</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TextBox 13"/>
          <p:cNvSpPr txBox="1"/>
          <p:nvPr/>
        </p:nvSpPr>
        <p:spPr>
          <a:xfrm>
            <a:off x="10945540" y="5869062"/>
            <a:ext cx="58326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嗟尔远道之人胡为乎来哉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TextBox 14"/>
          <p:cNvSpPr txBox="1"/>
          <p:nvPr/>
        </p:nvSpPr>
        <p:spPr>
          <a:xfrm>
            <a:off x="8569276" y="7669262"/>
            <a:ext cx="22322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一肌一容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TextBox 15"/>
          <p:cNvSpPr txBox="1"/>
          <p:nvPr/>
        </p:nvSpPr>
        <p:spPr>
          <a:xfrm>
            <a:off x="11161564" y="7669262"/>
            <a:ext cx="22322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尽态极妍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使至塞上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单车欲问边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属国过居延。征蓬出汉塞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归雁入胡天。大漠孤烟直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长河落日圆。萧关逢候骑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都护在燕然。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893647"/>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苏轼评价王维云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味摩诘之诗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诗中有画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观摩诘之画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画中有诗。”在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使至塞上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充分体现了诗中有画的特色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笔力苍劲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意境雄浑。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使至塞上</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作者以“蓬”“雁”自比</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表达内心的激愤和抑郁之情的句子</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20604" y="8656815"/>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大漠孤烟直　长河落日圆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征蓬出汉塞　归雁入胡天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169277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闻王昌龄左迁龙标遥有此寄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杨花落尽子规啼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闻道龙标过五溪。我寄愁心与明月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随风直到夜郎西。</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闻王昌龄左迁龙标遥有此寄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一诗中“</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”一句点明时令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”一句表明迁谪地之荒远、道路之艰难。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闻王昌龄左迁龙标遥有此寄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一诗中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正面写诗人的愁绪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表达对友人的深切同情的诗句是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592612" y="7309222"/>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杨花落尽子规啼　闻道龙标过五溪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我寄愁心与明月　随风直到夜郎西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行路难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金樽清酒斗十千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玉盘珍羞直万钱。停杯投箸不能食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拔剑四顾心茫然。欲渡黄河冰塞川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将登太行雪满山。闲来垂钓碧溪上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忽复乘舟梦日边。行路难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行路难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多歧路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今安在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长风破浪会有时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直挂云帆济沧海。</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行路难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可反映浪漫主义特点及诗人不怕困难、勇往直前、积极进取的乐观精神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道出了诗人坚信抱负必能实现的积极昂扬的豪气的句子是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行路难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”和苏轼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江城子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密州出猎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中的“持节云中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何日遣冯唐”都用典故表达了作者渴望得到朝廷重用的愿望。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行路难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写酒宴时诗人内心苦闷抑郁、感情激荡变化的句子是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448596" y="9757494"/>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长风破浪会有时　直挂云帆济沧海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闲来垂钓碧溪上　忽复乘舟梦日边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停杯投箸不能食　拔剑四顾心茫然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26.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望岳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岱宗夫如何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齐鲁青未了。造化钟神秀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阴阳割昏晓。荡胸生曾云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决眦入归鸟。会当凌绝顶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一览众山小。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望岳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既是攀登泰山极顶的誓言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又是攀登人生顶峰的誓言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表现作者志向高远、坚定的诗句是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望岳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借齐鲁大地来烘托泰山拔地而起、参天耸立的形象的诗句是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杜甫在</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望岳</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运用虚实结合的手法描写泰山神奇秀丽、巍峨高大的诗句是</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448596" y="9325446"/>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会当凌绝顶　一览众山小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岱宗夫如何　齐鲁青未了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造化钟神秀　阴阳割昏晓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27.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国破山河在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城春草木深。感时花溅泪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恨别鸟惊心。烽火连三月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家书抵万金。白头搔更短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浑欲不胜簪。</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一诗中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写国都沦陷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山河依旧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春天来临却杂草丛生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且表现长安春日满目凄凉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传达出诗人忧国伤时之情的诗句是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写诗人忧国思家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心情沉重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以致华发稀疏的句子是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诗人感时伤别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运用拟人手法抒发伤感之情的诗句是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448596" y="9325446"/>
            <a:ext cx="18578064" cy="1532727"/>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国破山河在　城春草木深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白头搔更短　浑欲不胜簪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感时花溅泪　恨别鸟惊心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4340" y="2916734"/>
            <a:ext cx="19931202" cy="4708981"/>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 [2013•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新课标全国卷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补写出下列名篇名句中的空缺部分。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足蒸暑土气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但惜夏日长。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白居易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观刈麦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五步一楼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十步一阁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檐牙高啄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钩心斗角。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阿房宫赋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西望夏口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东望武昌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此非孟德之困于周郎者乎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5976988" y="3998595"/>
            <a:ext cx="3168352"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背灼炎天光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11"/>
          <p:cNvSpPr txBox="1"/>
          <p:nvPr/>
        </p:nvSpPr>
        <p:spPr>
          <a:xfrm>
            <a:off x="9505380" y="3996854"/>
            <a:ext cx="2520280"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力尽不知热</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TextBox 12"/>
          <p:cNvSpPr txBox="1"/>
          <p:nvPr/>
        </p:nvSpPr>
        <p:spPr>
          <a:xfrm>
            <a:off x="7345140" y="4932958"/>
            <a:ext cx="230425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廊腰缦回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TextBox 13"/>
          <p:cNvSpPr txBox="1"/>
          <p:nvPr/>
        </p:nvSpPr>
        <p:spPr>
          <a:xfrm>
            <a:off x="12097668" y="4932958"/>
            <a:ext cx="2304256"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各抱地势</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TextBox 14"/>
          <p:cNvSpPr txBox="1"/>
          <p:nvPr/>
        </p:nvSpPr>
        <p:spPr>
          <a:xfrm>
            <a:off x="7417148" y="5869062"/>
            <a:ext cx="2232248"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山川相缪</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TextBox 15"/>
          <p:cNvSpPr txBox="1"/>
          <p:nvPr/>
        </p:nvSpPr>
        <p:spPr>
          <a:xfrm>
            <a:off x="9865420" y="5870803"/>
            <a:ext cx="2520280" cy="646331"/>
          </a:xfrm>
          <a:prstGeom prst="rect">
            <a:avLst/>
          </a:prstGeom>
          <a:noFill/>
        </p:spPr>
        <p:txBody>
          <a:bodyPr wrap="square" rtlCol="0">
            <a:spAutoFit/>
          </a:bodyPr>
          <a:lstStyle/>
          <a:p>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郁乎苍苍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1589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28.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茅屋为秋风所破歌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八月秋高风怒号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卷我屋上三重茅。茅飞渡江洒江郊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高者挂罥长林梢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下者飘转沉塘坳。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南村群童欺我老无力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忍能对面为盗贼。公然抱茅入竹去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唇焦口燥呼不得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归来倚杖自叹息。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俄顷风定云墨色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秋天漠漠向昏黑。布衾多年冷似铁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娇儿恶卧踏里裂。床头屋漏无干处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雨脚如麻未断绝。自经丧乱少睡眠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长夜沾湿何由彻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安得广厦千万间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大庇天下寒士俱欢颜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风雨不动安如山。呜呼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何时眼前突兀见此屋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吾庐独破受冻死亦足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秋风秋雨中困厄不堪的杜甫在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茅屋为秋风所破歌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中祈愿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。”愿世间贫寒的士人不再被风欺雨凌。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茅屋为秋风所破歌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浓墨渲染出阴沉黑暗的雨前景象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也烘托出诗人凄恻愁惨的心境的句子是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古代许多仁人志士的高风亮节、博大襟怀令我们钦佩和敬仰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范仲淹在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岳阳楼记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中“先天下之忧而忧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后天下之乐而乐”的宽阔胸襟和崇高人格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茅屋为秋风所破歌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中亦有所体现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这两句诗是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448596" y="9325446"/>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安得广厦千万间　 大庇天下寒士俱欢颜　 风雨不动安如山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俄顷风定云墨色　秋天漠漠向昏黑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何时眼前突兀见此屋　吾庐独破受冻死亦足　</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1545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29.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白雪歌送武判官归京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岑参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北风卷地白草折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胡天八月即飞雪。忽如一夜春风来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千树万树梨花开。散入珠帘湿罗幕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狐裘不暖锦衾薄。将军角弓不得控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都护铁衣冷难着。瀚海阑干百丈冰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愁云惨淡万里凝。中军置酒饮归客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胡琴琵琶与羌笛。纷纷暮雪下辕门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风掣红旗冻不翻。轮台东门送君去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去时雪满天山路。山回路转不见君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雪上空留马行处。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白雪歌送武判官归京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一诗中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与李白的“孤帆远影碧空尽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唯见长江天际流”意境相似的诗句是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白雪歌送武判官归京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一诗中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运用比喻手法描写塞外严寒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短短一夜间大雪便倏忽而至的句子是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白雪歌送武判官归京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运用互文手法来描写边塞苦寒的句子是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448596" y="8749382"/>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山回路转不见君　雪上空留马行处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忽如一夜春风来　千树万树梨花开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将军角弓不得控　都护铁衣冷难着</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30.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早春呈水部张十八员外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韩愈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天街小雨润如酥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草色遥看近却无。最是一年春好处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绝胜烟柳满皇都。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早春呈水部张十八员外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诗人表达暮春景色比不上早春景色的看法的句子是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早春呈水部张十八员外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一诗中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运用比喻修辞手法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生动形象、细致入微地写出了早春特有景色的句子是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早春呈水部张十八员外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一诗中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运用议论、对比手法写诗人对初春的赞美与喜爱的诗句是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448596" y="8749382"/>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最是一年春好处　绝胜烟柳满皇都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天街小雨润如酥　草色遥看近却无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最是一年春好处　绝胜烟柳满皇都</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酬乐天扬州初逢席上见赠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刘禹锡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巴山楚水凄凉地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二十三年弃置身。怀旧空吟闻笛赋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到乡翻似烂柯人。沉舟侧畔千帆过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病树前头万木春。今日听君歌一曲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暂凭杯酒长精神。</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酬乐天扬州初逢席上见赠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既是对友人关怀的感谢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也是和友人共勉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表现了作者的坚定意志和乐观精神的诗句是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酬乐天扬州初逢席上见赠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用典故表达了作者怀念故友的感情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暗示了自己因世事变迁而怅惘的诗句是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刘禹锡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酬乐天扬州初逢席上见赠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一诗中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饱含无限辛酸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流露出作者内心愤懑不平的诗句是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448596" y="8749382"/>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今日听君歌一曲　暂凭杯酒长精神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怀旧空吟闻笛赋　到乡翻似烂柯人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巴山楚水凄凉地　二十三年弃置身</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1545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观刈麦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白居易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田家少闲月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五月人倍忙。夜来南风起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小麦覆陇黄。妇姑荷箪食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童稚携壶浆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相随饷田去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丁壮在南冈。足蒸暑土气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背灼炎天光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力尽不知热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但惜夏日长。复有贫妇人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抱子在其旁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右手秉遗穗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左臂悬敝筐。听其相顾言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闻者为悲伤。家田输税尽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拾此充饥肠。今我何功德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曾不事农桑。吏禄三百石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岁晏有余粮。念此私自愧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尽日不能忘。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白居易的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观刈麦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描写割麦者辛勤劳动的句子是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但惜夏日长。”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白居易</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观刈麦</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描写妇女儿童支援农忙场景</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从侧面表现农民劳动繁忙的诗句</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白居易</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观刈麦</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诗人面对劳动人民苦难的生活而深深自责的句子是</a:t>
            </a:r>
            <a:r>
              <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448596" y="8749382"/>
            <a:ext cx="18578064" cy="2252924"/>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【随记随测】答案</a:t>
            </a:r>
            <a:endParaRPr lang="zh-CN"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足蒸暑土气　背灼炎天光　力尽不知热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妇姑荷箪食　童稚携壶浆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念此私自愧　尽日不能忘</a:t>
            </a:r>
            <a:endParaRPr lang="zh-CN"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38442</Words>
  <Application>WPS 演示</Application>
  <PresentationFormat>自定义</PresentationFormat>
  <Paragraphs>1628</Paragraphs>
  <Slides>168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168</vt:i4>
      </vt:variant>
    </vt:vector>
  </HeadingPairs>
  <TitlesOfParts>
    <vt:vector size="177" baseType="lpstr">
      <vt:lpstr>Arial</vt:lpstr>
      <vt:lpstr>宋体</vt:lpstr>
      <vt:lpstr>Wingdings</vt:lpstr>
      <vt:lpstr>微软雅黑</vt:lpstr>
      <vt:lpstr>Calibri</vt:lpstr>
      <vt:lpstr>Times New Roman</vt:lpstr>
      <vt:lpstr>Arial Unicode MS</vt:lpstr>
      <vt:lpstr>Courier New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生命的意义</cp:lastModifiedBy>
  <cp:revision>632</cp:revision>
  <dcterms:created xsi:type="dcterms:W3CDTF">2016-01-31T01:38:00Z</dcterms:created>
  <dcterms:modified xsi:type="dcterms:W3CDTF">2019-02-13T08:56:51Z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