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97" r:id="rId3"/>
    <p:sldId id="257" r:id="rId5"/>
    <p:sldId id="291" r:id="rId6"/>
    <p:sldId id="289" r:id="rId7"/>
    <p:sldId id="260" r:id="rId8"/>
    <p:sldId id="295" r:id="rId9"/>
    <p:sldId id="261" r:id="rId10"/>
    <p:sldId id="294" r:id="rId11"/>
    <p:sldId id="276" r:id="rId12"/>
    <p:sldId id="296" r:id="rId13"/>
    <p:sldId id="263" r:id="rId14"/>
    <p:sldId id="277" r:id="rId15"/>
    <p:sldId id="298" r:id="rId16"/>
    <p:sldId id="299" r:id="rId17"/>
    <p:sldId id="300" r:id="rId18"/>
    <p:sldId id="301" r:id="rId19"/>
    <p:sldId id="288" r:id="rId20"/>
    <p:sldId id="264" r:id="rId21"/>
    <p:sldId id="273" r:id="rId22"/>
    <p:sldId id="272" r:id="rId2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6258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2580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883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4516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814195" algn="l" defTabSz="72517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176780" algn="l" defTabSz="72517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540000" algn="l" defTabSz="72517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902585" algn="l" defTabSz="72517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FFFF"/>
    <a:srgbClr val="FFFFCC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73" autoAdjust="0"/>
    <p:restoredTop sz="92279" autoAdjust="0"/>
  </p:normalViewPr>
  <p:slideViewPr>
    <p:cSldViewPr>
      <p:cViewPr varScale="1">
        <p:scale>
          <a:sx n="110" d="100"/>
          <a:sy n="110" d="100"/>
        </p:scale>
        <p:origin x="-684" y="-78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9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6FEB2A-B06E-4BBA-B4D9-30368F46B164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AB843A5-71BE-4CA3-851C-2DCFF06256F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62585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25805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8839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45161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814195" algn="l" defTabSz="7251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176780" algn="l" defTabSz="7251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540000" algn="l" defTabSz="7251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2902585" algn="l" defTabSz="725170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AB843A5-71BE-4CA3-851C-2DCFF06256F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Administrator\Desktop\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312791" y="567719"/>
            <a:ext cx="8518419" cy="415710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5" descr="C:\Users\Administrator\Desktop\4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8305826" y="303498"/>
            <a:ext cx="714380" cy="4685548"/>
          </a:xfrm>
          <a:prstGeom prst="rect">
            <a:avLst/>
          </a:prstGeom>
          <a:noFill/>
        </p:spPr>
      </p:pic>
      <p:pic>
        <p:nvPicPr>
          <p:cNvPr id="6" name="Picture 5" descr="C:\Users\Administrator\Desktop\4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44" y="303498"/>
            <a:ext cx="714380" cy="46855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26" y="205388"/>
            <a:ext cx="8229348" cy="858090"/>
          </a:xfrm>
          <a:prstGeom prst="rect">
            <a:avLst/>
          </a:prstGeom>
        </p:spPr>
        <p:txBody>
          <a:bodyPr lIns="72567" tIns="36283" rIns="72567" bIns="3628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62585" algn="ctr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725805" algn="ctr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88390" algn="ctr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451610" algn="ctr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72415" indent="-27241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2pPr>
      <a:lvl3pPr marL="906780" indent="-181610" algn="l" rtl="0" eaLnBrk="0" fontAlgn="base" hangingPunct="0">
        <a:spcBef>
          <a:spcPct val="2000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270000" indent="-18161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1632585" indent="-18161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1995805" indent="-18161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358390" indent="-18161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2720975" indent="-18161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084195" indent="-18161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1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microsoft.com/office/2007/relationships/media" Target="file:///H:\BiliBiliBili&#8230;\BiliBili&#8230;\&#32508;&#21512;&#24615;&#23454;&#36341;&#27963;&#21160;&#8212;&#8212;&#35802;&#20449;\&#30000;&#31435;%20-%20&#35802;&#20449;&#22825;&#19979;.wmv" TargetMode="External"/><Relationship Id="rId4" Type="http://schemas.openxmlformats.org/officeDocument/2006/relationships/video" Target="file:///H:\BiliBiliBili&#8230;\BiliBili&#8230;\&#32508;&#21512;&#24615;&#23454;&#36341;&#27963;&#21160;&#8212;&#8212;&#35802;&#20449;\&#30000;&#31435;%20-%20&#35802;&#20449;&#22825;&#19979;.wmv" TargetMode="Externa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microsoft.com/office/2007/relationships/media" Target="file:///H:\BiliBiliBili&#8230;\BiliBili&#8230;\&#32508;&#21512;&#24615;&#23454;&#36341;&#27963;&#21160;&#8212;&#8212;&#35802;&#20449;\Rage%20your%20dream.mp3.mp3" TargetMode="External"/><Relationship Id="rId8" Type="http://schemas.openxmlformats.org/officeDocument/2006/relationships/audio" Target="file:///H:\BiliBiliBili&#8230;\BiliBili&#8230;\&#32508;&#21512;&#24615;&#23454;&#36341;&#27963;&#21160;&#8212;&#8212;&#35802;&#20449;\Rage%20your%20dream.mp3.mp3" TargetMode="Externa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microsoft.com/office/2007/relationships/media" Target="file:///H:\BiliBiliBili&#8230;\BiliBili&#8230;\&#32508;&#21512;&#24615;&#23454;&#36341;&#27963;&#21160;&#8212;&#8212;&#35802;&#20449;\&#28165;&#39118;&#33267;%20-%20&#23433;&#22958;&#30340;&#20185;&#22659;.mp3" TargetMode="External"/><Relationship Id="rId7" Type="http://schemas.openxmlformats.org/officeDocument/2006/relationships/audio" Target="file:///H:\BiliBiliBili&#8230;\BiliBili&#8230;\&#32508;&#21512;&#24615;&#23454;&#36341;&#27963;&#21160;&#8212;&#8212;&#35802;&#20449;\&#28165;&#39118;&#33267;%20-%20&#23433;&#22958;&#30340;&#20185;&#22659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microsoft.com/office/2007/relationships/hdphoto" Target="../media/hdphoto4.wdp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microsoft.com/office/2007/relationships/hdphoto" Target="../media/hdphoto5.wdp"/><Relationship Id="rId2" Type="http://schemas.openxmlformats.org/officeDocument/2006/relationships/image" Target="../media/image1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97" y="324087"/>
            <a:ext cx="8513805" cy="452883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0"/>
            <a:ext cx="326928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840733" y="0"/>
            <a:ext cx="303267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0" y="0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0" y="4834795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10" descr="C:\Users\Administrator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183" y="2777736"/>
            <a:ext cx="1314450" cy="51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1" descr="C:\Users\Administrator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07" y="2885081"/>
            <a:ext cx="1228725" cy="6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333874" y="33783"/>
            <a:ext cx="714380" cy="5109440"/>
          </a:xfrm>
          <a:prstGeom prst="rect">
            <a:avLst/>
          </a:prstGeom>
          <a:noFill/>
        </p:spPr>
      </p:pic>
      <p:pic>
        <p:nvPicPr>
          <p:cNvPr id="43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76710" y="33783"/>
            <a:ext cx="714380" cy="5109440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2500298" y="1071552"/>
            <a:ext cx="4286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人无信不立</a:t>
            </a:r>
            <a:endParaRPr lang="zh-CN" altLang="zh-CN" sz="60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6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2071684"/>
            <a:ext cx="246563" cy="27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9" descr="C:\Users\Administrator\Desktop\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7670" y="305963"/>
            <a:ext cx="1928826" cy="1420208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1142976" y="35717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八年级语文上册第二单元之</a:t>
            </a:r>
            <a:endParaRPr lang="zh-CN" altLang="en-US" sz="20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00430" y="785800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综合性学习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868" y="2214560"/>
            <a:ext cx="21431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人无信不立</a:t>
            </a:r>
            <a:endParaRPr lang="en-US" altLang="zh-CN" sz="2800" b="1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2800" b="1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业无信不兴</a:t>
            </a:r>
            <a:endParaRPr lang="en-US" altLang="zh-CN" sz="2800" b="1" dirty="0" smtClean="0"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2800" b="1" dirty="0" smtClean="0">
                <a:latin typeface="方正舒体" panose="02010601030101010101" pitchFamily="2" charset="-122"/>
                <a:ea typeface="方正舒体" panose="02010601030101010101" pitchFamily="2" charset="-122"/>
              </a:rPr>
              <a:t>国无信则衰</a:t>
            </a:r>
            <a:endParaRPr lang="zh-CN" altLang="en-US" sz="2800" b="1" dirty="0"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500298" y="4071948"/>
            <a:ext cx="437595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4526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43542 0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decel="3200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54496 -0.01975 C -0.52951 -0.04352 -0.51406 -0.06698 -0.51094 -0.0679 C -0.50781 -0.06883 -0.52326 -0.03673 -0.52621 -0.02469 C -0.52917 -0.01265 -0.52951 -0.00278 -0.5283 0.0037 C -0.52708 0.01018 -0.52205 0.01883 -0.51858 0.01358 C -0.5151 0.00833 -0.50868 -0.02346 -0.50746 -0.02716 C -0.50625 -0.03086 -0.51319 -0.00216 -0.51094 -0.00864 C -0.50868 -0.01512 -0.49653 -0.06667 -0.49358 -0.06667 C -0.49062 -0.06667 -0.49305 -0.025 -0.49358 -0.00864 C -0.4941 0.00772 -0.49566 0.02593 -0.49705 0.03086 C -0.49844 0.0358 -0.50816 0.03426 -0.50191 0.02099 C -0.49566 0.00772 -0.46719 -0.04012 -0.45955 -0.04938 C -0.45191 -0.05864 -0.4559 -0.03796 -0.45608 -0.03457 C -0.45625 -0.03117 -0.45764 -0.03303 -0.46024 -0.02963 C -0.46285 -0.02624 -0.46736 -0.01883 -0.47135 -0.01482 C -0.47535 -0.0108 -0.48594 -0.00463 -0.48385 -0.00494 C -0.48177 -0.00525 -0.46042 -0.01883 -0.45885 -0.01728 C -0.45729 -0.01574 -0.47344 0.00247 -0.47413 0.00494 C -0.47483 0.00741 -0.46528 0.00093 -0.46302 -0.00247 C -0.46076 -0.00586 -0.45903 -0.01636 -0.46024 -0.01482 C -0.46146 -0.01327 -0.46805 0.00093 -0.46996 0.00741 C -0.47187 0.01389 -0.47031 0.02068 -0.47135 0.02469 C -0.4724 0.0287 -0.47812 0.03117 -0.47621 0.0321 C -0.4743 0.03302 -0.46424 0.03025 -0.46024 0.02963 C -0.45625 0.02901 -0.45365 0.03086 -0.45191 0.02839 C -0.45017 0.02593 -0.45017 0.01852 -0.44983 0.01481 C -0.44948 0.01111 -0.45295 0.00895 -0.44983 0.00617 C -0.4467 0.00339 -0.43437 0.0037 -0.43108 -0.00124 C -0.42778 -0.00617 -0.43125 -0.01821 -0.42969 -0.02346 C -0.42812 -0.0287 -0.42708 -0.03056 -0.42205 -0.03333 C -0.41701 -0.03611 -0.40052 -0.0429 -0.39913 -0.03951 C -0.39774 -0.03611 -0.40972 -0.01883 -0.41371 -0.01235 C -0.41771 -0.00586 -0.42274 0.00833 -0.42344 4.93827E-7 C -0.42413 -0.00833 -0.4184 -0.06543 -0.41788 -0.06173 C -0.41736 -0.05803 -0.42448 0.00833 -0.41996 0.02222 C -0.41545 0.03611 -0.39809 0.03488 -0.3908 0.02222 C -0.38351 0.00957 -0.38108 -0.0392 -0.37621 -0.05309 C -0.37135 -0.06698 -0.36528 -0.06574 -0.36163 -0.06049 C -0.35799 -0.05525 -0.35555 -0.03457 -0.35399 -0.02222 C -0.35243 -0.00988 -0.3526 0.00617 -0.3526 0.01358 C -0.3526 0.02099 -0.35035 0.02099 -0.35399 0.02222 C -0.35764 0.02346 -0.37083 0.02315 -0.37483 0.02099 C -0.37882 0.01883 -0.37743 0.01636 -0.3776 0.00864 C -0.37778 0.00093 -0.37795 -0.0213 -0.37621 -0.02593 C -0.37448 -0.03056 -0.36875 -0.02191 -0.36719 -0.01852 C -0.36562 -0.01512 -0.36458 -0.01019 -0.36649 -0.00617 C -0.3684 -0.00216 -0.37639 0.00586 -0.3783 0.00617 C -0.38021 0.00648 -0.38472 4.93827E-7 -0.3776 -0.0037 C -0.37049 -0.00741 -0.34514 -0.01327 -0.33594 -0.01605 C -0.32674 -0.01883 -0.32205 -0.02315 -0.32274 -0.01975 C -0.32344 -0.01636 -0.33993 0.00741 -0.3401 0.00494 C -0.34028 0.00247 -0.3283 -0.02747 -0.32413 -0.03457 C -0.31996 -0.04167 -0.31753 -0.04444 -0.3151 -0.03827 C -0.31267 -0.0321 -0.31163 -0.00772 -0.30955 0.00247 C -0.30746 0.01265 -0.30799 0.01883 -0.3026 0.02222 C -0.29722 0.02562 -0.2816 0.03025 -0.27691 0.02346 C -0.27222 0.01667 -0.26406 -0.01296 -0.27413 -0.01852 C -0.2842 -0.02407 -0.32882 -0.01358 -0.33733 -0.00988 C -0.34583 -0.00617 -0.3283 0.00154 -0.32552 0.0037 C -0.32274 0.00586 -0.33055 0.01265 -0.32066 0.0037 C -0.31076 -0.00525 -0.27378 -0.04475 -0.26649 -0.04938 C -0.2592 -0.05401 -0.27326 -0.03241 -0.27691 -0.02346 C -0.28055 -0.01451 -0.2901 -0.00031 -0.28871 0.00494 C -0.28733 0.01018 -0.27378 0.0108 -0.26858 0.00741 C -0.26337 0.00401 -0.26215 -0.00772 -0.25746 -0.01482 C -0.25278 -0.02191 -0.24201 -0.03673 -0.2408 -0.03457 C -0.23958 -0.03241 -0.2467 -0.00957 -0.24983 -0.00124 C -0.25295 0.0071 -0.25712 0.01296 -0.25955 0.01605 C -0.26198 0.01914 -0.26406 0.025 -0.26441 0.01728 C -0.26476 0.00957 -0.26389 -0.01698 -0.26163 -0.02963 C -0.25937 -0.04228 -0.25417 -0.05031 -0.25121 -0.05803 C -0.24826 -0.06574 -0.24687 -0.08056 -0.24358 -0.07654 C -0.24028 -0.07253 -0.23715 -0.04105 -0.23108 -0.03457 C -0.225 -0.02809 -0.20937 -0.03426 -0.20746 -0.03827 C -0.20555 -0.04228 -0.21684 -0.05772 -0.21927 -0.05803 C -0.2217 -0.05833 -0.21944 -0.04969 -0.22205 -0.03951 C -0.22465 -0.02932 -0.23472 -0.00154 -0.23455 0.0037 C -0.23437 0.00895 -0.22413 -0.0037 -0.22066 -0.00741 C -0.21719 -0.01111 -0.21528 -0.01389 -0.21371 -0.01852 C -0.21215 -0.02315 -0.20694 -0.04198 -0.21163 -0.03457 C -0.21632 -0.02716 -0.24045 0.01605 -0.24219 0.02593 C -0.24392 0.0358 -0.22812 0.02562 -0.22205 0.02469 C -0.21597 0.02376 -0.20903 0.02253 -0.20608 0.01975 C -0.20312 0.01697 -0.20833 0.01296 -0.20399 0.00741 C -0.19965 0.00185 -0.18316 -0.00432 -0.18038 -0.01358 C -0.1776 -0.02284 -0.18542 -0.05278 -0.18733 -0.04815 C -0.18924 -0.04352 -0.19305 0.01296 -0.19149 0.01481 C -0.18993 0.01667 -0.18194 -0.03179 -0.1776 -0.03704 C -0.17326 -0.04228 -0.16545 -0.02191 -0.1651 -0.01728 C -0.16476 -0.01265 -0.17812 -0.00679 -0.17552 -0.00988 C -0.17292 -0.01296 -0.15347 -0.03549 -0.14913 -0.0358 C -0.14479 -0.03611 -0.14948 -0.01944 -0.14983 -0.01235 C -0.15017 -0.00525 -0.15139 0.01111 -0.15121 0.00617 C -0.15104 0.00123 -0.15243 -0.03488 -0.14844 -0.04198 C -0.14444 -0.04907 -0.12882 -0.04167 -0.1276 -0.03704 C -0.12639 -0.03241 -0.1375 -0.01821 -0.1408 -0.01358 C -0.1441 -0.00895 -0.15069 -0.00617 -0.14774 -0.00988 C -0.14479 -0.01358 -0.12951 -0.02994 -0.12344 -0.0358 C -0.11736 -0.04167 -0.11753 -0.04352 -0.11163 -0.04444 C -0.10573 -0.04537 -0.08958 -0.04228 -0.08802 -0.04198 C -0.08646 -0.04167 -0.09896 -0.04846 -0.10191 -0.04198 C -0.10486 -0.03549 -0.10538 -0.01265 -0.10608 -0.0037 C -0.10677 0.00525 -0.11319 0.00957 -0.10608 0.01111 C -0.09896 0.01265 -0.07778 0.00586 -0.06302 0.00494 C -0.04826 0.00401 -0.03038 0.00556 -0.01719 0.00494 C -0.00399 0.00432 0.00903 0.00216 0.01615 0.00123 C 0.02326 0.00031 0.02431 0.00031 0.02587 4.93827E-7 " pathEditMode="relative" rAng="0" ptsTypes="aaaaaaaaaaaaaaaaaaaaaaaaaaaaaaaaaaaaaaaaaaaaaaaaaaaaaaaaaaaaaaaaaaaaaaaaaaaaaaaaaaaaaaaaaaaaaaaaaaaaaaaaaaA">
                                      <p:cBhvr>
                                        <p:cTn id="34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42" y="-24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899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299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18" grpId="0"/>
      <p:bldP spid="19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1582842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思考一下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14546" y="1000114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一个“立木取信”，一诺千金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一个帝王无信，戏玩“狼来了”的游戏。</a:t>
            </a:r>
            <a:r>
              <a:rPr lang="zh-CN" altLang="en-US" sz="28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结果前者变法成功，国强势壮</a:t>
            </a:r>
            <a:r>
              <a:rPr lang="en-US" altLang="zh-CN" sz="28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;</a:t>
            </a:r>
            <a:r>
              <a:rPr lang="zh-CN" altLang="en-US" sz="28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后者自取其辱，身死国亡。可见，“信”对一个国家的兴衰存亡都起着非常重要的作用</a:t>
            </a:r>
            <a:r>
              <a:rPr lang="zh-CN" altLang="en-US" sz="3200" b="1" dirty="0" smtClean="0"/>
              <a:t>。</a:t>
            </a:r>
            <a:endParaRPr lang="zh-CN" altLang="en-US" sz="16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9" name="Picture 3" descr="C:\Users\Administrator\Desktop\9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786" y="785800"/>
            <a:ext cx="1277170" cy="121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90" name="Picture 3" descr="C:\Users\Administrator\Desktop\9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72330" y="3357568"/>
            <a:ext cx="1278735" cy="117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7174" y="71420"/>
            <a:ext cx="2660060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我们身边的诚信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857238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诚</a:t>
            </a:r>
            <a:endParaRPr lang="zh-CN" altLang="en-US" sz="66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15206" y="3429006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信</a:t>
            </a:r>
            <a:endParaRPr lang="zh-CN" altLang="en-US" sz="66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714480" y="735257"/>
            <a:ext cx="5715040" cy="39857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（一）冰箱砸出新世界</a:t>
            </a:r>
            <a:endParaRPr lang="en-US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1985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年，海尔总裁张瑞敏的一位朋友在厂里买一台冰箱，结果挑了很多台都有毛病。朋友走后，张瑞敏把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400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多台冰箱检查了一遍，发现共有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76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台存在缺陷。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   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当时冰箱的价格是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800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多元，相当于一名职工两年的收入。张瑞敏说：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</a:rPr>
              <a:t>我要是允许把这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76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</a:rPr>
              <a:t>台冰箱卖了，就等于允许你们明天再生产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  <a:cs typeface="Times New Roman" panose="02020603050405020304" pitchFamily="18" charset="0"/>
              </a:rPr>
              <a:t>760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ea typeface="+mn-ea"/>
              </a:rPr>
              <a:t>台这样的冰箱欺瞒消费者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他亲自抡起大锤子砸下了第一锤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很多职工流着眼泪砸了冰箱。然后，张瑞敏告诉大家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+mn-ea"/>
                <a:ea typeface="+mn-ea"/>
              </a:rPr>
              <a:t>有缺陷的产品就是废品。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1502184" flipH="1">
            <a:off x="643263" y="1271599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20557223" flipH="1">
            <a:off x="1787224" y="1320323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1563660" flipH="1">
            <a:off x="2992424" y="1329173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20404567" flipH="1">
            <a:off x="4215280" y="1424936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1458952" flipH="1">
            <a:off x="5430090" y="1406214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Picture 3" descr="C:\Users\Administrator\Desktop\水墨 .png"/>
          <p:cNvPicPr>
            <a:picLocks noChangeAspect="1" noChangeArrowheads="1"/>
          </p:cNvPicPr>
          <p:nvPr/>
        </p:nvPicPr>
        <p:blipFill rotWithShape="1">
          <a:blip r:embed="rId1"/>
          <a:srcRect r="2784"/>
          <a:stretch>
            <a:fillRect/>
          </a:stretch>
        </p:blipFill>
        <p:spPr bwMode="auto">
          <a:xfrm rot="19909563" flipH="1">
            <a:off x="6568745" y="1377688"/>
            <a:ext cx="1783912" cy="735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8" name="直接连接符 107"/>
          <p:cNvCxnSpPr/>
          <p:nvPr/>
        </p:nvCxnSpPr>
        <p:spPr>
          <a:xfrm>
            <a:off x="4429124" y="2143122"/>
            <a:ext cx="0" cy="556275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714348" y="2714626"/>
            <a:ext cx="7715304" cy="195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>
              <a:lnSpc>
                <a:spcPts val="2900"/>
              </a:lnSpc>
            </a:pPr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张瑞敏砸冰箱，体现了他的长远发展眼光。</a:t>
            </a:r>
            <a:r>
              <a:rPr lang="zh-CN" altLang="en-US" sz="2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正是凭着“以质量求生存、靠信用闯天下”，使得海尔走出国门，成为国际知名品牌。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海尔集团从一个亏空</a:t>
            </a:r>
            <a:r>
              <a:rPr lang="en-US" altLang="zh-CN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147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万元的集体小厂，发展成为全球大型家电第一品牌，“海尔”品牌二字价值达</a:t>
            </a:r>
            <a:r>
              <a:rPr lang="en-US" altLang="zh-CN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530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亿元，成为中国最值钱的品牌，并入选世界</a:t>
            </a:r>
            <a:r>
              <a:rPr lang="en-US" altLang="zh-CN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100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个知名品牌，获得了越来越高的美誉。</a:t>
            </a:r>
            <a:endParaRPr lang="zh-CN" altLang="en-US" sz="20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7174" y="71420"/>
            <a:ext cx="4474659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见证奇迹的时刻到了！！！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57422" y="642924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冰箱砸出了</a:t>
            </a:r>
            <a:r>
              <a:rPr lang="en-US" altLang="zh-CN" sz="4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44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8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8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8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2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1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2671281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我们身边的诚信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71670" y="571486"/>
            <a:ext cx="64294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（二）该出手时要出手 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据报载：一出租车司机在救助一位被一辆货车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已逃逸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撞伤的老人时，先让老人写下证明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证明不是自己撞的老人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，然后才救助老人，请你对这位出租车司机的行为加以评论。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(60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字以内，要求观点鲜明，说理透彻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en-US" altLang="zh-CN" sz="2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35164"/>
            <a:ext cx="6572296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ts val="28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评价：司机的行为可以理解，因为当今社会诬陷好人的事情时有发生，司机在保护自己的前提下，依然心存善念，救助老人，是值得肯定的。（或：司机的行为不正确，因为人要常存善念，司机在救助他人之前，不应先考虑自己的利益，而应以救人为先，急人之所急。）</a:t>
            </a:r>
            <a:endParaRPr lang="zh-CN" altLang="en-US" b="1" dirty="0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5" name="图片 14" descr="这是个问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928676"/>
            <a:ext cx="4167217" cy="3571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2671281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我们身边的诚信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8596" y="641980"/>
            <a:ext cx="8143932" cy="407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（三）诚信立身人为本</a:t>
            </a:r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>
              <a:lnSpc>
                <a:spcPts val="2600"/>
              </a:lnSpc>
            </a:pPr>
            <a:r>
              <a:rPr lang="en-US" altLang="zh-CN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上海大学今秋起设立“大学生信用档案”，成为国 </a:t>
            </a:r>
            <a:endParaRPr lang="en-US" altLang="zh-CN" sz="2000" b="1" dirty="0" smtClean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ts val="26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内高校之首创。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档案内容主要包括大学生在校的信用行为记录和来自“上海市个人信用联合征信系统”中的信用信息。据悉，大学生的个人基本信息、学费交纳情况、在校期间的奖惩情况，以及教育助学贷款偿还情况、学生信用卡使用情况等都将写进“大学生信用档案”，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并纳入整个上海市的个人信用联合征信体系。</a:t>
            </a:r>
            <a:br>
              <a:rPr lang="zh-CN" altLang="en-US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　 今后，该校学生在求职时，除了个人成绩单之外，还可</a:t>
            </a:r>
            <a:endParaRPr lang="en-US" altLang="zh-CN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ts val="26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申请定制个人信用评估报告，作为提供给用人单位的参考</a:t>
            </a:r>
            <a:endParaRPr lang="en-US" altLang="zh-CN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ts val="26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资料，为其就业创造更多便利。</a:t>
            </a:r>
            <a:r>
              <a:rPr lang="zh-CN" altLang="en-US" sz="2000" b="1" dirty="0" smtClean="0"/>
              <a:t>　　</a:t>
            </a:r>
            <a:endParaRPr lang="zh-CN" altLang="en-US" sz="2000" b="1" dirty="0" smtClean="0"/>
          </a:p>
          <a:p>
            <a:pPr eaLnBrk="0" hangingPunct="0">
              <a:lnSpc>
                <a:spcPts val="2600"/>
              </a:lnSpc>
            </a:pPr>
            <a:endParaRPr lang="en-US" altLang="zh-CN" sz="20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2671281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我们身边的诚信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85918" y="571486"/>
            <a:ext cx="5572164" cy="4534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（四）人生路上谁为重</a:t>
            </a:r>
            <a:endParaRPr lang="en-US" altLang="zh-CN" sz="32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有一个年青人走在漫长的人生道路上，到了</a:t>
            </a:r>
            <a:endParaRPr lang="en-US" altLang="zh-CN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一个渡口的时候，他已经拥有了“健康”、“美貌”、“诚信”、“机敏”、“才学”、“金钱”、“荣誉”这七个背包。船到江心的时候，突然，风起浪涌，小船上下颠动起来，艄公说：“船小负载重，客官必须丢弃一个背包，方可安渡难关”。年青人哪个都不舍得丢，思索了一会，他把“诚信”丢进了水里。 </a:t>
            </a:r>
            <a:endParaRPr lang="zh-CN" altLang="en-US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请问，这位青年丢掉“诚信”对吗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说说你的理由。 </a:t>
            </a:r>
            <a:endParaRPr lang="zh-CN" altLang="en-US" sz="2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ts val="2800"/>
              </a:lnSpc>
            </a:pPr>
            <a:endParaRPr lang="en-US" altLang="zh-CN" sz="24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图片 9" descr="这是个问题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826" y="687666"/>
            <a:ext cx="4857784" cy="39188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1582842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思考一下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57388" y="1000114"/>
            <a:ext cx="55721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仿宋" panose="02010609060101010101" pitchFamily="49" charset="-122"/>
              </a:rPr>
              <a:t>理由：我认为不对。因为诚信是一个人安身立命的基础，是一个人立足社会的通行证，是一个人生存和发展的重要条件，是我们做人的基本准则、立身之本，是人生最重要的财富。具有诚信品德，坚持诚信做事，才会获得信任和尊重，才能形成交往和合作，才能享有信誉和成功。诚信，就个人而言，是高尚的人格力量，比任何物质财富都要珍贵。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15"/>
          <p:cNvSpPr txBox="1">
            <a:spLocks noChangeArrowheads="1"/>
          </p:cNvSpPr>
          <p:nvPr/>
        </p:nvSpPr>
        <p:spPr bwMode="auto">
          <a:xfrm>
            <a:off x="4143372" y="1000114"/>
            <a:ext cx="4429156" cy="68882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、伟大人格的素质，重要的是一个诚字。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鲁迅</a:t>
            </a:r>
            <a:endParaRPr kumimoji="1" lang="zh-CN" altLang="en-US" sz="20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91" name="Text Box 15"/>
          <p:cNvSpPr txBox="1">
            <a:spLocks noChangeArrowheads="1"/>
          </p:cNvSpPr>
          <p:nvPr/>
        </p:nvSpPr>
        <p:spPr bwMode="auto">
          <a:xfrm>
            <a:off x="4143372" y="1643056"/>
            <a:ext cx="4429156" cy="68882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、坦白是诚实和勇敢的产物。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马克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吐温</a:t>
            </a:r>
            <a:endParaRPr kumimoji="1" lang="zh-CN" altLang="en-US" sz="20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92" name="Text Box 15"/>
          <p:cNvSpPr txBox="1">
            <a:spLocks noChangeArrowheads="1"/>
          </p:cNvSpPr>
          <p:nvPr/>
        </p:nvSpPr>
        <p:spPr bwMode="auto">
          <a:xfrm>
            <a:off x="4071934" y="2285998"/>
            <a:ext cx="4429156" cy="68882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、如果要别人诚信，首先要自己诚信。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莎士比亚</a:t>
            </a:r>
            <a:endParaRPr kumimoji="1" lang="zh-CN" altLang="en-US" sz="20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6395" name="Group 11"/>
          <p:cNvGrpSpPr/>
          <p:nvPr/>
        </p:nvGrpSpPr>
        <p:grpSpPr bwMode="auto">
          <a:xfrm>
            <a:off x="571472" y="1071552"/>
            <a:ext cx="3684984" cy="3264706"/>
            <a:chOff x="431" y="1298"/>
            <a:chExt cx="2312" cy="2048"/>
          </a:xfrm>
        </p:grpSpPr>
        <p:pic>
          <p:nvPicPr>
            <p:cNvPr id="98313" name="Picture 6" descr="墨点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-2533940">
              <a:off x="431" y="1298"/>
              <a:ext cx="2312" cy="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1103" y="2105"/>
              <a:ext cx="872" cy="4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4400" b="1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名言</a:t>
              </a:r>
              <a:endParaRPr lang="en-US" altLang="zh-CN" sz="4400" b="1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071934" y="2928940"/>
            <a:ext cx="4429156" cy="99660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、始终不渝地忠实于自己和别人，就能具备最伟大才华的最高贵品质。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歌德</a:t>
            </a:r>
            <a:endParaRPr kumimoji="1" lang="zh-CN" altLang="en-US" sz="20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143372" y="3795886"/>
            <a:ext cx="4429157" cy="68882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latinLnBrk="1"/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、走正直诚实的生活道路，必定会有一个问心无愧的归宿。</a:t>
            </a:r>
            <a:r>
              <a:rPr lang="en-US" altLang="zh-CN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000" dirty="0" smtClean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高尔基</a:t>
            </a:r>
            <a:endParaRPr kumimoji="1" lang="zh-CN" altLang="en-US" sz="2000" dirty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97174" y="71420"/>
            <a:ext cx="1582842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名人名言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9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1" name="Group 11"/>
          <p:cNvGrpSpPr/>
          <p:nvPr/>
        </p:nvGrpSpPr>
        <p:grpSpPr bwMode="auto">
          <a:xfrm>
            <a:off x="526051" y="677489"/>
            <a:ext cx="2533781" cy="3982493"/>
            <a:chOff x="513" y="968"/>
            <a:chExt cx="1587" cy="2494"/>
          </a:xfrm>
        </p:grpSpPr>
        <p:pic>
          <p:nvPicPr>
            <p:cNvPr id="102406" name="Picture 2" descr="C:\Users\Administrator\Desktop\90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13" y="968"/>
              <a:ext cx="1587" cy="2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692" y="1729"/>
              <a:ext cx="1272" cy="5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8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诚之歌</a:t>
              </a:r>
              <a:endParaRPr lang="zh-CN" altLang="en-US" sz="48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7174" y="71420"/>
            <a:ext cx="1582842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颂“诚”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7784" y="1214427"/>
            <a:ext cx="6032421" cy="32681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atinLnBrk="1"/>
            <a:r>
              <a:rPr lang="zh-CN" altLang="en-US" sz="4000" b="1" dirty="0" smtClean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诚信之歌</a:t>
            </a:r>
            <a:r>
              <a:rPr lang="zh-CN" altLang="en-US" dirty="0" smtClean="0"/>
              <a:t>　</a:t>
            </a:r>
            <a:br>
              <a:rPr lang="zh-CN" altLang="en-US" dirty="0" smtClean="0"/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诚信是一条小河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日夜流淌在你我的心窝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诚信是一枚甘果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帮你我融化生活的冷漠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诚信是一座金桥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用真诚连接你和我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诚信是一把利剑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帮你我把美好的事业开拓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诚信是一首无语的歌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传唱在世界的每一个角落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千百年来人们一直这样传说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诚信的太阳永不落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今天如果你这样问我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为什么人们都笑成了花朵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我一定会这样告诉你</a:t>
            </a:r>
            <a:b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2000" dirty="0" smtClean="0">
                <a:solidFill>
                  <a:srgbClr val="CC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淳朴的人们因诚信而洒脱</a:t>
            </a:r>
            <a:endParaRPr lang="zh-CN" altLang="en-US" dirty="0">
              <a:solidFill>
                <a:srgbClr val="CC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00" y="650337"/>
            <a:ext cx="7344174" cy="393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dministrator\Desktop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7916" y="627534"/>
            <a:ext cx="405732" cy="388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Users\Administrator\Desktop\模板 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2998" y="3003798"/>
            <a:ext cx="2989035" cy="121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7174" y="195486"/>
            <a:ext cx="2403579" cy="411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惊喜惊喜惊喜</a:t>
            </a:r>
            <a:r>
              <a:rPr lang="en-US" altLang="zh-CN" sz="2200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……</a:t>
            </a:r>
            <a:endParaRPr lang="zh-CN" altLang="en-US" sz="2200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pic>
        <p:nvPicPr>
          <p:cNvPr id="15" name="田立 - 诚信天下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71604" y="916137"/>
            <a:ext cx="6143668" cy="3455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198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97" y="324087"/>
            <a:ext cx="8513805" cy="452883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0" y="0"/>
            <a:ext cx="326928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840733" y="0"/>
            <a:ext cx="303267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0" y="0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0" y="4834795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10" descr="C:\Users\Administrator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183" y="2777736"/>
            <a:ext cx="1314450" cy="51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1" descr="C:\Users\Administrator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07" y="2885081"/>
            <a:ext cx="1228725" cy="6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333874" y="33783"/>
            <a:ext cx="714380" cy="5109440"/>
          </a:xfrm>
          <a:prstGeom prst="rect">
            <a:avLst/>
          </a:prstGeom>
          <a:noFill/>
        </p:spPr>
      </p:pic>
      <p:pic>
        <p:nvPicPr>
          <p:cNvPr id="43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76710" y="33783"/>
            <a:ext cx="714380" cy="5109440"/>
          </a:xfrm>
          <a:prstGeom prst="rect">
            <a:avLst/>
          </a:prstGeom>
          <a:noFill/>
        </p:spPr>
      </p:pic>
      <p:sp>
        <p:nvSpPr>
          <p:cNvPr id="44" name="TextBox 43"/>
          <p:cNvSpPr txBox="1"/>
          <p:nvPr/>
        </p:nvSpPr>
        <p:spPr>
          <a:xfrm>
            <a:off x="1500166" y="114299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道德讲堂</a:t>
            </a:r>
            <a:r>
              <a:rPr lang="en-US" altLang="zh-CN" sz="6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6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诚信</a:t>
            </a:r>
            <a:endParaRPr lang="zh-CN" altLang="en-US" sz="6000" b="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00232" y="2254101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自古皆有死，民无信不立。</a:t>
            </a:r>
            <a:r>
              <a:rPr lang="en-US" altLang="zh-CN" sz="2400" b="1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2400" b="1" u="sng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孔子</a:t>
            </a:r>
            <a:endParaRPr lang="zh-CN" altLang="en-US" sz="2400" b="1" u="sng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6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741" y="2499742"/>
            <a:ext cx="246563" cy="27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9" descr="C:\Users\Administrator\Desktop\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7670" y="305963"/>
            <a:ext cx="1928826" cy="14202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4526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43542 0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decel="3200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54496 -0.01975 C -0.52951 -0.04352 -0.51406 -0.06698 -0.51094 -0.0679 C -0.50781 -0.06883 -0.52326 -0.03673 -0.52621 -0.02469 C -0.52917 -0.01265 -0.52951 -0.00278 -0.5283 0.0037 C -0.52708 0.01018 -0.52205 0.01883 -0.51858 0.01358 C -0.5151 0.00833 -0.50868 -0.02346 -0.50746 -0.02716 C -0.50625 -0.03086 -0.51319 -0.00216 -0.51094 -0.00864 C -0.50868 -0.01512 -0.49653 -0.06667 -0.49358 -0.06667 C -0.49062 -0.06667 -0.49305 -0.025 -0.49358 -0.00864 C -0.4941 0.00772 -0.49566 0.02593 -0.49705 0.03086 C -0.49844 0.0358 -0.50816 0.03426 -0.50191 0.02099 C -0.49566 0.00772 -0.46719 -0.04012 -0.45955 -0.04938 C -0.45191 -0.05864 -0.4559 -0.03796 -0.45608 -0.03457 C -0.45625 -0.03117 -0.45764 -0.03303 -0.46024 -0.02963 C -0.46285 -0.02624 -0.46736 -0.01883 -0.47135 -0.01482 C -0.47535 -0.0108 -0.48594 -0.00463 -0.48385 -0.00494 C -0.48177 -0.00525 -0.46042 -0.01883 -0.45885 -0.01728 C -0.45729 -0.01574 -0.47344 0.00247 -0.47413 0.00494 C -0.47483 0.00741 -0.46528 0.00093 -0.46302 -0.00247 C -0.46076 -0.00586 -0.45903 -0.01636 -0.46024 -0.01482 C -0.46146 -0.01327 -0.46805 0.00093 -0.46996 0.00741 C -0.47187 0.01389 -0.47031 0.02068 -0.47135 0.02469 C -0.4724 0.0287 -0.47812 0.03117 -0.47621 0.0321 C -0.4743 0.03302 -0.46424 0.03025 -0.46024 0.02963 C -0.45625 0.02901 -0.45365 0.03086 -0.45191 0.02839 C -0.45017 0.02593 -0.45017 0.01852 -0.44983 0.01481 C -0.44948 0.01111 -0.45295 0.00895 -0.44983 0.00617 C -0.4467 0.00339 -0.43437 0.0037 -0.43108 -0.00124 C -0.42778 -0.00617 -0.43125 -0.01821 -0.42969 -0.02346 C -0.42812 -0.0287 -0.42708 -0.03056 -0.42205 -0.03333 C -0.41701 -0.03611 -0.40052 -0.0429 -0.39913 -0.03951 C -0.39774 -0.03611 -0.40972 -0.01883 -0.41371 -0.01235 C -0.41771 -0.00586 -0.42274 0.00833 -0.42344 4.93827E-7 C -0.42413 -0.00833 -0.4184 -0.06543 -0.41788 -0.06173 C -0.41736 -0.05803 -0.42448 0.00833 -0.41996 0.02222 C -0.41545 0.03611 -0.39809 0.03488 -0.3908 0.02222 C -0.38351 0.00957 -0.38108 -0.0392 -0.37621 -0.05309 C -0.37135 -0.06698 -0.36528 -0.06574 -0.36163 -0.06049 C -0.35799 -0.05525 -0.35555 -0.03457 -0.35399 -0.02222 C -0.35243 -0.00988 -0.3526 0.00617 -0.3526 0.01358 C -0.3526 0.02099 -0.35035 0.02099 -0.35399 0.02222 C -0.35764 0.02346 -0.37083 0.02315 -0.37483 0.02099 C -0.37882 0.01883 -0.37743 0.01636 -0.3776 0.00864 C -0.37778 0.00093 -0.37795 -0.0213 -0.37621 -0.02593 C -0.37448 -0.03056 -0.36875 -0.02191 -0.36719 -0.01852 C -0.36562 -0.01512 -0.36458 -0.01019 -0.36649 -0.00617 C -0.3684 -0.00216 -0.37639 0.00586 -0.3783 0.00617 C -0.38021 0.00648 -0.38472 4.93827E-7 -0.3776 -0.0037 C -0.37049 -0.00741 -0.34514 -0.01327 -0.33594 -0.01605 C -0.32674 -0.01883 -0.32205 -0.02315 -0.32274 -0.01975 C -0.32344 -0.01636 -0.33993 0.00741 -0.3401 0.00494 C -0.34028 0.00247 -0.3283 -0.02747 -0.32413 -0.03457 C -0.31996 -0.04167 -0.31753 -0.04444 -0.3151 -0.03827 C -0.31267 -0.0321 -0.31163 -0.00772 -0.30955 0.00247 C -0.30746 0.01265 -0.30799 0.01883 -0.3026 0.02222 C -0.29722 0.02562 -0.2816 0.03025 -0.27691 0.02346 C -0.27222 0.01667 -0.26406 -0.01296 -0.27413 -0.01852 C -0.2842 -0.02407 -0.32882 -0.01358 -0.33733 -0.00988 C -0.34583 -0.00617 -0.3283 0.00154 -0.32552 0.0037 C -0.32274 0.00586 -0.33055 0.01265 -0.32066 0.0037 C -0.31076 -0.00525 -0.27378 -0.04475 -0.26649 -0.04938 C -0.2592 -0.05401 -0.27326 -0.03241 -0.27691 -0.02346 C -0.28055 -0.01451 -0.2901 -0.00031 -0.28871 0.00494 C -0.28733 0.01018 -0.27378 0.0108 -0.26858 0.00741 C -0.26337 0.00401 -0.26215 -0.00772 -0.25746 -0.01482 C -0.25278 -0.02191 -0.24201 -0.03673 -0.2408 -0.03457 C -0.23958 -0.03241 -0.2467 -0.00957 -0.24983 -0.00124 C -0.25295 0.0071 -0.25712 0.01296 -0.25955 0.01605 C -0.26198 0.01914 -0.26406 0.025 -0.26441 0.01728 C -0.26476 0.00957 -0.26389 -0.01698 -0.26163 -0.02963 C -0.25937 -0.04228 -0.25417 -0.05031 -0.25121 -0.05803 C -0.24826 -0.06574 -0.24687 -0.08056 -0.24358 -0.07654 C -0.24028 -0.07253 -0.23715 -0.04105 -0.23108 -0.03457 C -0.225 -0.02809 -0.20937 -0.03426 -0.20746 -0.03827 C -0.20555 -0.04228 -0.21684 -0.05772 -0.21927 -0.05803 C -0.2217 -0.05833 -0.21944 -0.04969 -0.22205 -0.03951 C -0.22465 -0.02932 -0.23472 -0.00154 -0.23455 0.0037 C -0.23437 0.00895 -0.22413 -0.0037 -0.22066 -0.00741 C -0.21719 -0.01111 -0.21528 -0.01389 -0.21371 -0.01852 C -0.21215 -0.02315 -0.20694 -0.04198 -0.21163 -0.03457 C -0.21632 -0.02716 -0.24045 0.01605 -0.24219 0.02593 C -0.24392 0.0358 -0.22812 0.02562 -0.22205 0.02469 C -0.21597 0.02376 -0.20903 0.02253 -0.20608 0.01975 C -0.20312 0.01697 -0.20833 0.01296 -0.20399 0.00741 C -0.19965 0.00185 -0.18316 -0.00432 -0.18038 -0.01358 C -0.1776 -0.02284 -0.18542 -0.05278 -0.18733 -0.04815 C -0.18924 -0.04352 -0.19305 0.01296 -0.19149 0.01481 C -0.18993 0.01667 -0.18194 -0.03179 -0.1776 -0.03704 C -0.17326 -0.04228 -0.16545 -0.02191 -0.1651 -0.01728 C -0.16476 -0.01265 -0.17812 -0.00679 -0.17552 -0.00988 C -0.17292 -0.01296 -0.15347 -0.03549 -0.14913 -0.0358 C -0.14479 -0.03611 -0.14948 -0.01944 -0.14983 -0.01235 C -0.15017 -0.00525 -0.15139 0.01111 -0.15121 0.00617 C -0.15104 0.00123 -0.15243 -0.03488 -0.14844 -0.04198 C -0.14444 -0.04907 -0.12882 -0.04167 -0.1276 -0.03704 C -0.12639 -0.03241 -0.1375 -0.01821 -0.1408 -0.01358 C -0.1441 -0.00895 -0.15069 -0.00617 -0.14774 -0.00988 C -0.14479 -0.01358 -0.12951 -0.02994 -0.12344 -0.0358 C -0.11736 -0.04167 -0.11753 -0.04352 -0.11163 -0.04444 C -0.10573 -0.04537 -0.08958 -0.04228 -0.08802 -0.04198 C -0.08646 -0.04167 -0.09896 -0.04846 -0.10191 -0.04198 C -0.10486 -0.03549 -0.10538 -0.01265 -0.10608 -0.0037 C -0.10677 0.00525 -0.11319 0.00957 -0.10608 0.01111 C -0.09896 0.01265 -0.07778 0.00586 -0.06302 0.00494 C -0.04826 0.00401 -0.03038 0.00556 -0.01719 0.00494 C -0.00399 0.00432 0.00903 0.00216 0.01615 0.00123 C 0.02326 0.00031 0.02431 0.00031 0.02587 4.93827E-7 " pathEditMode="relative" rAng="0" ptsTypes="aaaaaaaaaaaaaaaaaaaaaaaaaaaaaaaaaaaaaaaaaaaaaaaaaaaaaaaaaaaaaaaaaaaaaaaaaaaaaaaaaaaaaaaaaaaaaaaaaaaaaaaaaaA">
                                      <p:cBhvr>
                                        <p:cTn id="2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42" y="-24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28" y="305963"/>
            <a:ext cx="8513805" cy="452883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326928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840733" y="0"/>
            <a:ext cx="303267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0" y="4834795"/>
            <a:ext cx="9144000" cy="3059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10" descr="C:\Users\Administrator\Desktop\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183" y="2777736"/>
            <a:ext cx="1314450" cy="51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1" descr="C:\Users\Administrator\Desktop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207" y="2885081"/>
            <a:ext cx="1228725" cy="6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333874" y="33783"/>
            <a:ext cx="714380" cy="5109440"/>
          </a:xfrm>
          <a:prstGeom prst="rect">
            <a:avLst/>
          </a:prstGeom>
          <a:noFill/>
        </p:spPr>
      </p:pic>
      <p:pic>
        <p:nvPicPr>
          <p:cNvPr id="27" name="Picture 5" descr="C:\Users\Administrator\Desktop\4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76710" y="33783"/>
            <a:ext cx="714380" cy="510944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2494215" y="122740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谢谢大家</a:t>
            </a:r>
            <a:endParaRPr lang="zh-CN" altLang="en-US" sz="7200" b="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36216" y="3057803"/>
            <a:ext cx="56012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八（</a:t>
            </a:r>
            <a:r>
              <a:rPr lang="en-US" altLang="zh-CN" sz="28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8</a:t>
            </a:r>
            <a:r>
              <a:rPr lang="zh-CN" altLang="en-US" sz="2800" u="sng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）班第三小组    </a:t>
            </a:r>
            <a:r>
              <a:rPr lang="en-US" altLang="zh-CN" sz="2800" u="sng" dirty="0">
                <a:solidFill>
                  <a:srgbClr val="FF0000"/>
                </a:solidFill>
                <a:latin typeface="Kristen ITC" panose="03050502040202030202" pitchFamily="66" charset="0"/>
                <a:ea typeface="华文隶书" panose="02010800040101010101" pitchFamily="2" charset="-122"/>
              </a:rPr>
              <a:t>Star Dream</a:t>
            </a:r>
            <a:endParaRPr lang="en-US" altLang="zh-CN" sz="2800" u="sng" dirty="0">
              <a:solidFill>
                <a:srgbClr val="FF0000"/>
              </a:solidFill>
              <a:latin typeface="Kristen ITC" panose="03050502040202030202" pitchFamily="66" charset="0"/>
              <a:ea typeface="华文隶书" panose="02010800040101010101" pitchFamily="2" charset="-122"/>
            </a:endParaRPr>
          </a:p>
          <a:p>
            <a:pPr algn="ctr"/>
            <a:r>
              <a:rPr lang="zh-CN" altLang="en-US" sz="2800" dirty="0">
                <a:solidFill>
                  <a:srgbClr val="FF0000"/>
                </a:solidFill>
                <a:latin typeface="Kristen ITC" panose="03050502040202030202" pitchFamily="66" charset="0"/>
                <a:ea typeface="华文隶书" panose="02010800040101010101" pitchFamily="2" charset="-122"/>
              </a:rPr>
              <a:t>主讲人     薛雨林</a:t>
            </a:r>
            <a:endParaRPr lang="en-US" altLang="zh-CN" sz="2800" dirty="0">
              <a:solidFill>
                <a:srgbClr val="FF0000"/>
              </a:solidFill>
              <a:latin typeface="Kristen ITC" panose="03050502040202030202" pitchFamily="66" charset="0"/>
              <a:ea typeface="华文隶书" panose="02010800040101010101" pitchFamily="2" charset="-122"/>
            </a:endParaRPr>
          </a:p>
        </p:txBody>
      </p:sp>
      <p:pic>
        <p:nvPicPr>
          <p:cNvPr id="30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672" y="1939343"/>
            <a:ext cx="246563" cy="27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C:\Users\Administrator\Desktop\b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7670" y="305963"/>
            <a:ext cx="1928826" cy="1420208"/>
          </a:xfrm>
          <a:prstGeom prst="rect">
            <a:avLst/>
          </a:prstGeom>
          <a:noFill/>
        </p:spPr>
      </p:pic>
      <p:pic>
        <p:nvPicPr>
          <p:cNvPr id="16" name="Rage your dream.mp3.mp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72528" y="4500576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4526 0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0.43542 0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" presetClass="entr" presetSubtype="8" decel="3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23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54496 -0.01975 C -0.52951 -0.04352 -0.51406 -0.06698 -0.51094 -0.0679 C -0.50781 -0.06883 -0.52326 -0.03673 -0.52621 -0.02469 C -0.52917 -0.01265 -0.52951 -0.00278 -0.5283 0.0037 C -0.52708 0.01018 -0.52205 0.01883 -0.51858 0.01358 C -0.5151 0.00833 -0.50868 -0.02346 -0.50746 -0.02716 C -0.50625 -0.03086 -0.51319 -0.00216 -0.51094 -0.00864 C -0.50868 -0.01512 -0.49653 -0.06667 -0.49358 -0.06667 C -0.49062 -0.06667 -0.49305 -0.025 -0.49358 -0.00864 C -0.4941 0.00772 -0.49566 0.02593 -0.49705 0.03086 C -0.49844 0.0358 -0.50816 0.03426 -0.50191 0.02099 C -0.49566 0.00772 -0.46719 -0.04012 -0.45955 -0.04938 C -0.45191 -0.05864 -0.4559 -0.03796 -0.45608 -0.03457 C -0.45625 -0.03117 -0.45764 -0.03303 -0.46024 -0.02963 C -0.46285 -0.02624 -0.46736 -0.01883 -0.47135 -0.01482 C -0.47535 -0.0108 -0.48594 -0.00463 -0.48385 -0.00494 C -0.48177 -0.00525 -0.46042 -0.01883 -0.45885 -0.01728 C -0.45729 -0.01574 -0.47344 0.00247 -0.47413 0.00494 C -0.47483 0.00741 -0.46528 0.00093 -0.46302 -0.00247 C -0.46076 -0.00586 -0.45903 -0.01636 -0.46024 -0.01482 C -0.46146 -0.01327 -0.46805 0.00093 -0.46996 0.00741 C -0.47187 0.01389 -0.47031 0.02068 -0.47135 0.02469 C -0.4724 0.0287 -0.47812 0.03117 -0.47621 0.0321 C -0.4743 0.03302 -0.46424 0.03025 -0.46024 0.02963 C -0.45625 0.02901 -0.45365 0.03086 -0.45191 0.02839 C -0.45017 0.02593 -0.45017 0.01852 -0.44983 0.01481 C -0.44948 0.01111 -0.45295 0.00895 -0.44983 0.00617 C -0.4467 0.00339 -0.43437 0.0037 -0.43108 -0.00124 C -0.42778 -0.00617 -0.43125 -0.01821 -0.42969 -0.02346 C -0.42812 -0.0287 -0.42708 -0.03056 -0.42205 -0.03333 C -0.41701 -0.03611 -0.40052 -0.0429 -0.39913 -0.03951 C -0.39774 -0.03611 -0.40972 -0.01883 -0.41371 -0.01235 C -0.41771 -0.00586 -0.42274 0.00833 -0.42344 4.93827E-7 C -0.42413 -0.00833 -0.4184 -0.06543 -0.41788 -0.06173 C -0.41736 -0.05803 -0.42448 0.00833 -0.41996 0.02222 C -0.41545 0.03611 -0.39809 0.03488 -0.3908 0.02222 C -0.38351 0.00957 -0.38108 -0.0392 -0.37621 -0.05309 C -0.37135 -0.06698 -0.36528 -0.06574 -0.36163 -0.06049 C -0.35799 -0.05525 -0.35555 -0.03457 -0.35399 -0.02222 C -0.35243 -0.00988 -0.3526 0.00617 -0.3526 0.01358 C -0.3526 0.02099 -0.35035 0.02099 -0.35399 0.02222 C -0.35764 0.02346 -0.37083 0.02315 -0.37483 0.02099 C -0.37882 0.01883 -0.37743 0.01636 -0.3776 0.00864 C -0.37778 0.00093 -0.37795 -0.0213 -0.37621 -0.02593 C -0.37448 -0.03056 -0.36875 -0.02191 -0.36719 -0.01852 C -0.36562 -0.01512 -0.36458 -0.01019 -0.36649 -0.00617 C -0.3684 -0.00216 -0.37639 0.00586 -0.3783 0.00617 C -0.38021 0.00648 -0.38472 4.93827E-7 -0.3776 -0.0037 C -0.37049 -0.00741 -0.34514 -0.01327 -0.33594 -0.01605 C -0.32674 -0.01883 -0.32205 -0.02315 -0.32274 -0.01975 C -0.32344 -0.01636 -0.33993 0.00741 -0.3401 0.00494 C -0.34028 0.00247 -0.3283 -0.02747 -0.32413 -0.03457 C -0.31996 -0.04167 -0.31753 -0.04444 -0.3151 -0.03827 C -0.31267 -0.0321 -0.31163 -0.00772 -0.30955 0.00247 C -0.30746 0.01265 -0.30799 0.01883 -0.3026 0.02222 C -0.29722 0.02562 -0.2816 0.03025 -0.27691 0.02346 C -0.27222 0.01667 -0.26406 -0.01296 -0.27413 -0.01852 C -0.2842 -0.02407 -0.32882 -0.01358 -0.33733 -0.00988 C -0.34583 -0.00617 -0.3283 0.00154 -0.32552 0.0037 C -0.32274 0.00586 -0.33055 0.01265 -0.32066 0.0037 C -0.31076 -0.00525 -0.27378 -0.04475 -0.26649 -0.04938 C -0.2592 -0.05401 -0.27326 -0.03241 -0.27691 -0.02346 C -0.28055 -0.01451 -0.2901 -0.00031 -0.28871 0.00494 C -0.28733 0.01018 -0.27378 0.0108 -0.26858 0.00741 C -0.26337 0.00401 -0.26215 -0.00772 -0.25746 -0.01482 C -0.25278 -0.02191 -0.24201 -0.03673 -0.2408 -0.03457 C -0.23958 -0.03241 -0.2467 -0.00957 -0.24983 -0.00124 C -0.25295 0.0071 -0.25712 0.01296 -0.25955 0.01605 C -0.26198 0.01914 -0.26406 0.025 -0.26441 0.01728 C -0.26476 0.00957 -0.26389 -0.01698 -0.26163 -0.02963 C -0.25937 -0.04228 -0.25417 -0.05031 -0.25121 -0.05803 C -0.24826 -0.06574 -0.24687 -0.08056 -0.24358 -0.07654 C -0.24028 -0.07253 -0.23715 -0.04105 -0.23108 -0.03457 C -0.225 -0.02809 -0.20937 -0.03426 -0.20746 -0.03827 C -0.20555 -0.04228 -0.21684 -0.05772 -0.21927 -0.05803 C -0.2217 -0.05833 -0.21944 -0.04969 -0.22205 -0.03951 C -0.22465 -0.02932 -0.23472 -0.00154 -0.23455 0.0037 C -0.23437 0.00895 -0.22413 -0.0037 -0.22066 -0.00741 C -0.21719 -0.01111 -0.21528 -0.01389 -0.21371 -0.01852 C -0.21215 -0.02315 -0.20694 -0.04198 -0.21163 -0.03457 C -0.21632 -0.02716 -0.24045 0.01605 -0.24219 0.02593 C -0.24392 0.0358 -0.22812 0.02562 -0.22205 0.02469 C -0.21597 0.02376 -0.20903 0.02253 -0.20608 0.01975 C -0.20312 0.01697 -0.20833 0.01296 -0.20399 0.00741 C -0.19965 0.00185 -0.18316 -0.00432 -0.18038 -0.01358 C -0.1776 -0.02284 -0.18542 -0.05278 -0.18733 -0.04815 C -0.18924 -0.04352 -0.19305 0.01296 -0.19149 0.01481 C -0.18993 0.01667 -0.18194 -0.03179 -0.1776 -0.03704 C -0.17326 -0.04228 -0.16545 -0.02191 -0.1651 -0.01728 C -0.16476 -0.01265 -0.17812 -0.00679 -0.17552 -0.00988 C -0.17292 -0.01296 -0.15347 -0.03549 -0.14913 -0.0358 C -0.14479 -0.03611 -0.14948 -0.01944 -0.14983 -0.01235 C -0.15017 -0.00525 -0.15139 0.01111 -0.15121 0.00617 C -0.15104 0.00123 -0.15243 -0.03488 -0.14844 -0.04198 C -0.14444 -0.04907 -0.12882 -0.04167 -0.1276 -0.03704 C -0.12639 -0.03241 -0.1375 -0.01821 -0.1408 -0.01358 C -0.1441 -0.00895 -0.15069 -0.00617 -0.14774 -0.00988 C -0.14479 -0.01358 -0.12951 -0.02994 -0.12344 -0.0358 C -0.11736 -0.04167 -0.11753 -0.04352 -0.11163 -0.04444 C -0.10573 -0.04537 -0.08958 -0.04228 -0.08802 -0.04198 C -0.08646 -0.04167 -0.09896 -0.04846 -0.10191 -0.04198 C -0.10486 -0.03549 -0.10538 -0.01265 -0.10608 -0.0037 C -0.10677 0.00525 -0.11319 0.00957 -0.10608 0.01111 C -0.09896 0.01265 -0.07778 0.00586 -0.06302 0.00494 C -0.04826 0.00401 -0.03038 0.00556 -0.01719 0.00494 C -0.00399 0.00432 0.00903 0.00216 0.01615 0.00123 C 0.02326 0.00031 0.02431 0.00031 0.02587 4.93827E-7 " pathEditMode="relative" rAng="0" ptsTypes="aaaaaaaaaaaaaaaaaaaaaaaaaaaaaaaaaaaaaaaaaaaaaaaaaaaaaaaaaaaaaaaaaaaaaaaaaaaaaaaaaaaaaaaaaaaaaaaaaaaaaaaaaaA">
                                      <p:cBhvr>
                                        <p:cTn id="2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42" y="-2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8" decel="3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鱼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9530"/>
          <a:stretch>
            <a:fillRect/>
          </a:stretch>
        </p:blipFill>
        <p:spPr bwMode="auto">
          <a:xfrm rot="1232102">
            <a:off x="4352765" y="2503819"/>
            <a:ext cx="2596495" cy="170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3923928" y="857238"/>
            <a:ext cx="5220072" cy="228926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72567" tIns="36283" rIns="72567" bIns="36283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信”，即诚信，是中华民族的传统美德之一，也是社会主义核心价值观之一。在古人眼中，“信”是立身之本、交友之道、经商之魂、为政之要；在现代社会，诚信是公民的第二张身份证。无论古今，诚信应该成为每个人必有的品质。诚实做人，讲求信用，要从生活中的一点一滴开始。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4" descr="C:\Users\Administrator\Desktop\3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0" y="0"/>
            <a:ext cx="2915816" cy="5127070"/>
          </a:xfrm>
          <a:prstGeom prst="rect">
            <a:avLst/>
          </a:prstGeom>
          <a:noFill/>
        </p:spPr>
      </p:pic>
      <p:pic>
        <p:nvPicPr>
          <p:cNvPr id="1029" name="Picture 5" descr="C:\Users\Administrator\Desktop\00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598" y="675020"/>
            <a:ext cx="957250" cy="2184762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347864" y="555526"/>
            <a:ext cx="0" cy="2448272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C:\Users\Administrato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696" y="790525"/>
            <a:ext cx="305231" cy="3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清风至 - 安妮的仙境.mp3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39200" y="48387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6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3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97174" y="71420"/>
            <a:ext cx="864697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目录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2143125" y="1285877"/>
            <a:ext cx="5329238" cy="696516"/>
            <a:chOff x="2143107" y="1714488"/>
            <a:chExt cx="5328937" cy="928694"/>
          </a:xfrm>
        </p:grpSpPr>
        <p:pic>
          <p:nvPicPr>
            <p:cNvPr id="35" name="Picture 3" descr="C:\Users\Administrator\Desktop\水墨 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3107" y="1714488"/>
              <a:ext cx="5328937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Box 35"/>
            <p:cNvSpPr txBox="1"/>
            <p:nvPr/>
          </p:nvSpPr>
          <p:spPr>
            <a:xfrm>
              <a:off x="2643142" y="1860926"/>
              <a:ext cx="1261813" cy="615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、开篇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2143125" y="1976438"/>
            <a:ext cx="5329238" cy="696516"/>
            <a:chOff x="2143107" y="2635244"/>
            <a:chExt cx="5328937" cy="928694"/>
          </a:xfrm>
        </p:grpSpPr>
        <p:pic>
          <p:nvPicPr>
            <p:cNvPr id="38" name="Picture 3" descr="C:\Users\Administrator\Desktop\水墨 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3107" y="2635244"/>
              <a:ext cx="5328937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2643142" y="2857489"/>
              <a:ext cx="2492849" cy="615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ea typeface="+mn-ea"/>
                </a:rPr>
                <a:t>2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、诚信的小故事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2143125" y="2719387"/>
            <a:ext cx="5329238" cy="696516"/>
            <a:chOff x="2143107" y="3625852"/>
            <a:chExt cx="5328937" cy="928694"/>
          </a:xfrm>
        </p:grpSpPr>
        <p:pic>
          <p:nvPicPr>
            <p:cNvPr id="41" name="Picture 3" descr="C:\Users\Administrator\Desktop\水墨 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3107" y="3625852"/>
              <a:ext cx="5328937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TextBox 41"/>
            <p:cNvSpPr txBox="1"/>
            <p:nvPr/>
          </p:nvSpPr>
          <p:spPr>
            <a:xfrm>
              <a:off x="2643142" y="3810007"/>
              <a:ext cx="2185091" cy="615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3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、诚信的名言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 bwMode="auto">
          <a:xfrm>
            <a:off x="2143125" y="3455194"/>
            <a:ext cx="5329238" cy="696516"/>
            <a:chOff x="2143107" y="4606934"/>
            <a:chExt cx="5328937" cy="928694"/>
          </a:xfrm>
        </p:grpSpPr>
        <p:pic>
          <p:nvPicPr>
            <p:cNvPr id="44" name="Picture 3" descr="C:\Users\Administrator\Desktop\水墨 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3107" y="4606934"/>
              <a:ext cx="5328937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Box 44"/>
            <p:cNvSpPr txBox="1"/>
            <p:nvPr/>
          </p:nvSpPr>
          <p:spPr>
            <a:xfrm>
              <a:off x="2643142" y="4762519"/>
              <a:ext cx="2800609" cy="6155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ea typeface="+mn-ea"/>
                </a:rPr>
                <a:t>4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、惊喜惊喜惊喜</a:t>
              </a:r>
              <a:r>
                <a:rPr lang="en-US" altLang="zh-CN" sz="2400" b="1" dirty="0" smtClean="0">
                  <a:solidFill>
                    <a:schemeClr val="bg1"/>
                  </a:solidFill>
                  <a:latin typeface="+mn-ea"/>
                  <a:ea typeface="+mn-ea"/>
                </a:rPr>
                <a:t>…</a:t>
              </a:r>
              <a:endParaRPr lang="zh-CN" altLang="en-US" sz="24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Administrator\Desktop\00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07809" y="3160275"/>
            <a:ext cx="2536193" cy="198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28596" y="642924"/>
            <a:ext cx="1573854" cy="1383417"/>
            <a:chOff x="959633" y="1713534"/>
            <a:chExt cx="1573854" cy="1537130"/>
          </a:xfrm>
        </p:grpSpPr>
        <p:pic>
          <p:nvPicPr>
            <p:cNvPr id="15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9633" y="1713534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215831" y="1822097"/>
              <a:ext cx="1031051" cy="1231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28596" y="2143122"/>
            <a:ext cx="48577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  哈佛大学是世界上最著名的大学之一，这所学校把“</a:t>
            </a:r>
            <a:r>
              <a:rPr lang="zh-CN" altLang="en-US" sz="2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真理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”作为校训。</a:t>
            </a:r>
            <a:endParaRPr lang="en-US" altLang="zh-CN" sz="20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  在哈佛大学的校门和建筑物上都刻了一个拉丁文单词“真理”，这个词代表了真相、诚实和正直。</a:t>
            </a:r>
            <a:endParaRPr lang="en-US" altLang="zh-CN" sz="20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正门上还刻了一句话“</a:t>
            </a:r>
            <a:r>
              <a:rPr lang="zh-CN" altLang="en-US" sz="2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真理之门只会向那些正直的民族开放</a:t>
            </a:r>
            <a:r>
              <a:rPr lang="zh-CN" altLang="en-US" sz="20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”意思是说，在这个世界上，那些不诚实的人是没有出路的。</a:t>
            </a:r>
            <a:endParaRPr lang="zh-CN" altLang="en-US" sz="20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97174" y="71420"/>
            <a:ext cx="867903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开篇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pic>
        <p:nvPicPr>
          <p:cNvPr id="38" name="图片 37" descr="哈佛大学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714362"/>
            <a:ext cx="3321866" cy="22145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1941915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诚信小故事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pic>
        <p:nvPicPr>
          <p:cNvPr id="12" name="图片 11" descr="栗子栗子2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699542"/>
            <a:ext cx="1800200" cy="3935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25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1223769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故事一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71670" y="632474"/>
            <a:ext cx="500066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立木为信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1600" b="1" dirty="0" smtClean="0">
                <a:latin typeface="+mn-ea"/>
                <a:ea typeface="+mn-ea"/>
              </a:rPr>
              <a:t>    </a:t>
            </a:r>
            <a:r>
              <a:rPr lang="zh-CN" altLang="en-US" b="1" dirty="0" smtClean="0">
                <a:latin typeface="+mn-ea"/>
                <a:ea typeface="+mn-ea"/>
              </a:rPr>
              <a:t>春秋战国时，秦国的商鞅在秦孝公的支持下主持变法。当时处于战争频繁、人心惶惶之际，为了树立威信，推进改革，商鞅下令在都城南门外立一根三丈长的木头，并当众许下诺言：谁能把这根木头搬到北门，赏金十两。围观的人不相信如此轻而易举的事能得到如此高的赏赐，结果没人肯出手一试。于是，商鞅将赏金提高到</a:t>
            </a:r>
            <a:r>
              <a:rPr lang="en-US" altLang="zh-CN" b="1" dirty="0" smtClean="0">
                <a:latin typeface="+mn-ea"/>
                <a:ea typeface="+mn-ea"/>
              </a:rPr>
              <a:t>50</a:t>
            </a:r>
            <a:r>
              <a:rPr lang="zh-CN" altLang="en-US" b="1" dirty="0" smtClean="0">
                <a:latin typeface="+mn-ea"/>
                <a:ea typeface="+mn-ea"/>
              </a:rPr>
              <a:t>金。重赏之下必有勇夫，终于有人站起将木头扛到了北门。商鞅立即赏了他五十金。商鞅这一举动，在百姓心中树立起了威信，而商鞅接下来的变法就很快在秦国推广开了。新法使秦国渐渐强盛，最终统一了中国</a:t>
            </a:r>
            <a:r>
              <a:rPr lang="zh-CN" altLang="en-US" sz="2000" b="1" dirty="0" smtClean="0">
                <a:latin typeface="+mn-ea"/>
                <a:ea typeface="+mn-ea"/>
              </a:rPr>
              <a:t>。</a:t>
            </a:r>
            <a:endParaRPr lang="zh-CN" altLang="en-US" sz="2000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500034" y="571486"/>
            <a:ext cx="1814186" cy="1534734"/>
            <a:chOff x="505" y="1138"/>
            <a:chExt cx="1440" cy="1218"/>
          </a:xfrm>
        </p:grpSpPr>
        <p:pic>
          <p:nvPicPr>
            <p:cNvPr id="99334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0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03" y="1304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诚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20"/>
          <p:cNvGrpSpPr/>
          <p:nvPr/>
        </p:nvGrpSpPr>
        <p:grpSpPr bwMode="auto">
          <a:xfrm>
            <a:off x="6715140" y="3071816"/>
            <a:ext cx="1814186" cy="1534734"/>
            <a:chOff x="2125" y="1138"/>
            <a:chExt cx="1440" cy="1218"/>
          </a:xfrm>
        </p:grpSpPr>
        <p:pic>
          <p:nvPicPr>
            <p:cNvPr id="99337" name="Picture 3" descr="C:\Users\Administrator\Desktop\9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25" y="1138"/>
              <a:ext cx="1440" cy="1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2465" y="1308"/>
              <a:ext cx="879" cy="9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72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7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97174" y="71420"/>
            <a:ext cx="1223769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故事二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71670" y="529129"/>
            <a:ext cx="507209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+mj-ea"/>
                <a:ea typeface="+mj-ea"/>
              </a:rPr>
              <a:t>烽火戏诸侯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1600" b="1" dirty="0" smtClean="0">
                <a:latin typeface="+mn-ea"/>
                <a:ea typeface="+mn-ea"/>
              </a:rPr>
              <a:t>    </a:t>
            </a:r>
            <a:r>
              <a:rPr lang="zh-CN" altLang="en-US" b="1" dirty="0" smtClean="0">
                <a:latin typeface="+mn-ea"/>
                <a:ea typeface="+mn-ea"/>
              </a:rPr>
              <a:t>而同样在商鞅“立木为信”的地方，在</a:t>
            </a:r>
            <a:r>
              <a:rPr lang="en-US" altLang="zh-CN" b="1" dirty="0" smtClean="0">
                <a:latin typeface="+mn-ea"/>
                <a:ea typeface="+mn-ea"/>
              </a:rPr>
              <a:t>400</a:t>
            </a:r>
            <a:r>
              <a:rPr lang="zh-CN" altLang="en-US" b="1" dirty="0" smtClean="0">
                <a:latin typeface="+mn-ea"/>
                <a:ea typeface="+mn-ea"/>
              </a:rPr>
              <a:t>年前却曾发生过一场令人啼笑皆非的“烽火戏诸侯”的闹剧。</a:t>
            </a:r>
            <a:endParaRPr lang="zh-CN" altLang="en-US" b="1" dirty="0" smtClean="0">
              <a:latin typeface="+mn-ea"/>
              <a:ea typeface="+mn-ea"/>
            </a:endParaRPr>
          </a:p>
          <a:p>
            <a:r>
              <a:rPr lang="zh-CN" altLang="en-US" b="1" dirty="0" smtClean="0">
                <a:latin typeface="+mn-ea"/>
                <a:ea typeface="+mn-ea"/>
              </a:rPr>
              <a:t>　　周幽王有个宠妃叫褒姒，为博取她的一笑，周幽王下令在都城附近</a:t>
            </a:r>
            <a:r>
              <a:rPr lang="en-US" altLang="zh-CN" b="1" dirty="0" smtClean="0">
                <a:latin typeface="+mn-ea"/>
                <a:ea typeface="+mn-ea"/>
              </a:rPr>
              <a:t>20</a:t>
            </a:r>
            <a:r>
              <a:rPr lang="zh-CN" altLang="en-US" b="1" dirty="0" smtClean="0">
                <a:latin typeface="+mn-ea"/>
                <a:ea typeface="+mn-ea"/>
              </a:rPr>
              <a:t>多座烽火台上点起烽火</a:t>
            </a:r>
            <a:r>
              <a:rPr lang="en-US" altLang="zh-CN" b="1" dirty="0" smtClean="0">
                <a:latin typeface="+mn-ea"/>
                <a:ea typeface="+mn-ea"/>
              </a:rPr>
              <a:t>——</a:t>
            </a:r>
            <a:r>
              <a:rPr lang="zh-CN" altLang="en-US" b="1" dirty="0" smtClean="0">
                <a:latin typeface="+mn-ea"/>
                <a:ea typeface="+mn-ea"/>
              </a:rPr>
              <a:t>烽火是边关报警的信号，只有在外敌入侵需召诸侯来救援的时候才能点燃。结果诸侯们见到烽火，率领兵将们匆匆赶到，弄明白这是君王为博妻一笑的花招后又愤然离去。褒姒看到平日威仪赫赫的诸侯们手足无措的样子，终于开心一笑。五年后，酉夷太戎大举攻周，幽王烽火再燃而诸侯未到</a:t>
            </a:r>
            <a:r>
              <a:rPr lang="en-US" altLang="zh-CN" b="1" dirty="0" smtClean="0">
                <a:latin typeface="+mn-ea"/>
                <a:ea typeface="+mn-ea"/>
              </a:rPr>
              <a:t>——</a:t>
            </a:r>
            <a:r>
              <a:rPr lang="zh-CN" altLang="en-US" b="1" dirty="0" smtClean="0">
                <a:latin typeface="+mn-ea"/>
                <a:ea typeface="+mn-ea"/>
              </a:rPr>
              <a:t>谁也不愿再上第二次当了。结果幽王被逼自刎而褒姒也被俘虏。</a:t>
            </a:r>
            <a:endParaRPr lang="zh-CN" altLang="en-US" b="1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857224" y="1142990"/>
            <a:ext cx="6684137" cy="1469358"/>
            <a:chOff x="0" y="1502850"/>
            <a:chExt cx="6684137" cy="1632620"/>
          </a:xfrm>
        </p:grpSpPr>
        <p:pic>
          <p:nvPicPr>
            <p:cNvPr id="60" name="Picture 3" descr="C:\Users\Administrator\Desktop\水墨 .png"/>
            <p:cNvPicPr>
              <a:picLocks noChangeAspect="1" noChangeArrowheads="1"/>
            </p:cNvPicPr>
            <p:nvPr/>
          </p:nvPicPr>
          <p:blipFill rotWithShape="1">
            <a:blip r:embed="rId1"/>
            <a:srcRect r="1656"/>
            <a:stretch>
              <a:fillRect/>
            </a:stretch>
          </p:blipFill>
          <p:spPr bwMode="auto">
            <a:xfrm flipH="1">
              <a:off x="0" y="2438954"/>
              <a:ext cx="6444208" cy="696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Picture 2" descr="C:\Users\Administrator\Desktop\11519219_230238617143_2副本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5110283" y="1502850"/>
              <a:ext cx="1573854" cy="1537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TextBox 61"/>
            <p:cNvSpPr txBox="1"/>
            <p:nvPr/>
          </p:nvSpPr>
          <p:spPr>
            <a:xfrm>
              <a:off x="5429288" y="1740977"/>
              <a:ext cx="877163" cy="1025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信</a:t>
              </a:r>
              <a:endPara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7174" y="71420"/>
            <a:ext cx="1582842" cy="50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72567" tIns="36283" rIns="72567" bIns="36283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大标宋简体" pitchFamily="2" charset="-122"/>
                <a:ea typeface="方正大标宋简体" pitchFamily="2" charset="-122"/>
              </a:rPr>
              <a:t>思考一下</a:t>
            </a:r>
            <a:endParaRPr lang="zh-CN" altLang="en-US" sz="2800" b="1" dirty="0">
              <a:solidFill>
                <a:schemeClr val="bg1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0100" y="642924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那么问题来了，立木为信与烽火戏诸侯的对比事例说明了什么？</a:t>
            </a:r>
            <a:endParaRPr lang="zh-CN" altLang="en-US" sz="32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1" name="图片 20" descr="这是个问题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643056"/>
            <a:ext cx="3429024" cy="29391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push/>
      </p:transition>
    </mc:Choice>
    <mc:Fallback>
      <p:transition spd="slow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25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250"/>
                            </p:stCondLst>
                            <p:childTnLst>
                              <p:par>
                                <p:cTn id="27" presetID="2" presetClass="exit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 1">
      <a:dk1>
        <a:sysClr val="windowText" lastClr="000000"/>
      </a:dk1>
      <a:lt1>
        <a:srgbClr val="FFFFFF"/>
      </a:lt1>
      <a:dk2>
        <a:srgbClr val="FFFFFF"/>
      </a:dk2>
      <a:lt2>
        <a:srgbClr val="FFFFFF"/>
      </a:lt2>
      <a:accent1>
        <a:srgbClr val="7F7F7F"/>
      </a:accent1>
      <a:accent2>
        <a:srgbClr val="595959"/>
      </a:accent2>
      <a:accent3>
        <a:srgbClr val="BFBFBF"/>
      </a:accent3>
      <a:accent4>
        <a:srgbClr val="BFBFBF"/>
      </a:accent4>
      <a:accent5>
        <a:srgbClr val="A5A5A5"/>
      </a:accent5>
      <a:accent6>
        <a:srgbClr val="BFBFBF"/>
      </a:accent6>
      <a:hlink>
        <a:srgbClr val="BFBFBF"/>
      </a:hlink>
      <a:folHlink>
        <a:srgbClr val="7F7F7F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全屏显示(16:9)</PresentationFormat>
  <Paragraphs>162</Paragraphs>
  <Slides>20</Slides>
  <Notes>20</Notes>
  <HiddenSlides>0</HiddenSlides>
  <MMClips>3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隶书</vt:lpstr>
      <vt:lpstr>华文新魏</vt:lpstr>
      <vt:lpstr>方正舒体</vt:lpstr>
      <vt:lpstr>华文隶书</vt:lpstr>
      <vt:lpstr>华文行楷</vt:lpstr>
      <vt:lpstr>微软雅黑</vt:lpstr>
      <vt:lpstr>方正大标宋简体</vt:lpstr>
      <vt:lpstr>幼圆</vt:lpstr>
      <vt:lpstr>方正姚体</vt:lpstr>
      <vt:lpstr>Arial Unicode MS</vt:lpstr>
      <vt:lpstr>Times New Roman</vt:lpstr>
      <vt:lpstr>仿宋</vt:lpstr>
      <vt:lpstr>Kristen ITC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lastModifiedBy>赵影</cp:lastModifiedBy>
  <cp:revision>51</cp:revision>
  <dcterms:created xsi:type="dcterms:W3CDTF">2013-07-14T02:01:00Z</dcterms:created>
  <dcterms:modified xsi:type="dcterms:W3CDTF">2018-08-28T01:37:44Z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