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59" r:id="rId6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31AC-79DA-4F83-B29E-6FC6B44CAE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031AC-79DA-4F83-B29E-6FC6B44CAE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timgsa.baidu.com/timg?image&amp;quality=80&amp;size=b9999_10000&amp;sec=1568705682&amp;di=38a84b97e1bf11f12b7db03e86783fd7&amp;imgtype=jpg&amp;er=1&amp;src=http%3A%2F%2Fn.sinaimg.cn%2Fsinacn13%2F267%2Fw640h427%2F20180331%2Fb781-fyssmme031135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836712"/>
            <a:ext cx="914241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1"/>
          <p:cNvGrpSpPr/>
          <p:nvPr/>
        </p:nvGrpSpPr>
        <p:grpSpPr bwMode="auto">
          <a:xfrm>
            <a:off x="58738" y="930911"/>
            <a:ext cx="1920875" cy="368300"/>
            <a:chOff x="58738" y="73592"/>
            <a:chExt cx="1920875" cy="367194"/>
          </a:xfrm>
        </p:grpSpPr>
        <p:sp>
          <p:nvSpPr>
            <p:cNvPr id="11" name="圆角矩形 10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文本框 1"/>
            <p:cNvSpPr txBox="1">
              <a:spLocks noChangeArrowheads="1"/>
            </p:cNvSpPr>
            <p:nvPr/>
          </p:nvSpPr>
          <p:spPr bwMode="auto">
            <a:xfrm>
              <a:off x="106045" y="73592"/>
              <a:ext cx="1791970" cy="36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</a:t>
              </a: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语文下册</a:t>
              </a:r>
              <a:endParaRPr lang="zh-CN" altLang="en-US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7" name="TextBox 48"/>
          <p:cNvSpPr txBox="1"/>
          <p:nvPr/>
        </p:nvSpPr>
        <p:spPr>
          <a:xfrm>
            <a:off x="842185" y="2420888"/>
            <a:ext cx="7459631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18 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在长江源头格拉丹冬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1744" y="1496278"/>
            <a:ext cx="824672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二、作者是怎样描写各拉丹冬的冰塔林的？试结合课文内容具体分析。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2521471"/>
            <a:ext cx="8105554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（一）描写有详有略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略写时一笔带过，详写时细致刻画。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从描写自己身处冰窟的感受开始，写到冰风的呼啸与川流不息，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然后详细描写冰体的千奇百怪、美不胜收。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AutoShape 2" descr="data:image/jpeg;base64,/9j/4AAQSkZJRgABAQEASABIAAD/2wBDAAgGBgcGBQgHBwcJCQgKDBQNDAsLDBkSEw8UHRofHh0aHBwgJC4nICIsIxwcKDcpLDAxNDQ0Hyc5PTgyPC4zNDL/2wBDAQkJCQwLDBgNDRgyIRwhMjIyMjIyMjIyMjIyMjIyMjIyMjIyMjIyMjIyMjIyMjIyMjIyMjIyMjIyMjIyMjIyMjL/wAARCAFqAfQDASIAAhEBAxEB/8QAHAAAAQUBAQEAAAAAAAAAAAAABAECAwUGAAcI/8QAPRAAAgEDAgQDBgQGAQQCAwEAAQIDAAQREiEFMUFREyJhBhQycYGRI6GxwRVCUtHh8PEHJDNiFnI0Q1Nj/8QAGgEAAwEBAQEAAAAAAAAAAAAAAAECAwQFBv/EACYRAAICAQUBAAMBAQADAAAAAAABAhEhAxITMUFRBCJhMnEUgfH/2gAMAwEAAhEDEQA/APe/Hj/qrvHj/qoTR5s0u2eVc3LIdBXjx/1V3jx/1ULjeuIo5pDoK8eP+r8q7x4/6qEpcbUuaQqCvGj/AKqXxk/qoQD71wHrtT5pBQV4yf1V3jR/1ChTjrzrsZo5pBQV48f9Vd48f9X5UKFIzXaN6OaQUFePH/UK7xo/6hQmkY5V2jFHNIKC/Hj/AKhXeNH/AFCgyMUuM79KOZjoLE0Z5MKXxUxzoMKCRS4o5ZBQX4qd67xU/qoUrnrgUmD/AKedPlYqCvGT+qu8ZN/MNqExz7V2n13zuaXLIe0M8Vf6hXeKmPioPTkczg12MA7/AEo5pD2hnip/VXeKn9QoPG2OYrsUc0g2hnip/VXeKh60HyGKcNznH50c0hbQrxF713iL3oauo5WFBPip/VXeKn9VDdN/1pBijlYqCvETvXeKn9VDYGKTFHMx0FeKn9QpPGj/AKqEK+tIV260uaQUGeNH/VXePH/VQZGRt1pNIHTBo5pCoN8eP+qu8aP+qgQp5inaD33xRzSHQZ40Z/mpfFT+qg9A60oGNzRzSFQV40f9QrvGT+qhCeWOVdg5IxRzSHQb4i96TxF70MBtS4wfWnyyFQTrXvSeIveoBypCCdxtRyyCgjxF713ir3oXSOVdpFHNIKCvFTvXeKn9VCnGnnt3pDHnJ5fWlzSHQV4yD+au8ePONQoPB1HfcU0n6ClzyCg33iInGoZpfHj/AKhVfqycfnS4o55CoONxGBkuK73mL+sUAwY8udMUE/Kjnl8HRYm6hAyZBSe+QHP4g2qtkbQreX5VDgyEY+5FS/yJfAot2vrZRkygU3+I2v8A/ZfsapLhH8IhTt1I7UseUh3V2kPlXHT1pr8iT8FQfcXdtJJkTryrqpGhOrdS3rjNdUPWkPaaQnYZzzrsb88GnAHrn0pcf8VVDRGRnkSDXAYGelPwQabpOaKGdjeu05p4G3yrt/8AiihUN04G9O013Ku5CgKOx612PSkJP9s12T/igKHYGOQpMCuB7U75GmAmBmuxn5UtIW/00AMKduRpNBzmn5paKDIwLse1dgjl8qk2zSEDqfpRQWR49PnS49PrTgB8qdjO1AEePuKTFS6R2pMDOaKCyPB712Mnv+1S4HbNdiigsi012nsKkwOddjFKh2RDfoKUDfpUmBjntXAelFAMxkb0uPvTgK4+mM06JG6a7T64p9J1NAxunvSaaftSZx0pUAmj0rtO370urPKkLgbmjAhCo712M/4puv0+5rgw05FIdDsD70uKaG6Af4pwydxg/SmAoFNI2/enk52HKm4y3OgQzBzy3p+Mc6XGxP70hx33pDELDO+e+1ISO1JtuN6afTn370rHQ/PenKdhqpgHQCnD5U0JoUgAknO9Jn/FIz4559aapJBYjHbNJsdCkgbH6imO2+xNMkkxtTVU4JON+/6VFjHK2RtvXafOBg8s570kY35n0zU+pUGaaViEESg7cv0p5jGPWuTPNtuwri/m0gfM1SSExhUZx68hS6PtUiqBjb71V8XuJ7FUuIdUis6wtCOuo4BX1/WnWLAcswmkITBG4GamRQ64xjG1AWpEqrJbhmV+TBeR9QeVWUMTiMZGMDrWEbYM5kX3c7amYad+1DRRGSJQeQO29SmVpJDh8aQdOO1SRRhYwd+VaLIgf3TtpxXUZmuqtqHZKpGPSpANqhXvUgOO9WgHFQaad+Vdq6Zpucn+9AIdkY/euO9MBpQc0WOjvlXfrSgb5pRy3oFYgXFIRUgNJgZp0FjQKXHpS4x8qTkf3pAcajYc6k601u3Q0MaGZ9PrXb8wd/Sl652pfptSATJx1p2T8/rSfrXUwOHP+9L9a7611IDt6XPTNNJxSavSgVD8np9qTO/Om6s4IG1cCe30osKH5NceVM1fSlyetAUL867f1ppJ5UhJzgigdD+QrhnG5puon0rt8UWIfmkz3ppb059aQ5xjr60AOOflXZ652pMj+1KOe29ADCCeR3POmsSAFB2A5k1Ief6U0qD09MEUhkQJJ6Z64p+MA6sgDbenFMD16UqgA7jeigEALDAG/WnqMjPL9qbsBnl8xS5JzvuKaEOHzpflvTd6TVkkEfnQA44+tNJH+9K4/XH6V3TH50rGIcA0hHXG1djbI2pRt/ekAmSBvS5J5/amjzNy8tI53yeQ3+dADSdb6cZHUU4noMjFJGuBk5JPU04rg/tS7AHfdh5QQN9q4asHJ+WaJwM7/nTSi9NsVLQEQyqljgAZPyqGAs7CVz08i9PnREmgKQ2y980IGZp2G6qPhyOf0qboA0yeXJ+tIsh5hTmmM2FGeuwpdwmANz+VPcBJ4uptK7Y6mswtheXPE55OITPND4pMcbsdKDpgDqO9adIwinGR3oeRdbEnOe5G9Pc0Ukiqiifg9sWUzTQg6nJOp8ZzqOeZHftVnFxNLmyLKwYkZBHJgetNCESNGRkEYOaoS7WN2kRCrAToT0OTt6D96zlq7cobjZfQK0jSN8IxtRYJC4zv2pi4SNcZOrY03V+IpB2A1E9Nq1i6RmyZnVTg42rqzr8RErtJudRz5TtXUnqImzSqMZPSpOXXemhegG9OHatbLZ2OtJ86Wlzv1zQITr1pwWkAp4FUhCdKD4lfw8OsZrqaRYo4lLF25CjTyrKe3fCZ+N+zz8Pt7gQySSxk56qD5h9qUsIEjFcB/wCqskfGTFxiRpLSeTRFIqKBH22G+PnXr0bB0DKcg7jFYC19g/Zu3t47eLhlrL4pbJlJLk4/lPTFbqzSKG0iihAWONAiqOgAxiphLdkqSomNNIxTzjFNNWyRhFNK/On47V2KkqxmK7GDvtTsY5UlMDh+VdnfqaQbnoTXZHLpSAXNJnlvXEZG/wClIAd8bUAKf0pM9qXHoQK7v60AJzz6UucgY37V2Nhzrh/uaAOAI5fpS9NzXch1rs42oA7G/rTccuWKXIHfBrtWaAO043rsdzvzpc4/3nXUCsTYjnXcjuaXrXUBYw7OATs360/p1pHXKnuN80vQUgEJpPlilbBwDSc9qBiE9O/auJx1OK7cL27GkB8maQC75z96XkvUCk79+lKRscUWBw/M01jjAB+dKDj4t6iDblzypNgS7jpvS9en2qMZKgnmacD1xn1NNMY9mwQOZ7CmHkR+lISdeOY5c6TOpsLsBzoYh4yFA6U0ZO57/wDFc2yE+n2qC4u4rK1knnbTHEuW7/SgAD2j9puH+zVg1zeyZc/BCvxOfQV5Lxj/AKs8QvZCtsEs4c4VMnUw9W/tVZ7QX1x7X+0L3cC3DxA6VRBqCoDgY+vOszxDgl1w65CX9uUYnCsScH09DTGa3hv/AFE47bTIz3jvGDur+bP3r0v2U9toeN/gXWIrlm/Dzyf0H22rxC1ijMio4YLkAkHlitbJ7OXVr7P/AMRjuSk1t+O0cZ3wSBlT3Axt86znKMWk3l9DSbyj2iRvMTuew7UwEa+WD8qofZT2g/jfBkndT7xGfDlB2ywHP6/rVw0ih5Dq0gAA/wDrtWLdMKDUGtjnkPhH7108ngKpKs2DvpOdqGglIBbA3Gw9KNgB94YkckH3q07oVUS7kZ6VCSfEALYXFSGZHBUOPrQmSyhWOSDzqdSaXRUVYoJZywIAJ2quaKK5nuFkVSNTE6uw/SrWFQ22cgbnaqBPwzNPzySFyfWspukrLSsLt7hpWFqJCzx7F8816H9vpTuISvBbOiH/AMg04zjAqqkJtRHeplmh/wDKg3LRn4seo5j5UbKIrmWNBJqVlBDg8wd9qqMrRnNelZbJM8baUVgGxnNdWs4dZRW9oqiMZYljq6Z/0V1arRZlQYOgBzT8bU0AA4BIPrTgcgZArooqxcHlSYp1dkU6EcKWmginChAI1VVxH40pnBPYEbFfl3HpVo29BwYOpc78iKTyS3XRXR2wuEktpGCzI3iwzKN1I6j+3zFGWVwX1iQCOdDiVM7A+noeYPahYbhRKZQCSraWHXPL+32qG7imu70TwhVljYKQf5kznH6mpb2rBcf27NCHyM0maEtJhLHqVgV5ZFEatqN46HZ9a4mmFgdh1pmrHX0o3BRKTtzpPtUWvBpdYwOoo3Dof9QfnXVF4m3Y45U9XLb52pbgHjB9aUD+9NB77Umrfc4HLnVJiHn0pCwpqsBvmlLDkOY50WFC7Y/OmswJ3OM967UvcelNyobPfpik2AoIpeYB9OeKb4o/0VwkG+2O9CYDidztypM+lKW23znFIWBPKmAo5elcef1pFb5/PvSgjP60ALiu3Ox5Uu3PArsb996QETuyNvjB/WnF/wAPWOVdIokXSTzqttp3jupLSUgsclazbpgWJbIJGKYG1E7/AGoaB2LOrDBCrv8AlU+ccvsRQnYDwxx5ufIioI5tF3JbufhGpT6HvUqNqOw2PIjrQN+4gngnAIwdDfI0pOlYyyByN+valz2NQhwVBU5zvmnq4x3p2IjeQ65QMHQPzNNPlEcYzUNsQ/jSMdi22B2/5qQke9sTuqpgbdam8APz58dt8CnK4xknnUYUDLd6hu3CREqcEj8u9CdATGdch9iW5CnK+cKAQzb/ACFV8LkwLcMrkPtGgG+OlH2yNH52H4j4yO3pVptgTtgAA5yc4ArJf9QZjD7H3GZTGX2GBkljsAK1szFY9uv5Vh/+pzn+FWcQ/nuVz64yd60XYF97McCh4PwGytI0XWkQ1vgZZjuc0Txz2esuP8Jls7uJWBQiN+qHoQaqfZ/2it7u+SzEl74piBKPDmPlzDdOvPnU/tDxGXhLiaPg1zxEvuAsg0ggZ2B/tTx2U07o8JlspLRpEb47dwH67ZIz9K3tnxezufZ43V1MUjaIh4lA1McbAZO52z96zXFhKvEZpWtvdXmJZoAc6Q2+D8s1mHluGkSFmcopOlcZwN8jFZamjHUcX8KUpadxN/8A9M3v4+NXqvGBZ3Kag5OCHX+4J+1ekSRGW6Kg5GcnoK8g4JcT8GkgvNCRmMhnBY5YDPPvsa9jhmSURyIPI6atqy1UrsSFjVxcqjSFkeQEKOmByqyNzHHeTRs2GMYbbtVKJ1l4smPhjwpPQnNFXyKLxbhlkKxj8Qg7FOePXff6URdRtDSt0yd2AOk6fNuKi8Ri+pWJPVSdiO9A3AFzcvbxSfhai8TY2YjoD86jt8mTxkQtGABJvnBHp2rzpqW+joUMFrLcpFG+qUD5nYHFUzsTBGpABA1HtRF5qIaVBrbS22NlGPi+fpVXbs146RqTjZT2Nayt0RhIsrAGRvEY4jzgDvTbVfcuIT2zr+GuZLdAOSnmvrjP2PpVvCkUMOcDKruO1UntCZp7MTWuTNbHxVxzcD4l9cjP5V1RhtRjd4LefjFvBJoMhLYyQuDg9q6vMp/aDh1g4REnkWQeKGQcwe+3OurTkZj/AOz2gAYIJ5Vw2IxjFMAD7nI3+9OAwBjIFdFlCkf5pOuM59aUHG+aQkHbNJjHFxyzvSBqZrVR+VBz8Stoi2qYZHMA8qlyYJBrttmgYn03ssZPmwGGex/4oSfj1tGwB1dMELkHPI09ZFluorwHAKFMdxnb8xRF2yZVQ5+G2jXKNLAHZTqRj0I/5qcIkc+D2wd6mkYlMr8XMVBJh9BwRkFTVtWQnQPJJHw2dpthbSn8TB2jbkD8jyP3qeS+hjO7DHcHlWb43c3sGpCwNs/l1/0nsRVNNfXLIsaM0eQNJU5yPnXLK0zXcqPQBeQsAdYKkbHvSe+RnUFI1DYivOjf3keSWDaidRZd/nSjiNxJpHitIASeeAB/xRbDcbxuIx4JBGMb78v7VIl6r53HLc+lYHXMZMCXBxvjrk7Z7UsdzdQThDMdOQFHNhvQmw3HoIuoWOgSbg4qVZAORB/SsSl86sA+NWcZzsfSrKHiIAJLMANiDzHrTthZpWlVRnr1rvFX6dzWZbiobH4mlM7EdT2pJOIsSUVhuOp6d6akwtGlW4UsQDnB5Yp5dWK7gg1jl4mwJCuQpbZs7cu/96KHF2AIBDnmMnH09Ke5hZp2cYBJBzzppmHLAJqiTipkDaFBKLk6qSTigGrTjIIBAP50tzHguzIu4UAN+Vd46jSM+uRVCOKxqq41kt2XYEnl86aeJrrKnUAjEacdepFOwwaH3hSxweXPemtKAM5FUcXEUe3Da00Yz2GPWiEutW7chv8ASjcBaeMNQ59qeJd8HGefzqpjkMuNIxq2XfdvlU6tqQcsdidwKnexlgJQd8423HanCUEHG1AxlgNyARnBPWnHQMMDgCjexUGNIAhPaqniCsQt1H8cZzq64qW5nEcLEMdXTP70HFdrcRPGWDMowd+W1ROdgF2UqySyyLybT19P80ZqDAgE7HGaznDJ9DmAk55jbarZ5XisCygNJnBweRJqYzYUGI4IJ5rnAA6CguJTJJauhzkjIwdwRg0T5be10/youPrVddnwtBPPO/bfrVSk6BBnD5tdvufMmxooYaAkHfTnNUXDJVglmRmBOk9OVFB5P4bFdRjLadLDuN6UZ4BhVlJ4iiQDAQacYwCeZ/anxNEZirSAyHcfr+9QujNw/wAOBiNQycbH136VWT3M1vdiaXMZAAww57c6x1/yOKsf/DTT095oWwBgD5A1XBVvrtyctCg046E5/wAVNEZJ7RmSdXZj5WXp9aItLdYIcDYdD3rq03vSaMpKnRNFEvgjIGoDAPpTVUtJkj5CnxMNBP8ALkmnkrtit6FZDO3LbfoDWM/6jxeNwuCYbMlwCvoQP8VtJF/7hWI8qJnJ71Se1dmLn2bTA8ySqcj1yP3ppZHZXewN/b3XCbmCJU96t5SWUHBKMcqfluR9K2uFYbjNfPK8Uv8A2S9oUurYeaLVFMjZ0uh7+mP0r17gPtNwPiVqstgyi4YangG7oTzz0xTTwVTZh/8AqJAsPtQzAgaoY2DdQdx+1YaWLVIyRsAwOpWA3H+9q9T9tuCScWs7y/YESR4VcHkAv+a8o84uC4GCo37/AD+9FhJNPI+S/mjwsx2bUsgB645/PrXrvshfNN7OQySHMkUQQnv/ALsa8YvCxVZ1QMA25xzNb/2EvWNgED/hYUspO61jqJVYI2VurQXYU7lZVJ7jt+9abwvEQkaSRlWU8nHY/wB6zXj+JPdtpKhZhpxyIzRkfEdUjBSAzthN6zhJRYPIHbe0ns9xZPChvIojG2PAlJjeMjmDmibjjHBLECS54hargYAEgJI+Qpb7g/CrhvGuOFwSzDdpx5Gb1OMZoOLgvDSSY+GWyHOzuPEb5+bkaHDTTse91R3EOLjitpHDZa1hmAJlK4LLnkB0B7mjuHwqik7BF2weZJqGG2W3Q3Da31vpBPf5VPw7U15c6tooTgEjsAPrvmsqcppsLwLfyuzC3iOCzZZjzC/KuMapFgnKAcidhQ+nNxJNrySdPfGOdRcS4lbwqIWmjWRxhQx5/IVqvpLPOuN8XtOC8WmszY+OgOtCcrpB30/fP3rqK4pxe0lv3M0NkxGwNxIwYj5Acq6kPPw9WjvpXXUqqRnGC2MUkXFGY6SmAzFVyTv61YNAjZwmxGCOlRpZxrt5j0Ga6qMyom4jfiUx4TzHKlRnbtig5r+/V438SUqPKVjUb/cc/wAq1CWsWnSygnuedcbKAuGEa5FDiFmFknu5CqySTs65Bz5QPmK73YvG6Mrt8JyBW39xh3JjDH/2pfd4iCNC4xjlU7AMcsKmIuEdmOMgeXCjpvWisUB4dGjAA6Fow2sZZjpBJ710QA0gDpjGKqKomQsDiRcHY8j8xTpEIjOncjzVFH5JnwBp1YznkaMFUJFZeWqXAdGXKSDzDHL1rL3HA5In0qGwTvg7AVuXiyv6VE8KvpYjB5ZqZRTKSMN/AbuVvEWTSxPPGTUsXs/d6SZFTdvNvzFbuO3RVGMY/enmJCMYFC00BiP4KxVgZGXI56dx6fKmvwVzIMOTpXzYXGa3Bt4z3pot4wc4HzNPjQUYZLCQIj+E5LEhicZXFOjsy6KFX8TPNs8uRrceBHpxoX7VH7nF/SD6UuNBRkF4euhlCjBJByp2xTmsCFHwEr008q1q2cKtkKM1zWsTc1GDzFGwKMeeGkH/AMkIDHDYHpXQ2qhdBdCFGQd9S/4rXi2iT4VAHyqMWNtqJ8JN+e3OjYFGZMEPhKmhlceYnv8AamiBBkBdQ6VqRYW53WNR9KUWSaiQi/WjYFGYW3RTjwGORuTkFe1P9wJb8MLoIxlhjBHWtE1omw0jG/KmmxUrnRjI3B3z86WxDMs1i2jAIAbIIyPypWhlWNMy6WU/Eepx1FaFuGwtkCMjsR+WKgfhIkYMxYtjJGedJwQFRH4qISJwfQdD1INEeJKMFpdy2QcDcUZ/BEQlwXGQcjmKnThsSgHQ+/5VPGNMrzPMQzsg0gbjV0p3j+IqEPqGeZ5EUdLbxxq2FbHbFVksMkMR0xlioz6HftScaGDccumhhXOFVpUU75zk4qKPQeJOiNgFQzY3/wCKh9qleThSKAVkEiPkryAJ5V3s+HlmaWRMNKMs3T5elRKKsV5onKleKEq3M5bPb1+1W0EyGMgIxCvqz09Md6AdPBunceUcgWySD/alguTDIYeQiOo7YGNvv1qaSGW08i+GAFyo3IHU0Hdp7zEysrABcjV37U+OVpJIgNs5OD9Of3o9oyFyFx3puO5DM5bs/hOJcao4zlgMAfI0csktvwu2jVtCHUHYr0/ahvDKTyJ5Sj6gPQdvvVpbvmzhJwRqwykbEHmKzjELKvifFTwq2WTVlsbK42f0z+9W1hLb8Rg97ChklhjcK/QEHb71X8R9kOFcVGgm5hEbhgIpTjPyOxHpRFvwuy4L7vaoGaNYzoDnOTqyTjvvW60lWTNSluyGRv7pBEulWYjfwsBRU7XMcFu3iPpVVJJPSvO+PcT4nwf2lle1mEdrcFWRXX8PVjB/49a1HBpW409tdzNH4aLnwkbILjqe2Oxppbf8k826Tj6XYkY2cWV0vIR5TzAqAzvNfrBAcKhzLJ2H9PzP5Cob/iccTy3LnEUA0gjqxobgt9HfzXMqbJr0xeoHM/c71TeUii3nkJGM788UtzbC54VLATgFTg+uxH51FK/hAIcl3O3oveiYnJR//Xyrvz7n7/pVJ5KMPfexNrx+SLiKTNbBois6lQwbHYdCDmrX2S9mLLgdlrtYgjybsepHTNToXt5rqzGQtw2uLsMnDCr2GILhsYbTg0k9zNFhEE9tH7jNFIoYOrNIPU147xT2cn4beLcPGHgmJQnkM9vQ4x+vevZZl0aYyxaSVs79h/ooK4s4LmSW1nQPA41sD35UpypgjwPjPDpLQB1y0My7HGxI/cVfewcyNG8GtS+knGcYGasuNcGvOCTzRiL33hsjamTqD/UOxrOxvb8K4tHeWMmYJDnBGMHsR0NTuU1SBpo39veLHJKDkmQhRnvmindY+KRhNTCMBdIPP/TUH8NTQ982DGSGRT355NHLFCosbjDMdWZFx+lc6i7EXMjhbWRm5qhby75ONh96qpLvVDCYSro8aeIRndydxVvevGOGSMIwJZNIZQc8zyrN8YuI7RWWLIjSRmc/0noPzNOaEg3xZX8JTkRxZAB3Osnb8jVhYXds9lPPuymXSunfWRsAveqqBWewgJISaY5HzIO/05/Ss/7VcWXhUUXCOG6tSgI7jnjqueY7nlnPPFPTVZZSjbF9q+P3DSPa8Pnhts5DSY8Rx6YGyn5msXbz2lmV9/4hxE3DH/yxRgEdcnJy30OKgV2hgutXlm8RQk8b5EjAjyrny45enfNLw6wk9oJmtZJ5gUQ+E0pPhW5zllZjzON8DnmqyapJBV1Dw6+nNx/Gi2oDeaBtX1wcV1An2WutbiG8jeMMQrny6h3xXVOC8n0bkg8+uOdOMhH1qpPH7BgSZlRvVhj9aJhvIbhRKroyMMrpOQR3rqv4cgeJSDsD8q7xD12xQ6zBpAA2SRnnyHemC5D3jxLyRcvj9KN1BQX4m/Kk1E5xtTMZOB9hT1XPxUWAwnO/TmDXRruMHFSsoxyGScmuRRgbb86qKIk80QMoKybcyfrUkMhXyE6l6N1pypvJt/Nn8qhhOw2ODv8ALvTbolIIeQDfUMdd6ga4VmUxHVoySO9dJGkoKtzYYyBvUEUOglSd+vqKm2UHJIHAYHKkbGpA3ehUjKN5SME+YH9amK/3z2pplE2R3pCcb1CTgE9cUO9wfDTPMthgN6HKgoKEmV571GZ0dSA+CDgb43oQyN4hOk55CoLiMSZSTIXG4zgmocx0GvdqZERnA382/WnrOrzumRhetZ+4LNcIJWJRQPNjmfX6VL50fGr4hhsHJxUcjHSLmOZZGJJGScL6gULNcKqvJG4YsCqYPL/NVpWQW6hGIAyNuYzzobxZYGKMASqaEUj4jnFD1Aouzf8AgxJGjFpCABq33/xUklzLERETlyc86pLkaHTwy5OcKw3IYAkY9BUSTzNI7HWjAeUsTy55pOTA0XjuW0hzrxjHepAzBioYjlvmqOK4mjkkmlcqGUBepAJ/vUqTzR6NJ1zMc7nA33OPyqlIRa+ICrMXwoyD2NKMsvUMw23qke4mjQBkGjJX655mp5r2UBWTLTNsAo5/L0o3gW4JwDlsCnaiMg86roLmQ2za2wfhBJyTiiTM2lZFCsrDl2pqVgTc2KnbbNMwoTUygNjIFReOxliKrkEHJztioLiaSM45oAc7Z3pWANxXhqXs9qGjynnRiemQCD+VGRWcccQRNscjjB+VOiutcWQQQeXpTjcAnCtuvxAinSABuIyockEgEkAGq1UzPJKy5VmCjUdtv80RNcs5AUkgyLjt3oaPMkBORgSnAA9axayFix3mrjkaZAUagc1o5CWtGKjkM4G+1Yq7ieLixcAsG0uDnfPL9K2lpMrWilfNsdW2KrTzaFZlpbljfaQoGDhh86sA+nhxUZABJz2oMQR+8zOvNeo5ih5ZHKSJnIU778x3FZLA0ai0lEhOcBkRSccmJFCcVguJWhki0ZidshhzBAyP1qG2uWlMqqhfKplVwCAQBmp7W9e6vhAYX0BmR2ZcatIxy+tdUacStvpV8QtrS7tZIrtozFIBgufKp5g/OoOEcOuOFlkhljkguVCo47Dck9sfuKivp1tXurGYBvBk8u+5U7j9arrn2khsrUJEjBmj0Rheg/ua5+Tbgwaju3MXj96JZhY22qTQpJwdyern0HL61ruAcPj4fw1GCkvoDOx3OSM/asfBaXNtwZ57gY8XS7ZGCB2zz3rV3N1Jb8ARSczXGS57DGT9hgVUMNyY13ZP7xHNeeGpDMSTJ6gb/uKL1eFCN8nAXPck/wCapfZ+AvHPcsdpHIB66V5/2q3fzBPQknfrSlLBrBAvElIa20EB42LLkc8dD6GrGHiVvJGGY+H/APfvQF4y+9wgr5sbFuQ/3FRIy/iEAgeo5/IdzsKmOu4vajVwTRZLMl1cvIjBlT8NW6E8zUF5kI0ig6gxz6jFT2sJtbeKHILKMEnqTuTUV9KFOjAx1J6GlrTqDbFFZpAOFmTDadJ+oxWZ9seAcOTgdxeLbIJYR4mY/KT3H2rRQ4WcqmdB3G2w+tBe1ChvZjiCg/8A6GO3fFcf406maTWCThZjveDRmCTxEMaAfPA50NxKL3VYXDH8DkAcBj/uazHsNx8QXCWYABK4KnbWudiPUZPzrT8ViLq0CkANlgSeQr0NRVk5yWPiKNbh5GOnIcZ/LNBcQtWmt5pPijMuWAG7EnkPtQE3xQIZBqwoGTjrn9qvuAS288SwSy5YXBYDOx0/tWMf2dASPHFHeid9hZW6pjGMvjJryK64g0N1Pdz+aa6kLAF2D+Y5OnG3w4U5716r7VzJY8KnbWC07HUe+o4yPoTXneFub/h6zxgwK3houV0AHdt+akYXnnOedaSw6N9NYKq2t3vbC5njdNDOEFiJdySdhoI5D/eVWNhAtuxtpDNJaRkSyopGl5eWV79AM1pZOH8Ni4g8jIcy5QIF+BcbtVbZGyjeaRopJoY8vasseV1KcFpF54xU3ZptJL/i1hBdsl1YRcRm0rqmIZNOw8mkEYxyrqxnGU4l/FZ5UlS6SZvEV7dmdQDyGcbcuXSuqg2mzt+EcN0g4Rzuctvv6UeLaK1jLB/BQLq+MjI9P96VhIribDN4xRgSBionmkMiKZJGB3OWJx8s1rRxG/h4+9ozr75K7acknzAnoPkKt+EcbkS2UsVaRzqJzp5n86wmIDYfiykSfytnf/FdY3V0ohCuC0jYQ5BJIO+xO3OlQz1Me0EMS65CyYG7HcZou39orS5x7vMkhzuFO/2rzSK4urtA6M0sUYJbUCcEdAOpqGGJpC82ogFsa/6c+nSqTYrPZYLnxkL4wFyKIhbVGh9KwnCOLz8OhFveXfvKfEsjA5Geh/vWvsrqOa0VkcEEbVrFpoh9hm4lz/UKChyrebkeueRowESgbgHORvVTccQhgkkjkbAXmOvP9KcugzZZjBGR9KGk3BG/bY0FFxWNVjTzMM7EDO3Si4394k1gqFBx5jv9qzZRPbh3JdwVIGBjcdKfI+GODjv61IhKR45HrQsjMZNOPKfypvCGjtTE41HHPHLFJ4ZcnIG4+9Oijdm824FTCLtvmlVjIljAIIb0qNo2aQ52ztk8qMCZ58/Su8MbbDbpRtCwJ4kZcEZI55H50KtqQdS+bUenSrWRQSBy6bb0xUYKCoGM8+4pOOQsG8B0QnYk5GAMChTZLJh2z4mASMZ0nvV0igruv36VxiXoKeyxWU4s9LBmjBcDA32Pr86fFYYlMjtyYnB327GrUxDOeRpDEM46DpT2BZUTQK8wdRqPLzdvSmNbqQSdnORkDlmrVolA22FDvbqdRDADnjOKlwCysNt4aopXYEectz7571Iq+ExIkDPkbjoPT0op10xMmo6cYG/I9KjMUJfWVXSBpbA3HyqdoWclukeCjcyCVxtv+lTJ5R4WvyjYEfpUcLrNAya9TqMav5XBzg0ljiaHzbOpwVz1HOigs5F0IPFIzzwKgnzJAQGGdRXP0O1NSTwL5rd21R41IcdK66kijPhEjWxGARyPPPypDTEimMClAoyoBAPM9Dj60Nw+6a+SSfWAzMxB9M4qu9or17W5s7oY8Ev4Zx0B2P513BrtElW106iqPl+QOGOM0m8iLQHVGrOuD4mlfU9KD4Wj+BP4TEsjkBiOeOfzofj3EIEskmR2j8K6RmKjLbnnirbgM2nhkZkKZLP5uWvc7/PFKrY/SquJBPdSjABtwhdcnYEZyPkc1oeGSF7UjPI6cdfrWVvEMPEoXZyBxBXiZyOW+1X/AACQPw2eTOS07kZ56QcD9KIqmSnkCWX/ALuYeYITnFSGCF7aYkLkJkN29KBvwIbp31HI82+1T24kaxuFBB1W42PfI/uahd0COsJRBfQXinEHhlJXY427n0rRcMnj4hG16h5HSqnmq+vbPP7V541wYbiDhUshIUhiqj4vn3G3Ko7rjl5wdfe7d0KCcoY25Hrv9Nq0hqbcCUjXe0/DVSduJAEpImiYgfDjkay/CeFQS3BnlQ5h+JXHI5re8E4zZ+0HDFuoMNG4w8T7lTjcH/d6q7zgknB/HubNXntT5/BxloyO3dfSjU0re+INIE4ldIJ0ikQEBkVFJ2ZydvtUvErlJIJGjkV/CRokdTsDnDbfvWY4pxNLu3jNu58XxQwcc9Wc0Xb20phtWnk0EJ8B3yud2J9T+lZOQZbpFxwLiZhgmtJ4yhXGkjpk5P0q7R1Nw8bnGpRp+xFVCLD4qGDSx21NjY7YwPzpk9wbUNOfhTdiTgAZ/KuaX5C37TqhptQtlre/g3FvdlNek6GGO/8AmiSsM9zHKFGpDkkbbev1NUAv+JcWVkW1MFsWGJGjYkDnkbbjb86NS4uLKCQGN3BA38J8n642rojB7m/CXJUXhYKDI24H+7VWNmZiG3Ldab/E1nhCuoDdkb9jSQ3lqLqMGdUABJU7MDjb59fyqNbTlqSUV0EZJKxIiVVhjmcY7UPxS3Fxwq4icakaMqwHYjnRhkiWOSMallV8kMN8dPyqOW4hjsJ3l1iJYjrbT8OOtYaUNuootmjeLPHxZvwHiS+8k/hyZSQDZ425N9+fY16ZZzrxGwF6SCyroJHLl/wa834rx1OJ2xsjb6RFMfxNWWII6dhtn1q09muISrDcWLyDTLETGQdiR0+o5HuK9OcVJGBaxRNc3TSRsHKvyHMEH9KprW+uJuMKY5JVD3DWwUHkTzNG8NilhvY5Em0ES5ZT1GN/rTOE2sQ9q0RCuBcmQlj0AJyfXeuNd0LsvPbSfE1pbY8ihixxnAAC7/VqxqTxyNLhdawKxDeCG87HSqt1wT361fe1FylzxOULJmRXCIByK/Ex++mgeH8IREL8QuYs3N0kqI7uC2ASDnkwDbnbbvWry2dUcKgOaS+sbY2qyw3ciOsAQZLlfiYgcwCBg9R6VbwvdcO4j7z/ABCCZEUSylMkPnT5RtzxtvtiqqDKzHizx6nB8MMdQ1FshiO/fOetT+8aOKe8QFpLWSRhGu4im6MwJ2zy+1R10aVeDVRcVe0aUcI4L7xaSSGUMFxhj8Q+9dVTwPjKWfDvCaNpfOxBGDgdq6q3Mxc0nRk7jhOIiiI/i6gig7bncmgZbKW2ndFdXdDzG4++TXpdvw62NzDA3x4MhVgDud+dQ3FpauxjVVUeLpzp225k1smctHn8EFzL4kjodAIRyATgHkKckB8M7DXqwGz07f5r0T+HwQqsbMvhP/KRnO1U13w+O4vJNSiEquNKAft37026CjNWrPHiRHbysSqhioB75H2oqa9lu5EuJFTyoIwypgE88kd9/wAqvLfharrjcB3OyADysQevpzo629nbOUwwXBlVWkLEIcggAjUe2+aSlYUUK3kp0rGGP8pLHG3p61dWvHrmzjETlS2fIuNyMenSi5+AQao3V2PhsVyuxkyenfHepJfZqPKSIj6ypGeo+Xyp9dCokj9opGKaJW3GCcbA1XcUv5Z1bW2qUH4uRxVnF7MW6gBpZCoOBkcvtzqwfgFk0WXhUk4G7mj9mOjIWPFLi3nJPiFk38pyDV1be0D3ITTHr35k4z8jVpD7PW8J8gIBG+B0o6HhMaqF0ppA2AUClTADtuIubhFZnXJwDq2NXSlzs0jEjbf/ABUHuEKgZt0ODzA3GaKjs0jhHlIb/wCx51aTGNjuDGpIclRk4x60ZFOxLa8Y6d6DEJjaIKxzq3Pep9ogp0505wP3poQQs+Wz96l15fGeVAwOpkWR9juABvnapTJl1fUQCMleRqrAm0gN1yd8VIgGMVArbliedTjfGR9qaELkDlzp2QaaVyOe1NZUXmcfWmBITTDKBjlvUR0hQAwPzphweg59DQ2A95o8gEjlUDywcwelKwiXcA59dyKYfBc6VjJ2zjHOobYETyRE4I3+WxpNUcYIXJHPB60srQxxlip2APLkPlUdvIjLgKNJ3BBztUgN94hWYKISuRhWxgCoi5BmUIElzqJQ9e4+lPu4IZDpICsfhPrQUQnS7WMK2y8yc5qHYvRZg95LbyIhJYFcryBB3zUN/hbgO8mhwPIee3I86NiVAqIrqgOthqbB1HAwB1wR+dVvElctbHTlvCGo52JyaTVIpETwwXc9vBNkrIwLKTucHJ/vVbw2NH4gZTI+FQkE7NjPUetWcSOGS5RdRXUMse6kD5dapbAiO6aSXOpdKDLfCvU/KpYE19a/xFjaxAqi4kZtOcnoPTkTn5d6seHRPa8FjJm1nxTp1DJA32P+KFhlyrs50+JKXGk4yNgPyFWXFGVJfBiYKxbI7Hy9qPGxMq/aWMCGylh1FoJQAM7YI23q0sJTa8KhxuzAk42GTVHc3we2hUk4dwu/flVhFce8w6YVbCJjPLl/mpsT7A+NzMHafchUw4A6Ci+BTl0PjbDwwgyeWar7x1aJg7AgnzEnlyqyIt5vZ12i0GaQgK658pHM/alDsbARZtee0CvIIwYgSx6DGwxQnH+FIPZ26mUM0UkusN2OHXP3xVpc2bcOuy5YESIFyenLn9qH4zf+HwNbUqrKjFmTO2nOfry/OrwsCawZH2R4le8CkmkhePRDGHnjc4DrnfHr2r2jh3FbfiVstxaPrRlBwdiM14Db8Pub27neWPw3L6hE3TG4z+uPSvQvZC5vJV0mdliyqxvgZOMk7dRgVUJ7XQ4JmxuOCWDXhvEtYknJBZlUDVv1/vzoLiNrEWZURVcDK47iiIuNQzpofMcoGN+R+Rp9xh4hIdnyD+dcf5coakLgzqgnF5BPcxJCHgbTtk77VWXfjmNvDOtyyjJGc5PaipZxaytayZVX8yH051EI2lnhURkHJZ1XdsAbYrg00paiibybUW2WK8Yc48sTONioYr9gak/jEhG0LDsdQGfzoBnCsrAkAn4d0YfQiormdwAyHJJ5NEGI9eVejvkvTiwHXPGozGyzW8jjkQYw371TT3dpc3lktuJ0zOuVBBDDPLHT70i8QKAyskUhLbIYwGfkNh251New3VxbFWhFjHnK4UKc885zn6UnNv8AaylXhYwzAyTyE7ytqYY+1Ae0Ujj2Y4p4X/k92cqB1IFEmJgA3lXXjGO3QfanXqj3J1IA1oUxjnsedefCT5b+M6WlR4bbXKqBJMPw5FBBPRhvV3DHJa37wtuYPxExywcEfTeqi2s0axV5B5AGAAPIjr9s/ar6OUXHEoY5DgiwkSQHnlUJBPbkK+g8ORlmisnFmiRmIZsqO+RnB+4q14fwW9PEHvbqNYXa1YrGeYwevrWdh4pbz33C5n1JIqxCZhtllIGftXokV3JcWfETMvniHhhiOY6H5b1yxh+zsSf7HmTXpn43MtwMIkbEroLHLc9Pry57bVpbhkn4Kfe4opS6h3mmBkkRQdLaByBAIIUbbHnWXtbCTiPEJCwkQSPoMqc0AI6ZAwduZ6Vd3jScN9nrOQzJK8N3Ir6BjSDkaG+VNdG8nTtkV5AI7W0tteZHLLG5c5ZCMqSOS55Y+9EWUcCR3HgJm1ykKQvlgpYAkqeh3OcUoh8eGO41iIMVWMN5jJJk4P8A6r0zVcJpeHxTCZAmpvExnIOCSSMdRg1NGsv8uixj4ZbtGqwl9KZXUrhdWCdyO/Kuqts4VRZluLwxsJDgFiMrgEGuq9qFSZsTbmW6NyQ+HbOB0xRNnwxnuYUZlK51Sbd9/r0omR/DlQDOhUBbHI53P1ouzIijKlAFbcLnfNUlk4ymltZbjiSsVyqswO+AueuO1BXFgxkheQhi52JHXOM/KtWLJnTJxrzktjlRcPB4ZCskjHUFKIoGwHeq2NgZvhnD8XJmlwvhYwz7DJ6AelWsdv4ZZok1aV0AE4J65zVoOExF/jYqDvkc/wDFENahR3HeqjChWUCx58NCQCMnzdKNSNjhSwUAbb0W1uNZIUZ9NqcV/Bzs3TNVQWDCABlZpEOTuO1HRxoVyFXT3xUEseQinGOeKcjSRjY8tsGn0IlNuAcoCXz965ojj69KZ7w6pkkAfKk8cZ+Ib/lRgCeMbANzztUhXIxUCyKxGCMfOpBt23poBhwu5wSPXlTHUupVR+1KF82Dn5VMvlwSQR8+QpVYwQh8gMpJxjlUiI+WLIQF60UoEhzjenlSegoUQsjjGPNghj0NP1AAUpBOMj867SemBnrmroQisxznlT8BuY/xTc7b700g5zgUwF8OLJ2GetKIYmbOBn0qErq35H5Uw6lPlBG3SkAUYo9tuVMdYwuc4xQ5kf8Am1D6UxnZgdLEnGQKLQhJDC5/8i/UVVz8NkVzJbvpxvhTsTRBlUHcgHtXe9RLIY3kQOeQz1rOVMRDNGWt11LjUMkf0sKgSRwinUQwyDknGe9TR8QkJ8MBHwcE8gf8UDeytFOSFVlGzAZ1Z7/QdKzeMjXY551uYxLbga/FBwQMow2OPp1pnEWZZkiXcsAPQ78zT7SKBllkjKsZRqGTkagKnliiuPNAwcqurI3IOOVKrVlIEsQwv5rdvMrQMVB5kjBH71UcRhhtopJY1w6alBAyc1avbtdwQPCGEttL4RK89DD9jQHGWjkfiMIQq5J0gbg74J+2KclhAwK3u45DHqbrlg3L7VoeNXltBGZkTzGNCGxtjScVg4bkw6VbAKkAZGcdN6u7+7HEfZfzofEjyfLy22FZvCYFTLKLjhTKqr4sc6y4JzgHn8sYq59nZGt+BX91PKGi8scer+o5J/astwxpU4xcrIQCraT2ZWH+a1/HbD3Lh1pZx+XNw7KM/FsAM00rRF+mb9oVn9wCgnU+GI70V7MNJFAWndtUiiNVGcYHPP8Aej7jhizrNCpD6B8Z6NttVnPw+C2itY0X+oE9xjbP50orI69Bva2/W3vrSNRqYxluXMetUEOuCFuIcSiSaaXAtoGz9D6D51dcQgW+9ow8m9vaqMseWyjAqn4nxAS3LM3IYUZ36/qaqXYmwK1vZ/4i6TACS4yrlRgYJ82O3St3wu3gtZoGVNILmKNAPh25/LAP3rE2CC94zbR4/DXzFx0wK3VsCOJcOhGkqkbO2/8AVy/IVCNIg88YRgehwcYq61KeHI2eajBPehJIYpYijMNa5Ug9CCaglnaGwkiZlRYgXWQjIIxtXlqLjKSfp23aX8GXTpPKolAbSuRtU/C3UXzyswZQunsR61luAXN5xASvO4MIxh8YKHPL0+dXgJguJmkYR26rlXGdj2HqarR0Zact0iZzU40jXLLAwOqZfvUE628MbOjsdtsDYVVK16NEbTmKRxlV2JIGMkEjfnQrpMt8FmkaQFSTqkJI9QOWK73q2q2nOot9E6zRLwdI1GtQH1EDnzzgmg4L831jFduVLEBQpG+rkaDsfEge6tpGVYXc4Od+x+eatLeC0iCiIKCOvXeuLW/ITW1M209J3bJIY3UGefzHkqk8qWbzPCrdizUqwljlm1dt85qfwcsWPQYG3KuLLeFRs3R4bxaJ+GcTu+HyZEYlbR0GCcj9RQAnnl4nbNExL3EfgnH9RwpB+mPvWz9vbGG44i7iaOO8j8uHOBIvMHsCOXqPlWJ4fb3dpxmITIYo45QxMgwoxz/Kvo9KScUcUuzWWvBbO/4zZwsrW6tMYHZZCWLHOD+XL51slvGHCOKvJLHIFaKHUmwYBDvvyqi4J7PXiccSaWaP3drgSaNROtD5gy45MCetT8WitOE8J4vaJdNJNeXOYi4AKnBGPUDPXoPSo+hCL3WZzg96z8QNupMQjkaTUN2JG4x06Vpr2zF/7M38jTK9w5jnZIxhTkHz46MeR6betYThloLZWjW7M0xwSEjJOdu/arjgct4eMmNmKqUeEmbIG/LGdunapwjp1INo0PCNV/wzg17LPFHBaypHNkZ3AbB267Cn8R41wWz4da2Rt5LhCxE8uy6nxsRzOOfSqDh7zW/DLjht7PJGicSGVhUbgqTkZ9enKkvrRLiByYQ7IpZjNucDsNh3xTc6FpQbj/wC4v7dSzX2U4dw0IqhV/B1+UcskntXUyWfitmI4B4kqKg0OmylTuMYrqNw7S6PaUsQJGJ+E8h2qeKFEOGI1Hqo2onGpccttx3+tRvE2Mg7dsVrVHHYTGysMcz1olCBg/SqyIanK6t/QUSxbGBzq0wYbqUVG8yF1TVz50IZsKu+dRwaHmdQolzh1Ax96HIQbLKuQF3z36UmkFfXPOgIJQ+Ihy3ZznmN/wDFHFy6xNjAxnTnlRdiHaAx6etMeNidvoanKht88tl9aWQsGTHbPzptDRWTRS5BHmx0xzp2kMQQgAxuAassagc8xXG3ULnSM53pbQAoU8uMH5mpo/Kd/N61KsYXpipAgONqaQEJVn3GAOeKeikjDfEOpqbSAeVIwwPhzToBqIRuKkGeufpSKPSnjIHI1SA7ftXYFKDS0wGYpQPWlrsEUgE0DrXBFwMculNyaYXx8qYE2NtqhkBJxnb5UqzKcg8+1NM6jsaQFTdBEcAkANtll2NAXDsQVAjdR1xyYcq0E7RXETRsAwI5EVk+I2Nxay4hk/BdTqAPKsZqiXZKoWcvKFIlZSHAbYeooCCCQXAZn1uTsSdm3oS2lu1m8MDDA4xnr2+vOjFkVh4mCFY53/lb68qilRKb9J5EEN00asVXJx3B7H5VFFdLa3kcqq0cJRUKryUjb86HmvfEeSSRiJAcjG2+1ByXCXEjkyHQ2/yP+KRVl890bGK6YOFc5AHMnsR+VVV/cQ+NDKykbADJ7jaqO54o8U4jYklSFyPtk0ZPdQXHDYzImJVwoOea5xTl1RfhBxeyhHDzOqhH8NT5euCQf2oHh3EVhjktZ8hCQpLHmDVlPOrW8UcpC6HMZ7FSOdZfiEDqnixqS0WVYDfke1Zv4TZfw8PEPGrsMdfieGykDoFH9q3N5bC649YmXSIUXUCTsfTP2rIcPne74fZS+FobzfEcty5Z7VqLzXfWNth9LBADp71tBJIkabJbFbhQV/GuQupt9hXIRPrXPPTGpzgrk7/kDUN3LLFBaW7aXmBZnzvj19akkuouHLbGTzzzTCONB8jk/alWSyq9q+JRcKSDhkeGlnJklI9d81lfAintLdxrkkOqV1ZtzjIA/wB7UL7W3tw/tK7SgEo+7r2xyx6ZobgnF7B5livDMjRjCvGx2Hrjcc81Euxd5Nl7L2E0MskTWza47dh4mMk5/XnRt7xSDhHH45Z9Us0USg21uuogBcZZtgvPqaok4zJwiaK9tuK+JYSSmJ4tX4iAjZuucfIVLa2kUN77tCpngvfM8sxJ1Agj4vXP3rLU1I6SV+msIPU68BvaTjrcUvbW94ZJNBAhKy7Hyue5Gx2xuM0yTi/F7l4YzIqwsQkcukGMnu+OQ+u1BXTy2fFLPhi3iraLbiQacBcnJznryqwSK19yBk4hb2vvEmuXSgLzAbAgD6709T9VaWTOGXTYTxG5TgsBtLUBzxEGeXU5AVlOMLyI2yf71Q8M9p7me2tOFiSaUl2d5UTW6AElR2O+K3nCPZ/+JuXIt47NirIfDLySIBsW1d9t+33raW/A+GWozDZwrjfZQK1hpuaTl2OSp4eDzbg9u0nvF3fcX4sWgnGi2lXQJASDlcEk1q7kLeW2Y4wELYwSfrVpxHiFnbI0ZZUboqLlv8UJbeG3DwE1DJyAwxisNdKTaT8OjTjtjYK9jAqIsanHXO2D/ppwtxHEEVF1E51daJcnw1J2Hc103h68IwZTvz5GvJcUm5I33N4OtIgikZzvyxUztgnAHKohNoO2Cx+xFMkcqzEA7jkKq1GKIq2Yv2ohtf4yJ5OHm9uFZTo0MygAbZ6frUDtPd2sLX8EcLyHMkekaivqw7jt3pntzdtHxS3AmmEbxZ0KcBSOePXBFU157SxnhJazYe8CMJ5tz9u3LevS05NrAtTTqKaLm/49FayJHqeWYx7LGNIAPIH5ACsweJG60NIoyhLu3PJJ5VTLd3fELeJoQXu4o2LZ5sM1fWHs1xOS2RDAyMcMWcgbn1+VU00baW1pEMrXbqZLV2WLVkhGCn5bVJwwSXFxNBLISblwFdidSt0+VXlv7P3luixPNbDfURnn06f6aFuOEJBJ53YTbldSkA7felf02ltkiW524lb3LRMrq6tMrf1qMfmKKQxy8OVnIEjIrNv0ZhkfnVdxKSWy4VLesZSZAY5Cw1EBuR/Ln60NC8klo0jnLLGjZB5DPI+m1U30c8IuO5MveI3s/Ab2Swa0WVEOqMkjKq2+OvIk11OlteBXzC4uluvGZQW03OkHbPI11G4jaeq6EIBA8ud80yTEa537g1GWfJKLgctt9qf5ivcddvzrsOIjVRksPqBXNvpDhgAds0pyvInAP1qWNiTpIAHXPWkAKPMVxsF3zjnTkt0I15JCnOGGxqd4xkkAZpVYqoGMDr1zRQAbcNIl1axjbYbYwK6O2uIvw/F1Zbt0olpHYny5YdafBE7FnYHfpQl8EwhAQoJ3NdkEjI5CkWJjz60pU745naroLEGSc9alBwmOfqaQLgU1u3WmMXOdsZp2rbmDUWfSuJ5c6AJdYAxTwwIoctk77HH3p6sKAJwc11RaxnnStINNVYD66otfTNcGJwBvSAl3ppIHPn2rge/Km4wdhv3oAcQO29MMYbkeVduTsaU5A2oAHkULv9KiCpzK7nYc9qnbU2AKgaWJDlnyfQVLQA11b+fWok1AYBBGKrJzOVDBGLZyMjGfSrsTwyDbP1FRzLG2fIBnv1qZLAGUe8xLpU6ZG5qw29R3quuZ9MmliQHGk6hv6f8ANXN3wkSszyMuAdWoCsjNxKFraVlmVoPHLCMnzgDAyCen71hkiTS7Ar67ltLto2Okk4PM/WpLi7jEQ0SKkjIQAzYzRfEeFPcxC5iBcMdecatu2az/ABWwSWePUzRsmPKVDEn5U+2DaQ+SUXOZnKq8e7AHmeVWMMnjW6nWFO4+f+mgp+C3qKHhBZZk3Rhhgcfy9xUccF/ZsquqzRkZYhvhP9806GpFje5u4VaNB4qxEAs2AZBy59elVd3PNPdRuWCGMq0y9gRz9aPETTeAJ2DOWZlGfhPQmobqB5hEUiWOFwkEyYwF5DOem5oodX0XXCZzbKkTMDHkrjGc1rODKhgPjlvDi3yTzrJ8FtJVvrmz8PW8TEB15I69Sexx+daG6lu7n2dkUW7xyM5CoBuB6/WmsDoEupWub2SeNdShsaM/Dk4odrprq/N2zKRaQF9OORb9MDFV0VrxGK5iJcqIyJOeSxHQ45Z9at7QJbrde8R+L71GIiG8pAGOoz2qbKjpzl4Z3itnbXV7LJkeLcJ+Eh3aQn+mpeE+ygsOCniMtqjvJIFJm3ESf1aeZOdq1XDbMXd2IUyiQ5LFFxgfPmc8udHXtykl3PwvwsHwQRg+Ur1B7GkvpfE1hmLuIU4ddPcQXkaRxoT4YtgiSbeuf70Be8YvJ4X4f7rLarp/GnibznO2N86Qcjp0qK+s7q3uri2ubpTGSTEXX4l5gflgiozDJZK1wsO88RAA+F1HIEdNxWcnGVbka8DUf1YPF7PiWRZY1laIRKIwxz4gTnv0P9j3rR8F9nrTj5mkv4nthEVCyCXGpcbqB2HLPrVfwv2hWzWNQjRAIfKN8NjBA7VDce2d2JW92llX+UZAGMchgCtNyMtL8dvMj1yzaLhliqySoI41AcswCjbGcnl8s1kfaX/qHL4BtOAqrOzGP3pvgU/+ueZ5V57c8cuuIZM8rSXAYgIckfP7ntWm9lOCT3HElub+L8QpqRGXZB3I79qmerKsHQtKK7LiETw2sMdxK8suC0jk5yepq+4Y+LRcY8n5b5quv0RZ40Jwdxp9KlsJhEkiPkAjG31xj614rbhquzd/tAtlIMaheQ2x2pgG5OeW9OsW0t5hq6HI5560tzhY2IXfkN8VElf7ELuhUUyo8oxpGwPbeomYnIycg1IsXhoijGQOnWmxx5DnAxkjnyNOTbSSJ9Mh7T8PjvZYZZ9UiKPOqHS2Bscfr9KyvD/Zy0Czyy6zl1QZOQc9CB6V6VxDhwlEc0b4ZSdQO5O3asj7h7neTxSO0UekzIxG3Pp8u1dv4uo/8SKm7jgyHGuEtwO6VImlBZsAnI25g/4racE9qI7kaLmFfFUKujmScc1+/Km8Tsba9gQzO0jIQp82QcjYjP1FZuThNzaSNPa5yPMpxnHQ/KvU/WSycuYvB6NJc2bIkkJTOoADkcnYCqu5idbxZbgs0SagyncLnsazCcZvVgCyw5aIrrLjPX03I59aupOKeC90qplpwmjysRgjf9Kxlp/DaOo0JxVbS54JdQRSBkWdWAGc6SQdvvVdHbwRW3F0U6oVKrHj+nt9KS+4iIJbwFSkbRJIFCYAxgUFwgzT289sQNUrM2cdCNv0pbWJztllbtZXXD7R3HnWLQ2/UEiuoDgdnxBrBszPGfFfy49a6jaRuZ7KMx51ZAOc9D9akOQ4wxI2wQfTlSyg5DY0u42B6Um48rdNsYxXWcw9Hx5Tk56VIANYwCf961FrYEajjHI0jB9WoYB54HUUAFIgyORFPKArgAY60EGkU5zUyyucLnNFgSSAJA5Hl2O4qWFfDhCk5wNzULamUBlByRmlkZwgCqc5qkxBGrO45mmrkDVjehwzhSSS2+xxSkGQaEY9j8qdjSHiR3clfgGw25nvXYYtnFO04GBnlgDtXeJpGB1pAMwQ2MUmlsctq7xSMnVj6VzXJCg7ZPKiwGHdts4HPFO3TPMU5DhFzjJ3rtYklwACqHfHeiwGszAAY3+VJqLEjkBzNPdtciDoMkmmlkWPzbnnjuf7UWA3UXIxy6etTIrDfOB2pLdmYaguF6H/ABU7sEjJ642+dNAIgbByST61z+Uc+dIrhYQx/wBNKFydTc6YHYC7nY1xbAzmkc5+QphyUwBmlYEmtMHcetDGKFm2Kkc9zSlRjSeQ556ULcMACImwfXcGlYiS4MdrbmQgBVG5rzHjf/Uee2nkit7FZQjHeRScjpitpIeINPtMgQ//AOfKgJrWS0kaR1tF8Q6GfwV83pmolOyGzNcO9p5OJcKm4hecPC2wfwsw6gWz1xnkO9YviBX3wpbtKUkkDIr7ECvRrgeLay2l9ex3EZ+ELakFR6acCqyHhHAlukLpJIcZUTtoBH7VFr0OKU/AL2cEsKzIs8QnRwPBSYF9PMFhVh/AL17tmjglZWOrXjffnvVi/FuEcL3934fAy+XWE1P9ar7n2vthKEiV2ycgqfDHoR3pNxXpovxZstH4JdLbI0rlXQkgyeY8uVCR2YVmclPEAwCOX1FVknGb26mMbe7xE4wzZkyO5zUlvFe+8sLi/lRRsViUAD7cxWctWJ0L8X6LNwprmTVO6jJyxCHP++tGW8NjZ6VMzMRnAaQYxnsM53pI+HpPgSvIzBtiznS3+/aj4bOPUPCiRJF2K4wT8qz5fha/HgieLiGtCI1lbO76Ixq9Mk86ineXwg+CUXIGpyxH0qztrcSJ4iDMig+XH3xUhVNDPGg6ak9Kbk2WlFdIpSivCGJJzsyjy1DrXzuinyrgqCCwHfP7/ejLu1eNGltQWQc06rUFtiXBXCyA7Njn/ms3JmqqiXhV/wDw9p4Uj8Qy6TkDzNjmPU4Oa0sbxY86gq3JsbistPCCfEwFk/lXGBn6cvnR0XGVceBe6oJsYUkfED68ia0jPFMy1IXlD+LcGj4nbyCNEeVDrUP+eKxd3YXcERtpbXVEcMukagCOor0Phpii0BZ2kwcgsc7H/ign4Sh42JZS+iPJhbVsVbnkemfyFTJepkw1HHBgJLCaaLSltJJEq5CfDn1+/Wq33a88dcRanVsBdh22/wAV63eWNvBAH0osR3eQ74FLbcDtWcTRlCOhXBBqan4XzWjz/wBl/Z4jiMrXifjZ1CFxyB3zjr8+VenQQopUBR6nHL0qNLK1hnd4olV2GGfqfmae8sUNpIrEeI4ICg7kcsjrVpU7ZjKVmZurmC+nea3kDoH3I2xUqwlXZW5lSPnUd4LTgkJk0BIviIAzkn96OgeO+tI9DjIA0sOo6GvM14fs5HRCWKCoCphSVcnYBhzxio+IK4iydwxG3brTIGeKYB8LvgMDt9qeJAUwDqXONJ6fKsZJSiPphXkKYOSSNt8VHAfxp06g6sH1FKCr/Acjbeo2nEN2h2zImCD3G1UmryRRKVDDluNtqA4kgaWBtShixBLLkBasJmMcOsAagM4PXHSgJmS5Ej6j4eFJJHIc/pvW0FsZLyZFbabROl4wiaHzwsynSArAjNG28yrw3RMBKkpbSrHJO+x74GM5q1u7db91uGkVY7dATI/8+O46/wCaoo4/CniuI1JjeRgsZP8A41PYeuc16MZ2sGa7ydccA94tZMSxhsZAX9AetN/h/icasQzsqTQeYg582NqvghkDMvlBbSelVF1LNbN4cOZJrWUSKoGrVH6n0yftS3FtfAC94GOIvCssjxDQsbluoDAH8t6GubT3N2vkIKocrCpyfDHX7VJxea54lwseEBHOkjBTp/l1ZAJqDhtld3KxRXbFnVdAQnSueucc6N1IIwbeSdePWEKAY8TUWbUucbsa6qziPA+IQ3ISFH8MKMaBgV1OxUe5iDkTgnPU042wboSR1qdDy5b075mvQSOQFNqpHakNvyG2M8zRRdQcVGXUtuaVAQiPfY4p6RgMcCnkKQCMfSuBwRnqdqKAVoRgGmsNK8yB3qU4ZSM86F1qZihIZk578hTwgSsmY6IgoALHYCmxxiIHcHVzOOtJGwZ2YtknbPQDtSSTxjUdRJHSlgCTUdR5Z6UPuztp+uRtTIpkdmJbbuD1qWeeOCFnJwVAyT0pAc4YxMSozjkKGZ8uSydAFHeipLiNBgsDnb50FBNC0mlj5hyzSYEsblMBt2Izv0qTLRRgA+djsT1JoN7mOK4lbYkKFUdM02biEayoWU4Rc5NKwJ7m58ORY1OCTpbHOiN8ZcZP5Cs0J5puJtPodyWHhLkYJ7k1ah28Qq76m/8A2HH5AVKkJMsfeNbaUX5muup9EYwOu2aapWNY0KadRwMncVBPouOILCx8wTWcdF9fUn9Ku2Mnt7h5NKqAVQZJ7mivEOOXLlUOhbeElRgD8qC8aQkHVud8VXQFiTq2zvUVxI0aEltCDmc8qHkv4LSzNxMcjkoHMnsKbaB7l1muzpdhmKEb6B3+dK/AJUTxV1MzjPQ7HFKYlAOFB+lEShIkLuwVBz9Kzd5xhI70iG5IjOMGh1HsltLssL1ooMNJIIz0B3JHoKreKo1xwvxrdGd42EgAXcgc9vkaG4nw+8umW9YlxIuPDzpZcdQPpWedbxOI2xtC8MzuA0mTkLnfIzWblklSp9FsyNfxuFPhzMPw2U4XOKy1zYNbtIlxGxnVjqDnIYH0ra8QsYzI8nD8k85UQY0eoH7VTXvHLeSFbW8gLgYAnQeZRyz9KxnGz0NKVmTdEmLAAqMBWUjG1Ri1MIWJl1ouyjmV+tXN9w6SydJrZ0vbRuU0RDEejAH9N6EaCaQOrQsjxLnnnA64PauZprs6k0+htsgk/CkK4BCxyrvgfuPStDZ2rK6w3Daf/wCcikEY6bnpVLEBpLkKhY5LMcKfn2NFw8RlgBQjXGTqI547kGkv6KV+GpS30AQy7EDZuePl3FSiAIQGB1DBRxv9qz6e0LxukUkRmiPKRRvGKLl4sUtlBj8SNjpAycH6jkaq0Z7ZF4ZQxXUAs39Q5N9e9RvOytn+ZepHP5+tVA4jiNXIZ7ZmOSSAUx1I/wBzUsN+ZIgJANG+Co3UdPrT3BsaJ5rw+JrXyP8AzK2wamPGtwqSKBGcfFjamzC3l0+K4PlwHxkipmTVODF5VUZDFgQR39aXY8IFjNypCzpHpJwd8hqFvkjeCRElVCN1EnQ9CD+9WjKzgoVXuCnJsdvWgOIIHVlkjBBXGlvXqD0oaCygivrgO0tu8jHUcg+U7cx6YqQe0XF1cNFcLIAdQEq6ivoeuKgnRuG3BndXkt2A1DO6HkDt8uu1HLbx3ccbxYLMNguxqGmsopbHiSLLhntTHxCGWy4nAEZx5lQkK49P7ZrW2s0D2SQ2ciBEXSADyFeam3MWQNyu+B8Q+lJbcUkt7iRYpsPtkK30O3WqhrNYkTPQT/yejRBLYENIJpDyXO3zqvnsra7v4rucyGSA5TzHHfGP95Csk3Hb5XDxssgH8o2YfKof/kdxI5SN1wdt1IP/ADTlq30QtCRsrtIrxyjrlTzyP1obw/AkURnly07VlX4jfXCkwtNhANSnI/5o63uOM3USiOGRzz8qH9TWDg5DWm16aFZTMSHyVA771JG0gJ1hHXG2djmqC3X2hEgeW38nI6xjP+aLkueJwRF5BCNIywAGQB1/SsuFplNMtTLpVvEQqAMluwH601f+5dcsG0nOo7EbjrVBDecRnkkNxcQQjB0pqBYf7mjIrl7ZWzdNcp5W1KqjSM8+/wBKXA7Ci7dXXiWjWGDL1O/Og7R4o7y5guo1VVYDLkYbPI47CqqXj6RTCcW7NpDBGUczkc+mOVU9zxW8N5ODpMRj16yRtpOdv1rq09JRtmMk3g0PFLhYUKSanWaQM4jGSADgbHvQ95c+HciTwwiKQCM532wB61Ue8teo8t5KF1RMD4uNwcY09e5qG8uPd7drYSO7NIWLumCVC526jlWqSQqsuxcxQ+7K5eSWWXm5wp8vUc/vQvGB4gimjkJlGR4arsQckqe+2aAYvOWaPLct8/y7E8/lRTiSbjEMcYYiMeKW7bUt1vBpWCvh4zHLFHDpAJnVSMbjqQe3Kpmu/DuIANtcurAqdvZaST2i161EFyqzgoc74IP54NP4nayLdRBo4o/CAw2OZ+lPY+yFJLBdCcsM6FYdCSK6qC6ijt2RbeUuGXUxboxJ2rqe0OSJ6pCx04yc1P4hzgnbvUBwJcEf5p6OCDtg4r0EcY5snHXrUZG5HXOc0/V1wd6ViMcgMbUANB7HpuKdnOKQvjPLlv605XUAluQH3oA4fDpGAx5f2qk4oZbS5NxAxjMg8x+XLarnxEZvLqBO4qGWG3kXE6BgMn1FAFba3V2UkluAVQLhdgM+tNkeZbfDkjJye9XSxwFQFXIAAA5/lQs9vG1wkSoADlmxy9PzpNAwIo/hLpLAg76dsmg7i4Z4r22JywRWXfdtv7irbWWDAqSV68thQN/DqmgkjC4ZWViDzQjn6VD6EyO2uBPGsgfUMZJJzg43oaaN34m5STBSEMdzszHb8gKg4K4gnWBsqlzEHTV0KnB+4xVxHJHJLOcAKJQuWOwCgVN2hXaAFDvcGJj5tQOdO1S31nM8pWPGGAMmB/L1x61PqETBEbVKnnjJ21J0+ZFLBI4wzkeHOAuB/KRzGe1H8YxRFBC6RQr5XQaKs4IVhVckFgMau1V8siW6C5ZkKQKwBP3GaK4cJFsIPeMGbRlxz3O53qoguxnEphbgTs2AikntUPBpJJbI3bA+NeSlgCN0QbKPkAPzp3EbReJeGjlvAYqx0nGoDfHyNdbXQeNXiASBV8OLH8wHMj06DvR7YvS3ZRIunmv61W8UAt4A0efElcRqO2Tgn6CnRX+qELFGXOSCegP7n5UHxeV454Qx8yjUAOrHYD6d6qUlVlEU6qbyONU8aWPaKL+WMdC3r1xVsjx2lv4//md8an/rPT/FVlt8KQoNLz7tk7hev3q6QxyL5cEJtjpnlUxYA7mO6t5IZy2ZOfYdgKztz7IzXE7H3qNIW3xg/p0rUFY48NpwB+VVl1xAvFK+oeAW0gE48T0B7k/YU5NLslxvsrLe5ksIhDFFJOkaFYPE5yHO7H0/agUt7ks7bRiQgswXzHPT6Vd2K+BZG9vSscrj4T/IOQUD9qbqQPqlkaJiMhCeY/3pWTV9gzra4is4hqSQb4Y6c4z1oDjns3FxVRecPZVuky4CnCy55g9ie9F8NuHvuIXKEfgRadzvk9s119wqRj4lncPEAMadWw9R2qq/WqHGco5Rj+CWjR8Plikikh8K5dXTGCG55I7786NltH0/h3AAH9Sg/SraOGcgrcTRT48v4qZLeuqof4ECBIGZYidXkl2/OsZQ+HTD8lPtFC0caOxls7Y5BVihKnf/AIoZFtofERbW4EbHOVcNj71rE4NbnJJl0jq6Z+5FJHwSyuFIimiVxsVVs/belxM2WvAyye7qfEjNxFqB1ZiBH5GikktBGg99QjYnVGRn51Lf2UfD2WKea2DEZGuXTkZ2OCNqBMkUcbhk8RcjZGDHFRs/hXND6W1t7guopPba+TEkgEH50alorBdNxZxnTkHxxgj0rNi/hRAxtpwACFyAfnmujnt5miaK3kGGyS3LH+/pTUPqJerHxmhe3khjmJntduag/cUKl3DAh8W8jRc8s7VVsIQ5V4JkboduhoGaWxt2Quxy/IMuQw79qNhSnF+msW+4dGkUy8QjKZZ2CtgsOWKr5rzhrEsl8QkjFUViTVaG4e8KMj6Adi43+RwOVBMLUXaRvI7Iu+nBx64B5j6U6FdFmZOESZheeMazuckEjl9s0BY3NnDdyW9zKpEb4Vk5N2O3I/vQ9+lmjK9vr1Ic7jb+9B8QEF/CkturRyQnzBuZU+noaVITfqNbLe8FklSS4eRmDYbQhGexNNvW4Cs6XC2cxlDAa1XBx881kTxCb8APGpQkgEkY5b42oj+NTC3WLRFqDAdd6VIq28mrWHhcsiu0DAnJHiEbetGR3fD7VlK2YckjcmsUOLXzkuJFVVwufDG56/rTJeIzrECJHGlskhd6jck8Ium1lnoFx7SyW9u8kNvbRKg7ZIqusOM8Ru4i7XBDysWOgADsMfSshc3VzN4UHvDFCNZ2HPt+tHCS4Nt4Y8SNmUIrAaSPXHy6ir5WyHBJmluLqVbQtcXL+Hv53b4f+e4qjh4etxm6lu3YSMdIk+HGdhud+/1oaPh094SsjTPGpGkM2wx1/wB7VbrwrdFLFYEGlQckKOZIHP1ptqhLsFjIiwoaMMr76dwfoBXS3IRsi3klDE6dWFAHX12qxe2hjwbds7AAZ1b9T6fKgZbeaZpV1+WNdWT5fofpUUXuRHNOsQaOWGJI0HiOusnntkY22GOdVF/71eW8KCYPKEMnhjbSM4xjG22KvrPhfjGK2mh1RyRFpdHNUI/v0qo4WqjiEiLI+ssUfK58oxj86vac8pKxbWza7WB5FABwM9sbc+nL9KsbbhhkvQ8qlvBgZCM8+WCSfnWht+GeLBGJQAT5l35+uKE4lbz2l5Kqs3hPGB3wSRy+1LaDmT2UNrAkEeFZgSuNhnOCfnSSWItr2R1AC3MckcYG2kgZAFCy+9RRQTao9YmVSxAAOwycfKrjjBKcPt7tGHklzknGf95VSQpMp+E8QYwa5cM8USovyH+86pOK8UMkgcnCLk4P8pzsRUsKXNpxC4j8FlgeMyI2eak5BB+uKGl4f71Pb2o/8khAVsfET0FN2Z+CWssV7D4smlnzgkGuqFrZOGu9rEyoEPmDDfJ332rqBHsQnDZA5jvyqRSrb6tz1IoSBSFYFWznn6dKIjU5+Hb9a7EZkxXBxkHfb1NPjwC2xB357imsyKo652rkZANx5m2x8qpANkBZdICjT1FDuG94TGQwXyn9xRrFdBYpy+9QRRhsDV9xzoYhrprTIYkgbNg8qrpJpVmRQ6hObeo6Yq7dV0BTjaqG6jEbTzO5U7YGMhalg8BaXQeV0XyrEfxN88+n+9qH95BUyZGJeZO+OwqiW9eK2cSFiQ4Yyd/XNER3bzj41MjYbQRgk9Rnr86iyVKy0ilWR5CNPiZ0k6tjkVXa3UG3lc+LG2kMVwWQjYkd+Qz6VPw63aOHByoYtlQRtvsSe9S3dkJZUlUIZF2DnmPl9aTug7K5nDRWsoJQ22A6qNuoOPQ8/rTf4g17cz8PWPAeUjX6cyPngD71M3gvaswYaoj4c0R+EgdTj7/WhuEW/hteXpzI2vEeO5PT71BPpdXFirqiOMDp5t19Miu4dOksjWMvlkVcA5+I9xU0cjxOIkKyY2x1oTidm7ILq1Ue9RYIHf0q/wCosB40Z5uJQcKtSwQMDLkcx0Py61aI5DOobKjbPLNBROZuJi5k0sZ4ldSH2Q8iMd6IUobo41BubADn/eofYR+lDJf3d17pwiF9EPu494lz8KE+bB6eUY+tXUae9WCCEstrjnjHlHQdulVMduf4tLaxO3gsRrOxPpV7e3kXDeFtspcALGCOXTJFJP6KP1ksFwff7CIEAPCzBRuBttTeNwu80Mqk4UBSnLmeeaquHPJJxGzmX4IIypLH4jvkir24mMsZj+In4fU0KW6LNKI1i8edmAILDGrPIdqswFihVUHkQbUFCySqFBwq7yty+nyoTiPEHQKsIy8zhIlG3zP2q4tRViG8c4wtnbqiAyTSEKEBwcE4qOVsxqtrFmYf+NcbKO/pVBd3cElzPcLMrCzGDI67PK2xOBzwNgK1PDQ1tbWzXSNHPNhdPM5P+70rcmCZHHwWa5cS3sztIP5QeVG/w+1SRFWBWfmWbcgfWiUvofd5JjlYoyQWPXHPH12oW0uFnunIYF2XW+f5V/lFWoxQBsUUcKEJEqjOSFGN6ia7hw2MkA42GRUjyqiHJ0juw2oe0txJE2gKkZOVABz86v8A4IB1WNw8gKrG6nOTgHHptWK9t7cR+FLHxOSKNwRjSzJn12xXocnDAzai41A5B00yS20R4Gk74IfcEfKocWS42jyfgPC+NXEhWGR3t3UrJMlwNOPkM9OlHXnsXFw91e34pLCchyGUeUfTHOtrxCdeGQxrCsavKdEaINI7k7DpWUWcXnFjJeHaPaMkbN/7Mf0rGclHsFHFelR7RcNvroK8atMEUAS83bb9Nqz1unHYb2OIW07IOWuPpyB2r0Kfhn/ZySWbtI2nIbGkjviq+GO4ngRWLhhsGz167/aldmbi7yVt0JY9K6CWZe+AfryBqvWzktuKKLy5miR/gUOWH/19N/3q0u+HX6M0dlfLGXOdLYwF5kEHkdquEslltAbsAzLguY+/Q46UOl0WoNsqYVnuUktlGZI8MzNsSmDg/bYiquXiEPDoYluyH1ckwCdz1z1q/lsJYIdcbP4ijUhJxrU8xj5Zp8PBuH3kSx3MUdzKmWOteWfWp3GuxpYM2vGeHurxe6PFgH4fi39BRkdvPLFBNb5kj1Yyxzp7etWkvsjwyKf3m3hdJBuRrJzUMqRWVm8iNKiq2X0g/WngSlOPZRzyQTcQlEykMrYUq2xx3qwuODCe3D2Z0zjGjJxk+p/egpXhlM0hUhdZwZAOprRDV/A3aIAMsJbB5YzUurLhqyzZlH4VdIbd7lApLlWRSDhs8xjoaIveFPaXS7YGyqW27f3q/tIBxvgzGJ9DoAY3Axpccs/nT1km4lwe5klGLi3JLahk5HPlS22WtVlNw7htxeW1xJodsFsLyz2pbvh0psDN4WrSgY6tu1bP2YljuIrgQ58PSpIA3ywJP51DxG6Q+y/E45FK3Nv5CHOAwznOPlSf4zllM0/8msGe4XwwXipNoTVFGusk4xmnXk9ta8TjM19Fphj1EKdRLNgfkMmrODjPCbO5sbK7uESGa1Qu++FxnbbudqzXCuBHjjyzxXPiwB3ZijD4c5GV5jbFXH8fblkPXb6NfY+5iERQXyPOxLKE3PqcfWgL3iVlY3S291e+NNIRHpRGbHbOOVWFlw6HhVoL2+ymrBVc4bA5Z60JxDivC7u/ja14TamdSCrtHqY56j861UF6RubLFLcwKpV4wCeQA/M0PKjauIMiAatKsFTkPTPOiLTiTTSm2NnCgRdSiHIwRucjl/zSz2iu8zxY0vOGQ+gGTj1qWh5CrJYohJLODrIBJPIbfDVVeWkMd148ESqWG7IMjNFXMqoCCilubg9D29KfPrHDnaLIkwFBA3FZlWV5vZ7aQMz48IaVbvn07bUXdSyXnD24g0wVopkieMDI0kgFvzqS84L4vCJp0Q+8Aa1JGScHp+dZ644fxJrZIEmEbcQiLRK4wGdSCA3bI3ql/SWH33ix8JukmYeLbTrhT2xp/tRnEOIxyeyFrFGysZFQyKTnGnBb9vvRXErGK7tFlLotzLEsc+DsxG2r9ayNrDNBb3VmxMog/DA9NWrP2AoTrAVgtWvZY/Z6SMIJA0yCBtWTudxjoKFurtI7m3FuTogbYlfhPU/Paumktp4JLe2nddM3jRoyYK91H5mpZuGiOHh3DEXFxOvjTN2zy+wFHYFlwRLO8tri6u0JklnZgfCLZGBjcV1abh8sXDbGK1toWaNBzI3J7murRJCLOJdUTHcN0z0qZfLyBz0pDEusHODyxSrheddBmNKactp3PIc6YxOnylR6k/rU8pURhRv1yKFZMvr+IHORjYimxMZKyiQopzjffausZs6wcZA3HWmlWcgHf+UAdPrTPB8JAwbJHQ+nepsETyvrV9KnTnnjn3qmvWErCKLUoUZZiSN+n71YlyyZLnPIjO1QmMOspC6cg4Ujl8jSeRPJRcQgW2tgi41TbscbAAcqjtlZ5BP4Ct1ClgdKgcxWguLfWkcoTMyrpRDvvVXcW0yySDIVpc6t9t+mKhomqIY72MuLd2/FnfkOQXmdqs1nCGGMYXVkjV1boPnVMyEy2T+L59JBzsdhvRdsBxGxkieRQ4PlKcgehFKwsgnHh8V94AJywWZRz+o7EUyO5IvLG0LmMNKcoOWB5lP7VL4Ju4lZGK3kPlJY/Fjn/vSluJEaFL0Qss9uR4kbqc6c4OO/zFT6ItRDHeW6SxOY5Bka07Z5Edtqqrn2gbhV54F5GQuPJKBsfl3+VE8OmmeyURNh1Zhll/8AY8xTheWXE2k4XeoizlN4XAxg9VPfr3quyimfikU/EJZbSdfCJDOv8pbr61YveiB4p3BkjDjXg8gev0rELY3Lv4dvbvKGLNGc4MqhseXO2fTnXo93FHDwNVMEcUhREAXfQ23I+lQot5FFtgtnJG0jXGlI2mldYkOQSB1P0qZrR720utxrlXChv5apeCTh+L+4XLs80SMBjcIc+Y5+1XE10I5IcOAGeRMY2IH77CmurZUXaIeF/hxpE3xgHcdMVNLO4mfGCgGM43FSW8waR/KG07EDmKjnRAoGQrPvtvtUdIpBBuE8HwoydC7sf6j6VUX92zXks6HHu0BCDGwZts0dFchFxGAUC4Y4zlj2oOayuLu3mOp9R0qCOm+d6G2xlXwfh4gv7aa/Ura2pLopG0kpHMjrpA/3NabiRuJI7aRVMckgPhAfys+33C5oa74fNfXiEscadMaHkoHU/rRl7H/DuH++NK88tsjuGc/E2MZ9AB0qo3TXgkqIrhXvgLO0JW1gOg4HxsP0A71Yh4ODWDO+7vzxzduwpnC4xa8Fh1nSdAklJ55O/wC9RGaS5mS6kiYxxt+Ag6nua0WM+gFW85WFVuc+LISWU/y+g9BRcVymNsYxzoWGBxrklYGZsn0+QqrK3ENwzzuTqOQoGw9apNolui+nvBGpPbnmqk8RkuJ5lVRojVST881QcR4heRuGyVjRvKxII/3lUvDriW64beyNKA7SgSvIcBFA+L9dqmUmCdkKp/Ebi6vLpCIUBjQk4GOp9Cam/hphACDCEeVWG4FH21l7ysJLFLdB+FGf5yP5m9KOtImlaW4lIxk6QR/LXNLS39mkHtyUF7dLYWq60VFVPMDgDbrWbvuOwSMkMUqDxRzVTgfMdT0rS8bt+KXCyW9t4DNPnQphBHh9dRPI8qy9r7F3z3mJ3W0cDUG0agcbd63UcUZStsOgnsmdgJJXkK6lY7g46b1M62YspDLOsWSoOvYBe+frRVrwfh9jHA97xKOcOhXMr6Au+2kA79c1ZXKcG4jbvBqtPD0jX4eNlHlzmhxrLHGygE/DI4lT+NQtJjToU5BTOwGeu9Tvw67hjVLSf8BlyGjALjsD6VleJeyxa4laxmV7eBhqd1K6RnGR3Aqz4D7O38M6s/F2WOSTAjjJyc7gZPTvUQqWUW7WGLc3HGUv4Le3kM8r5LxFBtj1OKKjvjd3SWUvDJ1n0fiPjUhBHIkchT7vhckd6ZJPEZgxIbOME96uuEiXh0bSPI7QsukRgas5O2/Wtdq+ERlkobm1sba7liMas0gVkQgnfGPrvVm8D23s5crBFE7xyLGdR0gK2zY+9Sfw1W9qUllBFtEgEOpt2PM/8VYzJG8d7FoOHkyTjPI1ltrJRSeyAisOJS2E6AG6/ERgds55f3q/t7C2toL9jGqxyzODjpuQd/qftVfLw5Lvg0TRkRXFvJqB1YOeemreC4TifDJcI0bOCzITuTtnB6HNVDqmCxgrvZuBrJ7lTqCny5OPMBsDQ/GeC++8fuTciQW0kWY26aiQMbeuasIQlhYtdO4AVdRbnluQFPjknTh/DdbMSFWSYA9c6v3pxeMlNGL9oP8Ap8bu5SFLko0aFy5OSyZAwB0wOtGwez9jYcLEPCNcM8zaRJI5zIgPmyR0o32v4LxK7vFfhdzcNLOGOHkIVVABIzy54xQPC7Li9qkqcVZmmlxBHEzAsNXM56bbVTfhm8BEFgklm88pd5Zz+GrjVjkB+h+9WEvDo4HjC2yOZF0+I66tRHMLnkOmcUfbwvBYLFAfxYiExITjA59KLurRNAkZTIzDAIJ229K5tPT/AGc7NXKlRnDY8Rt7oNbfhCRSrBSMEc6sJWi4bwlrlgGuGUhQOpP/ABRrIIrIuVjDBNS6cjcd6reJ6BBa55RxB2JOcE8s1o8DTsCZSxGTnOC7ZwQOv7Ub4rm21JnJYZVewwaDluhHwxVkwqyDU22+M7feh0v/AAWRMAiXzCsvRsu5eJ+JfTFZB4SsFBLYFR8SkhlIcFTJBOHjC7jt9cg0Gpt/eYVcoUbAbPP5/fei+IsMpHpXJJCkDt2+1VeAirB2AMxdGGk4U55YNQQ8AnaS7eGPU6bFGbdsDp36VY2dnFcW2mViElGpiG5DpT4p57W7KuxYxKu/dRTSXpX/AAzHBIluuJrBJDkpJiQN8+R+dX1souuNcR4loOhn8KAnfyLsxA7ZGPXFTWl9Dde0V1oR9CHIJiIO45g9dyPzqxvX1zeBbrluR0jbPYVaVRJ9LXhsLe5q2Q2o5ziuqWAiC2ijG+lBn511dCgqM3YgYMNSnNThg22enM0zSq5XAGfpXLkbcycHOeVUhEjDI35YqMRBlzj/ABUoPlwT1pwH3oAGCKoGnAIoeZ8eVRgnYfM8sURPsxO+cZxnrQ7hZFJlAAG23L/fWlQmDxqGUjHoM8x6U+UYjBJGWO5706KMZ3yx7n9qdJgsIyDknGAKBEVvqaRpWALcsc/pQt2qT3QAGQBqcj05CjJDk6dgqggk9aFnBRWVdnICkfqPzpMAGWz0SRvGFAcsAz7hc1Lf2W3i24Ebqo16F51JJN4MpBbGkA4C7D0qZ5yI5CQTgZUZFQ0KkUAnVriAiVg8rA4UHzEDcirLiUMU1q04H4sIB1A4LJ1B/wB2pALe4uoZI2wVJDgbAA7cvnRF3ZzxxO8JJZAQARk4PMGoSElgp+GTNYwILjLW0sjGFycsPn9qm47wJeLhLiCXwL2MZSQfC3YHHbv61GhglsLO1I/EFyYyDtsQcEfen2121jfrY3CHQDpWXPLsPUVKlWH0UkmqAJuH3dhwiwkCtrsWKsqkMN+o+tE39683Bob62kwwlUSRNuCw5H96mju1tr+bh163iWs2TCzfyg/yn67UAYZeHzugbXC0qvp7AHIOO+KTdCrGCt4FZyx3Z4nJdy5s2I8I/wAwOcqPuTjrVjcXCScPNzGSfBuyxJPRs/25etA2Pim9FsSREjvNIV3BY7D8v1NT8RXwuBXkdsvnKq+Mc9Jz+lJSwT5gsLDiAZZDglydh6UFb8Tk4jxW7aMZsrUBNXSWU88HqAOneqqO6KezMIgErX13M0SL2zzYen71bra2vDuGQWto7EgA/wD2Y9T9c0ndFRbZYxoyKrEnW2yjGMn/AHrWgtLf/slQuC53cgde3yqos9axlpDliQCD0PQD0qytpgA0RPmTn0znerhg0RIFZpAseAxO7Z5CpOIWy3FhLFqwjBUOR0yCaaLiPO23eobq9V5DAuWfRq0g9NqvCQEiI1xFAjbB/Md+nQfKipEVFKquCBgDpUdtIkUQaQgADGAdgMUJNfPc3CwW6eY51E8wtNUkImQzFyP5QOR5ZrpFEzMjIWdNyV6elIdSPHbRHE0g2J30KP5mH5UnFJ4uE8Jd0IDfCuWz5u/70/LFRmeOXEEHDblRpDqQq5x8Wck1UPb8Sj4W9zb3CLbwESyBh/5nIB688bAdzTnHj8LuDdIdM0yqkoGPLkchz75o5bVuJNHHG/g2tqAUXfYDqe/L86wUsia8BLDjntAUP8SRkimGnW8WhlH/AK+nfatvaOnEI0SFj7rF5QyjZyO3oKxE9jNxnjoskeb3aLzz3En8wPT9sVurIpHCTDHqt4l0okX85HYVrFjiqQXBaC2BJ3Y7s7fzUNxKBbywlt2LrqGNS9Ks4pPEjUkFcjOG6VDPNbqjM4J0jpWrcUsjSb6PPOJ+y7Xcn/dxNJGgBicMTso+HFVnjWnBLyzN5bTyQZJLWuDhumR1Az2r06BYryEyZdd8EM2azvGvYvh99cLcvNJFIhzkNkH0IrN1KNrIqaeSjUWvE5w3DuI3CYIHhTxBVkJO2D3z3pZ7e/jtoVmgMDK45qQBg7b1cWfAI7eaKQ3GDGdYbAZeexwO1Xdxf213HLbi6gkmjKjTy3O/Lr9KNOKiq6Ca3Zsorjh0r8MVpJYp5G0lFxqB2OfmMVDb35liVZLbSLcajIDhcgbAAb/SpLCdHvboTkJFbLqEe5KZB7bVYQm0NlbvBOrBowzBticDJ59OtRtk57rx8Gtu2qyY7hntXZ8b9oktYWmEhYiJmXY4+IEcx1weXyrcFNNwAdKRkBgG6H1NR21ra3Fs0stugidSiKq4OgjBO2+TWauJEsrZuE8OuJdbagJLhySincYJ7cqqXQo2uy6tpfHF94ZUtBLpIBB1DmD6dRVvGlt7xbuAAZUwQc/nWXuWhs7FYLFX94EYhcxfCE55b69fWruzVobqKLJfwXQFg2rnzBP1pRwyxnEYFlvY+GRhRGyayrbgHn9sVBas0vCpJdXnkuRHGFONK5A/Si70e7teXJ2fw2KgHLZ5UHwqRBBbtIdFtbxvcSs2wznbP2pvsrw0a4W4SIY0qpHPlgbVQ21vFccaveLzx6Ut8RwjrgA5b68hUV3xQwQDiaLIIBIDjPRlIyR8yKF4fxVJuDyyS6x5GTOnyl8bkddh+tNyM33QdYSXFzwH3t48szOyDV/LnI/LpWgsoIpk8UlmGNIz17mssnEEtPZnRCc+BA77Kd8nSv5n8qveBXMdzwS1mjBYCMAsdzqHP86cGmKslbx6MpbvHH/KpGx5fSqW9cnhEMWD4053wMHSo2q0uS/ELiTDafMc46rVdxO3J8GZ8rFCQoIyOfT8q5322bJFbdhHvYkmMot4yo0p1O1HW3Bhdys5kEfPA5j0+XWobVIfeXMzmQAeKwJ5knYfnV7w0CdkCNnQcknkP74qFljGtwpXgE0qlEA0x4Hmx3NPlstUoaf4dGFTOTk7Df6Vo8hkBG/0oVrfXM0hICjmT1NbOHwlMoZYXgtyjFRlsaz/ADjt6VJEPe3XUoXwwEBB5ipb+A3EmkRnC4Oc1LY2rK3lPmxsCOVZrsq8B86RwIkugtMuUU/1DkPyoiwtWt7LzjMj5Zj29Ka1upZElctqbJUcs/tRayqyso5g43rqSzbIY5I8IOX2rq7xl6EV1Xgk5ge/1FIrdsZqYgk/tUZGDVUI4DkABUoBxTE5YwfSnDnmgCK4QY1deWKDkxoGVCscYI3qyKhxhqhuIVZdxnbahioBXKJuAdPTHXtT449wWY5PWuxhiNOSOvSpNtAyAR2qQohKuspCBR+dIsYBLE+u52z+9PZcENk4bYFudI7Dc8mPc7H1oYgCf4y+N2OSx/Sg3U+JqVGdiDkb4o+WLVI7A6nGM+lSIgBXG2+dqhhRQvw+WNnlhkZtK4dTyJ9f96VoYboTwxuQVfSARywR0qOQqh05x1Pr60LLPpUshAyOtR0FUZ/js7S8RtGi0oPEBVv6Wzg/5osXUVxJ7te6BODgdM9sZ69arpY/G42qqfKreNgH75HzqXi1g9zJHKuGYYATGNJzzz35Gs2SrH38DPIqOFlDnxFcjGDyI9M4BrhO1wAsgGpRjOMEj96KCvJDB42S6HYnf03+dVrtnijRDYImoA9SaislMmcLCWYAAkYLAYzihGuR71GAxYlwBgdSe1ESz4gzkEMcgk8u1VEkyRcWs3UABDrI9B2+lOiA6dktoZb8xBpVdorfLZBOo9B1yaLW3kjjheTU0oZS7HbTQdrJ/FOL21ohAt7KMyy7beIf7Z5/OrpnJVn5rjCIeZPf1FU0iojXv3hu1iZC5I8ucAZ6H7Zo+ykK24MjeZyW1kVXe4S3CLMSDI5xqbp6j1qS9It7RkcgFyiAZ+LJ/wAGhX2WS3N00OoadTLkbcjQPCriZ52V8hpTl2UYwtG3BjlmfLaFtwMHPLPP6cqEgeO3gRY3EgkYBCeTDrSfYFhdSk2EksQZIoM5Df8A7CO1J7PzlmnlYqSEy4zzbnjPKque4EQeczACLARQdw2dhjl1o3hEb21u9xKhTbVpUZ1f4OeVNPNgWrS/w7hs90zq17NzZmyFJ5AHsKoJRLxfwIIz/wBrbFQ8h5yufi+tW0qlrdVkXWxy/fP+9qq7y7uLGIWPDlUyNga5BkKTzbHpSc7dPobQDxfikUM9xYoFRo41EQIGdyQQAfQc60Vnae78Pi9FDhCf5vU1lbPh0cvtELq9neeUyLFDjA1MoyzHpjpitZeyLBYybsQy6Bjnk7beu9JZYkZ/hlzccQjuI0XSk02CVO7KNic9MnNamO80KkUEY0DCjt9KzsMccNv/AA7hLjUT4auf5VX4i3rk4o1y1haZZ5jp+NgMnHpVJl4Stmga7CjbUTjb1qGSQtA8qMABgZI6mqFPaC3kh8RhIQTgNp7fWi4OO2i2c0yy+IyY/C0+YZ9P3pv9uyVKuhnEHveHr71agyJjdIvlzweYzvQfC+NS3kLS30qLgYydiTnoB0p8/tBCELyeCq4yCWz+1UVlarxq1nm4JmCRRho5kwm+dlffenFbcRM5ScmW1/JCv/48q60YY0SDOc9qtLe7sBJHJdCJJJQqBXYFtQ5b1mOE+zl4hM/EcNhBgFsyDT1yNiMgfar60NtdlCYkaUPksyduWM0NlxWMk0dlaWnCb65ljj8ZhIpOcA52H+mq+xW3vYrWAMVi0DUVOTttj5c6F4/xH/vIuHlmWSYnSQwyDjPmpfZ6Ga4jlbxATGpAC8xnGcZ9KLso092sdtbsYYlRAp+f0rOi1E8v8Udw8i9GGcjP+4q94i7R2IkGsoqkEg755AfWgIblYLNE8JcPjCEDJJ/5py7AW0V/c5bpA3jTeUqRqKDPT0xVpmOHh8SK2sMPjAAJI6/lTOAoyRYeQvgsRqO9D8ckls42kiwYwQ6KOY7/AE50dRsZU8aFwwMoYhVjCsCN2Oc7+tRX11HNb2HDI2IWQCS6YZ1aE30/U/lVvMqNw/LkOs2CR2671irxLniXEbuO2wEUCNcE757HtWbbGbZ5rS54ffo5Ro2UBNO+5U4A+oFU3CLWcWaQzx/HnSG6A7naqyS6mseEeAAXkdcK3Tnz+e+1O4XxW4F7F4rs/hgJp64P71Ln0hVmzTraxyxTwfy6wNx0H+aJtZE4Va3GECQohbCDGXYYz26UBxeSdbaM27FQ5ySp83+7VB789wLe3uvLGfxZTjoBsPvVp0IK4TmKyjupkOuTJ0s2wHMn7VUcQvZ7nicaBC8aliI8eUsdht1o9Vk8Mzsu7g6UzuqjoR0NAWwVHmZSxkkIwzc41647VD6oonSxyTHkGaT45R/J6VbcHhihciBAUXA55JPf5ULBA6W5jaVoxINTgDcKPXoatYSIoo5I9vL5EIwQD1P60RXoi2kywAyApHfGagl/GGBvGp39T+9AQwvduWkYaQTknr/verEKFiVME4OfWtU3IAZoSVI21EjcdqekTwrgEKDzY8z6DtRUTI6gKNW3IVzBzKgbAXV8IGc/M01GshZNgBYzvyyT3FBGdVJYjZznJ6Us9wyoFU75wcdBQ7k+IoYDHfvTlLOARZxRgxguNzvtXUquu/Ybc66tklRIURmmsPTelU6lBpwHflVCIs4G1OHfO1KRk8qQoXA6UAPG/KmSnYjoKkACjHakIDjINOgBkUYJOMH8qcVBU5GOuRUrRjH0od8g4226UngAabVy6jfOcn5U1FDAN9MkUSq6idZJLHbel93wTtgE7VIismyHZv15ZqNZWZioBZjtijrm1PUbddqHW1cadxkfDneoaYgOYyMoJOzbHFAuWAOrJONscxjpVxJAXXYYOdxjY0BfWw0sF2JBz6etS0DKHhvnu7md/hOAufvVhNIodSD5xg6sYDehqGNDDEFEeGVdKsTsf7VCzNMobfwx0/x1qKEixQLMQiFvK2HXr35/nVUPENjd3McKs8pGnOPMBscD9643bWt+/iMoSW31JkHGpQd8+op/DVccItHky2QToA6Z3BqfQu8FQeJxToreE0WmURSI3xKOX1xtQ/HoUsrJLuGUs8gMeW3znqO3KncZ4RNI7yIQjI2WVT8S+nc+lRQ3n8R4fbLcBXMM6KdS7spPMD8qOif4Wvs/aSWvCF1KVuLr8R27JnbPz3q5/Dij8NNQ8TCptkgdTQSzSNEzzavAVsIoHM9AKld5pbgStkEDCIo8p7D0pMtYRc2ro0TvkbMc5PQch6VVcemSK5s0Bzqly2Nyu36VKGFvb+GGKqMAnrmqr2kj12dtMNMbqx0r1YHnv/vOqbwMr5+IzYC7sbqQOD00g4wPnirlIlW6jVUAEaddyMnmRVLe20lstmsgErsAyouQFAGw/Wp34o9xcTTLqjRlCKoxknvmshk8yFZ5PCVi6Z87DOc7Z+lXVvMrXEUDEskK5d3OMNgbmqSCfHDZJXCrEGCjnk+n6bVPwhTLcGFl1CU+fJ/lG+P0FOwRopHZ5g6vqQpkEDbJNATQkSQyL5XLjOOgUE4+tWsgKTQKQMMGGMbbcv3qt4k4jaJQxBydh0BGMik1WSjL2V3JZ3fEOKTx490hMUKnceIxzt+dW0l1Ja8NszMxaTSJSXPM4zv9T+VAcVtX8PhnCwdJnmaZyg58gcn5Zptzc+9WDSPlMq6oAc6VyQufpREFgI9ki6Wk97c580h3z05/Ukmrj2h1T2EdgjSxXF2y6NB5DIyT/agfZmxkawt7mT8OCMHw0I+Nyd3PbsKOMLNxCW6nlLt8EeCfw1/zVJ0hN2A//HHt7doPG1AgDUm2/c1JwXgrWXEiZGeWNlZXyPK3Yb8xR7ThVx4gLncY7UbBZtc5keTCsMFDVp2yKMpxiPhFrfzL7nczaQQ8Bk0pv1B5/SiuH+0nDOH8Mitbe2nhEWQFJDFTnJzvvkZqz4twG3vUYK3huQMvzJ+dVa+x9nY3BuhdzBUXLIcHVgdD+1PKBJ3gvDdQfxC0j1gR3CHAIxkNQFq/u9/7u4AVMk7c8VVOJLjjbMsTx2CIFhdttI5kD61b2kUl1cSyFwZFGJN9z647GoTtmpGbYFLOdzG9zLcalGck5OTjPQCpILp7XikoRFdZnChlwAu/Pl61QcMu1veOR202oRWgYKM4GTmhLm+mt72Ro8ZzjJOAew+1UmJmm43xEM8MSucMxBiO2r51II1ubGUgFXXGCT5lx1z23qDhlvDxK9SSXV4UUQIGMaWP+miOLW8cJllTVh0XIz5WGef96feQRacLgW293BP4kqEuM4B65x35VW8e4kba5kikVpEYkFWG0Q2APfrVnwWSS6kaYnTGqrGidsDJOar7uyju+NSPIToXU3n2Bx0+VN/5BFRPM8sRtQkkccUWpmGNscsnt8qj4PaMY2njZdMshAfHTftuKdei4tZ0KuskTZCqoON9tz37frUlnDLw/wBnnliBWQtoXxB5SD29cVNDKrimueeTQVYKoiTBzjHPPrk0Pa2pWTWS2VOcr32+9GTQa7CNGU6lUknP8xO9CWSTPdPEG0hlAweWPQ/asWrYy/hv1vtMEYJYDDnnkf7mi4LNbgOFTVqKrudiAdqrOG2WOIR+I+mNgQrBcD69TvWmiQQLM+nAXl3x0+daVglASwzPdJbrEBEv/lcnJz0A+VQ29ukcfuy48SV8tg8l7flVjaxMlgdJImdizEHfBPShY7SOPiXhnxChByQN8Y3A/ShoGxzGeWQNEDLEjatKYOvbH0HOjYrW4lBa5ddgMRIdvme9SRQzROHRFDgjLD4VUcloqFTlgxypOok86ajYCxWxijAUqVHw46UvgCQDVnT/AEiiZAAgCqfkKfDGQN8Vqo+ARRjw10bYzgdqkb4gRz7VIw5AYHWo3+JT1qqoAApl15DfapRbg+ZhsTgCnKAznHI+tSyeXGe/OoSAcAo5gV1KGL7opYcsiurZNCoIjXQoG9SYzSDbmKXNWI7kaUCu511MBCdq4DAxS43zXUAdUEib5qekYZoaAhRMHOMGlJ2O1PPPc12ARvU0BC8hK6fzpgUMfX5VM0eeVLowNh9qVACTQ4BxVXMisMc8HmavHHMEbUBLEpBXGc8zUSQmZ545BKwz5CTkY5VIlsCseQNhnJ9at1to5SwOT6+lRXtq7wskYGW8vyzzNZtAkZ+ayi4qiM8bLHltIU42z2/P606G0NjaJDFrZYjkMx671p7ayXw8FirAYVgOQoWS3Ph4dtySNPQ0nGsjUfStj0tGBJboWzucbD6+lZ/inDYrXisV5w9Q8XijXHjOhj+xrXpGFULuM8wemOlZ++hnhtJZnRUCAy4HMgNnAqXZMkE3QN7xAQW2nwrVRqAOAWPy7D9aiFswvQoyDpYnWcbetCcAvswTyOSzSsXbbfJO35UXcXMscskwUeLoCR53y3ffpTwxLI+W3lMwhA1TYDFc5A+v1qp9pp4GmgtAVcREq4Hwqxx9sAUXxKe4srwiLPiPEEEhJLBm3JHrVLxSyNlKqSY8TSPFB3wT0OOtSy6F9obkvejQwOiNVwOnU/6KFtreS4dbYEKir4kpZsBAe/ry+taTiVrB4dpPJARchAyKx+Egdhz3p/s37N+NPJLeu7bAlWxiXfO47ZpKNugocLa3n4fG6GVYIzkYTeQ8ht1z0qKC1khmaZ0EKSS5ZV/lRdzn5kCtdNYwiWNyP/G2pR2PIVkfaPis0XDtEak5ZoGK/wD33+uAPvVSjtAtZLlXubK6MmlJPFOjOwAGR+9VLzz3CX94g1Rw4VXJ2Jz2/wB50KUlHCbQqmoqDgZ/qB3o6CPRwqQZKLKTlV7eo+lYt26GhkLOyLPIvjXvgOmtsYQHOMDvvzqtThcknhQSMy28ZLsQPiP9NW1lazrkKzAuBhhzwNsf72qyuIBoRGIIIHLlWsYiZPZF/wCHRW7tuxJZVGFAHJR6ClnjS3UlzpUDbvTLeVjMwVfKMbg8l6Ci54PFI1AjGx7n5VewqKvsgs4Y7tC2lwCNOSBvirSCBRGAoIHSnWloFiQEDSBsO1HxxBBgVcNOhOrwVEihZuWCR1qvmiMkgeZA4VvKmTgf7itLJCrA7c6Dki0gqQOec4olBjTozV/Er2srQqDGp1BAN89fpVBJc3fD5Y+KIGKwfhyxdSh5fTNbKS2GplQkKTse1VsvhK0oMesyLplBHxr0rncWpWV2ij4HaLdwX/EGVgviEx8gNzk/qKZJw9FbIhkkYu0glEmNiMYxjffej5kWzs2sbbJWSXV5uoxy/wB7VoraxUW0fiqNSoNqqKySVvBEgtIDAg0OzHyN8RB3zj/edVnEp5Le7mt5GOhVzGxHNMVaXv4V4BHnJzgKM1Fd2guVWa4jwQdwRqwGB5/r6VdDQR7PXqvwdXTC5JOrfnttg1Ym2kaHWrecDqeTE/7tVZw6393sbW1MjnOZyQcFfT5VfpJ5FDFBqGNIHM1SysiKS5t5YbmJGUaNIyrDftt9TU97Gl1bw2iSrpUjWp3YdtvpVnMf+/t2KEqwYa/T+1AcP4er389y+nOogY225UVQA13wyI2wVWBIPIHnQsHCYoULgLqkJOW3Pari+QRhiNscsd6rbdZJbksGGRsVxgip2jJIOHrBrkO+2kZ/WjZYVFpqZDoznUTyoqOLLAYOkDvQfEGL3Kwk+QDU4B69KbWBEnDPEZmdtQRzlScYI7fIVPBa+AjzTP8AjtnJxkKM5wKltI3KjUAB19fSiJU1hVB0nmT2pqOBFYJQDpjDtqbyg96fbKVGqVg8g7dKW8YwhY4SA5OKW3XLbtt1HLzVCuxh8WGUMR0605nCnGOdLEAq6cYFRlSZCccuRrfwQ9d28x39Kin6fPlUijcHp1pzjIX9aTWBg8SYbVSTHUwRf+KnYBUyBvUSRiKInmzUqrADRKYhpC6sdQa6mkA9q6kOiyUA5p2n1pE5mn12wimjMbpFdpp1dVbUIbiuxTq6jagG4rtPrTq6jagGaPWu0etPrqNkQG6PWu0+tOrqWyIWRNCGGNRqJ7NH5saKrqOOPwLBVso1JOSc0jWmoqfEOx7c6LrqXHH4AMtqF5Ow3zUL8NifJLnfntR1dQ9KL8HbK8cLj1ajI59OnypkvBoZ45EkdmVxgggYqzrqOGHwVlAPZW1QLolZcbbKBmnf/G4vF1m6lwNwNI2NXtLS4YfAM+nsvbreR3TTyO6tqIZQdRHLNMPsnZvdi5mmkkcMW3AGTnO/etHXUcMPgWUsvs9DNM0rzOzEADIHlx2qWDgyW6gRzOCOuBmrWuo4YfAsDkshISTIwJGMgDaqO49jbe5Dh7ybDTGXGkcyMEVp6Wh6MH2gspD7OwGDwjK+nAGwAwBT/wCAw6AolcY64G47VcV1HBp/B2VI4JEudMrgEcsCubgkTEEyybbchVrXU+KHwRWw8HhhkL6mJPoKk/hqFstIx9MCjq6jij8CxiRBBgHanaKdXU9kQGaPWmNArdamrqNkQsDaxRgAWO3pQM/AEm2N1Iq9QqjerqkqXpQfaHbKRfZu2WaOTxH1IMHYeb50bHw/QMNO7j1Ao6uoWjBeBbKm64FBdDeR1PoBvUUHs9FAWIuJGLDmQKu66nxQ+BbKu34LFBg+K7ME0ZIHKp34ejqBqI+lG11HFD4FsCPD11BhK4I6iljsEjY4dt+mKMrqOKHwLZXz8KjnOTIwzz2FJa8IhtSSHZjnO4FWNdRxQ+BbIvd1GcZpjWiOctv8xRNdRxx+CshEIC4yaXwhjmfnUtdT44/AsBk4ekkmsuc/KljsVQ58Rj+9GV1Tww+DtkXg88Ma7wAFxmpaWq44/Asi8EYAydqQwg435ctqmrqOOPwVkRgUjc5pkluHO7HHbFEUlLjj8HbBvdR//Q/auomuo4ofAtn/2Q=="/>
          <p:cNvSpPr>
            <a:spLocks noChangeAspect="1" noChangeArrowheads="1"/>
          </p:cNvSpPr>
          <p:nvPr/>
        </p:nvSpPr>
        <p:spPr bwMode="auto">
          <a:xfrm>
            <a:off x="155575" y="71278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08" name="AutoShape 4" descr="data:image/jpeg;base64,/9j/4AAQSkZJRgABAQEASABIAAD/2wBDAAgGBgcGBQgHBwcJCQgKDBQNDAsLDBkSEw8UHRofHh0aHBwgJC4nICIsIxwcKDcpLDAxNDQ0Hyc5PTgyPC4zNDL/2wBDAQkJCQwLDBgNDRgyIRwhMjIyMjIyMjIyMjIyMjIyMjIyMjIyMjIyMjIyMjIyMjIyMjIyMjIyMjIyMjIyMjIyMjL/wAARCAFqAfQDASIAAhEBAxEB/8QAHAAAAQUBAQEAAAAAAAAAAAAABAECAwUGAAcI/8QAPRAAAgEDAgQDBgQGAQQCAwEAAQIDAAQREiEFMUFREyJhBhQycYGRI6GxwRVCUtHh8PEHJDNiFnI0Q1Nj/8QAGgEAAwEBAQEAAAAAAAAAAAAAAAECAwQFBv/EACYRAAICAQUBAAMBAQADAAAAAAABAhEhAxITMUFRBCJhMnEUgfH/2gAMAwEAAhEDEQA/APe/Hj/qrvHj/qoTR5s0u2eVc3LIdBXjx/1V3jx/1ULjeuIo5pDoK8eP+r8q7x4/6qEpcbUuaQqCvGj/AKqXxk/qoQD71wHrtT5pBQV4yf1V3jR/1ChTjrzrsZo5pBQV48f9Vd48f9X5UKFIzXaN6OaQUFePH/UK7xo/6hQmkY5V2jFHNIKC/Hj/AKhXeNH/AFCgyMUuM79KOZjoLE0Z5MKXxUxzoMKCRS4o5ZBQX4qd67xU/qoUrnrgUmD/AKedPlYqCvGT+qu8ZN/MNqExz7V2n13zuaXLIe0M8Vf6hXeKmPioPTkczg12MA7/AEo5pD2hnip/VXeKn9QoPG2OYrsUc0g2hnip/VXeKh60HyGKcNznH50c0hbQrxF713iL3oauo5WFBPip/VXeKn9VDdN/1pBijlYqCvETvXeKn9VDYGKTFHMx0FeKn9QpPGj/AKqEK+tIV260uaQUGeNH/VXePH/VQZGRt1pNIHTBo5pCoN8eP+qu8aP+qgQp5inaD33xRzSHQZ40Z/mpfFT+qg9A60oGNzRzSFQV40f9QrvGT+qhCeWOVdg5IxRzSHQb4i96TxF70MBtS4wfWnyyFQTrXvSeIveoBypCCdxtRyyCgjxF713ir3oXSOVdpFHNIKCvFTvXeKn9VCnGnnt3pDHnJ5fWlzSHQV4yD+au8ePONQoPB1HfcU0n6ClzyCg33iInGoZpfHj/AKhVfqycfnS4o55CoONxGBkuK73mL+sUAwY8udMUE/Kjnl8HRYm6hAyZBSe+QHP4g2qtkbQreX5VDgyEY+5FS/yJfAot2vrZRkygU3+I2v8A/ZfsapLhH8IhTt1I7UseUh3V2kPlXHT1pr8iT8FQfcXdtJJkTryrqpGhOrdS3rjNdUPWkPaaQnYZzzrsb88GnAHrn0pcf8VVDRGRnkSDXAYGelPwQabpOaKGdjeu05p4G3yrt/8AiihUN04G9O013Ku5CgKOx612PSkJP9s12T/igKHYGOQpMCuB7U75GmAmBmuxn5UtIW/00AMKduRpNBzmn5paKDIwLse1dgjl8qk2zSEDqfpRQWR49PnS49PrTgB8qdjO1AEePuKTFS6R2pMDOaKCyPB712Mnv+1S4HbNdiigsi012nsKkwOddjFKh2RDfoKUDfpUmBjntXAelFAMxkb0uPvTgK4+mM06JG6a7T64p9J1NAxunvSaaftSZx0pUAmj0rtO370urPKkLgbmjAhCo712M/4puv0+5rgw05FIdDsD70uKaG6Af4pwydxg/SmAoFNI2/enk52HKm4y3OgQzBzy3p+Mc6XGxP70hx33pDELDO+e+1ISO1JtuN6afTn370rHQ/PenKdhqpgHQCnD5U0JoUgAknO9Jn/FIz4559aapJBYjHbNJsdCkgbH6imO2+xNMkkxtTVU4JON+/6VFjHK2RtvXafOBg8s570kY35n0zU+pUGaaViEESg7cv0p5jGPWuTPNtuwri/m0gfM1SSExhUZx68hS6PtUiqBjb71V8XuJ7FUuIdUis6wtCOuo4BX1/WnWLAcswmkITBG4GamRQ64xjG1AWpEqrJbhmV+TBeR9QeVWUMTiMZGMDrWEbYM5kX3c7amYad+1DRRGSJQeQO29SmVpJDh8aQdOO1SRRhYwd+VaLIgf3TtpxXUZmuqtqHZKpGPSpANqhXvUgOO9WgHFQaad+Vdq6Zpucn+9AIdkY/euO9MBpQc0WOjvlXfrSgb5pRy3oFYgXFIRUgNJgZp0FjQKXHpS4x8qTkf3pAcajYc6k601u3Q0MaGZ9PrXb8wd/Sl652pfptSATJx1p2T8/rSfrXUwOHP+9L9a7611IDt6XPTNNJxSavSgVD8np9qTO/Om6s4IG1cCe30osKH5NceVM1fSlyetAUL867f1ppJ5UhJzgigdD+QrhnG5puon0rt8UWIfmkz3ppb059aQ5xjr60AOOflXZ652pMj+1KOe29ADCCeR3POmsSAFB2A5k1Ief6U0qD09MEUhkQJJ6Z64p+MA6sgDbenFMD16UqgA7jeigEALDAG/WnqMjPL9qbsBnl8xS5JzvuKaEOHzpflvTd6TVkkEfnQA44+tNJH+9K4/XH6V3TH50rGIcA0hHXG1djbI2pRt/ekAmSBvS5J5/amjzNy8tI53yeQ3+dADSdb6cZHUU4noMjFJGuBk5JPU04rg/tS7AHfdh5QQN9q4asHJ+WaJwM7/nTSi9NsVLQEQyqljgAZPyqGAs7CVz08i9PnREmgKQ2y980IGZp2G6qPhyOf0qboA0yeXJ+tIsh5hTmmM2FGeuwpdwmANz+VPcBJ4uptK7Y6mswtheXPE55OITPND4pMcbsdKDpgDqO9adIwinGR3oeRdbEnOe5G9Pc0Ukiqiifg9sWUzTQg6nJOp8ZzqOeZHftVnFxNLmyLKwYkZBHJgetNCESNGRkEYOaoS7WN2kRCrAToT0OTt6D96zlq7cobjZfQK0jSN8IxtRYJC4zv2pi4SNcZOrY03V+IpB2A1E9Nq1i6RmyZnVTg42rqzr8RErtJudRz5TtXUnqImzSqMZPSpOXXemhegG9OHatbLZ2OtJ86Wlzv1zQITr1pwWkAp4FUhCdKD4lfw8OsZrqaRYo4lLF25CjTyrKe3fCZ+N+zz8Pt7gQySSxk56qD5h9qUsIEjFcB/wCqskfGTFxiRpLSeTRFIqKBH22G+PnXr0bB0DKcg7jFYC19g/Zu3t47eLhlrL4pbJlJLk4/lPTFbqzSKG0iihAWONAiqOgAxiphLdkqSomNNIxTzjFNNWyRhFNK/On47V2KkqxmK7GDvtTsY5UlMDh+VdnfqaQbnoTXZHLpSAXNJnlvXEZG/wClIAd8bUAKf0pM9qXHoQK7v60AJzz6UucgY37V2Nhzrh/uaAOAI5fpS9NzXch1rs42oA7G/rTccuWKXIHfBrtWaAO043rsdzvzpc4/3nXUCsTYjnXcjuaXrXUBYw7OATs360/p1pHXKnuN80vQUgEJpPlilbBwDSc9qBiE9O/auJx1OK7cL27GkB8maQC75z96XkvUCk79+lKRscUWBw/M01jjAB+dKDj4t6iDblzypNgS7jpvS9en2qMZKgnmacD1xn1NNMY9mwQOZ7CmHkR+lISdeOY5c6TOpsLsBzoYh4yFA6U0ZO57/wDFc2yE+n2qC4u4rK1knnbTHEuW7/SgAD2j9puH+zVg1zeyZc/BCvxOfQV5Lxj/AKs8QvZCtsEs4c4VMnUw9W/tVZ7QX1x7X+0L3cC3DxA6VRBqCoDgY+vOszxDgl1w65CX9uUYnCsScH09DTGa3hv/AFE47bTIz3jvGDur+bP3r0v2U9toeN/gXWIrlm/Dzyf0H22rxC1ijMio4YLkAkHlitbJ7OXVr7P/AMRjuSk1t+O0cZ3wSBlT3Axt86znKMWk3l9DSbyj2iRvMTuew7UwEa+WD8qofZT2g/jfBkndT7xGfDlB2ywHP6/rVw0ih5Dq0gAA/wDrtWLdMKDUGtjnkPhH7108ngKpKs2DvpOdqGglIBbA3Gw9KNgB94YkckH3q07oVUS7kZ6VCSfEALYXFSGZHBUOPrQmSyhWOSDzqdSaXRUVYoJZywIAJ2quaKK5nuFkVSNTE6uw/SrWFQ22cgbnaqBPwzNPzySFyfWspukrLSsLt7hpWFqJCzx7F8816H9vpTuISvBbOiH/AMg04zjAqqkJtRHeplmh/wDKg3LRn4seo5j5UbKIrmWNBJqVlBDg8wd9qqMrRnNelZbJM8baUVgGxnNdWs4dZRW9oqiMZYljq6Z/0V1arRZlQYOgBzT8bU0AA4BIPrTgcgZArooqxcHlSYp1dkU6EcKWmginChAI1VVxH40pnBPYEbFfl3HpVo29BwYOpc78iKTyS3XRXR2wuEktpGCzI3iwzKN1I6j+3zFGWVwX1iQCOdDiVM7A+noeYPahYbhRKZQCSraWHXPL+32qG7imu70TwhVljYKQf5kznH6mpb2rBcf27NCHyM0maEtJhLHqVgV5ZFEatqN46HZ9a4mmFgdh1pmrHX0o3BRKTtzpPtUWvBpdYwOoo3Dof9QfnXVF4m3Y45U9XLb52pbgHjB9aUD+9NB77Umrfc4HLnVJiHn0pCwpqsBvmlLDkOY50WFC7Y/OmswJ3OM967UvcelNyobPfpik2AoIpeYB9OeKb4o/0VwkG+2O9CYDidztypM+lKW23znFIWBPKmAo5elcef1pFb5/PvSgjP60ALiu3Ox5Uu3PArsb996QETuyNvjB/WnF/wAPWOVdIokXSTzqttp3jupLSUgsclazbpgWJbIJGKYG1E7/AGoaB2LOrDBCrv8AlU+ccvsRQnYDwxx5ufIioI5tF3JbufhGpT6HvUqNqOw2PIjrQN+4gngnAIwdDfI0pOlYyyByN+valz2NQhwVBU5zvmnq4x3p2IjeQ65QMHQPzNNPlEcYzUNsQ/jSMdi22B2/5qQke9sTuqpgbdam8APz58dt8CnK4xknnUYUDLd6hu3CREqcEj8u9CdATGdch9iW5CnK+cKAQzb/ACFV8LkwLcMrkPtGgG+OlH2yNH52H4j4yO3pVptgTtgAA5yc4ArJf9QZjD7H3GZTGX2GBkljsAK1szFY9uv5Vh/+pzn+FWcQ/nuVz64yd60XYF97McCh4PwGytI0XWkQ1vgZZjuc0Txz2esuP8Jls7uJWBQiN+qHoQaqfZ/2it7u+SzEl74piBKPDmPlzDdOvPnU/tDxGXhLiaPg1zxEvuAsg0ggZ2B/tTx2U07o8JlspLRpEb47dwH67ZIz9K3tnxezufZ43V1MUjaIh4lA1McbAZO52z96zXFhKvEZpWtvdXmJZoAc6Q2+D8s1mHluGkSFmcopOlcZwN8jFZamjHUcX8KUpadxN/8A9M3v4+NXqvGBZ3Kag5OCHX+4J+1ekSRGW6Kg5GcnoK8g4JcT8GkgvNCRmMhnBY5YDPPvsa9jhmSURyIPI6atqy1UrsSFjVxcqjSFkeQEKOmByqyNzHHeTRs2GMYbbtVKJ1l4smPhjwpPQnNFXyKLxbhlkKxj8Qg7FOePXff6URdRtDSt0yd2AOk6fNuKi8Ri+pWJPVSdiO9A3AFzcvbxSfhai8TY2YjoD86jt8mTxkQtGABJvnBHp2rzpqW+joUMFrLcpFG+qUD5nYHFUzsTBGpABA1HtRF5qIaVBrbS22NlGPi+fpVXbs146RqTjZT2Nayt0RhIsrAGRvEY4jzgDvTbVfcuIT2zr+GuZLdAOSnmvrjP2PpVvCkUMOcDKruO1UntCZp7MTWuTNbHxVxzcD4l9cjP5V1RhtRjd4LefjFvBJoMhLYyQuDg9q6vMp/aDh1g4REnkWQeKGQcwe+3OurTkZj/AOz2gAYIJ5Vw2IxjFMAD7nI3+9OAwBjIFdFlCkf5pOuM59aUHG+aQkHbNJjHFxyzvSBqZrVR+VBz8Stoi2qYZHMA8qlyYJBrttmgYn03ssZPmwGGex/4oSfj1tGwB1dMELkHPI09ZFluorwHAKFMdxnb8xRF2yZVQ5+G2jXKNLAHZTqRj0I/5qcIkc+D2wd6mkYlMr8XMVBJh9BwRkFTVtWQnQPJJHw2dpthbSn8TB2jbkD8jyP3qeS+hjO7DHcHlWb43c3sGpCwNs/l1/0nsRVNNfXLIsaM0eQNJU5yPnXLK0zXcqPQBeQsAdYKkbHvSe+RnUFI1DYivOjf3keSWDaidRZd/nSjiNxJpHitIASeeAB/xRbDcbxuIx4JBGMb78v7VIl6r53HLc+lYHXMZMCXBxvjrk7Z7UsdzdQThDMdOQFHNhvQmw3HoIuoWOgSbg4qVZAORB/SsSl86sA+NWcZzsfSrKHiIAJLMANiDzHrTthZpWlVRnr1rvFX6dzWZbiobH4mlM7EdT2pJOIsSUVhuOp6d6akwtGlW4UsQDnB5Yp5dWK7gg1jl4mwJCuQpbZs7cu/96KHF2AIBDnmMnH09Ke5hZp2cYBJBzzppmHLAJqiTipkDaFBKLk6qSTigGrTjIIBAP50tzHguzIu4UAN+Vd46jSM+uRVCOKxqq41kt2XYEnl86aeJrrKnUAjEacdepFOwwaH3hSxweXPemtKAM5FUcXEUe3Da00Yz2GPWiEutW7chv8ASjcBaeMNQ59qeJd8HGefzqpjkMuNIxq2XfdvlU6tqQcsdidwKnexlgJQd8423HanCUEHG1AxlgNyARnBPWnHQMMDgCjexUGNIAhPaqniCsQt1H8cZzq64qW5nEcLEMdXTP70HFdrcRPGWDMowd+W1ROdgF2UqySyyLybT19P80ZqDAgE7HGaznDJ9DmAk55jbarZ5XisCygNJnBweRJqYzYUGI4IJ5rnAA6CguJTJJauhzkjIwdwRg0T5be10/youPrVddnwtBPPO/bfrVSk6BBnD5tdvufMmxooYaAkHfTnNUXDJVglmRmBOk9OVFB5P4bFdRjLadLDuN6UZ4BhVlJ4iiQDAQacYwCeZ/anxNEZirSAyHcfr+9QujNw/wAOBiNQycbH136VWT3M1vdiaXMZAAww57c6x1/yOKsf/DTT095oWwBgD5A1XBVvrtyctCg046E5/wAVNEZJ7RmSdXZj5WXp9aItLdYIcDYdD3rq03vSaMpKnRNFEvgjIGoDAPpTVUtJkj5CnxMNBP8ALkmnkrtit6FZDO3LbfoDWM/6jxeNwuCYbMlwCvoQP8VtJF/7hWI8qJnJ71Se1dmLn2bTA8ySqcj1yP3ppZHZXewN/b3XCbmCJU96t5SWUHBKMcqfluR9K2uFYbjNfPK8Uv8A2S9oUurYeaLVFMjZ0uh7+mP0r17gPtNwPiVqstgyi4YangG7oTzz0xTTwVTZh/8AqJAsPtQzAgaoY2DdQdx+1YaWLVIyRsAwOpWA3H+9q9T9tuCScWs7y/YESR4VcHkAv+a8o84uC4GCo37/AD+9FhJNPI+S/mjwsx2bUsgB645/PrXrvshfNN7OQySHMkUQQnv/ALsa8YvCxVZ1QMA25xzNb/2EvWNgED/hYUspO61jqJVYI2VurQXYU7lZVJ7jt+9abwvEQkaSRlWU8nHY/wB6zXj+JPdtpKhZhpxyIzRkfEdUjBSAzthN6zhJRYPIHbe0ns9xZPChvIojG2PAlJjeMjmDmibjjHBLECS54hargYAEgJI+Qpb7g/CrhvGuOFwSzDdpx5Gb1OMZoOLgvDSSY+GWyHOzuPEb5+bkaHDTTse91R3EOLjitpHDZa1hmAJlK4LLnkB0B7mjuHwqik7BF2weZJqGG2W3Q3Da31vpBPf5VPw7U15c6tooTgEjsAPrvmsqcppsLwLfyuzC3iOCzZZjzC/KuMapFgnKAcidhQ+nNxJNrySdPfGOdRcS4lbwqIWmjWRxhQx5/IVqvpLPOuN8XtOC8WmszY+OgOtCcrpB30/fP3rqK4pxe0lv3M0NkxGwNxIwYj5Acq6kPPw9WjvpXXUqqRnGC2MUkXFGY6SmAzFVyTv61YNAjZwmxGCOlRpZxrt5j0Ga6qMyom4jfiUx4TzHKlRnbtig5r+/V438SUqPKVjUb/cc/wAq1CWsWnSygnuedcbKAuGEa5FDiFmFknu5CqySTs65Bz5QPmK73YvG6Mrt8JyBW39xh3JjDH/2pfd4iCNC4xjlU7AMcsKmIuEdmOMgeXCjpvWisUB4dGjAA6Fow2sZZjpBJ710QA0gDpjGKqKomQsDiRcHY8j8xTpEIjOncjzVFH5JnwBp1YznkaMFUJFZeWqXAdGXKSDzDHL1rL3HA5In0qGwTvg7AVuXiyv6VE8KvpYjB5ZqZRTKSMN/AbuVvEWTSxPPGTUsXs/d6SZFTdvNvzFbuO3RVGMY/enmJCMYFC00BiP4KxVgZGXI56dx6fKmvwVzIMOTpXzYXGa3Bt4z3pot4wc4HzNPjQUYZLCQIj+E5LEhicZXFOjsy6KFX8TPNs8uRrceBHpxoX7VH7nF/SD6UuNBRkF4euhlCjBJByp2xTmsCFHwEr008q1q2cKtkKM1zWsTc1GDzFGwKMeeGkH/AMkIDHDYHpXQ2qhdBdCFGQd9S/4rXi2iT4VAHyqMWNtqJ8JN+e3OjYFGZMEPhKmhlceYnv8AamiBBkBdQ6VqRYW53WNR9KUWSaiQi/WjYFGYW3RTjwGORuTkFe1P9wJb8MLoIxlhjBHWtE1omw0jG/KmmxUrnRjI3B3z86WxDMs1i2jAIAbIIyPypWhlWNMy6WU/Eepx1FaFuGwtkCMjsR+WKgfhIkYMxYtjJGedJwQFRH4qISJwfQdD1INEeJKMFpdy2QcDcUZ/BEQlwXGQcjmKnThsSgHQ+/5VPGNMrzPMQzsg0gbjV0p3j+IqEPqGeZ5EUdLbxxq2FbHbFVksMkMR0xlioz6HftScaGDccumhhXOFVpUU75zk4qKPQeJOiNgFQzY3/wCKh9qleThSKAVkEiPkryAJ5V3s+HlmaWRMNKMs3T5elRKKsV5onKleKEq3M5bPb1+1W0EyGMgIxCvqz09Md6AdPBunceUcgWySD/alguTDIYeQiOo7YGNvv1qaSGW08i+GAFyo3IHU0Hdp7zEysrABcjV37U+OVpJIgNs5OD9Of3o9oyFyFx3puO5DM5bs/hOJcao4zlgMAfI0csktvwu2jVtCHUHYr0/ahvDKTyJ5Sj6gPQdvvVpbvmzhJwRqwykbEHmKzjELKvifFTwq2WTVlsbK42f0z+9W1hLb8Rg97ChklhjcK/QEHb71X8R9kOFcVGgm5hEbhgIpTjPyOxHpRFvwuy4L7vaoGaNYzoDnOTqyTjvvW60lWTNSluyGRv7pBEulWYjfwsBRU7XMcFu3iPpVVJJPSvO+PcT4nwf2lle1mEdrcFWRXX8PVjB/49a1HBpW409tdzNH4aLnwkbILjqe2Oxppbf8k826Tj6XYkY2cWV0vIR5TzAqAzvNfrBAcKhzLJ2H9PzP5Cob/iccTy3LnEUA0gjqxobgt9HfzXMqbJr0xeoHM/c71TeUii3nkJGM788UtzbC54VLATgFTg+uxH51FK/hAIcl3O3oveiYnJR//Xyrvz7n7/pVJ5KMPfexNrx+SLiKTNbBois6lQwbHYdCDmrX2S9mLLgdlrtYgjybsepHTNToXt5rqzGQtw2uLsMnDCr2GILhsYbTg0k9zNFhEE9tH7jNFIoYOrNIPU147xT2cn4beLcPGHgmJQnkM9vQ4x+vevZZl0aYyxaSVs79h/ooK4s4LmSW1nQPA41sD35UpypgjwPjPDpLQB1y0My7HGxI/cVfewcyNG8GtS+knGcYGasuNcGvOCTzRiL33hsjamTqD/UOxrOxvb8K4tHeWMmYJDnBGMHsR0NTuU1SBpo39veLHJKDkmQhRnvmindY+KRhNTCMBdIPP/TUH8NTQ982DGSGRT355NHLFCosbjDMdWZFx+lc6i7EXMjhbWRm5qhby75ONh96qpLvVDCYSro8aeIRndydxVvevGOGSMIwJZNIZQc8zyrN8YuI7RWWLIjSRmc/0noPzNOaEg3xZX8JTkRxZAB3Osnb8jVhYXds9lPPuymXSunfWRsAveqqBWewgJISaY5HzIO/05/Ss/7VcWXhUUXCOG6tSgI7jnjqueY7nlnPPFPTVZZSjbF9q+P3DSPa8Pnhts5DSY8Rx6YGyn5msXbz2lmV9/4hxE3DH/yxRgEdcnJy30OKgV2hgutXlm8RQk8b5EjAjyrny45enfNLw6wk9oJmtZJ5gUQ+E0pPhW5zllZjzON8DnmqyapJBV1Dw6+nNx/Gi2oDeaBtX1wcV1An2WutbiG8jeMMQrny6h3xXVOC8n0bkg8+uOdOMhH1qpPH7BgSZlRvVhj9aJhvIbhRKroyMMrpOQR3rqv4cgeJSDsD8q7xD12xQ6zBpAA2SRnnyHemC5D3jxLyRcvj9KN1BQX4m/Kk1E5xtTMZOB9hT1XPxUWAwnO/TmDXRruMHFSsoxyGScmuRRgbb86qKIk80QMoKybcyfrUkMhXyE6l6N1pypvJt/Nn8qhhOw2ODv8ALvTbolIIeQDfUMdd6ga4VmUxHVoySO9dJGkoKtzYYyBvUEUOglSd+vqKm2UHJIHAYHKkbGpA3ehUjKN5SME+YH9amK/3z2pplE2R3pCcb1CTgE9cUO9wfDTPMthgN6HKgoKEmV571GZ0dSA+CDgb43oQyN4hOk55CoLiMSZSTIXG4zgmocx0GvdqZERnA382/WnrOrzumRhetZ+4LNcIJWJRQPNjmfX6VL50fGr4hhsHJxUcjHSLmOZZGJJGScL6gULNcKqvJG4YsCqYPL/NVpWQW6hGIAyNuYzzobxZYGKMASqaEUj4jnFD1Aouzf8AgxJGjFpCABq33/xUklzLERETlyc86pLkaHTwy5OcKw3IYAkY9BUSTzNI7HWjAeUsTy55pOTA0XjuW0hzrxjHepAzBioYjlvmqOK4mjkkmlcqGUBepAJ/vUqTzR6NJ1zMc7nA33OPyqlIRa+ICrMXwoyD2NKMsvUMw23qke4mjQBkGjJX655mp5r2UBWTLTNsAo5/L0o3gW4JwDlsCnaiMg86roLmQ2za2wfhBJyTiiTM2lZFCsrDl2pqVgTc2KnbbNMwoTUygNjIFReOxliKrkEHJztioLiaSM45oAc7Z3pWANxXhqXs9qGjynnRiemQCD+VGRWcccQRNscjjB+VOiutcWQQQeXpTjcAnCtuvxAinSABuIyockEgEkAGq1UzPJKy5VmCjUdtv80RNcs5AUkgyLjt3oaPMkBORgSnAA9axayFix3mrjkaZAUagc1o5CWtGKjkM4G+1Yq7ieLixcAsG0uDnfPL9K2lpMrWilfNsdW2KrTzaFZlpbljfaQoGDhh86sA+nhxUZABJz2oMQR+8zOvNeo5ih5ZHKSJnIU778x3FZLA0ai0lEhOcBkRSccmJFCcVguJWhki0ZidshhzBAyP1qG2uWlMqqhfKplVwCAQBmp7W9e6vhAYX0BmR2ZcatIxy+tdUacStvpV8QtrS7tZIrtozFIBgufKp5g/OoOEcOuOFlkhljkguVCo47Dck9sfuKivp1tXurGYBvBk8u+5U7j9arrn2khsrUJEjBmj0Rheg/ua5+Tbgwaju3MXj96JZhY22qTQpJwdyern0HL61ruAcPj4fw1GCkvoDOx3OSM/asfBaXNtwZ57gY8XS7ZGCB2zz3rV3N1Jb8ARSczXGS57DGT9hgVUMNyY13ZP7xHNeeGpDMSTJ6gb/uKL1eFCN8nAXPck/wCapfZ+AvHPcsdpHIB66V5/2q3fzBPQknfrSlLBrBAvElIa20EB42LLkc8dD6GrGHiVvJGGY+H/APfvQF4y+9wgr5sbFuQ/3FRIy/iEAgeo5/IdzsKmOu4vajVwTRZLMl1cvIjBlT8NW6E8zUF5kI0ig6gxz6jFT2sJtbeKHILKMEnqTuTUV9KFOjAx1J6GlrTqDbFFZpAOFmTDadJ+oxWZ9seAcOTgdxeLbIJYR4mY/KT3H2rRQ4WcqmdB3G2w+tBe1ChvZjiCg/8A6GO3fFcf406maTWCThZjveDRmCTxEMaAfPA50NxKL3VYXDH8DkAcBj/uazHsNx8QXCWYABK4KnbWudiPUZPzrT8ViLq0CkANlgSeQr0NRVk5yWPiKNbh5GOnIcZ/LNBcQtWmt5pPijMuWAG7EnkPtQE3xQIZBqwoGTjrn9qvuAS288SwSy5YXBYDOx0/tWMf2dASPHFHeid9hZW6pjGMvjJryK64g0N1Pdz+aa6kLAF2D+Y5OnG3w4U5716r7VzJY8KnbWC07HUe+o4yPoTXneFub/h6zxgwK3houV0AHdt+akYXnnOedaSw6N9NYKq2t3vbC5njdNDOEFiJdySdhoI5D/eVWNhAtuxtpDNJaRkSyopGl5eWV79AM1pZOH8Ni4g8jIcy5QIF+BcbtVbZGyjeaRopJoY8vasseV1KcFpF54xU3ZptJL/i1hBdsl1YRcRm0rqmIZNOw8mkEYxyrqxnGU4l/FZ5UlS6SZvEV7dmdQDyGcbcuXSuqg2mzt+EcN0g4Rzuctvv6UeLaK1jLB/BQLq+MjI9P96VhIribDN4xRgSBionmkMiKZJGB3OWJx8s1rRxG/h4+9ozr75K7acknzAnoPkKt+EcbkS2UsVaRzqJzp5n86wmIDYfiykSfytnf/FdY3V0ohCuC0jYQ5BJIO+xO3OlQz1Me0EMS65CyYG7HcZou39orS5x7vMkhzuFO/2rzSK4urtA6M0sUYJbUCcEdAOpqGGJpC82ogFsa/6c+nSqTYrPZYLnxkL4wFyKIhbVGh9KwnCOLz8OhFveXfvKfEsjA5Geh/vWvsrqOa0VkcEEbVrFpoh9hm4lz/UKChyrebkeueRowESgbgHORvVTccQhgkkjkbAXmOvP9KcugzZZjBGR9KGk3BG/bY0FFxWNVjTzMM7EDO3Si4394k1gqFBx5jv9qzZRPbh3JdwVIGBjcdKfI+GODjv61IhKR45HrQsjMZNOPKfypvCGjtTE41HHPHLFJ4ZcnIG4+9Oijdm824FTCLtvmlVjIljAIIb0qNo2aQ52ztk8qMCZ58/Su8MbbDbpRtCwJ4kZcEZI55H50KtqQdS+bUenSrWRQSBy6bb0xUYKCoGM8+4pOOQsG8B0QnYk5GAMChTZLJh2z4mASMZ0nvV0igruv36VxiXoKeyxWU4s9LBmjBcDA32Pr86fFYYlMjtyYnB327GrUxDOeRpDEM46DpT2BZUTQK8wdRqPLzdvSmNbqQSdnORkDlmrVolA22FDvbqdRDADnjOKlwCysNt4aopXYEectz7571Iq+ExIkDPkbjoPT0op10xMmo6cYG/I9KjMUJfWVXSBpbA3HyqdoWclukeCjcyCVxtv+lTJ5R4WvyjYEfpUcLrNAya9TqMav5XBzg0ljiaHzbOpwVz1HOigs5F0IPFIzzwKgnzJAQGGdRXP0O1NSTwL5rd21R41IcdK66kijPhEjWxGARyPPPypDTEimMClAoyoBAPM9Dj60Nw+6a+SSfWAzMxB9M4qu9or17W5s7oY8Ev4Zx0B2P513BrtElW106iqPl+QOGOM0m8iLQHVGrOuD4mlfU9KD4Wj+BP4TEsjkBiOeOfzofj3EIEskmR2j8K6RmKjLbnnirbgM2nhkZkKZLP5uWvc7/PFKrY/SquJBPdSjABtwhdcnYEZyPkc1oeGSF7UjPI6cdfrWVvEMPEoXZyBxBXiZyOW+1X/AACQPw2eTOS07kZ56QcD9KIqmSnkCWX/ALuYeYITnFSGCF7aYkLkJkN29KBvwIbp31HI82+1T24kaxuFBB1W42PfI/uahd0COsJRBfQXinEHhlJXY427n0rRcMnj4hG16h5HSqnmq+vbPP7V541wYbiDhUshIUhiqj4vn3G3Ko7rjl5wdfe7d0KCcoY25Hrv9Nq0hqbcCUjXe0/DVSduJAEpImiYgfDjkay/CeFQS3BnlQ5h+JXHI5re8E4zZ+0HDFuoMNG4w8T7lTjcH/d6q7zgknB/HubNXntT5/BxloyO3dfSjU0re+INIE4ldIJ0ikQEBkVFJ2ZydvtUvErlJIJGjkV/CRokdTsDnDbfvWY4pxNLu3jNu58XxQwcc9Wc0Xb20phtWnk0EJ8B3yud2J9T+lZOQZbpFxwLiZhgmtJ4yhXGkjpk5P0q7R1Nw8bnGpRp+xFVCLD4qGDSx21NjY7YwPzpk9wbUNOfhTdiTgAZ/KuaX5C37TqhptQtlre/g3FvdlNek6GGO/8AmiSsM9zHKFGpDkkbbev1NUAv+JcWVkW1MFsWGJGjYkDnkbbjb86NS4uLKCQGN3BA38J8n642rojB7m/CXJUXhYKDI24H+7VWNmZiG3Ldab/E1nhCuoDdkb9jSQ3lqLqMGdUABJU7MDjb59fyqNbTlqSUV0EZJKxIiVVhjmcY7UPxS3Fxwq4icakaMqwHYjnRhkiWOSMallV8kMN8dPyqOW4hjsJ3l1iJYjrbT8OOtYaUNuootmjeLPHxZvwHiS+8k/hyZSQDZ425N9+fY16ZZzrxGwF6SCyroJHLl/wa834rx1OJ2xsjb6RFMfxNWWII6dhtn1q09muISrDcWLyDTLETGQdiR0+o5HuK9OcVJGBaxRNc3TSRsHKvyHMEH9KprW+uJuMKY5JVD3DWwUHkTzNG8NilhvY5Em0ES5ZT1GN/rTOE2sQ9q0RCuBcmQlj0AJyfXeuNd0LsvPbSfE1pbY8ihixxnAAC7/VqxqTxyNLhdawKxDeCG87HSqt1wT361fe1FylzxOULJmRXCIByK/Ex++mgeH8IREL8QuYs3N0kqI7uC2ASDnkwDbnbbvWry2dUcKgOaS+sbY2qyw3ciOsAQZLlfiYgcwCBg9R6VbwvdcO4j7z/ABCCZEUSylMkPnT5RtzxtvtiqqDKzHizx6nB8MMdQ1FshiO/fOetT+8aOKe8QFpLWSRhGu4im6MwJ2zy+1R10aVeDVRcVe0aUcI4L7xaSSGUMFxhj8Q+9dVTwPjKWfDvCaNpfOxBGDgdq6q3Mxc0nRk7jhOIiiI/i6gig7bncmgZbKW2ndFdXdDzG4++TXpdvw62NzDA3x4MhVgDud+dQ3FpauxjVVUeLpzp225k1smctHn8EFzL4kjodAIRyATgHkKckB8M7DXqwGz07f5r0T+HwQqsbMvhP/KRnO1U13w+O4vJNSiEquNKAft37026CjNWrPHiRHbysSqhioB75H2oqa9lu5EuJFTyoIwypgE88kd9/wAqvLfharrjcB3OyADysQevpzo629nbOUwwXBlVWkLEIcggAjUe2+aSlYUUK3kp0rGGP8pLHG3p61dWvHrmzjETlS2fIuNyMenSi5+AQao3V2PhsVyuxkyenfHepJfZqPKSIj6ypGeo+Xyp9dCokj9opGKaJW3GCcbA1XcUv5Z1bW2qUH4uRxVnF7MW6gBpZCoOBkcvtzqwfgFk0WXhUk4G7mj9mOjIWPFLi3nJPiFk38pyDV1be0D3ITTHr35k4z8jVpD7PW8J8gIBG+B0o6HhMaqF0ppA2AUClTADtuIubhFZnXJwDq2NXSlzs0jEjbf/ABUHuEKgZt0ODzA3GaKjs0jhHlIb/wCx51aTGNjuDGpIclRk4x60ZFOxLa8Y6d6DEJjaIKxzq3Pep9ogp0505wP3poQQs+Wz96l15fGeVAwOpkWR9juABvnapTJl1fUQCMleRqrAm0gN1yd8VIgGMVArbliedTjfGR9qaELkDlzp2QaaVyOe1NZUXmcfWmBITTDKBjlvUR0hQAwPzphweg59DQ2A95o8gEjlUDywcwelKwiXcA59dyKYfBc6VjJ2zjHOobYETyRE4I3+WxpNUcYIXJHPB60srQxxlip2APLkPlUdvIjLgKNJ3BBztUgN94hWYKISuRhWxgCoi5BmUIElzqJQ9e4+lPu4IZDpICsfhPrQUQnS7WMK2y8yc5qHYvRZg95LbyIhJYFcryBB3zUN/hbgO8mhwPIee3I86NiVAqIrqgOthqbB1HAwB1wR+dVvElctbHTlvCGo52JyaTVIpETwwXc9vBNkrIwLKTucHJ/vVbw2NH4gZTI+FQkE7NjPUetWcSOGS5RdRXUMse6kD5dapbAiO6aSXOpdKDLfCvU/KpYE19a/xFjaxAqi4kZtOcnoPTkTn5d6seHRPa8FjJm1nxTp1DJA32P+KFhlyrs50+JKXGk4yNgPyFWXFGVJfBiYKxbI7Hy9qPGxMq/aWMCGylh1FoJQAM7YI23q0sJTa8KhxuzAk42GTVHc3we2hUk4dwu/flVhFce8w6YVbCJjPLl/mpsT7A+NzMHafchUw4A6Ci+BTl0PjbDwwgyeWar7x1aJg7AgnzEnlyqyIt5vZ12i0GaQgK658pHM/alDsbARZtee0CvIIwYgSx6DGwxQnH+FIPZ26mUM0UkusN2OHXP3xVpc2bcOuy5YESIFyenLn9qH4zf+HwNbUqrKjFmTO2nOfry/OrwsCawZH2R4le8CkmkhePRDGHnjc4DrnfHr2r2jh3FbfiVstxaPrRlBwdiM14Db8Pub27neWPw3L6hE3TG4z+uPSvQvZC5vJV0mdliyqxvgZOMk7dRgVUJ7XQ4JmxuOCWDXhvEtYknJBZlUDVv1/vzoLiNrEWZURVcDK47iiIuNQzpofMcoGN+R+Rp9xh4hIdnyD+dcf5coakLgzqgnF5BPcxJCHgbTtk77VWXfjmNvDOtyyjJGc5PaipZxaytayZVX8yH051EI2lnhURkHJZ1XdsAbYrg00paiibybUW2WK8Yc48sTONioYr9gak/jEhG0LDsdQGfzoBnCsrAkAn4d0YfQiormdwAyHJJ5NEGI9eVejvkvTiwHXPGozGyzW8jjkQYw371TT3dpc3lktuJ0zOuVBBDDPLHT70i8QKAyskUhLbIYwGfkNh251New3VxbFWhFjHnK4UKc885zn6UnNv8AaylXhYwzAyTyE7ytqYY+1Ae0Ujj2Y4p4X/k92cqB1IFEmJgA3lXXjGO3QfanXqj3J1IA1oUxjnsedefCT5b+M6WlR4bbXKqBJMPw5FBBPRhvV3DHJa37wtuYPxExywcEfTeqi2s0axV5B5AGAAPIjr9s/ar6OUXHEoY5DgiwkSQHnlUJBPbkK+g8ORlmisnFmiRmIZsqO+RnB+4q14fwW9PEHvbqNYXa1YrGeYwevrWdh4pbz33C5n1JIqxCZhtllIGftXokV3JcWfETMvniHhhiOY6H5b1yxh+zsSf7HmTXpn43MtwMIkbEroLHLc9Pry57bVpbhkn4Kfe4opS6h3mmBkkRQdLaByBAIIUbbHnWXtbCTiPEJCwkQSPoMqc0AI6ZAwduZ6Vd3jScN9nrOQzJK8N3Ir6BjSDkaG+VNdG8nTtkV5AI7W0tteZHLLG5c5ZCMqSOS55Y+9EWUcCR3HgJm1ykKQvlgpYAkqeh3OcUoh8eGO41iIMVWMN5jJJk4P8A6r0zVcJpeHxTCZAmpvExnIOCSSMdRg1NGsv8uixj4ZbtGqwl9KZXUrhdWCdyO/Kuqts4VRZluLwxsJDgFiMrgEGuq9qFSZsTbmW6NyQ+HbOB0xRNnwxnuYUZlK51Sbd9/r0omR/DlQDOhUBbHI53P1ouzIijKlAFbcLnfNUlk4ymltZbjiSsVyqswO+AueuO1BXFgxkheQhi52JHXOM/KtWLJnTJxrzktjlRcPB4ZCskjHUFKIoGwHeq2NgZvhnD8XJmlwvhYwz7DJ6AelWsdv4ZZok1aV0AE4J65zVoOExF/jYqDvkc/wDFENahR3HeqjChWUCx58NCQCMnzdKNSNjhSwUAbb0W1uNZIUZ9NqcV/Bzs3TNVQWDCABlZpEOTuO1HRxoVyFXT3xUEseQinGOeKcjSRjY8tsGn0IlNuAcoCXz965ojj69KZ7w6pkkAfKk8cZ+Ib/lRgCeMbANzztUhXIxUCyKxGCMfOpBt23poBhwu5wSPXlTHUupVR+1KF82Dn5VMvlwSQR8+QpVYwQh8gMpJxjlUiI+WLIQF60UoEhzjenlSegoUQsjjGPNghj0NP1AAUpBOMj867SemBnrmroQisxznlT8BuY/xTc7b700g5zgUwF8OLJ2GetKIYmbOBn0qErq35H5Uw6lPlBG3SkAUYo9tuVMdYwuc4xQ5kf8Am1D6UxnZgdLEnGQKLQhJDC5/8i/UVVz8NkVzJbvpxvhTsTRBlUHcgHtXe9RLIY3kQOeQz1rOVMRDNGWt11LjUMkf0sKgSRwinUQwyDknGe9TR8QkJ8MBHwcE8gf8UDeytFOSFVlGzAZ1Z7/QdKzeMjXY551uYxLbga/FBwQMow2OPp1pnEWZZkiXcsAPQ78zT7SKBllkjKsZRqGTkagKnliiuPNAwcqurI3IOOVKrVlIEsQwv5rdvMrQMVB5kjBH71UcRhhtopJY1w6alBAyc1avbtdwQPCGEttL4RK89DD9jQHGWjkfiMIQq5J0gbg74J+2KclhAwK3u45DHqbrlg3L7VoeNXltBGZkTzGNCGxtjScVg4bkw6VbAKkAZGcdN6u7+7HEfZfzofEjyfLy22FZvCYFTLKLjhTKqr4sc6y4JzgHn8sYq59nZGt+BX91PKGi8scer+o5J/astwxpU4xcrIQCraT2ZWH+a1/HbD3Lh1pZx+XNw7KM/FsAM00rRF+mb9oVn9wCgnU+GI70V7MNJFAWndtUiiNVGcYHPP8Aej7jhizrNCpD6B8Z6NttVnPw+C2itY0X+oE9xjbP50orI69Bva2/W3vrSNRqYxluXMetUEOuCFuIcSiSaaXAtoGz9D6D51dcQgW+9ow8m9vaqMseWyjAqn4nxAS3LM3IYUZ36/qaqXYmwK1vZ/4i6TACS4yrlRgYJ82O3St3wu3gtZoGVNILmKNAPh25/LAP3rE2CC94zbR4/DXzFx0wK3VsCOJcOhGkqkbO2/8AVy/IVCNIg88YRgehwcYq61KeHI2eajBPehJIYpYijMNa5Ug9CCaglnaGwkiZlRYgXWQjIIxtXlqLjKSfp23aX8GXTpPKolAbSuRtU/C3UXzyswZQunsR61luAXN5xASvO4MIxh8YKHPL0+dXgJguJmkYR26rlXGdj2HqarR0Zact0iZzU40jXLLAwOqZfvUE628MbOjsdtsDYVVK16NEbTmKRxlV2JIGMkEjfnQrpMt8FmkaQFSTqkJI9QOWK73q2q2nOot9E6zRLwdI1GtQH1EDnzzgmg4L831jFduVLEBQpG+rkaDsfEge6tpGVYXc4Od+x+eatLeC0iCiIKCOvXeuLW/ITW1M209J3bJIY3UGefzHkqk8qWbzPCrdizUqwljlm1dt85qfwcsWPQYG3KuLLeFRs3R4bxaJ+GcTu+HyZEYlbR0GCcj9RQAnnl4nbNExL3EfgnH9RwpB+mPvWz9vbGG44i7iaOO8j8uHOBIvMHsCOXqPlWJ4fb3dpxmITIYo45QxMgwoxz/Kvo9KScUcUuzWWvBbO/4zZwsrW6tMYHZZCWLHOD+XL51slvGHCOKvJLHIFaKHUmwYBDvvyqi4J7PXiccSaWaP3drgSaNROtD5gy45MCetT8WitOE8J4vaJdNJNeXOYi4AKnBGPUDPXoPSo+hCL3WZzg96z8QNupMQjkaTUN2JG4x06Vpr2zF/7M38jTK9w5jnZIxhTkHz46MeR6betYThloLZWjW7M0xwSEjJOdu/arjgct4eMmNmKqUeEmbIG/LGdunapwjp1INo0PCNV/wzg17LPFHBaypHNkZ3AbB267Cn8R41wWz4da2Rt5LhCxE8uy6nxsRzOOfSqDh7zW/DLjht7PJGicSGVhUbgqTkZ9enKkvrRLiByYQ7IpZjNucDsNh3xTc6FpQbj/wC4v7dSzX2U4dw0IqhV/B1+UcskntXUyWfitmI4B4kqKg0OmylTuMYrqNw7S6PaUsQJGJ+E8h2qeKFEOGI1Hqo2onGpccttx3+tRvE2Mg7dsVrVHHYTGysMcz1olCBg/SqyIanK6t/QUSxbGBzq0wYbqUVG8yF1TVz50IZsKu+dRwaHmdQolzh1Ax96HIQbLKuQF3z36UmkFfXPOgIJQ+Ihy3ZznmN/wDFHFy6xNjAxnTnlRdiHaAx6etMeNidvoanKht88tl9aWQsGTHbPzptDRWTRS5BHmx0xzp2kMQQgAxuAassagc8xXG3ULnSM53pbQAoU8uMH5mpo/Kd/N61KsYXpipAgONqaQEJVn3GAOeKeikjDfEOpqbSAeVIwwPhzToBqIRuKkGeufpSKPSnjIHI1SA7ftXYFKDS0wGYpQPWlrsEUgE0DrXBFwMculNyaYXx8qYE2NtqhkBJxnb5UqzKcg8+1NM6jsaQFTdBEcAkANtll2NAXDsQVAjdR1xyYcq0E7RXETRsAwI5EVk+I2Nxay4hk/BdTqAPKsZqiXZKoWcvKFIlZSHAbYeooCCCQXAZn1uTsSdm3oS2lu1m8MDDA4xnr2+vOjFkVh4mCFY53/lb68qilRKb9J5EEN00asVXJx3B7H5VFFdLa3kcqq0cJRUKryUjb86HmvfEeSSRiJAcjG2+1ByXCXEjkyHQ2/yP+KRVl890bGK6YOFc5AHMnsR+VVV/cQ+NDKykbADJ7jaqO54o8U4jYklSFyPtk0ZPdQXHDYzImJVwoOea5xTl1RfhBxeyhHDzOqhH8NT5euCQf2oHh3EVhjktZ8hCQpLHmDVlPOrW8UcpC6HMZ7FSOdZfiEDqnixqS0WVYDfke1Zv4TZfw8PEPGrsMdfieGykDoFH9q3N5bC649YmXSIUXUCTsfTP2rIcPne74fZS+FobzfEcty5Z7VqLzXfWNth9LBADp71tBJIkabJbFbhQV/GuQupt9hXIRPrXPPTGpzgrk7/kDUN3LLFBaW7aXmBZnzvj19akkuouHLbGTzzzTCONB8jk/alWSyq9q+JRcKSDhkeGlnJklI9d81lfAintLdxrkkOqV1ZtzjIA/wB7UL7W3tw/tK7SgEo+7r2xyx6ZobgnF7B5livDMjRjCvGx2Hrjcc81Euxd5Nl7L2E0MskTWza47dh4mMk5/XnRt7xSDhHH45Z9Us0USg21uuogBcZZtgvPqaok4zJwiaK9tuK+JYSSmJ4tX4iAjZuucfIVLa2kUN77tCpngvfM8sxJ1Agj4vXP3rLU1I6SV+msIPU68BvaTjrcUvbW94ZJNBAhKy7Hyue5Gx2xuM0yTi/F7l4YzIqwsQkcukGMnu+OQ+u1BXTy2fFLPhi3iraLbiQacBcnJznryqwSK19yBk4hb2vvEmuXSgLzAbAgD6709T9VaWTOGXTYTxG5TgsBtLUBzxEGeXU5AVlOMLyI2yf71Q8M9p7me2tOFiSaUl2d5UTW6AElR2O+K3nCPZ/+JuXIt47NirIfDLySIBsW1d9t+33raW/A+GWozDZwrjfZQK1hpuaTl2OSp4eDzbg9u0nvF3fcX4sWgnGi2lXQJASDlcEk1q7kLeW2Y4wELYwSfrVpxHiFnbI0ZZUboqLlv8UJbeG3DwE1DJyAwxisNdKTaT8OjTjtjYK9jAqIsanHXO2D/ppwtxHEEVF1E51daJcnw1J2Hc103h68IwZTvz5GvJcUm5I33N4OtIgikZzvyxUztgnAHKohNoO2Cx+xFMkcqzEA7jkKq1GKIq2Yv2ohtf4yJ5OHm9uFZTo0MygAbZ6frUDtPd2sLX8EcLyHMkekaivqw7jt3pntzdtHxS3AmmEbxZ0KcBSOePXBFU157SxnhJazYe8CMJ5tz9u3LevS05NrAtTTqKaLm/49FayJHqeWYx7LGNIAPIH5ACsweJG60NIoyhLu3PJJ5VTLd3fELeJoQXu4o2LZ5sM1fWHs1xOS2RDAyMcMWcgbn1+VU00baW1pEMrXbqZLV2WLVkhGCn5bVJwwSXFxNBLISblwFdidSt0+VXlv7P3luixPNbDfURnn06f6aFuOEJBJ53YTbldSkA7felf02ltkiW524lb3LRMrq6tMrf1qMfmKKQxy8OVnIEjIrNv0ZhkfnVdxKSWy4VLesZSZAY5Cw1EBuR/Ln60NC8klo0jnLLGjZB5DPI+m1U30c8IuO5MveI3s/Ab2Swa0WVEOqMkjKq2+OvIk11OlteBXzC4uluvGZQW03OkHbPI11G4jaeq6EIBA8ud80yTEa537g1GWfJKLgctt9qf5ivcddvzrsOIjVRksPqBXNvpDhgAds0pyvInAP1qWNiTpIAHXPWkAKPMVxsF3zjnTkt0I15JCnOGGxqd4xkkAZpVYqoGMDr1zRQAbcNIl1axjbYbYwK6O2uIvw/F1Zbt0olpHYny5YdafBE7FnYHfpQl8EwhAQoJ3NdkEjI5CkWJjz60pU745naroLEGSc9alBwmOfqaQLgU1u3WmMXOdsZp2rbmDUWfSuJ5c6AJdYAxTwwIoctk77HH3p6sKAJwc11RaxnnStINNVYD66otfTNcGJwBvSAl3ppIHPn2rge/Km4wdhv3oAcQO29MMYbkeVduTsaU5A2oAHkULv9KiCpzK7nYc9qnbU2AKgaWJDlnyfQVLQA11b+fWok1AYBBGKrJzOVDBGLZyMjGfSrsTwyDbP1FRzLG2fIBnv1qZLAGUe8xLpU6ZG5qw29R3quuZ9MmliQHGk6hv6f8ANXN3wkSszyMuAdWoCsjNxKFraVlmVoPHLCMnzgDAyCen71hkiTS7Ar67ltLto2Okk4PM/WpLi7jEQ0SKkjIQAzYzRfEeFPcxC5iBcMdecatu2az/ABWwSWePUzRsmPKVDEn5U+2DaQ+SUXOZnKq8e7AHmeVWMMnjW6nWFO4+f+mgp+C3qKHhBZZk3Rhhgcfy9xUccF/ZsquqzRkZYhvhP9806GpFje5u4VaNB4qxEAs2AZBy59elVd3PNPdRuWCGMq0y9gRz9aPETTeAJ2DOWZlGfhPQmobqB5hEUiWOFwkEyYwF5DOem5oodX0XXCZzbKkTMDHkrjGc1rODKhgPjlvDi3yTzrJ8FtJVvrmz8PW8TEB15I69Sexx+daG6lu7n2dkUW7xyM5CoBuB6/WmsDoEupWub2SeNdShsaM/Dk4odrprq/N2zKRaQF9OORb9MDFV0VrxGK5iJcqIyJOeSxHQ45Z9at7QJbrde8R+L71GIiG8pAGOoz2qbKjpzl4Z3itnbXV7LJkeLcJ+Eh3aQn+mpeE+ygsOCniMtqjvJIFJm3ESf1aeZOdq1XDbMXd2IUyiQ5LFFxgfPmc8udHXtykl3PwvwsHwQRg+Ur1B7GkvpfE1hmLuIU4ddPcQXkaRxoT4YtgiSbeuf70Be8YvJ4X4f7rLarp/GnibznO2N86Qcjp0qK+s7q3uri2ubpTGSTEXX4l5gflgiozDJZK1wsO88RAA+F1HIEdNxWcnGVbka8DUf1YPF7PiWRZY1laIRKIwxz4gTnv0P9j3rR8F9nrTj5mkv4nthEVCyCXGpcbqB2HLPrVfwv2hWzWNQjRAIfKN8NjBA7VDce2d2JW92llX+UZAGMchgCtNyMtL8dvMj1yzaLhliqySoI41AcswCjbGcnl8s1kfaX/qHL4BtOAqrOzGP3pvgU/+ueZ5V57c8cuuIZM8rSXAYgIckfP7ntWm9lOCT3HElub+L8QpqRGXZB3I79qmerKsHQtKK7LiETw2sMdxK8suC0jk5yepq+4Y+LRcY8n5b5quv0RZ40Jwdxp9KlsJhEkiPkAjG31xj614rbhquzd/tAtlIMaheQ2x2pgG5OeW9OsW0t5hq6HI5560tzhY2IXfkN8VElf7ELuhUUyo8oxpGwPbeomYnIycg1IsXhoijGQOnWmxx5DnAxkjnyNOTbSSJ9Mh7T8PjvZYZZ9UiKPOqHS2Bscfr9KyvD/Zy0Czyy6zl1QZOQc9CB6V6VxDhwlEc0b4ZSdQO5O3asj7h7neTxSO0UekzIxG3Pp8u1dv4uo/8SKm7jgyHGuEtwO6VImlBZsAnI25g/4racE9qI7kaLmFfFUKujmScc1+/Km8Tsba9gQzO0jIQp82QcjYjP1FZuThNzaSNPa5yPMpxnHQ/KvU/WSycuYvB6NJc2bIkkJTOoADkcnYCqu5idbxZbgs0SagyncLnsazCcZvVgCyw5aIrrLjPX03I59aupOKeC90qplpwmjysRgjf9Kxlp/DaOo0JxVbS54JdQRSBkWdWAGc6SQdvvVdHbwRW3F0U6oVKrHj+nt9KS+4iIJbwFSkbRJIFCYAxgUFwgzT289sQNUrM2cdCNv0pbWJztllbtZXXD7R3HnWLQ2/UEiuoDgdnxBrBszPGfFfy49a6jaRuZ7KMx51ZAOc9D9akOQ4wxI2wQfTlSyg5DY0u42B6Um48rdNsYxXWcw9Hx5Tk56VIANYwCf961FrYEajjHI0jB9WoYB54HUUAFIgyORFPKArgAY60EGkU5zUyyucLnNFgSSAJA5Hl2O4qWFfDhCk5wNzULamUBlByRmlkZwgCqc5qkxBGrO45mmrkDVjehwzhSSS2+xxSkGQaEY9j8qdjSHiR3clfgGw25nvXYYtnFO04GBnlgDtXeJpGB1pAMwQ2MUmlsctq7xSMnVj6VzXJCg7ZPKiwGHdts4HPFO3TPMU5DhFzjJ3rtYklwACqHfHeiwGszAAY3+VJqLEjkBzNPdtciDoMkmmlkWPzbnnjuf7UWA3UXIxy6etTIrDfOB2pLdmYaguF6H/ABU7sEjJ642+dNAIgbByST61z+Uc+dIrhYQx/wBNKFydTc6YHYC7nY1xbAzmkc5+QphyUwBmlYEmtMHcetDGKFm2Kkc9zSlRjSeQ556ULcMACImwfXcGlYiS4MdrbmQgBVG5rzHjf/Uee2nkit7FZQjHeRScjpitpIeINPtMgQ//AOfKgJrWS0kaR1tF8Q6GfwV83pmolOyGzNcO9p5OJcKm4hecPC2wfwsw6gWz1xnkO9YviBX3wpbtKUkkDIr7ECvRrgeLay2l9ex3EZ+ELakFR6acCqyHhHAlukLpJIcZUTtoBH7VFr0OKU/AL2cEsKzIs8QnRwPBSYF9PMFhVh/AL17tmjglZWOrXjffnvVi/FuEcL3934fAy+XWE1P9ar7n2vthKEiV2ycgqfDHoR3pNxXpovxZstH4JdLbI0rlXQkgyeY8uVCR2YVmclPEAwCOX1FVknGb26mMbe7xE4wzZkyO5zUlvFe+8sLi/lRRsViUAD7cxWctWJ0L8X6LNwprmTVO6jJyxCHP++tGW8NjZ6VMzMRnAaQYxnsM53pI+HpPgSvIzBtiznS3+/aj4bOPUPCiRJF2K4wT8qz5fha/HgieLiGtCI1lbO76Ixq9Mk86ineXwg+CUXIGpyxH0qztrcSJ4iDMig+XH3xUhVNDPGg6ak9Kbk2WlFdIpSivCGJJzsyjy1DrXzuinyrgqCCwHfP7/ejLu1eNGltQWQc06rUFtiXBXCyA7Njn/ms3JmqqiXhV/wDw9p4Uj8Qy6TkDzNjmPU4Oa0sbxY86gq3JsbistPCCfEwFk/lXGBn6cvnR0XGVceBe6oJsYUkfED68ia0jPFMy1IXlD+LcGj4nbyCNEeVDrUP+eKxd3YXcERtpbXVEcMukagCOor0Phpii0BZ2kwcgsc7H/ign4Sh42JZS+iPJhbVsVbnkemfyFTJepkw1HHBgJLCaaLSltJJEq5CfDn1+/Wq33a88dcRanVsBdh22/wAV63eWNvBAH0osR3eQ74FLbcDtWcTRlCOhXBBqan4XzWjz/wBl/Z4jiMrXifjZ1CFxyB3zjr8+VenQQopUBR6nHL0qNLK1hnd4olV2GGfqfmae8sUNpIrEeI4ICg7kcsjrVpU7ZjKVmZurmC+nea3kDoH3I2xUqwlXZW5lSPnUd4LTgkJk0BIviIAzkn96OgeO+tI9DjIA0sOo6GvM14fs5HRCWKCoCphSVcnYBhzxio+IK4iydwxG3brTIGeKYB8LvgMDt9qeJAUwDqXONJ6fKsZJSiPphXkKYOSSNt8VHAfxp06g6sH1FKCr/Acjbeo2nEN2h2zImCD3G1UmryRRKVDDluNtqA4kgaWBtShixBLLkBasJmMcOsAagM4PXHSgJmS5Ej6j4eFJJHIc/pvW0FsZLyZFbabROl4wiaHzwsynSArAjNG28yrw3RMBKkpbSrHJO+x74GM5q1u7db91uGkVY7dATI/8+O46/wCaoo4/CniuI1JjeRgsZP8A41PYeuc16MZ2sGa7ydccA94tZMSxhsZAX9AetN/h/icasQzsqTQeYg582NqvghkDMvlBbSelVF1LNbN4cOZJrWUSKoGrVH6n0yftS3FtfAC94GOIvCssjxDQsbluoDAH8t6GubT3N2vkIKocrCpyfDHX7VJxea54lwseEBHOkjBTp/l1ZAJqDhtld3KxRXbFnVdAQnSueucc6N1IIwbeSdePWEKAY8TUWbUucbsa6qziPA+IQ3ISFH8MKMaBgV1OxUe5iDkTgnPU042wboSR1qdDy5b075mvQSOQFNqpHakNvyG2M8zRRdQcVGXUtuaVAQiPfY4p6RgMcCnkKQCMfSuBwRnqdqKAVoRgGmsNK8yB3qU4ZSM86F1qZihIZk578hTwgSsmY6IgoALHYCmxxiIHcHVzOOtJGwZ2YtknbPQDtSSTxjUdRJHSlgCTUdR5Z6UPuztp+uRtTIpkdmJbbuD1qWeeOCFnJwVAyT0pAc4YxMSozjkKGZ8uSydAFHeipLiNBgsDnb50FBNC0mlj5hyzSYEsblMBt2Izv0qTLRRgA+djsT1JoN7mOK4lbYkKFUdM02biEayoWU4Rc5NKwJ7m58ORY1OCTpbHOiN8ZcZP5Cs0J5puJtPodyWHhLkYJ7k1ah28Qq76m/8A2HH5AVKkJMsfeNbaUX5muup9EYwOu2aapWNY0KadRwMncVBPouOILCx8wTWcdF9fUn9Ku2Mnt7h5NKqAVQZJ7mivEOOXLlUOhbeElRgD8qC8aQkHVud8VXQFiTq2zvUVxI0aEltCDmc8qHkv4LSzNxMcjkoHMnsKbaB7l1muzpdhmKEb6B3+dK/AJUTxV1MzjPQ7HFKYlAOFB+lEShIkLuwVBz9Kzd5xhI70iG5IjOMGh1HsltLssL1ooMNJIIz0B3JHoKreKo1xwvxrdGd42EgAXcgc9vkaG4nw+8umW9YlxIuPDzpZcdQPpWedbxOI2xtC8MzuA0mTkLnfIzWblklSp9FsyNfxuFPhzMPw2U4XOKy1zYNbtIlxGxnVjqDnIYH0ra8QsYzI8nD8k85UQY0eoH7VTXvHLeSFbW8gLgYAnQeZRyz9KxnGz0NKVmTdEmLAAqMBWUjG1Ri1MIWJl1ouyjmV+tXN9w6SydJrZ0vbRuU0RDEejAH9N6EaCaQOrQsjxLnnnA64PauZprs6k0+htsgk/CkK4BCxyrvgfuPStDZ2rK6w3Daf/wCcikEY6bnpVLEBpLkKhY5LMcKfn2NFw8RlgBQjXGTqI547kGkv6KV+GpS30AQy7EDZuePl3FSiAIQGB1DBRxv9qz6e0LxukUkRmiPKRRvGKLl4sUtlBj8SNjpAycH6jkaq0Z7ZF4ZQxXUAs39Q5N9e9RvOytn+ZepHP5+tVA4jiNXIZ7ZmOSSAUx1I/wBzUsN+ZIgJANG+Co3UdPrT3BsaJ5rw+JrXyP8AzK2wamPGtwqSKBGcfFjamzC3l0+K4PlwHxkipmTVODF5VUZDFgQR39aXY8IFjNypCzpHpJwd8hqFvkjeCRElVCN1EnQ9CD+9WjKzgoVXuCnJsdvWgOIIHVlkjBBXGlvXqD0oaCygivrgO0tu8jHUcg+U7cx6YqQe0XF1cNFcLIAdQEq6ivoeuKgnRuG3BndXkt2A1DO6HkDt8uu1HLbx3ccbxYLMNguxqGmsopbHiSLLhntTHxCGWy4nAEZx5lQkK49P7ZrW2s0D2SQ2ciBEXSADyFeam3MWQNyu+B8Q+lJbcUkt7iRYpsPtkK30O3WqhrNYkTPQT/yejRBLYENIJpDyXO3zqvnsra7v4rucyGSA5TzHHfGP95Csk3Hb5XDxssgH8o2YfKof/kdxI5SN1wdt1IP/ADTlq30QtCRsrtIrxyjrlTzyP1obw/AkURnly07VlX4jfXCkwtNhANSnI/5o63uOM3USiOGRzz8qH9TWDg5DWm16aFZTMSHyVA771JG0gJ1hHXG2djmqC3X2hEgeW38nI6xjP+aLkueJwRF5BCNIywAGQB1/SsuFplNMtTLpVvEQqAMluwH601f+5dcsG0nOo7EbjrVBDecRnkkNxcQQjB0pqBYf7mjIrl7ZWzdNcp5W1KqjSM8+/wBKXA7Ci7dXXiWjWGDL1O/Og7R4o7y5guo1VVYDLkYbPI47CqqXj6RTCcW7NpDBGUczkc+mOVU9zxW8N5ODpMRj16yRtpOdv1rq09JRtmMk3g0PFLhYUKSanWaQM4jGSADgbHvQ95c+HciTwwiKQCM532wB61Ue8teo8t5KF1RMD4uNwcY09e5qG8uPd7drYSO7NIWLumCVC526jlWqSQqsuxcxQ+7K5eSWWXm5wp8vUc/vQvGB4gimjkJlGR4arsQckqe+2aAYvOWaPLct8/y7E8/lRTiSbjEMcYYiMeKW7bUt1vBpWCvh4zHLFHDpAJnVSMbjqQe3Kpmu/DuIANtcurAqdvZaST2i161EFyqzgoc74IP54NP4nayLdRBo4o/CAw2OZ+lPY+yFJLBdCcsM6FYdCSK6qC6ijt2RbeUuGXUxboxJ2rqe0OSJ6pCx04yc1P4hzgnbvUBwJcEf5p6OCDtg4r0EcY5snHXrUZG5HXOc0/V1wd6ViMcgMbUANB7HpuKdnOKQvjPLlv605XUAluQH3oA4fDpGAx5f2qk4oZbS5NxAxjMg8x+XLarnxEZvLqBO4qGWG3kXE6BgMn1FAFba3V2UkluAVQLhdgM+tNkeZbfDkjJye9XSxwFQFXIAAA5/lQs9vG1wkSoADlmxy9PzpNAwIo/hLpLAg76dsmg7i4Z4r22JywRWXfdtv7irbWWDAqSV68thQN/DqmgkjC4ZWViDzQjn6VD6EyO2uBPGsgfUMZJJzg43oaaN34m5STBSEMdzszHb8gKg4K4gnWBsqlzEHTV0KnB+4xVxHJHJLOcAKJQuWOwCgVN2hXaAFDvcGJj5tQOdO1S31nM8pWPGGAMmB/L1x61PqETBEbVKnnjJ21J0+ZFLBI4wzkeHOAuB/KRzGe1H8YxRFBC6RQr5XQaKs4IVhVckFgMau1V8siW6C5ZkKQKwBP3GaK4cJFsIPeMGbRlxz3O53qoguxnEphbgTs2AikntUPBpJJbI3bA+NeSlgCN0QbKPkAPzp3EbReJeGjlvAYqx0nGoDfHyNdbXQeNXiASBV8OLH8wHMj06DvR7YvS3ZRIunmv61W8UAt4A0efElcRqO2Tgn6CnRX+qELFGXOSCegP7n5UHxeV454Qx8yjUAOrHYD6d6qUlVlEU6qbyONU8aWPaKL+WMdC3r1xVsjx2lv4//md8an/rPT/FVlt8KQoNLz7tk7hev3q6QxyL5cEJtjpnlUxYA7mO6t5IZy2ZOfYdgKztz7IzXE7H3qNIW3xg/p0rUFY48NpwB+VVl1xAvFK+oeAW0gE48T0B7k/YU5NLslxvsrLe5ksIhDFFJOkaFYPE5yHO7H0/agUt7ks7bRiQgswXzHPT6Vd2K+BZG9vSscrj4T/IOQUD9qbqQPqlkaJiMhCeY/3pWTV9gzra4is4hqSQb4Y6c4z1oDjns3FxVRecPZVuky4CnCy55g9ie9F8NuHvuIXKEfgRadzvk9s119wqRj4lncPEAMadWw9R2qq/WqHGco5Rj+CWjR8Plikikh8K5dXTGCG55I7786NltH0/h3AAH9Sg/SraOGcgrcTRT48v4qZLeuqof4ECBIGZYidXkl2/OsZQ+HTD8lPtFC0caOxls7Y5BVihKnf/AIoZFtofERbW4EbHOVcNj71rE4NbnJJl0jq6Z+5FJHwSyuFIimiVxsVVs/belxM2WvAyye7qfEjNxFqB1ZiBH5GikktBGg99QjYnVGRn51Lf2UfD2WKea2DEZGuXTkZ2OCNqBMkUcbhk8RcjZGDHFRs/hXND6W1t7guopPba+TEkgEH50alorBdNxZxnTkHxxgj0rNi/hRAxtpwACFyAfnmujnt5miaK3kGGyS3LH+/pTUPqJerHxmhe3khjmJntduag/cUKl3DAh8W8jRc8s7VVsIQ5V4JkboduhoGaWxt2Quxy/IMuQw79qNhSnF+msW+4dGkUy8QjKZZ2CtgsOWKr5rzhrEsl8QkjFUViTVaG4e8KMj6Adi43+RwOVBMLUXaRvI7Iu+nBx64B5j6U6FdFmZOESZheeMazuckEjl9s0BY3NnDdyW9zKpEb4Vk5N2O3I/vQ9+lmjK9vr1Ic7jb+9B8QEF/CkturRyQnzBuZU+noaVITfqNbLe8FklSS4eRmDYbQhGexNNvW4Cs6XC2cxlDAa1XBx881kTxCb8APGpQkgEkY5b42oj+NTC3WLRFqDAdd6VIq28mrWHhcsiu0DAnJHiEbetGR3fD7VlK2YckjcmsUOLXzkuJFVVwufDG56/rTJeIzrECJHGlskhd6jck8Ium1lnoFx7SyW9u8kNvbRKg7ZIqusOM8Ru4i7XBDysWOgADsMfSshc3VzN4UHvDFCNZ2HPt+tHCS4Nt4Y8SNmUIrAaSPXHy6ir5WyHBJmluLqVbQtcXL+Hv53b4f+e4qjh4etxm6lu3YSMdIk+HGdhud+/1oaPh094SsjTPGpGkM2wx1/wB7VbrwrdFLFYEGlQckKOZIHP1ptqhLsFjIiwoaMMr76dwfoBXS3IRsi3klDE6dWFAHX12qxe2hjwbds7AAZ1b9T6fKgZbeaZpV1+WNdWT5fofpUUXuRHNOsQaOWGJI0HiOusnntkY22GOdVF/71eW8KCYPKEMnhjbSM4xjG22KvrPhfjGK2mh1RyRFpdHNUI/v0qo4WqjiEiLI+ssUfK58oxj86vac8pKxbWza7WB5FABwM9sbc+nL9KsbbhhkvQ8qlvBgZCM8+WCSfnWht+GeLBGJQAT5l35+uKE4lbz2l5Kqs3hPGB3wSRy+1LaDmT2UNrAkEeFZgSuNhnOCfnSSWItr2R1AC3MckcYG2kgZAFCy+9RRQTao9YmVSxAAOwycfKrjjBKcPt7tGHklzknGf95VSQpMp+E8QYwa5cM8USovyH+86pOK8UMkgcnCLk4P8pzsRUsKXNpxC4j8FlgeMyI2eak5BB+uKGl4f71Pb2o/8khAVsfET0FN2Z+CWssV7D4smlnzgkGuqFrZOGu9rEyoEPmDDfJ332rqBHsQnDZA5jvyqRSrb6tz1IoSBSFYFWznn6dKIjU5+Hb9a7EZkxXBxkHfb1NPjwC2xB357imsyKo652rkZANx5m2x8qpANkBZdICjT1FDuG94TGQwXyn9xRrFdBYpy+9QRRhsDV9xzoYhrprTIYkgbNg8qrpJpVmRQ6hObeo6Yq7dV0BTjaqG6jEbTzO5U7YGMhalg8BaXQeV0XyrEfxN88+n+9qH95BUyZGJeZO+OwqiW9eK2cSFiQ4Yyd/XNER3bzj41MjYbQRgk9Rnr86iyVKy0ilWR5CNPiZ0k6tjkVXa3UG3lc+LG2kMVwWQjYkd+Qz6VPw63aOHByoYtlQRtvsSe9S3dkJZUlUIZF2DnmPl9aTug7K5nDRWsoJQ22A6qNuoOPQ8/rTf4g17cz8PWPAeUjX6cyPngD71M3gvaswYaoj4c0R+EgdTj7/WhuEW/hteXpzI2vEeO5PT71BPpdXFirqiOMDp5t19Miu4dOksjWMvlkVcA5+I9xU0cjxOIkKyY2x1oTidm7ILq1Ue9RYIHf0q/wCosB40Z5uJQcKtSwQMDLkcx0Py61aI5DOobKjbPLNBROZuJi5k0sZ4ldSH2Q8iMd6IUobo41BubADn/eofYR+lDJf3d17pwiF9EPu494lz8KE+bB6eUY+tXUae9WCCEstrjnjHlHQdulVMduf4tLaxO3gsRrOxPpV7e3kXDeFtspcALGCOXTJFJP6KP1ksFwff7CIEAPCzBRuBttTeNwu80Mqk4UBSnLmeeaquHPJJxGzmX4IIypLH4jvkir24mMsZj+In4fU0KW6LNKI1i8edmAILDGrPIdqswFihVUHkQbUFCySqFBwq7yty+nyoTiPEHQKsIy8zhIlG3zP2q4tRViG8c4wtnbqiAyTSEKEBwcE4qOVsxqtrFmYf+NcbKO/pVBd3cElzPcLMrCzGDI67PK2xOBzwNgK1PDQ1tbWzXSNHPNhdPM5P+70rcmCZHHwWa5cS3sztIP5QeVG/w+1SRFWBWfmWbcgfWiUvofd5JjlYoyQWPXHPH12oW0uFnunIYF2XW+f5V/lFWoxQBsUUcKEJEqjOSFGN6ia7hw2MkA42GRUjyqiHJ0juw2oe0txJE2gKkZOVABz86v8A4IB1WNw8gKrG6nOTgHHptWK9t7cR+FLHxOSKNwRjSzJn12xXocnDAzai41A5B00yS20R4Gk74IfcEfKocWS42jyfgPC+NXEhWGR3t3UrJMlwNOPkM9OlHXnsXFw91e34pLCchyGUeUfTHOtrxCdeGQxrCsavKdEaINI7k7DpWUWcXnFjJeHaPaMkbN/7Mf0rGclHsFHFelR7RcNvroK8atMEUAS83bb9Nqz1unHYb2OIW07IOWuPpyB2r0Kfhn/ZySWbtI2nIbGkjviq+GO4ngRWLhhsGz167/aldmbi7yVt0JY9K6CWZe+AfryBqvWzktuKKLy5miR/gUOWH/19N/3q0u+HX6M0dlfLGXOdLYwF5kEHkdquEslltAbsAzLguY+/Q46UOl0WoNsqYVnuUktlGZI8MzNsSmDg/bYiquXiEPDoYluyH1ckwCdz1z1q/lsJYIdcbP4ijUhJxrU8xj5Zp8PBuH3kSx3MUdzKmWOteWfWp3GuxpYM2vGeHurxe6PFgH4fi39BRkdvPLFBNb5kj1Yyxzp7etWkvsjwyKf3m3hdJBuRrJzUMqRWVm8iNKiq2X0g/WngSlOPZRzyQTcQlEykMrYUq2xx3qwuODCe3D2Z0zjGjJxk+p/egpXhlM0hUhdZwZAOprRDV/A3aIAMsJbB5YzUurLhqyzZlH4VdIbd7lApLlWRSDhs8xjoaIveFPaXS7YGyqW27f3q/tIBxvgzGJ9DoAY3Axpccs/nT1km4lwe5klGLi3JLahk5HPlS22WtVlNw7htxeW1xJodsFsLyz2pbvh0psDN4WrSgY6tu1bP2YljuIrgQ58PSpIA3ywJP51DxG6Q+y/E45FK3Nv5CHOAwznOPlSf4zllM0/8msGe4XwwXipNoTVFGusk4xmnXk9ta8TjM19Fphj1EKdRLNgfkMmrODjPCbO5sbK7uESGa1Qu++FxnbbudqzXCuBHjjyzxXPiwB3ZijD4c5GV5jbFXH8fblkPXb6NfY+5iERQXyPOxLKE3PqcfWgL3iVlY3S291e+NNIRHpRGbHbOOVWFlw6HhVoL2+ymrBVc4bA5Z60JxDivC7u/ja14TamdSCrtHqY56j861UF6RubLFLcwKpV4wCeQA/M0PKjauIMiAatKsFTkPTPOiLTiTTSm2NnCgRdSiHIwRucjl/zSz2iu8zxY0vOGQ+gGTj1qWh5CrJYohJLODrIBJPIbfDVVeWkMd148ESqWG7IMjNFXMqoCCilubg9D29KfPrHDnaLIkwFBA3FZlWV5vZ7aQMz48IaVbvn07bUXdSyXnD24g0wVopkieMDI0kgFvzqS84L4vCJp0Q+8Aa1JGScHp+dZ644fxJrZIEmEbcQiLRK4wGdSCA3bI3ql/SWH33ix8JukmYeLbTrhT2xp/tRnEOIxyeyFrFGysZFQyKTnGnBb9vvRXErGK7tFlLotzLEsc+DsxG2r9ayNrDNBb3VmxMog/DA9NWrP2AoTrAVgtWvZY/Z6SMIJA0yCBtWTudxjoKFurtI7m3FuTogbYlfhPU/Paumktp4JLe2nddM3jRoyYK91H5mpZuGiOHh3DEXFxOvjTN2zy+wFHYFlwRLO8tri6u0JklnZgfCLZGBjcV1abh8sXDbGK1toWaNBzI3J7murRJCLOJdUTHcN0z0qZfLyBz0pDEusHODyxSrheddBmNKactp3PIc6YxOnylR6k/rU8pURhRv1yKFZMvr+IHORjYimxMZKyiQopzjffausZs6wcZA3HWmlWcgHf+UAdPrTPB8JAwbJHQ+nepsETyvrV9KnTnnjn3qmvWErCKLUoUZZiSN+n71YlyyZLnPIjO1QmMOspC6cg4Ujl8jSeRPJRcQgW2tgi41TbscbAAcqjtlZ5BP4Ct1ClgdKgcxWguLfWkcoTMyrpRDvvVXcW0yySDIVpc6t9t+mKhomqIY72MuLd2/FnfkOQXmdqs1nCGGMYXVkjV1boPnVMyEy2T+L59JBzsdhvRdsBxGxkieRQ4PlKcgehFKwsgnHh8V94AJywWZRz+o7EUyO5IvLG0LmMNKcoOWB5lP7VL4Ju4lZGK3kPlJY/Fjn/vSluJEaFL0Qss9uR4kbqc6c4OO/zFT6ItRDHeW6SxOY5Bka07Z5Edtqqrn2gbhV54F5GQuPJKBsfl3+VE8OmmeyURNh1Zhll/8AY8xTheWXE2k4XeoizlN4XAxg9VPfr3quyimfikU/EJZbSdfCJDOv8pbr61YveiB4p3BkjDjXg8gev0rELY3Lv4dvbvKGLNGc4MqhseXO2fTnXo93FHDwNVMEcUhREAXfQ23I+lQot5FFtgtnJG0jXGlI2mldYkOQSB1P0qZrR720utxrlXChv5apeCTh+L+4XLs80SMBjcIc+Y5+1XE10I5IcOAGeRMY2IH77CmurZUXaIeF/hxpE3xgHcdMVNLO4mfGCgGM43FSW8waR/KG07EDmKjnRAoGQrPvtvtUdIpBBuE8HwoydC7sf6j6VUX92zXks6HHu0BCDGwZts0dFchFxGAUC4Y4zlj2oOayuLu3mOp9R0qCOm+d6G2xlXwfh4gv7aa/Ura2pLopG0kpHMjrpA/3NabiRuJI7aRVMckgPhAfys+33C5oa74fNfXiEscadMaHkoHU/rRl7H/DuH++NK88tsjuGc/E2MZ9AB0qo3TXgkqIrhXvgLO0JW1gOg4HxsP0A71Yh4ODWDO+7vzxzduwpnC4xa8Fh1nSdAklJ55O/wC9RGaS5mS6kiYxxt+Ag6nua0WM+gFW85WFVuc+LISWU/y+g9BRcVymNsYxzoWGBxrklYGZsn0+QqrK3ENwzzuTqOQoGw9apNolui+nvBGpPbnmqk8RkuJ5lVRojVST881QcR4heRuGyVjRvKxII/3lUvDriW64beyNKA7SgSvIcBFA+L9dqmUmCdkKp/Ebi6vLpCIUBjQk4GOp9Cam/hphACDCEeVWG4FH21l7ysJLFLdB+FGf5yP5m9KOtImlaW4lIxk6QR/LXNLS39mkHtyUF7dLYWq60VFVPMDgDbrWbvuOwSMkMUqDxRzVTgfMdT0rS8bt+KXCyW9t4DNPnQphBHh9dRPI8qy9r7F3z3mJ3W0cDUG0agcbd63UcUZStsOgnsmdgJJXkK6lY7g46b1M62YspDLOsWSoOvYBe+frRVrwfh9jHA97xKOcOhXMr6Au+2kA79c1ZXKcG4jbvBqtPD0jX4eNlHlzmhxrLHGygE/DI4lT+NQtJjToU5BTOwGeu9Tvw67hjVLSf8BlyGjALjsD6VleJeyxa4laxmV7eBhqd1K6RnGR3Aqz4D7O38M6s/F2WOSTAjjJyc7gZPTvUQqWUW7WGLc3HGUv4Le3kM8r5LxFBtj1OKKjvjd3SWUvDJ1n0fiPjUhBHIkchT7vhckd6ZJPEZgxIbOME96uuEiXh0bSPI7QsukRgas5O2/Wtdq+ERlkobm1sba7liMas0gVkQgnfGPrvVm8D23s5crBFE7xyLGdR0gK2zY+9Sfw1W9qUllBFtEgEOpt2PM/8VYzJG8d7FoOHkyTjPI1ltrJRSeyAisOJS2E6AG6/ERgds55f3q/t7C2toL9jGqxyzODjpuQd/qftVfLw5Lvg0TRkRXFvJqB1YOeemreC4TifDJcI0bOCzITuTtnB6HNVDqmCxgrvZuBrJ7lTqCny5OPMBsDQ/GeC++8fuTciQW0kWY26aiQMbeuasIQlhYtdO4AVdRbnluQFPjknTh/DdbMSFWSYA9c6v3pxeMlNGL9oP8Ap8bu5SFLko0aFy5OSyZAwB0wOtGwez9jYcLEPCNcM8zaRJI5zIgPmyR0o32v4LxK7vFfhdzcNLOGOHkIVVABIzy54xQPC7Li9qkqcVZmmlxBHEzAsNXM56bbVTfhm8BEFgklm88pd5Zz+GrjVjkB+h+9WEvDo4HjC2yOZF0+I66tRHMLnkOmcUfbwvBYLFAfxYiExITjA59KLurRNAkZTIzDAIJ229K5tPT/AGc7NXKlRnDY8Rt7oNbfhCRSrBSMEc6sJWi4bwlrlgGuGUhQOpP/ABRrIIrIuVjDBNS6cjcd6reJ6BBa55RxB2JOcE8s1o8DTsCZSxGTnOC7ZwQOv7Ub4rm21JnJYZVewwaDluhHwxVkwqyDU22+M7feh0v/AAWRMAiXzCsvRsu5eJ+JfTFZB4SsFBLYFR8SkhlIcFTJBOHjC7jt9cg0Gpt/eYVcoUbAbPP5/fei+IsMpHpXJJCkDt2+1VeAirB2AMxdGGk4U55YNQQ8AnaS7eGPU6bFGbdsDp36VY2dnFcW2mViElGpiG5DpT4p57W7KuxYxKu/dRTSXpX/AAzHBIluuJrBJDkpJiQN8+R+dX1souuNcR4loOhn8KAnfyLsxA7ZGPXFTWl9Dde0V1oR9CHIJiIO45g9dyPzqxvX1zeBbrluR0jbPYVaVRJ9LXhsLe5q2Q2o5ziuqWAiC2ijG+lBn511dCgqM3YgYMNSnNThg22enM0zSq5XAGfpXLkbcycHOeVUhEjDI35YqMRBlzj/ABUoPlwT1pwH3oAGCKoGnAIoeZ8eVRgnYfM8sURPsxO+cZxnrQ7hZFJlAAG23L/fWlQmDxqGUjHoM8x6U+UYjBJGWO5706KMZ3yx7n9qdJgsIyDknGAKBEVvqaRpWALcsc/pQt2qT3QAGQBqcj05CjJDk6dgqggk9aFnBRWVdnICkfqPzpMAGWz0SRvGFAcsAz7hc1Lf2W3i24Ebqo16F51JJN4MpBbGkA4C7D0qZ5yI5CQTgZUZFQ0KkUAnVriAiVg8rA4UHzEDcirLiUMU1q04H4sIB1A4LJ1B/wB2pALe4uoZI2wVJDgbAA7cvnRF3ZzxxO8JJZAQARk4PMGoSElgp+GTNYwILjLW0sjGFycsPn9qm47wJeLhLiCXwL2MZSQfC3YHHbv61GhglsLO1I/EFyYyDtsQcEfen2121jfrY3CHQDpWXPLsPUVKlWH0UkmqAJuH3dhwiwkCtrsWKsqkMN+o+tE39683Bob62kwwlUSRNuCw5H96mju1tr+bh163iWs2TCzfyg/yn67UAYZeHzugbXC0qvp7AHIOO+KTdCrGCt4FZyx3Z4nJdy5s2I8I/wAwOcqPuTjrVjcXCScPNzGSfBuyxJPRs/25etA2Pim9FsSREjvNIV3BY7D8v1NT8RXwuBXkdsvnKq+Mc9Jz+lJSwT5gsLDiAZZDglydh6UFb8Tk4jxW7aMZsrUBNXSWU88HqAOneqqO6KezMIgErX13M0SL2zzYen71bra2vDuGQWto7EgA/wD2Y9T9c0ndFRbZYxoyKrEnW2yjGMn/AHrWgtLf/slQuC53cgde3yqos9axlpDliQCD0PQD0qytpgA0RPmTn0znerhg0RIFZpAseAxO7Z5CpOIWy3FhLFqwjBUOR0yCaaLiPO23eobq9V5DAuWfRq0g9NqvCQEiI1xFAjbB/Md+nQfKipEVFKquCBgDpUdtIkUQaQgADGAdgMUJNfPc3CwW6eY51E8wtNUkImQzFyP5QOR5ZrpFEzMjIWdNyV6elIdSPHbRHE0g2J30KP5mH5UnFJ4uE8Jd0IDfCuWz5u/70/LFRmeOXEEHDblRpDqQq5x8Wck1UPb8Sj4W9zb3CLbwESyBh/5nIB688bAdzTnHj8LuDdIdM0yqkoGPLkchz75o5bVuJNHHG/g2tqAUXfYDqe/L86wUsia8BLDjntAUP8SRkimGnW8WhlH/AK+nfatvaOnEI0SFj7rF5QyjZyO3oKxE9jNxnjoskeb3aLzz3En8wPT9sVurIpHCTDHqt4l0okX85HYVrFjiqQXBaC2BJ3Y7s7fzUNxKBbywlt2LrqGNS9Ks4pPEjUkFcjOG6VDPNbqjM4J0jpWrcUsjSb6PPOJ+y7Xcn/dxNJGgBicMTso+HFVnjWnBLyzN5bTyQZJLWuDhumR1Az2r06BYryEyZdd8EM2azvGvYvh99cLcvNJFIhzkNkH0IrN1KNrIqaeSjUWvE5w3DuI3CYIHhTxBVkJO2D3z3pZ7e/jtoVmgMDK45qQBg7b1cWfAI7eaKQ3GDGdYbAZeexwO1Xdxf213HLbi6gkmjKjTy3O/Lr9KNOKiq6Ca3Zsorjh0r8MVpJYp5G0lFxqB2OfmMVDb35liVZLbSLcajIDhcgbAAb/SpLCdHvboTkJFbLqEe5KZB7bVYQm0NlbvBOrBowzBticDJ59OtRtk57rx8Gtu2qyY7hntXZ8b9oktYWmEhYiJmXY4+IEcx1weXyrcFNNwAdKRkBgG6H1NR21ra3Fs0stugidSiKq4OgjBO2+TWauJEsrZuE8OuJdbagJLhySincYJ7cqqXQo2uy6tpfHF94ZUtBLpIBB1DmD6dRVvGlt7xbuAAZUwQc/nWXuWhs7FYLFX94EYhcxfCE55b69fWruzVobqKLJfwXQFg2rnzBP1pRwyxnEYFlvY+GRhRGyayrbgHn9sVBas0vCpJdXnkuRHGFONK5A/Si70e7teXJ2fw2KgHLZ5UHwqRBBbtIdFtbxvcSs2wznbP2pvsrw0a4W4SIY0qpHPlgbVQ21vFccaveLzx6Ut8RwjrgA5b68hUV3xQwQDiaLIIBIDjPRlIyR8yKF4fxVJuDyyS6x5GTOnyl8bkddh+tNyM33QdYSXFzwH3t48szOyDV/LnI/LpWgsoIpk8UlmGNIz17mssnEEtPZnRCc+BA77Kd8nSv5n8qveBXMdzwS1mjBYCMAsdzqHP86cGmKslbx6MpbvHH/KpGx5fSqW9cnhEMWD4053wMHSo2q0uS/ELiTDafMc46rVdxO3J8GZ8rFCQoIyOfT8q5322bJFbdhHvYkmMot4yo0p1O1HW3Bhdys5kEfPA5j0+XWobVIfeXMzmQAeKwJ5knYfnV7w0CdkCNnQcknkP74qFljGtwpXgE0qlEA0x4Hmx3NPlstUoaf4dGFTOTk7Df6Vo8hkBG/0oVrfXM0hICjmT1NbOHwlMoZYXgtyjFRlsaz/ADjt6VJEPe3XUoXwwEBB5ipb+A3EmkRnC4Oc1LY2rK3lPmxsCOVZrsq8B86RwIkugtMuUU/1DkPyoiwtWt7LzjMj5Zj29Ka1upZElctqbJUcs/tRayqyso5g43rqSzbIY5I8IOX2rq7xl6EV1Xgk5ge/1FIrdsZqYgk/tUZGDVUI4DkABUoBxTE5YwfSnDnmgCK4QY1deWKDkxoGVCscYI3qyKhxhqhuIVZdxnbahioBXKJuAdPTHXtT449wWY5PWuxhiNOSOvSpNtAyAR2qQohKuspCBR+dIsYBLE+u52z+9PZcENk4bYFudI7Dc8mPc7H1oYgCf4y+N2OSx/Sg3U+JqVGdiDkb4o+WLVI7A6nGM+lSIgBXG2+dqhhRQvw+WNnlhkZtK4dTyJ9f96VoYboTwxuQVfSARywR0qOQqh05x1Pr60LLPpUshAyOtR0FUZ/js7S8RtGi0oPEBVv6Wzg/5osXUVxJ7te6BODgdM9sZ69arpY/G42qqfKreNgH75HzqXi1g9zJHKuGYYATGNJzzz35Gs2SrH38DPIqOFlDnxFcjGDyI9M4BrhO1wAsgGpRjOMEj96KCvJDB42S6HYnf03+dVrtnijRDYImoA9SaislMmcLCWYAAkYLAYzihGuR71GAxYlwBgdSe1ESz4gzkEMcgk8u1VEkyRcWs3UABDrI9B2+lOiA6dktoZb8xBpVdorfLZBOo9B1yaLW3kjjheTU0oZS7HbTQdrJ/FOL21ohAt7KMyy7beIf7Z5/OrpnJVn5rjCIeZPf1FU0iojXv3hu1iZC5I8ucAZ6H7Zo+ykK24MjeZyW1kVXe4S3CLMSDI5xqbp6j1qS9It7RkcgFyiAZ+LJ/wAGhX2WS3N00OoadTLkbcjQPCriZ52V8hpTl2UYwtG3BjlmfLaFtwMHPLPP6cqEgeO3gRY3EgkYBCeTDrSfYFhdSk2EksQZIoM5Df8A7CO1J7PzlmnlYqSEy4zzbnjPKque4EQeczACLARQdw2dhjl1o3hEb21u9xKhTbVpUZ1f4OeVNPNgWrS/w7hs90zq17NzZmyFJ5AHsKoJRLxfwIIz/wBrbFQ8h5yufi+tW0qlrdVkXWxy/fP+9qq7y7uLGIWPDlUyNga5BkKTzbHpSc7dPobQDxfikUM9xYoFRo41EQIGdyQQAfQc60Vnae78Pi9FDhCf5vU1lbPh0cvtELq9neeUyLFDjA1MoyzHpjpitZeyLBYybsQy6Bjnk7beu9JZYkZ/hlzccQjuI0XSk02CVO7KNic9MnNamO80KkUEY0DCjt9KzsMccNv/AA7hLjUT4auf5VX4i3rk4o1y1haZZ5jp+NgMnHpVJl4Stmga7CjbUTjb1qGSQtA8qMABgZI6mqFPaC3kh8RhIQTgNp7fWi4OO2i2c0yy+IyY/C0+YZ9P3pv9uyVKuhnEHveHr71agyJjdIvlzweYzvQfC+NS3kLS30qLgYydiTnoB0p8/tBCELyeCq4yCWz+1UVlarxq1nm4JmCRRho5kwm+dlffenFbcRM5ScmW1/JCv/48q60YY0SDOc9qtLe7sBJHJdCJJJQqBXYFtQ5b1mOE+zl4hM/EcNhBgFsyDT1yNiMgfar60NtdlCYkaUPksyduWM0NlxWMk0dlaWnCb65ljj8ZhIpOcA52H+mq+xW3vYrWAMVi0DUVOTttj5c6F4/xH/vIuHlmWSYnSQwyDjPmpfZ6Ga4jlbxATGpAC8xnGcZ9KLso092sdtbsYYlRAp+f0rOi1E8v8Udw8i9GGcjP+4q94i7R2IkGsoqkEg755AfWgIblYLNE8JcPjCEDJJ/5py7AW0V/c5bpA3jTeUqRqKDPT0xVpmOHh8SK2sMPjAAJI6/lTOAoyRYeQvgsRqO9D8ckls42kiwYwQ6KOY7/AE50dRsZU8aFwwMoYhVjCsCN2Oc7+tRX11HNb2HDI2IWQCS6YZ1aE30/U/lVvMqNw/LkOs2CR2671irxLniXEbuO2wEUCNcE757HtWbbGbZ5rS54ffo5Ro2UBNO+5U4A+oFU3CLWcWaQzx/HnSG6A7naqyS6mseEeAAXkdcK3Tnz+e+1O4XxW4F7F4rs/hgJp64P71Ln0hVmzTraxyxTwfy6wNx0H+aJtZE4Va3GECQohbCDGXYYz26UBxeSdbaM27FQ5ySp83+7VB789wLe3uvLGfxZTjoBsPvVp0IK4TmKyjupkOuTJ0s2wHMn7VUcQvZ7nicaBC8aliI8eUsdht1o9Vk8Mzsu7g6UzuqjoR0NAWwVHmZSxkkIwzc41647VD6oonSxyTHkGaT45R/J6VbcHhihciBAUXA55JPf5ULBA6W5jaVoxINTgDcKPXoatYSIoo5I9vL5EIwQD1P60RXoi2kywAyApHfGagl/GGBvGp39T+9AQwvduWkYaQTknr/verEKFiVME4OfWtU3IAZoSVI21EjcdqekTwrgEKDzY8z6DtRUTI6gKNW3IVzBzKgbAXV8IGc/M01GshZNgBYzvyyT3FBGdVJYjZznJ6Us9wyoFU75wcdBQ7k+IoYDHfvTlLOARZxRgxguNzvtXUquu/Ybc66tklRIURmmsPTelU6lBpwHflVCIs4G1OHfO1KRk8qQoXA6UAPG/KmSnYjoKkACjHakIDjINOgBkUYJOMH8qcVBU5GOuRUrRjH0od8g4226UngAabVy6jfOcn5U1FDAN9MkUSq6idZJLHbel93wTtgE7VIismyHZv15ZqNZWZioBZjtijrm1PUbddqHW1cadxkfDneoaYgOYyMoJOzbHFAuWAOrJONscxjpVxJAXXYYOdxjY0BfWw0sF2JBz6etS0DKHhvnu7md/hOAufvVhNIodSD5xg6sYDehqGNDDEFEeGVdKsTsf7VCzNMobfwx0/x1qKEixQLMQiFvK2HXr35/nVUPENjd3McKs8pGnOPMBscD9643bWt+/iMoSW31JkHGpQd8+op/DVccItHky2QToA6Z3BqfQu8FQeJxToreE0WmURSI3xKOX1xtQ/HoUsrJLuGUs8gMeW3znqO3KncZ4RNI7yIQjI2WVT8S+nc+lRQ3n8R4fbLcBXMM6KdS7spPMD8qOif4Wvs/aSWvCF1KVuLr8R27JnbPz3q5/Dij8NNQ8TCptkgdTQSzSNEzzavAVsIoHM9AKld5pbgStkEDCIo8p7D0pMtYRc2ro0TvkbMc5PQch6VVcemSK5s0Bzqly2Nyu36VKGFvb+GGKqMAnrmqr2kj12dtMNMbqx0r1YHnv/vOqbwMr5+IzYC7sbqQOD00g4wPnirlIlW6jVUAEaddyMnmRVLe20lstmsgErsAyouQFAGw/Wp34o9xcTTLqjRlCKoxknvmshk8yFZ5PCVi6Z87DOc7Z+lXVvMrXEUDEskK5d3OMNgbmqSCfHDZJXCrEGCjnk+n6bVPwhTLcGFl1CU+fJ/lG+P0FOwRopHZ5g6vqQpkEDbJNATQkSQyL5XLjOOgUE4+tWsgKTQKQMMGGMbbcv3qt4k4jaJQxBydh0BGMik1WSjL2V3JZ3fEOKTx490hMUKnceIxzt+dW0l1Ja8NszMxaTSJSXPM4zv9T+VAcVtX8PhnCwdJnmaZyg58gcn5Zptzc+9WDSPlMq6oAc6VyQufpREFgI9ki6Wk97c580h3z05/Ukmrj2h1T2EdgjSxXF2y6NB5DIyT/agfZmxkawt7mT8OCMHw0I+Nyd3PbsKOMLNxCW6nlLt8EeCfw1/zVJ0hN2A//HHt7doPG1AgDUm2/c1JwXgrWXEiZGeWNlZXyPK3Yb8xR7ThVx4gLncY7UbBZtc5keTCsMFDVp2yKMpxiPhFrfzL7nczaQQ8Bk0pv1B5/SiuH+0nDOH8Mitbe2nhEWQFJDFTnJzvvkZqz4twG3vUYK3huQMvzJ+dVa+x9nY3BuhdzBUXLIcHVgdD+1PKBJ3gvDdQfxC0j1gR3CHAIxkNQFq/u9/7u4AVMk7c8VVOJLjjbMsTx2CIFhdttI5kD61b2kUl1cSyFwZFGJN9z647GoTtmpGbYFLOdzG9zLcalGck5OTjPQCpILp7XikoRFdZnChlwAu/Pl61QcMu1veOR202oRWgYKM4GTmhLm+mt72Ro8ZzjJOAew+1UmJmm43xEM8MSucMxBiO2r51II1ubGUgFXXGCT5lx1z23qDhlvDxK9SSXV4UUQIGMaWP+miOLW8cJllTVh0XIz5WGef96feQRacLgW293BP4kqEuM4B65x35VW8e4kba5kikVpEYkFWG0Q2APfrVnwWSS6kaYnTGqrGidsDJOar7uyju+NSPIToXU3n2Bx0+VN/5BFRPM8sRtQkkccUWpmGNscsnt8qj4PaMY2njZdMshAfHTftuKdei4tZ0KuskTZCqoON9tz37frUlnDLw/wBnnliBWQtoXxB5SD29cVNDKrimueeTQVYKoiTBzjHPPrk0Pa2pWTWS2VOcr32+9GTQa7CNGU6lUknP8xO9CWSTPdPEG0hlAweWPQ/asWrYy/hv1vtMEYJYDDnnkf7mi4LNbgOFTVqKrudiAdqrOG2WOIR+I+mNgQrBcD69TvWmiQQLM+nAXl3x0+daVglASwzPdJbrEBEv/lcnJz0A+VQ29ukcfuy48SV8tg8l7flVjaxMlgdJImdizEHfBPShY7SOPiXhnxChByQN8Y3A/ShoGxzGeWQNEDLEjatKYOvbH0HOjYrW4lBa5ddgMRIdvme9SRQzROHRFDgjLD4VUcloqFTlgxypOok86ajYCxWxijAUqVHw46UvgCQDVnT/AEiiZAAgCqfkKfDGQN8Vqo+ARRjw10bYzgdqkb4gRz7VIw5AYHWo3+JT1qqoAApl15DfapRbg+ZhsTgCnKAznHI+tSyeXGe/OoSAcAo5gV1KGL7opYcsiurZNCoIjXQoG9SYzSDbmKXNWI7kaUCu511MBCdq4DAxS43zXUAdUEib5qekYZoaAhRMHOMGlJ2O1PPPc12ARvU0BC8hK6fzpgUMfX5VM0eeVLowNh9qVACTQ4BxVXMisMc8HmavHHMEbUBLEpBXGc8zUSQmZ545BKwz5CTkY5VIlsCseQNhnJ9at1to5SwOT6+lRXtq7wskYGW8vyzzNZtAkZ+ayi4qiM8bLHltIU42z2/P606G0NjaJDFrZYjkMx671p7ayXw8FirAYVgOQoWS3Ph4dtySNPQ0nGsjUfStj0tGBJboWzucbD6+lZ/inDYrXisV5w9Q8XijXHjOhj+xrXpGFULuM8wemOlZ++hnhtJZnRUCAy4HMgNnAqXZMkE3QN7xAQW2nwrVRqAOAWPy7D9aiFswvQoyDpYnWcbetCcAvswTyOSzSsXbbfJO35UXcXMscskwUeLoCR53y3ffpTwxLI+W3lMwhA1TYDFc5A+v1qp9pp4GmgtAVcREq4Hwqxx9sAUXxKe4srwiLPiPEEEhJLBm3JHrVLxSyNlKqSY8TSPFB3wT0OOtSy6F9obkvejQwOiNVwOnU/6KFtreS4dbYEKir4kpZsBAe/ry+taTiVrB4dpPJARchAyKx+Egdhz3p/s37N+NPJLeu7bAlWxiXfO47ZpKNugocLa3n4fG6GVYIzkYTeQ8ht1z0qKC1khmaZ0EKSS5ZV/lRdzn5kCtdNYwiWNyP/G2pR2PIVkfaPis0XDtEak5ZoGK/wD33+uAPvVSjtAtZLlXubK6MmlJPFOjOwAGR+9VLzz3CX94g1Rw4VXJ2Jz2/wB50KUlHCbQqmoqDgZ/qB3o6CPRwqQZKLKTlV7eo+lYt26GhkLOyLPIvjXvgOmtsYQHOMDvvzqtThcknhQSMy28ZLsQPiP9NW1lazrkKzAuBhhzwNsf72qyuIBoRGIIIHLlWsYiZPZF/wCHRW7tuxJZVGFAHJR6ClnjS3UlzpUDbvTLeVjMwVfKMbg8l6Ci54PFI1AjGx7n5VewqKvsgs4Y7tC2lwCNOSBvirSCBRGAoIHSnWloFiQEDSBsO1HxxBBgVcNOhOrwVEihZuWCR1qvmiMkgeZA4VvKmTgf7itLJCrA7c6Dki0gqQOec4olBjTozV/Er2srQqDGp1BAN89fpVBJc3fD5Y+KIGKwfhyxdSh5fTNbKS2GplQkKTse1VsvhK0oMesyLplBHxr0rncWpWV2ij4HaLdwX/EGVgviEx8gNzk/qKZJw9FbIhkkYu0glEmNiMYxjffej5kWzs2sbbJWSXV5uoxy/wB7VoraxUW0fiqNSoNqqKySVvBEgtIDAg0OzHyN8RB3zj/edVnEp5Le7mt5GOhVzGxHNMVaXv4V4BHnJzgKM1Fd2guVWa4jwQdwRqwGB5/r6VdDQR7PXqvwdXTC5JOrfnttg1Ym2kaHWrecDqeTE/7tVZw6393sbW1MjnOZyQcFfT5VfpJ5FDFBqGNIHM1SysiKS5t5YbmJGUaNIyrDftt9TU97Gl1bw2iSrpUjWp3YdtvpVnMf+/t2KEqwYa/T+1AcP4er389y+nOogY225UVQA13wyI2wVWBIPIHnQsHCYoULgLqkJOW3Pari+QRhiNscsd6rbdZJbksGGRsVxgip2jJIOHrBrkO+2kZ/WjZYVFpqZDoznUTyoqOLLAYOkDvQfEGL3Kwk+QDU4B69KbWBEnDPEZmdtQRzlScYI7fIVPBa+AjzTP8AjtnJxkKM5wKltI3KjUAB19fSiJU1hVB0nmT2pqOBFYJQDpjDtqbyg96fbKVGqVg8g7dKW8YwhY4SA5OKW3XLbtt1HLzVCuxh8WGUMR0605nCnGOdLEAq6cYFRlSZCccuRrfwQ9d28x39Kin6fPlUijcHp1pzjIX9aTWBg8SYbVSTHUwRf+KnYBUyBvUSRiKInmzUqrADRKYhpC6sdQa6mkA9q6kOiyUA5p2n1pE5mn12wimjMbpFdpp1dVbUIbiuxTq6jagG4rtPrTq6jagGaPWu0etPrqNkQG6PWu0+tOrqWyIWRNCGGNRqJ7NH5saKrqOOPwLBVso1JOSc0jWmoqfEOx7c6LrqXHH4AMtqF5Ow3zUL8NifJLnfntR1dQ9KL8HbK8cLj1ajI59OnypkvBoZ45EkdmVxgggYqzrqOGHwVlAPZW1QLolZcbbKBmnf/G4vF1m6lwNwNI2NXtLS4YfAM+nsvbreR3TTyO6tqIZQdRHLNMPsnZvdi5mmkkcMW3AGTnO/etHXUcMPgWUsvs9DNM0rzOzEADIHlx2qWDgyW6gRzOCOuBmrWuo4YfAsDkshISTIwJGMgDaqO49jbe5Dh7ybDTGXGkcyMEVp6Wh6MH2gspD7OwGDwjK+nAGwAwBT/wCAw6AolcY64G47VcV1HBp/B2VI4JEudMrgEcsCubgkTEEyybbchVrXU+KHwRWw8HhhkL6mJPoKk/hqFstIx9MCjq6jij8CxiRBBgHanaKdXU9kQGaPWmNArdamrqNkQsDaxRgAWO3pQM/AEm2N1Iq9QqjerqkqXpQfaHbKRfZu2WaOTxH1IMHYeb50bHw/QMNO7j1Ao6uoWjBeBbKm64FBdDeR1PoBvUUHs9FAWIuJGLDmQKu66nxQ+BbKu34LFBg+K7ME0ZIHKp34ejqBqI+lG11HFD4FsCPD11BhK4I6iljsEjY4dt+mKMrqOKHwLZXz8KjnOTIwzz2FJa8IhtSSHZjnO4FWNdRxQ+BbIvd1GcZpjWiOctv8xRNdRxx+CshEIC4yaXwhjmfnUtdT44/AsBk4ekkmsuc/KljsVQ58Rj+9GV1Tww+DtkXg88Ma7wAFxmpaWq44/Asi8EYAydqQwg435ctqmrqOOPwVkRgUjc5pkluHO7HHbFEUlLjj8HbBvdR//Q/auomuo4ofAtn/2Q=="/>
          <p:cNvSpPr>
            <a:spLocks noChangeAspect="1" noChangeArrowheads="1"/>
          </p:cNvSpPr>
          <p:nvPr/>
        </p:nvSpPr>
        <p:spPr bwMode="auto">
          <a:xfrm>
            <a:off x="155575" y="71278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2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14348" y="1475742"/>
            <a:ext cx="7962108" cy="4152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（二）把主观的感受、想象与客观的描写融在一起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对冰窟和冰风的描写，突出异样的“温暖”感受，既写风的“扫荡”，更把思绪放飞到洪荒之始，感喟于自然的永恒。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描写冰塔林和冰川，用精短、准确、形象性强的词语连续带过，很好地表现出冰体形状之多令人目不暇接，同时又畅想眼前奇景的形成过程，主客观融为一体。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这样的写法既增加了文章的厚度，也赋予文章独特的韵味。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5753" y="1428736"/>
            <a:ext cx="8072494" cy="1052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ts val="2500"/>
              </a:lnSpc>
            </a:pP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三、作者多次写到自己在高原上的疼痛、恶心，甚至觉得“要死了”，这些内容与文中的写景有什么关系？产生了怎样的表达效果？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571472" y="2500306"/>
            <a:ext cx="8215370" cy="3192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作者反复叙写自己在各拉丹冬糟糕的身体状况，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从侧面写出了各拉丹冬自然环境的艰险，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突出了本文“所至”和“所见”的独特性。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使读者体会到作者的乐观与坚强，也让文章显得更亲切、真实、可信。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作者在身体的痛苦中坚持行走、体验甚至考察，这使得本文染上了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苦难美和悲壮美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的色彩，给读者的阅读感受也超越了“观赏自然”的范畴。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3714752"/>
            <a:ext cx="785818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/>
          </a:p>
        </p:txBody>
      </p:sp>
      <p:sp>
        <p:nvSpPr>
          <p:cNvPr id="11266" name="AutoShape 2" descr="http://img1.imgtn.bdimg.com/it/u=2545199119,2336436376&amp;fm=26&amp;gp=0.jpg"/>
          <p:cNvSpPr>
            <a:spLocks noChangeAspect="1" noChangeArrowheads="1"/>
          </p:cNvSpPr>
          <p:nvPr/>
        </p:nvSpPr>
        <p:spPr bwMode="auto">
          <a:xfrm>
            <a:off x="155575" y="71278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407443"/>
            <a:ext cx="8194054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rPr>
              <a:t>四、联系上下文，品味下列句子，思考并回答括号里的问题。想一想，这些句子在表达方面有什么共同的特点？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55"/>
          <p:cNvGrpSpPr/>
          <p:nvPr/>
        </p:nvGrpSpPr>
        <p:grpSpPr>
          <a:xfrm>
            <a:off x="44054" y="837010"/>
            <a:ext cx="2007394" cy="521694"/>
            <a:chOff x="70" y="-63"/>
            <a:chExt cx="3161" cy="820"/>
          </a:xfrm>
        </p:grpSpPr>
        <p:sp>
          <p:nvSpPr>
            <p:cNvPr id="6" name="文本框 6"/>
            <p:cNvSpPr txBox="1"/>
            <p:nvPr/>
          </p:nvSpPr>
          <p:spPr>
            <a:xfrm>
              <a:off x="678" y="-63"/>
              <a:ext cx="252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积累拓展</a:t>
              </a:r>
              <a:endParaRPr lang="zh-CN" altLang="en-US" sz="28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noProof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82402" y="2214029"/>
            <a:ext cx="8194054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altLang="zh-CN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一派奇美令人眩晕，造物主在这里尽情卖弄着它的无所不能的创造力</a:t>
            </a: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。（这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里的“眩晕”和“卖弄”是什么意思？传达了作者怎样的感受</a:t>
            </a: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？）</a:t>
            </a:r>
            <a:endParaRPr lang="en-US" altLang="zh-CN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402" y="3439790"/>
            <a:ext cx="8194054" cy="2306955"/>
          </a:xfrm>
          <a:prstGeom prst="rect">
            <a:avLst/>
          </a:prstGeom>
          <a:solidFill>
            <a:srgbClr val="BECE37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“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眩晕”原指一种症状，感觉到自己或周围的东西旋转，这里指“浩浩苍苍”的美景令人目不暇接。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/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“卖弄”原指有意显示、炫耀，含贬义，这里指大自然的无穷创造力在各拉丹冬展现得淋漓尽致。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/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这两个词表现了作者面对冰峰、冰河、冰谷等景色感受到的震撼，以及基于人与自然的对比而产生的对自然的敬畏。 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656187"/>
            <a:ext cx="8194054" cy="1863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一刻不停地呼啸，辨不清它何来何往，</a:t>
            </a:r>
            <a:r>
              <a:rPr lang="zh-CN" altLang="en-US" sz="2400" b="1" u="sng" noProof="1">
                <a:latin typeface="楷体" panose="02010609060101010101" pitchFamily="49" charset="-122"/>
                <a:ea typeface="楷体" panose="02010609060101010101" pitchFamily="49" charset="-122"/>
              </a:rPr>
              <a:t>仿佛自地</a:t>
            </a:r>
            <a:endParaRPr lang="en-US" altLang="zh-CN" sz="2400" b="1" u="sng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fontAlgn="base">
              <a:lnSpc>
                <a:spcPct val="120000"/>
              </a:lnSpc>
            </a:pPr>
            <a:r>
              <a:rPr lang="zh-CN" altLang="en-US" sz="2400" b="1" u="sng" noProof="1">
                <a:latin typeface="楷体" panose="02010609060101010101" pitchFamily="49" charset="-122"/>
                <a:ea typeface="楷体" panose="02010609060101010101" pitchFamily="49" charset="-122"/>
              </a:rPr>
              <a:t>球形成以来它就在这里川流不息，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把冰河上的雪粒纷纷扬扬地扫荡着，又纷纷扬扬地洒落在河滩上、冰缝里。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（删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去划线部分，全句的表达效果会有怎样的变化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？）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2402" y="3633444"/>
            <a:ext cx="8194054" cy="1420495"/>
          </a:xfrm>
          <a:prstGeom prst="rect">
            <a:avLst/>
          </a:prstGeom>
          <a:solidFill>
            <a:srgbClr val="BECE37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删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去加点部分后，全句就只是对眼前景物的实实在在描写，缺少了对大自然漫长历史和永恒运动的想象。没有了想象之美，景物也就缺少了神韵。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402" y="1656187"/>
            <a:ext cx="8194054" cy="1863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详着冰山上纵横的裂纹，环绕冰山的波状皱褶，想象着在漫长的时光里，冰川的前进和后退，冰山的高低消长，这波纹是否就是年轮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。（作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者是怎样描写冰山的裂纹和皱褶的？这样写有什么好处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2402" y="3633444"/>
            <a:ext cx="8194054" cy="1863725"/>
          </a:xfrm>
          <a:prstGeom prst="rect">
            <a:avLst/>
          </a:prstGeom>
          <a:solidFill>
            <a:srgbClr val="BECE37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作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者没有详细描写冰山裂纹和皱褶的形状，把冰山的皱褶想象成树的年轮。这样的写法能让读者联想到眼前景物“背后的故事”</a:t>
            </a:r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———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大自然漫长、反复的变化，并由此认识到：这冰山、冰川其实是大自然历史的一部分。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5753" y="1648285"/>
            <a:ext cx="8072494" cy="378460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这几个句子在描写眼前景物的同时，都不停留于具体的描写，而是将笔触宕开，抒写作者的想象与感触，将读者的思绪引向时间的远处或思考的深处。</a:t>
            </a:r>
            <a:endParaRPr lang="en-US" altLang="zh-CN" sz="2400" b="1" noProof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200000"/>
              </a:lnSpc>
            </a:pPr>
            <a:r>
              <a:rPr lang="en-US" altLang="zh-CN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这样的写法虚实结合，主客相融，带给读者一种富于厚度和深度的美。  </a:t>
            </a:r>
            <a:endParaRPr lang="en-US" altLang="zh-CN" sz="2400" b="1" noProof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988840"/>
            <a:ext cx="8568952" cy="3415030"/>
          </a:xfrm>
          <a:prstGeom prst="rect">
            <a:avLst/>
          </a:prstGeom>
          <a:solidFill>
            <a:srgbClr val="02B3C5">
              <a:lumMod val="20000"/>
              <a:lumOff val="80000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虚实结合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首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先，明确什么是虚实结合。虚实结合就是把抽象的述说与具体的描写结合起来，或者是把眼前现实生活的描写与回忆、想象结合起来。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次，分析语段哪是实写，写得什么；哪是虚写，写得什么。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后，分析虚实结合的表达效果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3" name="组合 1"/>
          <p:cNvGrpSpPr/>
          <p:nvPr/>
        </p:nvGrpSpPr>
        <p:grpSpPr bwMode="auto">
          <a:xfrm>
            <a:off x="3700463" y="1268760"/>
            <a:ext cx="1743075" cy="642620"/>
            <a:chOff x="3406775" y="598488"/>
            <a:chExt cx="1743075" cy="642620"/>
          </a:xfrm>
        </p:grpSpPr>
        <p:sp>
          <p:nvSpPr>
            <p:cNvPr id="4" name="圆角矩形 3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ts val="4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方法拓展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1988840"/>
            <a:ext cx="7992888" cy="2306955"/>
          </a:xfrm>
          <a:prstGeom prst="rect">
            <a:avLst/>
          </a:prstGeom>
          <a:solidFill>
            <a:srgbClr val="02B3C5">
              <a:lumMod val="20000"/>
              <a:lumOff val="80000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答题模式：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这段文字运用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手法，实写了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altLang="zh-CN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，虚写了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，写出了人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物（事物）的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，表达了人物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情感。</a:t>
            </a:r>
            <a:endParaRPr lang="zh-CN" altLang="en-US" sz="20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486594" y="2428868"/>
            <a:ext cx="8222703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⑩一种向往久了，便会跑进梦里。我多少次做过江南的梦，虽然是文字里的江南，但黄鹂翠柳、白鹭青天，还有茂林修竹、碧水微风，着实让我兴奋一阵。当然，故乡是变不了江南的。故乡的人也许和我一样，少不了做江南的梦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⑪梦做着做着，故乡竟然有了梦里的轮廓，大概是经过了四十年的光景，那轮廓渐渐清晰，渐渐现出了树，现出大片大片的密密的林，覆盖在城的周围，漫过山峦，漫过村庄，一直漫到很远很远的地方。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6594" y="1857364"/>
            <a:ext cx="836428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（2019·湖北长沙）自选角度赏析下面文字的表达效果。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1"/>
          <p:cNvGrpSpPr/>
          <p:nvPr/>
        </p:nvGrpSpPr>
        <p:grpSpPr bwMode="auto">
          <a:xfrm>
            <a:off x="3700463" y="1311995"/>
            <a:ext cx="1743075" cy="642620"/>
            <a:chOff x="3406775" y="598488"/>
            <a:chExt cx="1743075" cy="642620"/>
          </a:xfrm>
        </p:grpSpPr>
        <p:sp>
          <p:nvSpPr>
            <p:cNvPr id="23" name="圆角矩形 22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ts val="4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真题演练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28596" y="1357298"/>
            <a:ext cx="824786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2400" b="1" strike="noStrike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本文记述了作者跟随摄制组在各拉丹冬游览的经历。理清文章的脉络，复述作者在各拉丹冬的所见所感。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5"/>
          <p:cNvGrpSpPr/>
          <p:nvPr/>
        </p:nvGrpSpPr>
        <p:grpSpPr>
          <a:xfrm>
            <a:off x="44054" y="837010"/>
            <a:ext cx="2007394" cy="521694"/>
            <a:chOff x="70" y="-63"/>
            <a:chExt cx="3161" cy="820"/>
          </a:xfrm>
        </p:grpSpPr>
        <p:sp>
          <p:nvSpPr>
            <p:cNvPr id="7" name="文本框 6"/>
            <p:cNvSpPr txBox="1"/>
            <p:nvPr/>
          </p:nvSpPr>
          <p:spPr>
            <a:xfrm>
              <a:off x="678" y="-63"/>
              <a:ext cx="252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</a:rPr>
                <a:t>思考探究</a:t>
              </a:r>
              <a:endParaRPr lang="zh-CN" altLang="en-US" sz="28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defRPr/>
              </a:pPr>
              <a:endParaRPr kumimoji="1" lang="zh-CN" altLang="en-US" sz="100" strike="noStrike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00034" y="2204864"/>
            <a:ext cx="8352928" cy="35534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采用移步换景的写法，从各拉丹冬雪山脚下→驶过冰河→进入冰塔林。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7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所见：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营地远眺各拉丹冬雪山，突出它的高峻、雄壮、变幻莫测；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砾石堆上四顾，突出冰峰的晶莹、冰河的辽阔和整个冰雪天地的浩茫；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靠近冰山，发现其图案的难以名状；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进入冰塔林，身处冰窟，细看千姿百态的冰体和冰山的裂纹、皱褶，突出其晶莹纯美，闪闪生光；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7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第二天重返冰河，听到阳光下冰河融化的流水声。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486594" y="1628800"/>
            <a:ext cx="8222703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不清的风筝，还在空中飘飞。河岸，确切地说是河的两岸，已被装点出缤纷的色彩。弯曲的小路，顺着河流蜿蜒伸展，间或有大片的绿草和好多种树。河水很是平静，像是过去的一切都不曾发生过。波光微微泛动，明亮而安谧，倒映的绿荫加重了几层水色。看得出来，流水不再是河道上的匆匆过客。鳞次栉比的高大楼宇，被纵横交错的黑色路面，分割成鲜亮的组群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637858" y="2420888"/>
            <a:ext cx="78682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用动静结合、虚实结合的方法进行景物描写。反映出故乡的人们通过对风沙的治理，环境发生了惊人的转变，表达了作者欣喜自豪的心情。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539552" y="1844824"/>
            <a:ext cx="19442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0034" y="1491866"/>
            <a:ext cx="8001056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五、观看纪录片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话说长江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再说长江</a:t>
            </a:r>
            <a:r>
              <a:rPr lang="en-US" altLang="zh-CN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noProof="1" smtClean="0">
                <a:latin typeface="宋体" panose="02010600030101010101" pitchFamily="2" charset="-122"/>
                <a:ea typeface="宋体" panose="02010600030101010101" pitchFamily="2" charset="-122"/>
              </a:rPr>
              <a:t>，从多个角度了解长江壮丽的自然景象和多彩的人文景观。</a:t>
            </a:r>
            <a:endParaRPr lang="zh-CN" altLang="en-US" sz="24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2500306"/>
            <a:ext cx="778674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这两部人文纪录片播出时间相距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多年（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1983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年、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2006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年），分别从当时的视角呈现长江的自然风景与沿岸的人文风情。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再说长江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从多个角度详细拍摄了长江的源头。观看后，感受时代的变迁和国家的发展。</a:t>
            </a:r>
            <a:endParaRPr lang="zh-CN" altLang="en-US" sz="2400" b="1" noProof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6838" y="1648285"/>
            <a:ext cx="7929618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随着行踪和景物的变化，作者“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”也在变化。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远眺雪山时，感到雄伟和神秘；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张望冰峰和冰河，感叹造物主的创造力；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身处冰窟，感慨自然永恒的存在和漫长的变化；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倾听水声，想象即将演绎出的长江的故事。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303" y="3424068"/>
            <a:ext cx="1512169" cy="204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3384282"/>
            <a:ext cx="8072494" cy="152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“文章的脉络”指文章内部的组织和构造，它包括线索与脉络、层次与段落、过渡与照应、开头与结尾等。一篇文章的脉络就是作者写作思路的具体体现。 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5099" y="1988840"/>
            <a:ext cx="2316480" cy="521970"/>
          </a:xfrm>
          <a:prstGeom prst="rect">
            <a:avLst/>
          </a:prstGeom>
          <a:ln w="15875">
            <a:noFill/>
            <a:prstDash val="sysDot"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理清文章脉络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910" y="2571744"/>
            <a:ext cx="2034464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一、概念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pic>
        <p:nvPicPr>
          <p:cNvPr id="20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1"/>
          <p:cNvGrpSpPr/>
          <p:nvPr/>
        </p:nvGrpSpPr>
        <p:grpSpPr bwMode="auto">
          <a:xfrm>
            <a:off x="3890736" y="1345074"/>
            <a:ext cx="1362529" cy="642620"/>
            <a:chOff x="3406775" y="598488"/>
            <a:chExt cx="1362529" cy="642620"/>
          </a:xfrm>
        </p:grpSpPr>
        <p:sp>
          <p:nvSpPr>
            <p:cNvPr id="22" name="圆角矩形 21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362529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ts val="4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命题点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4993" y="2084090"/>
            <a:ext cx="8136904" cy="3636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感知课文内容，列出基本框架。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依循自然段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理清脉络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首段一般总领全文、奠定全文感情基调。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尾段一般是概括全文，或深化中心。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过渡段，是一条把握文章整体内容的捷径。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抓重点句，如文章的中心句、过渡句等。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抓关键词或题眼。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联系旧知，理清文章脉络。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1342509"/>
            <a:ext cx="392909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二、理清文章脉络的方法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0675" y="4539089"/>
            <a:ext cx="2286000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7788" y="2144822"/>
            <a:ext cx="7929618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理清层次，根据文章内容填空。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找出</a:t>
            </a:r>
            <a:r>
              <a:rPr lang="zh-CN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文中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的关键句，理清文章脉络。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找出文章的线索，理清文章脉络</a:t>
            </a:r>
            <a:r>
              <a:rPr lang="zh-CN" altLang="en-US" sz="2400" b="1" kern="100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400" b="1" kern="100" noProof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请简要叙述文章的思路。 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3686" y="1428736"/>
            <a:ext cx="2019300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三、</a:t>
            </a:r>
            <a:r>
              <a:rPr lang="zh-CN" altLang="zh-CN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考查</a:t>
            </a:r>
            <a:r>
              <a:rPr lang="zh-CN" altLang="zh-CN" sz="24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形式</a:t>
            </a:r>
            <a:endParaRPr lang="zh-CN" altLang="zh-CN" sz="24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pic>
        <p:nvPicPr>
          <p:cNvPr id="12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solidFill>
            <a:schemeClr val="bg1"/>
          </a:solidFill>
          <a:effectLst>
            <a:softEdge rad="254000"/>
          </a:effectLst>
        </p:spPr>
      </p:pic>
      <p:sp>
        <p:nvSpPr>
          <p:cNvPr id="9" name="文本框 8"/>
          <p:cNvSpPr txBox="1"/>
          <p:nvPr/>
        </p:nvSpPr>
        <p:spPr>
          <a:xfrm>
            <a:off x="379952" y="1833551"/>
            <a:ext cx="835707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2019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山东临沂）根据文章行文思路及内容提示填空。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59752" y="2311425"/>
            <a:ext cx="8224496" cy="34150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①某一日午前，站在美丽异木棉的树下，抬眼看她们的样子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--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昨夜西风紧，树下又纷纷扬扬落下许多花儿来。厦门秋日正午的阳光还热着呢，红花瓣在绿草地上有些萎蔫。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②有朋友开车经过，见我路边闲闲站着，停了车，问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我：“你在做什么呢？”我指了指美丽异木棉的树，答：“我看看花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他开车扬长而去，大概会笑我无所事事？伤春悲秋这种事情，在厦门是不太容易发生的，只因为这一城花开，从不停歇，“悲”的念头一升起，便被美丽的花影树生生压下去。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1" name="组合 1"/>
          <p:cNvGrpSpPr/>
          <p:nvPr/>
        </p:nvGrpSpPr>
        <p:grpSpPr bwMode="auto">
          <a:xfrm>
            <a:off x="3700463" y="1311995"/>
            <a:ext cx="1743075" cy="642620"/>
            <a:chOff x="3406775" y="598488"/>
            <a:chExt cx="1743075" cy="642620"/>
          </a:xfrm>
        </p:grpSpPr>
        <p:sp>
          <p:nvSpPr>
            <p:cNvPr id="22" name="圆角矩形 21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ts val="4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真题演练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https://ss1.bdstatic.com/70cFvXSh_Q1YnxGkpoWK1HF6hhy/it/u=298079043,2254620214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833" y="4757911"/>
            <a:ext cx="2334162" cy="1351831"/>
          </a:xfrm>
          <a:prstGeom prst="rect">
            <a:avLst/>
          </a:prstGeom>
          <a:solidFill>
            <a:schemeClr val="bg1"/>
          </a:solidFill>
          <a:effectLst>
            <a:softEdge rad="254000"/>
          </a:effectLst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59752" y="1634751"/>
            <a:ext cx="8224496" cy="39693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③美丽异木棉，别名“美人树”南美木棉”，与木棉同科不同属，来自南美洲的阿根廷。大部分人以为它是时下开得热闹的洋紫荆，这真是美丽的错误。美丽异木棉与洋紫荆的区别最明显是叶子不一样：洋紫荆的叶子是大大的羊蹄形，而美丽异木棉的叶子是细长形的掌状复叶，并且酒瓶状的树干长有一圈圈圆形的大刺，不小心可是会被刺伤的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637858" y="2420888"/>
            <a:ext cx="78682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某一日午前，看到美丽异木棉落花，引发人生思考。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⑧～⑩自然段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①近日的一个黄昏，看见美丽的异木棉，生出中年人的愁绪来。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②也是一个冬日，看到满城的美丽异木棉，瞬间便觉得接回厦门的地气。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539552" y="1844824"/>
            <a:ext cx="194421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【参考答案】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3262</Words>
  <Application>WPS 演示</Application>
  <PresentationFormat>在屏幕上显示</PresentationFormat>
  <Paragraphs>136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Kaiti SC</vt:lpstr>
      <vt:lpstr>MingLiU</vt:lpstr>
      <vt:lpstr>黑体</vt:lpstr>
      <vt:lpstr>楷体</vt:lpstr>
      <vt:lpstr>微软雅黑</vt:lpstr>
      <vt:lpstr>Times New Roman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56</cp:revision>
  <dcterms:created xsi:type="dcterms:W3CDTF">2017-03-15T04:23:00Z</dcterms:created>
  <dcterms:modified xsi:type="dcterms:W3CDTF">2019-11-13T03:58:28Z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