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1" r:id="rId2"/>
  </p:sldMasterIdLst>
  <p:notesMasterIdLst>
    <p:notesMasterId r:id="rId3"/>
  </p:notesMasterIdLst>
  <p:handoutMasterIdLst>
    <p:handoutMasterId r:id="rId4"/>
  </p:handoutMasterIdLst>
  <p:sldIdLst>
    <p:sldId id="256" r:id="rId5"/>
    <p:sldId id="262" r:id="rId6"/>
    <p:sldId id="263" r:id="rId7"/>
    <p:sldId id="290" r:id="rId8"/>
    <p:sldId id="291" r:id="rId9"/>
    <p:sldId id="264" r:id="rId10"/>
    <p:sldId id="289" r:id="rId11"/>
    <p:sldId id="292" r:id="rId12"/>
    <p:sldId id="293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349" r:id="rId28"/>
    <p:sldId id="296" r:id="rId29"/>
    <p:sldId id="347" r:id="rId30"/>
    <p:sldId id="297" r:id="rId31"/>
    <p:sldId id="300" r:id="rId32"/>
    <p:sldId id="298" r:id="rId33"/>
    <p:sldId id="344" r:id="rId34"/>
    <p:sldId id="350" r:id="rId35"/>
    <p:sldId id="342" r:id="rId36"/>
    <p:sldId id="345" r:id="rId37"/>
    <p:sldId id="351" r:id="rId38"/>
    <p:sldId id="361" r:id="rId39"/>
    <p:sldId id="364" r:id="rId40"/>
    <p:sldId id="280" r:id="rId41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2196" y="-1146"/>
      </p:cViewPr>
      <p:guideLst>
        <p:guide orient="horz" pos="202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tags" Target="tags/tag3.xml" /><Relationship Id="rId43" Type="http://schemas.openxmlformats.org/officeDocument/2006/relationships/presProps" Target="presProps.xml" /><Relationship Id="rId44" Type="http://schemas.openxmlformats.org/officeDocument/2006/relationships/viewProps" Target="viewProps.xml" /><Relationship Id="rId45" Type="http://schemas.openxmlformats.org/officeDocument/2006/relationships/theme" Target="theme/theme1.xml" /><Relationship Id="rId46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F771D1-5A7B-48BA-8139-9C960EED4A5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72CD70-CF03-4910-8A30-EA8A47C5F57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2CD70-CF03-4910-8A30-EA8A47C5F574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hyperlink" Target="http://www.1ppt.com/moban/" TargetMode="External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AD7F-BFDD-4772-813A-6DB044272F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A3FE5-257D-4E62-AE19-7294AACFD61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AD7F-BFDD-4772-813A-6DB044272F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A3FE5-257D-4E62-AE19-7294AACFD61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AD7F-BFDD-4772-813A-6DB044272F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A3FE5-257D-4E62-AE19-7294AACFD61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AD7F-BFDD-4772-813A-6DB044272F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A3FE5-257D-4E62-AE19-7294AACFD61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/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/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/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/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AD7F-BFDD-4772-813A-6DB044272F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A3FE5-257D-4E62-AE19-7294AACFD61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AD7F-BFDD-4772-813A-6DB044272F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A3FE5-257D-4E62-AE19-7294AACFD61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AD7F-BFDD-4772-813A-6DB044272F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A3FE5-257D-4E62-AE19-7294AACFD61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AD7F-BFDD-4772-813A-6DB044272F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A3FE5-257D-4E62-AE19-7294AACFD61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AD7F-BFDD-4772-813A-6DB044272F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A3FE5-257D-4E62-AE19-7294AACFD61A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225533" y="67395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smtClean="0">
                <a:solidFill>
                  <a:prstClr val="black"/>
                </a:solidFill>
                <a:ea typeface="微软雅黑" panose="020b0503020204020204" pitchFamily="34" charset="-122"/>
                <a:hlinkClick r:id="rId1"/>
              </a:rPr>
              <a:t>PPT</a:t>
            </a:r>
            <a:r>
              <a:rPr lang="zh-CN" altLang="en-US" sz="100" smtClean="0">
                <a:solidFill>
                  <a:prstClr val="black"/>
                </a:solidFill>
                <a:ea typeface="微软雅黑" panose="020b0503020204020204" pitchFamily="34" charset="-122"/>
                <a:hlinkClick r:id="rId1"/>
              </a:rPr>
              <a:t>模板</a:t>
            </a:r>
            <a:r>
              <a:rPr lang="zh-CN" altLang="en-US" sz="10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endParaRPr lang="en-US" altLang="zh-CN" sz="10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AD7F-BFDD-4772-813A-6DB044272F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A3FE5-257D-4E62-AE19-7294AACFD61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AD7F-BFDD-4772-813A-6DB044272F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A3FE5-257D-4E62-AE19-7294AACFD61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AD7F-BFDD-4772-813A-6DB044272F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A3FE5-257D-4E62-AE19-7294AACFD61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21AD7F-BFDD-4772-813A-6DB044272F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A3FE5-257D-4E62-AE19-7294AACFD61A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Relationship Id="rId4" Type="http://schemas.openxmlformats.org/officeDocument/2006/relationships/image" Target="../media/image2.png" /><Relationship Id="rId5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2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2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23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24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25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26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27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28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29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30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31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32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33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34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9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9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9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35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9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0.png" /><Relationship Id="rId4" Type="http://schemas.openxmlformats.org/officeDocument/2006/relationships/image" Target="../media/image11.png" /><Relationship Id="rId5" Type="http://schemas.openxmlformats.org/officeDocument/2006/relationships/image" Target="../media/image9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9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3.png" /><Relationship Id="rId4" Type="http://schemas.openxmlformats.org/officeDocument/2006/relationships/image" Target="../media/image36.png" /><Relationship Id="rId5" Type="http://schemas.openxmlformats.org/officeDocument/2006/relationships/image" Target="../media/image11.png" /><Relationship Id="rId6" Type="http://schemas.openxmlformats.org/officeDocument/2006/relationships/image" Target="../media/image9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9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37.png" /><Relationship Id="rId4" Type="http://schemas.openxmlformats.org/officeDocument/2006/relationships/image" Target="../media/image38.png" /><Relationship Id="rId5" Type="http://schemas.openxmlformats.org/officeDocument/2006/relationships/image" Target="../media/image11.png" /><Relationship Id="rId6" Type="http://schemas.openxmlformats.org/officeDocument/2006/relationships/image" Target="../media/image39.png" /><Relationship Id="rId7" Type="http://schemas.openxmlformats.org/officeDocument/2006/relationships/image" Target="../media/image9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10.png" /><Relationship Id="rId4" Type="http://schemas.openxmlformats.org/officeDocument/2006/relationships/image" Target="../media/image9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10.png" /><Relationship Id="rId4" Type="http://schemas.openxmlformats.org/officeDocument/2006/relationships/image" Target="../media/image9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1.jpeg" /><Relationship Id="rId4" Type="http://schemas.openxmlformats.org/officeDocument/2006/relationships/image" Target="../media/image2.png" /><Relationship Id="rId5" Type="http://schemas.openxmlformats.org/officeDocument/2006/relationships/tags" Target="../tags/tag2.xml" /><Relationship Id="rId6" Type="http://schemas.openxmlformats.org/officeDocument/2006/relationships/image" Target="../media/image40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Relationship Id="rId5" Type="http://schemas.openxmlformats.org/officeDocument/2006/relationships/image" Target="../media/image9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2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Relationship Id="rId6" Type="http://schemas.openxmlformats.org/officeDocument/2006/relationships/image" Target="../media/image11.png" /><Relationship Id="rId7" Type="http://schemas.openxmlformats.org/officeDocument/2006/relationships/image" Target="../media/image9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6.png" /><Relationship Id="rId4" Type="http://schemas.openxmlformats.org/officeDocument/2006/relationships/image" Target="../media/image17.png" /><Relationship Id="rId5" Type="http://schemas.openxmlformats.org/officeDocument/2006/relationships/image" Target="../media/image9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8.png" /><Relationship Id="rId4" Type="http://schemas.openxmlformats.org/officeDocument/2006/relationships/image" Target="../media/image19.png" /><Relationship Id="rId5" Type="http://schemas.openxmlformats.org/officeDocument/2006/relationships/image" Target="../media/image20.png" /><Relationship Id="rId6" Type="http://schemas.openxmlformats.org/officeDocument/2006/relationships/image" Target="../media/image9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0.png" /><Relationship Id="rId4" Type="http://schemas.openxmlformats.org/officeDocument/2006/relationships/image" Target="../media/image11.png" /><Relationship Id="rId5" Type="http://schemas.openxmlformats.org/officeDocument/2006/relationships/image" Target="../media/image9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5669" y="-2665670"/>
            <a:ext cx="6860661" cy="12192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-1" y="-2663"/>
            <a:ext cx="12191999" cy="6860663"/>
          </a:xfrm>
          <a:prstGeom prst="rect">
            <a:avLst/>
          </a:prstGeom>
          <a:gradFill>
            <a:gsLst>
              <a:gs pos="0">
                <a:schemeClr val="tx1">
                  <a:alpha val="31000"/>
                </a:schemeClr>
              </a:gs>
              <a:gs pos="74000">
                <a:schemeClr val="tx1">
                  <a:alpha val="52000"/>
                </a:schemeClr>
              </a:gs>
              <a:gs pos="83000">
                <a:schemeClr val="tx1">
                  <a:alpha val="60000"/>
                </a:schemeClr>
              </a:gs>
              <a:gs pos="100000">
                <a:schemeClr val="tx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2665667" y="-2665669"/>
            <a:ext cx="6860662" cy="1219200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504189" y="566296"/>
            <a:ext cx="1659890" cy="57200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ctr">
              <a:defRPr kumimoji="1" sz="13800">
                <a:gradFill>
                  <a:gsLst>
                    <a:gs pos="4000">
                      <a:srgbClr val="F9DEC0"/>
                    </a:gs>
                    <a:gs pos="58000">
                      <a:srgbClr val="F9DEC0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latin typeface="默陌老屋手迹" panose="02000603000000000000" pitchFamily="2" charset="-122"/>
                <a:ea typeface="默陌老屋手迹" panose="02000603000000000000" pitchFamily="2" charset="-122"/>
                <a:cs typeface="yuweij Medium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zh-CN" altLang="en-US" sz="9600" smtClean="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latin typeface="+mn-lt"/>
                <a:ea typeface="+mn-ea"/>
                <a:cs typeface="+mn-ea"/>
                <a:sym typeface="+mn-lt"/>
              </a:rPr>
              <a:t>蜀道难</a:t>
            </a:r>
            <a:endParaRPr lang="zh-CN" altLang="en-US" sz="9600">
              <a:gradFill>
                <a:gsLst>
                  <a:gs pos="4000">
                    <a:srgbClr val="F9DEC0"/>
                  </a:gs>
                  <a:gs pos="58000">
                    <a:srgbClr val="C77113"/>
                  </a:gs>
                  <a:gs pos="20000">
                    <a:srgbClr val="CFA86F"/>
                  </a:gs>
                  <a:gs pos="100000">
                    <a:srgbClr val="CFA86F"/>
                  </a:gs>
                </a:gsLst>
                <a:lin ang="3780000" scaled="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PA_库_文本框 6" descr="e7d195523061f1c0c2b73831c94a3edc981f60e396d3e182073EE1468018468A7F192AE5E5CD515B6C3125F8AF6E4EE646174E8CF0B46FD19828DCE8CDA3B3A044A74F0E769C5FA8CB87AB6FC303C8BA3785FAC64AF54247716DE1DF50EE2514B79D5C471B7F9E134C19A2A0C645524B78502922DB5D4BBE1E28ED0529A36F561E6275B1A00576C00495D96ED76821BC"/>
          <p:cNvSpPr txBox="1"/>
          <p:nvPr>
            <p:custDataLst>
              <p:tags r:id="rId5"/>
            </p:custDataLst>
          </p:nvPr>
        </p:nvSpPr>
        <p:spPr>
          <a:xfrm>
            <a:off x="827405" y="1602105"/>
            <a:ext cx="1659890" cy="36563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sz="1200">
                <a:solidFill>
                  <a:schemeClr val="bg1"/>
                </a:solidFill>
                <a:cs typeface="+mn-ea"/>
                <a:sym typeface="+mn-lt"/>
              </a:rPr>
              <a:t>剑阁峥嵘而崔嵬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一夫当关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万夫莫开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所守或匪亲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化为狼与豺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朝避猛虎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夕避长蛇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磨牙吮血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杀人如麻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锦城虽云乐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不如早还乡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蜀道之难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难于上青天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侧身西望常咨嗟</a:t>
            </a:r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7" name="图片 27649" descr="Wcv1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250950"/>
            <a:ext cx="12192000" cy="56070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9458" name="文本框 27650"/>
          <p:cNvSpPr txBox="1">
            <a:spLocks noChangeArrowheads="1"/>
          </p:cNvSpPr>
          <p:nvPr/>
        </p:nvSpPr>
        <p:spPr bwMode="auto">
          <a:xfrm>
            <a:off x="126365" y="0"/>
            <a:ext cx="11863705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2665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蜀道北起陕西汉中宁强县，南到四川成都，全长</a:t>
            </a:r>
            <a:r>
              <a:rPr lang="en-US" altLang="zh-CN" sz="2665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450</a:t>
            </a:r>
            <a:r>
              <a:rPr lang="zh-CN" altLang="en-US" sz="2665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公里，入川经广元、剑阁、梓潼、绵阳、德阳等地。沿线地势险要，山峦叠翠，风光峻丽，关隘众多，唐代李白有“蜀道难，难于上青天”的形容。</a:t>
            </a:r>
            <a:endParaRPr lang="zh-CN" altLang="en-US" sz="2665">
              <a:solidFill>
                <a:srgbClr val="00CC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Text Box 4"/>
          <p:cNvSpPr txBox="1">
            <a:spLocks noChangeArrowheads="1"/>
          </p:cNvSpPr>
          <p:nvPr/>
        </p:nvSpPr>
        <p:spPr bwMode="auto">
          <a:xfrm>
            <a:off x="3503719" y="347557"/>
            <a:ext cx="5183716" cy="666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735" b="1">
                <a:solidFill>
                  <a:schemeClr val="tx1"/>
                </a:solidFill>
                <a:latin typeface="Times New Roman" panose="02020603050405020304" pitchFamily="18" charset="0"/>
                <a:ea typeface="华文隶书"/>
                <a:cs typeface="华文隶书" panose="02010800040101010101" charset="-122"/>
              </a:rPr>
              <a:t>蜀道有何难？</a:t>
            </a:r>
            <a:endParaRPr lang="zh-CN" altLang="en-US" sz="3735" b="1">
              <a:solidFill>
                <a:schemeClr val="tx1"/>
              </a:solidFill>
              <a:latin typeface="Times New Roman" panose="02020603050405020304" pitchFamily="18" charset="0"/>
              <a:ea typeface="华文隶书"/>
              <a:cs typeface="华文隶书" panose="02010800040101010101" charset="-122"/>
            </a:endParaRPr>
          </a:p>
        </p:txBody>
      </p:sp>
      <p:pic>
        <p:nvPicPr>
          <p:cNvPr id="20482" name="Picture 2" descr="P0111">
            <a:hlinkClick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143000"/>
            <a:ext cx="12192000" cy="5166784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5" name="Picture 3" descr="山1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933451"/>
            <a:ext cx="12192000" cy="5278967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29" name="Picture 2" descr="7753_20071129191849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3" name="图片 34817" descr="1-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24000" y="740833"/>
            <a:ext cx="8604251" cy="3807884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3554" name="文本框 34818"/>
          <p:cNvSpPr txBox="1">
            <a:spLocks noChangeArrowheads="1"/>
          </p:cNvSpPr>
          <p:nvPr/>
        </p:nvSpPr>
        <p:spPr bwMode="auto">
          <a:xfrm>
            <a:off x="10473479" y="1123951"/>
            <a:ext cx="675005" cy="2819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ea typeface="隶书" panose="02010509060101010101" charset="-122"/>
                <a:cs typeface="隶书" panose="02010509060101010101" charset="-122"/>
              </a:rPr>
              <a:t>古栈道遗址</a:t>
            </a:r>
            <a:endParaRPr lang="zh-CN" altLang="en-US" sz="3200">
              <a:solidFill>
                <a:srgbClr val="FF0000"/>
              </a:solidFill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23555" name="文本框 34819"/>
          <p:cNvSpPr txBox="1">
            <a:spLocks noChangeArrowheads="1"/>
          </p:cNvSpPr>
          <p:nvPr/>
        </p:nvSpPr>
        <p:spPr bwMode="auto">
          <a:xfrm>
            <a:off x="624417" y="4965700"/>
            <a:ext cx="10943167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665" b="1">
                <a:ea typeface="楷体_GB2312" pitchFamily="49" charset="-122"/>
              </a:rPr>
              <a:t>       </a:t>
            </a:r>
            <a:r>
              <a:rPr lang="zh-CN" altLang="en-US" sz="2665" b="1">
                <a:ea typeface="楷体_GB2312" pitchFamily="49" charset="-122"/>
              </a:rPr>
              <a:t>栈道为无路可通之处，人工凿壁插以木枋，上铺木板而成的古代悬空通道。远望仿佛悬空小阁，故称栈阁。充分反映了古蜀道之险绝艰难与古人坚韧顽强的毅力。</a:t>
            </a:r>
            <a:r>
              <a:rPr lang="zh-CN" altLang="en-US" sz="2665" b="1"/>
              <a:t> </a:t>
            </a:r>
            <a:endParaRPr lang="zh-CN" altLang="en-US" sz="2665" b="1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577" name="Picture 2" descr="200431994336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5167"/>
            <a:ext cx="10972800" cy="1143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anchor="ctr"/>
          <a:lstStyle/>
          <a:p>
            <a:pPr eaLnBrk="1" hangingPunct="1"/>
            <a:endParaRPr lang="zh-CN" altLang="en-US" smtClean="0"/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43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5603" name="Picture 4" descr="蜀道难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5" name="Picture 2" descr="c26304135847b4fea6ef3fc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49" name="Picture 2" descr="无标题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2192000" cy="6815667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3" name="Picture 2" descr="cd7eae389035c5cdd56225a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-1064684"/>
            <a:ext cx="12192000" cy="8379884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9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2073" y="-256675"/>
            <a:ext cx="3019927" cy="5037223"/>
          </a:xfrm>
          <a:custGeom>
            <a:gdLst>
              <a:gd name="connsiteX0" fmla="*/ 0 w 3019927"/>
              <a:gd name="connsiteY0" fmla="*/ 4315327 h 5037223"/>
              <a:gd name="connsiteX1" fmla="*/ 0 w 3019927"/>
              <a:gd name="connsiteY1" fmla="*/ 0 h 5037223"/>
              <a:gd name="connsiteX2" fmla="*/ 3019927 w 3019927"/>
              <a:gd name="connsiteY2" fmla="*/ 0 h 5037223"/>
              <a:gd name="connsiteX3" fmla="*/ 3019927 w 3019927"/>
              <a:gd name="connsiteY3" fmla="*/ 5037223 h 5037223"/>
              <a:gd name="connsiteX4" fmla="*/ 421105 w 3019927"/>
              <a:gd name="connsiteY4" fmla="*/ 5037223 h 5037223"/>
              <a:gd name="connsiteX5" fmla="*/ 421105 w 3019927"/>
              <a:gd name="connsiteY5" fmla="*/ 4315327 h 5037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9927" h="5037223">
                <a:moveTo>
                  <a:pt x="0" y="4315327"/>
                </a:moveTo>
                <a:lnTo>
                  <a:pt x="0" y="0"/>
                </a:lnTo>
                <a:lnTo>
                  <a:pt x="3019927" y="0"/>
                </a:lnTo>
                <a:lnTo>
                  <a:pt x="3019927" y="5037223"/>
                </a:lnTo>
                <a:lnTo>
                  <a:pt x="421105" y="5037223"/>
                </a:lnTo>
                <a:lnTo>
                  <a:pt x="421105" y="4315327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-1006" r="0"/>
          <a:stretch>
            <a:fillRect/>
          </a:stretch>
        </p:blipFill>
        <p:spPr>
          <a:xfrm rot="16200000" flipV="1">
            <a:off x="1155031" y="2562726"/>
            <a:ext cx="3140244" cy="5450305"/>
          </a:xfrm>
          <a:custGeom>
            <a:gdLst>
              <a:gd name="connsiteX0" fmla="*/ 0 w 3140244"/>
              <a:gd name="connsiteY0" fmla="*/ 5450305 h 5450305"/>
              <a:gd name="connsiteX1" fmla="*/ 0 w 3140244"/>
              <a:gd name="connsiteY1" fmla="*/ 0 h 5450305"/>
              <a:gd name="connsiteX2" fmla="*/ 794084 w 3140244"/>
              <a:gd name="connsiteY2" fmla="*/ 0 h 5450305"/>
              <a:gd name="connsiteX3" fmla="*/ 794084 w 3140244"/>
              <a:gd name="connsiteY3" fmla="*/ 661739 h 5450305"/>
              <a:gd name="connsiteX4" fmla="*/ 3140244 w 3140244"/>
              <a:gd name="connsiteY4" fmla="*/ 661739 h 5450305"/>
              <a:gd name="connsiteX5" fmla="*/ 3140244 w 3140244"/>
              <a:gd name="connsiteY5" fmla="*/ 5450305 h 545030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40244" h="5450305">
                <a:moveTo>
                  <a:pt x="0" y="5450305"/>
                </a:moveTo>
                <a:lnTo>
                  <a:pt x="0" y="0"/>
                </a:lnTo>
                <a:lnTo>
                  <a:pt x="794084" y="0"/>
                </a:lnTo>
                <a:lnTo>
                  <a:pt x="794084" y="661739"/>
                </a:lnTo>
                <a:lnTo>
                  <a:pt x="3140244" y="661739"/>
                </a:lnTo>
                <a:lnTo>
                  <a:pt x="3140244" y="5450305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544" y="4790542"/>
            <a:ext cx="7567043" cy="117368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848161" y="1736367"/>
            <a:ext cx="1659890" cy="33493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知人论世</a:t>
            </a:r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kumimoji="1" lang="zh-CN" altLang="en-US" sz="3200">
                <a:solidFill>
                  <a:schemeClr val="bg1"/>
                </a:solidFill>
                <a:cs typeface="+mn-ea"/>
                <a:sym typeface="+mn-lt"/>
              </a:rPr>
              <a:t>识文解字</a:t>
            </a:r>
            <a:endParaRPr kumimoji="1"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3703" y="1714864"/>
            <a:ext cx="1287562" cy="386486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3521" y="1714864"/>
            <a:ext cx="1292662" cy="386486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7" name="文本框 16"/>
          <p:cNvSpPr txBox="1"/>
          <p:nvPr/>
        </p:nvSpPr>
        <p:spPr>
          <a:xfrm>
            <a:off x="5084603" y="556250"/>
            <a:ext cx="202279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第一章</a:t>
            </a:r>
            <a:endParaRPr lang="zh-CN" altLang="en-US" sz="2800">
              <a:gradFill>
                <a:gsLst>
                  <a:gs pos="4000">
                    <a:srgbClr val="F9DEC0"/>
                  </a:gs>
                  <a:gs pos="58000">
                    <a:srgbClr val="C77113"/>
                  </a:gs>
                  <a:gs pos="20000">
                    <a:srgbClr val="CFA86F"/>
                  </a:gs>
                  <a:gs pos="100000">
                    <a:srgbClr val="CFA86F"/>
                  </a:gs>
                </a:gsLst>
                <a:lin ang="3780000" scaled="0"/>
              </a:gra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13449" y="1736367"/>
            <a:ext cx="1287562" cy="3864866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697" name="Picture 2" descr="16405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3933" y="260351"/>
            <a:ext cx="11808884" cy="604943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21" name="Picture 2" descr="虎跳崖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2192000" cy="7056967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5" name="Picture 2" descr="20050927152959847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2192000" cy="6847417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5167"/>
            <a:ext cx="10972800" cy="1143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anchor="ctr"/>
          <a:lstStyle/>
          <a:p>
            <a:pPr eaLnBrk="1" hangingPunct="1"/>
            <a:endParaRPr lang="zh-CN" altLang="en-US" smtClean="0"/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43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2771" name="Picture 4" descr="山1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2192000" cy="687493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9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2073" y="-256675"/>
            <a:ext cx="3019927" cy="5037223"/>
          </a:xfrm>
          <a:custGeom>
            <a:gdLst>
              <a:gd name="connsiteX0" fmla="*/ 0 w 3019927"/>
              <a:gd name="connsiteY0" fmla="*/ 4315327 h 5037223"/>
              <a:gd name="connsiteX1" fmla="*/ 0 w 3019927"/>
              <a:gd name="connsiteY1" fmla="*/ 0 h 5037223"/>
              <a:gd name="connsiteX2" fmla="*/ 3019927 w 3019927"/>
              <a:gd name="connsiteY2" fmla="*/ 0 h 5037223"/>
              <a:gd name="connsiteX3" fmla="*/ 3019927 w 3019927"/>
              <a:gd name="connsiteY3" fmla="*/ 5037223 h 5037223"/>
              <a:gd name="connsiteX4" fmla="*/ 421105 w 3019927"/>
              <a:gd name="connsiteY4" fmla="*/ 5037223 h 5037223"/>
              <a:gd name="connsiteX5" fmla="*/ 421105 w 3019927"/>
              <a:gd name="connsiteY5" fmla="*/ 4315327 h 5037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9927" h="5037223">
                <a:moveTo>
                  <a:pt x="0" y="4315327"/>
                </a:moveTo>
                <a:lnTo>
                  <a:pt x="0" y="0"/>
                </a:lnTo>
                <a:lnTo>
                  <a:pt x="3019927" y="0"/>
                </a:lnTo>
                <a:lnTo>
                  <a:pt x="3019927" y="5037223"/>
                </a:lnTo>
                <a:lnTo>
                  <a:pt x="421105" y="5037223"/>
                </a:lnTo>
                <a:lnTo>
                  <a:pt x="421105" y="4315327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-1006" r="0"/>
          <a:stretch>
            <a:fillRect/>
          </a:stretch>
        </p:blipFill>
        <p:spPr>
          <a:xfrm rot="16200000" flipV="1">
            <a:off x="1155031" y="2562726"/>
            <a:ext cx="3140244" cy="5450305"/>
          </a:xfrm>
          <a:custGeom>
            <a:gdLst>
              <a:gd name="connsiteX0" fmla="*/ 0 w 3140244"/>
              <a:gd name="connsiteY0" fmla="*/ 5450305 h 5450305"/>
              <a:gd name="connsiteX1" fmla="*/ 0 w 3140244"/>
              <a:gd name="connsiteY1" fmla="*/ 0 h 5450305"/>
              <a:gd name="connsiteX2" fmla="*/ 794084 w 3140244"/>
              <a:gd name="connsiteY2" fmla="*/ 0 h 5450305"/>
              <a:gd name="connsiteX3" fmla="*/ 794084 w 3140244"/>
              <a:gd name="connsiteY3" fmla="*/ 661739 h 5450305"/>
              <a:gd name="connsiteX4" fmla="*/ 3140244 w 3140244"/>
              <a:gd name="connsiteY4" fmla="*/ 661739 h 5450305"/>
              <a:gd name="connsiteX5" fmla="*/ 3140244 w 3140244"/>
              <a:gd name="connsiteY5" fmla="*/ 5450305 h 545030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40244" h="5450305">
                <a:moveTo>
                  <a:pt x="0" y="5450305"/>
                </a:moveTo>
                <a:lnTo>
                  <a:pt x="0" y="0"/>
                </a:lnTo>
                <a:lnTo>
                  <a:pt x="794084" y="0"/>
                </a:lnTo>
                <a:lnTo>
                  <a:pt x="794084" y="661739"/>
                </a:lnTo>
                <a:lnTo>
                  <a:pt x="3140244" y="661739"/>
                </a:lnTo>
                <a:lnTo>
                  <a:pt x="3140244" y="5450305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544" y="4790542"/>
            <a:ext cx="7567043" cy="117368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848161" y="1736367"/>
            <a:ext cx="1659890" cy="33493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疏通文意</a:t>
            </a:r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kumimoji="1" lang="zh-CN" altLang="en-US" sz="3200">
                <a:solidFill>
                  <a:schemeClr val="bg1"/>
                </a:solidFill>
                <a:cs typeface="+mn-ea"/>
                <a:sym typeface="+mn-lt"/>
              </a:rPr>
              <a:t>体会情感</a:t>
            </a:r>
            <a:endParaRPr kumimoji="1"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3703" y="1714864"/>
            <a:ext cx="1287562" cy="386486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3521" y="1714864"/>
            <a:ext cx="1292662" cy="386486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7" name="文本框 16"/>
          <p:cNvSpPr txBox="1"/>
          <p:nvPr/>
        </p:nvSpPr>
        <p:spPr>
          <a:xfrm>
            <a:off x="5084603" y="556250"/>
            <a:ext cx="202279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第二章</a:t>
            </a:r>
            <a:endParaRPr lang="zh-CN" altLang="en-US" sz="2800">
              <a:gradFill>
                <a:gsLst>
                  <a:gs pos="4000">
                    <a:srgbClr val="F9DEC0"/>
                  </a:gs>
                  <a:gs pos="58000">
                    <a:srgbClr val="C77113"/>
                  </a:gs>
                  <a:gs pos="20000">
                    <a:srgbClr val="CFA86F"/>
                  </a:gs>
                  <a:gs pos="100000">
                    <a:srgbClr val="CFA86F"/>
                  </a:gs>
                </a:gsLst>
                <a:lin ang="3780000" scaled="0"/>
              </a:gra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13449" y="1736367"/>
            <a:ext cx="1287562" cy="3864866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文本框 15"/>
          <p:cNvSpPr txBox="1"/>
          <p:nvPr/>
        </p:nvSpPr>
        <p:spPr>
          <a:xfrm>
            <a:off x="3681730" y="497840"/>
            <a:ext cx="4828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第二章</a:t>
            </a:r>
            <a:r>
              <a:rPr lang="en-US" altLang="zh-CN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·</a:t>
            </a:r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疏通文意、体会情感</a:t>
            </a:r>
            <a:endParaRPr lang="zh-CN" altLang="en-US" sz="2800">
              <a:gradFill>
                <a:gsLst>
                  <a:gs pos="4000">
                    <a:srgbClr val="F9DEC0"/>
                  </a:gs>
                  <a:gs pos="58000">
                    <a:srgbClr val="C77113"/>
                  </a:gs>
                  <a:gs pos="20000">
                    <a:srgbClr val="CFA86F"/>
                  </a:gs>
                  <a:gs pos="100000">
                    <a:srgbClr val="CFA86F"/>
                  </a:gs>
                </a:gsLst>
                <a:lin ang="3780000" scaled="0"/>
              </a:gra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0" y="398145"/>
            <a:ext cx="12192000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300000"/>
              </a:lnSpc>
            </a:pP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噫吁嚱，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危</a:t>
            </a: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乎高哉！蜀道之难，难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于</a:t>
            </a: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上青天！蚕丛及鱼凫，开国何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茫然</a:t>
            </a: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！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尔来</a:t>
            </a: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四万八千岁，不与秦塞通人烟。西当太白有鸟道，可以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横绝</a:t>
            </a: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峨眉巅。地崩山摧壮士死，然后天梯石栈相钩连。上有六龙回日之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高标</a:t>
            </a: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，下有冲波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逆折</a:t>
            </a: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之回川。黄鹤之飞尚不得过，猿猱欲度愁攀援。青泥何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盘盘</a:t>
            </a: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，百步九折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萦岩峦</a:t>
            </a: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扪</a:t>
            </a: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参历井仰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胁息</a:t>
            </a: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，以手抚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膺</a:t>
            </a:r>
            <a:r>
              <a:rPr lang="en-US" altLang="zh-CN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坐</a:t>
            </a: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长叹。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 indent="609600" fontAlgn="auto">
              <a:lnSpc>
                <a:spcPct val="300000"/>
              </a:lnSpc>
            </a:pP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第一节主要内容：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300000"/>
              </a:lnSpc>
            </a:pP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72615" y="1388110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高</a:t>
            </a:r>
            <a:endParaRPr lang="zh-CN" altLang="en-US" sz="28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95875" y="1419225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比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77480" y="1524635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完全不知道的样子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126345" y="559435"/>
            <a:ext cx="1706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从那时以来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44920" y="250952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飞越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88745" y="2785110"/>
            <a:ext cx="3840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可以指做一方标志的最高峰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021070" y="362712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倒流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0450" y="3847465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形容山路曲折盘旋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086225" y="3847465"/>
            <a:ext cx="1706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绕着山峰转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66715" y="461772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摸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41515" y="3921125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屏住呼吸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655685" y="461772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胸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152890" y="3847465"/>
            <a:ext cx="13804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徒、空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070860" y="5387975"/>
            <a:ext cx="6888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华康乾隆行楷 W7" panose="03000709000000000000" charset="-122"/>
                <a:ea typeface="华康乾隆行楷 W7" panose="03000709000000000000" charset="-122"/>
                <a:cs typeface="华康乾隆行楷 W7" panose="03000709000000000000" charset="-122"/>
                <a:sym typeface="+mn-ea"/>
              </a:rPr>
              <a:t>道蜀道来历，状蜀道高峻</a:t>
            </a:r>
            <a:r>
              <a:rPr lang="en-US" altLang="zh-CN" sz="2400">
                <a:solidFill>
                  <a:srgbClr val="FF0000"/>
                </a:solidFill>
                <a:latin typeface="华康乾隆行楷 W7" panose="03000709000000000000" charset="-122"/>
                <a:ea typeface="华康乾隆行楷 W7" panose="03000709000000000000" charset="-122"/>
                <a:cs typeface="华康乾隆行楷 W7" panose="03000709000000000000" charset="-122"/>
                <a:sym typeface="+mn-ea"/>
              </a:rPr>
              <a:t>——</a:t>
            </a:r>
            <a:r>
              <a:rPr lang="zh-CN" altLang="en-US" sz="2400">
                <a:solidFill>
                  <a:srgbClr val="FF0000"/>
                </a:solidFill>
                <a:latin typeface="华康乾隆行楷 W7" panose="03000709000000000000" charset="-122"/>
                <a:ea typeface="华康乾隆行楷 W7" panose="03000709000000000000" charset="-122"/>
                <a:cs typeface="华康乾隆行楷 W7" panose="03000709000000000000" charset="-122"/>
                <a:sym typeface="+mn-ea"/>
              </a:rPr>
              <a:t>感叹蜀道的高峻难行</a:t>
            </a:r>
            <a:endParaRPr lang="zh-CN" altLang="en-US" sz="2400">
              <a:solidFill>
                <a:srgbClr val="FF0000"/>
              </a:solidFill>
              <a:latin typeface="华康乾隆行楷 W7" panose="03000709000000000000" charset="-122"/>
              <a:ea typeface="华康乾隆行楷 W7" panose="03000709000000000000" charset="-122"/>
              <a:cs typeface="华康乾隆行楷 W7" panose="03000709000000000000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  <p:cond evt="onBegin" delay="0">
                          <p:tn val="58"/>
                        </p:cond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  <p:cond evt="onBegin" delay="0">
                          <p:tn val="63"/>
                        </p:cond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  <p:cond evt="onBegin" delay="0">
                          <p:tn val="68"/>
                        </p:cond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  <p:cond evt="onBegin" delay="0">
                          <p:tn val="73"/>
                        </p:cond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文本框 15"/>
          <p:cNvSpPr txBox="1"/>
          <p:nvPr/>
        </p:nvSpPr>
        <p:spPr>
          <a:xfrm>
            <a:off x="3681730" y="497840"/>
            <a:ext cx="4828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第二章</a:t>
            </a:r>
            <a:r>
              <a:rPr lang="en-US" altLang="zh-CN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·</a:t>
            </a:r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疏通文意、体会情感</a:t>
            </a:r>
            <a:endParaRPr lang="zh-CN" altLang="en-US" sz="2800">
              <a:gradFill>
                <a:gsLst>
                  <a:gs pos="4000">
                    <a:srgbClr val="F9DEC0"/>
                  </a:gs>
                  <a:gs pos="58000">
                    <a:srgbClr val="C77113"/>
                  </a:gs>
                  <a:gs pos="20000">
                    <a:srgbClr val="CFA86F"/>
                  </a:gs>
                  <a:gs pos="100000">
                    <a:srgbClr val="CFA86F"/>
                  </a:gs>
                </a:gsLst>
                <a:lin ang="3780000" scaled="0"/>
              </a:gra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7220" y="1250950"/>
            <a:ext cx="5148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</a:rPr>
              <a:t>第一段主要写了蜀道哪些特点？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07200" y="1250950"/>
            <a:ext cx="38735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危乎高哉。</a:t>
            </a:r>
            <a:endParaRPr lang="zh-CN" altLang="en-US" sz="2400">
              <a:solidFill>
                <a:srgbClr val="FF0000"/>
              </a:solidFill>
            </a:endParaRPr>
          </a:p>
          <a:p>
            <a:pPr algn="r"/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altLang="en-US" sz="2400">
                <a:solidFill>
                  <a:schemeClr val="bg1"/>
                </a:solidFill>
              </a:rPr>
              <a:t>蜀道之</a:t>
            </a:r>
            <a:r>
              <a:rPr lang="zh-CN" altLang="en-US" sz="2400">
                <a:solidFill>
                  <a:srgbClr val="FF0000"/>
                </a:solidFill>
              </a:rPr>
              <a:t>高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588963" y="1928654"/>
            <a:ext cx="839470" cy="35523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265" b="1" smtClean="0">
                <a:solidFill>
                  <a:schemeClr val="bg1"/>
                </a:solidFill>
              </a:rPr>
              <a:t>一叹</a:t>
            </a:r>
            <a:r>
              <a:rPr lang="zh-CN" altLang="en-US" sz="4265" b="1" smtClean="0">
                <a:solidFill>
                  <a:srgbClr val="FF0000"/>
                </a:solidFill>
              </a:rPr>
              <a:t>高</a:t>
            </a:r>
            <a:endParaRPr lang="zh-CN" altLang="en-US" sz="4265" b="1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00508" y="2024665"/>
            <a:ext cx="208534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735" b="1" smtClean="0">
                <a:solidFill>
                  <a:schemeClr val="bg1"/>
                </a:solidFill>
              </a:rPr>
              <a:t>蜀道</a:t>
            </a:r>
            <a:r>
              <a:rPr lang="zh-CN" altLang="zh-CN" sz="3735" b="1" smtClean="0">
                <a:solidFill>
                  <a:srgbClr val="FF0000"/>
                </a:solidFill>
              </a:rPr>
              <a:t>来历</a:t>
            </a:r>
            <a:endParaRPr lang="zh-CN" altLang="zh-CN" sz="3735" b="1" smtClean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96518" y="3848867"/>
            <a:ext cx="2226945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735" b="1" smtClean="0">
                <a:solidFill>
                  <a:schemeClr val="bg1"/>
                </a:solidFill>
              </a:rPr>
              <a:t>蜀道</a:t>
            </a:r>
            <a:r>
              <a:rPr lang="zh-CN" altLang="zh-CN" sz="3735" b="1" smtClean="0">
                <a:solidFill>
                  <a:srgbClr val="FF0000"/>
                </a:solidFill>
              </a:rPr>
              <a:t>高峻</a:t>
            </a:r>
            <a:r>
              <a:rPr lang="en-US" altLang="zh-CN" sz="3735" b="1" smtClean="0">
                <a:solidFill>
                  <a:schemeClr val="bg1"/>
                </a:solidFill>
              </a:rPr>
              <a:t> </a:t>
            </a:r>
            <a:endParaRPr lang="en-US" altLang="zh-CN" sz="3735" b="1" smtClean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04497" y="5769081"/>
            <a:ext cx="208534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735" b="1" smtClean="0">
                <a:solidFill>
                  <a:schemeClr val="bg1"/>
                </a:solidFill>
              </a:rPr>
              <a:t>行人</a:t>
            </a:r>
            <a:r>
              <a:rPr lang="zh-CN" altLang="zh-CN" sz="3735" b="1" smtClean="0">
                <a:solidFill>
                  <a:srgbClr val="FF0000"/>
                </a:solidFill>
              </a:rPr>
              <a:t>感受</a:t>
            </a:r>
            <a:endParaRPr lang="zh-CN" altLang="zh-CN" sz="3735" b="1" smtClean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92796" y="1928654"/>
            <a:ext cx="1676400" cy="542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935" smtClean="0">
                <a:solidFill>
                  <a:schemeClr val="bg1"/>
                </a:solidFill>
              </a:rPr>
              <a:t>蜀道历史</a:t>
            </a:r>
            <a:endParaRPr lang="zh-CN" altLang="en-US" sz="2935" smtClean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96785" y="2504718"/>
            <a:ext cx="1766570" cy="542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 </a:t>
            </a:r>
            <a:r>
              <a:rPr lang="zh-CN" altLang="zh-CN" sz="2935" smtClean="0">
                <a:solidFill>
                  <a:schemeClr val="bg1"/>
                </a:solidFill>
              </a:rPr>
              <a:t>五丁开山</a:t>
            </a:r>
            <a:endParaRPr lang="zh-CN" altLang="zh-CN" sz="2935" smtClean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04497" y="2696739"/>
            <a:ext cx="2423160" cy="542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935" smtClean="0">
                <a:solidFill>
                  <a:schemeClr val="bg1"/>
                </a:solidFill>
              </a:rPr>
              <a:t>（</a:t>
            </a:r>
            <a:r>
              <a:rPr lang="zh-CN" altLang="en-US" sz="2935" smtClean="0">
                <a:solidFill>
                  <a:srgbClr val="FF0000"/>
                </a:solidFill>
              </a:rPr>
              <a:t>侧面写高</a:t>
            </a:r>
            <a:r>
              <a:rPr lang="zh-CN" altLang="en-US" sz="2935" smtClean="0">
                <a:solidFill>
                  <a:schemeClr val="bg1"/>
                </a:solidFill>
              </a:rPr>
              <a:t>）</a:t>
            </a:r>
            <a:endParaRPr lang="zh-CN" altLang="en-US" sz="2935" smtClean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12476" y="4520942"/>
            <a:ext cx="2796540" cy="542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935" smtClean="0">
                <a:solidFill>
                  <a:schemeClr val="bg1"/>
                </a:solidFill>
              </a:rPr>
              <a:t>（</a:t>
            </a:r>
            <a:r>
              <a:rPr lang="zh-CN" altLang="en-US" sz="2935" smtClean="0">
                <a:solidFill>
                  <a:srgbClr val="FF0000"/>
                </a:solidFill>
              </a:rPr>
              <a:t>正侧面写高</a:t>
            </a:r>
            <a:r>
              <a:rPr lang="zh-CN" altLang="en-US" sz="2935" smtClean="0">
                <a:solidFill>
                  <a:schemeClr val="bg1"/>
                </a:solidFill>
              </a:rPr>
              <a:t>）</a:t>
            </a:r>
            <a:endParaRPr lang="zh-CN" altLang="en-US" sz="2935" smtClean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92796" y="3656846"/>
            <a:ext cx="3390900" cy="542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935" smtClean="0">
                <a:solidFill>
                  <a:schemeClr val="bg1"/>
                </a:solidFill>
              </a:rPr>
              <a:t>六龙回日  群山挡日</a:t>
            </a:r>
            <a:endParaRPr lang="zh-CN" altLang="en-US" sz="2935" smtClean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92796" y="4232910"/>
            <a:ext cx="3390900" cy="542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935" smtClean="0">
                <a:solidFill>
                  <a:schemeClr val="bg1"/>
                </a:solidFill>
              </a:rPr>
              <a:t>万仞深渊  激流回旋</a:t>
            </a:r>
            <a:endParaRPr lang="zh-CN" altLang="en-US" sz="2935" smtClean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92796" y="4808974"/>
            <a:ext cx="4455351" cy="542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935" smtClean="0">
                <a:solidFill>
                  <a:schemeClr val="bg1"/>
                </a:solidFill>
              </a:rPr>
              <a:t>黄鹤不得过  猿猱愁攀援 </a:t>
            </a:r>
            <a:endParaRPr lang="zh-CN" altLang="en-US" sz="2935" smtClean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301308" y="3731518"/>
            <a:ext cx="1539240" cy="5016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665" smtClean="0">
                <a:solidFill>
                  <a:srgbClr val="FF0000"/>
                </a:solidFill>
              </a:rPr>
              <a:t>虚实结合</a:t>
            </a:r>
            <a:endParaRPr lang="zh-CN" altLang="en-US" sz="2665" smtClean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301480" y="4691380"/>
            <a:ext cx="1539240" cy="5016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665" smtClean="0">
                <a:solidFill>
                  <a:srgbClr val="FF0000"/>
                </a:solidFill>
              </a:rPr>
              <a:t>映衬夸张 </a:t>
            </a:r>
            <a:endParaRPr lang="zh-CN" altLang="en-US" sz="2665" smtClean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301308" y="5865091"/>
            <a:ext cx="1539240" cy="5016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665" smtClean="0">
                <a:solidFill>
                  <a:srgbClr val="FF0000"/>
                </a:solidFill>
              </a:rPr>
              <a:t>细节描写</a:t>
            </a:r>
            <a:endParaRPr lang="zh-CN" altLang="en-US" sz="2665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96785" y="5577059"/>
            <a:ext cx="4128459" cy="995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935" smtClean="0">
                <a:solidFill>
                  <a:schemeClr val="bg1"/>
                </a:solidFill>
              </a:rPr>
              <a:t>人行其上的艰难形状和畏惧心理 </a:t>
            </a:r>
            <a:endParaRPr lang="zh-CN" altLang="en-US" sz="2935" smtClean="0">
              <a:solidFill>
                <a:schemeClr val="bg1"/>
              </a:solidFill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1620454" y="2408707"/>
            <a:ext cx="288032" cy="3744416"/>
          </a:xfrm>
          <a:prstGeom prst="leftBrace">
            <a:avLst>
              <a:gd name="adj1" fmla="val 72920"/>
              <a:gd name="adj2" fmla="val 50000"/>
            </a:avLst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2" name="左大括号 21"/>
          <p:cNvSpPr/>
          <p:nvPr/>
        </p:nvSpPr>
        <p:spPr>
          <a:xfrm>
            <a:off x="4500880" y="2139950"/>
            <a:ext cx="104775" cy="845185"/>
          </a:xfrm>
          <a:prstGeom prst="leftBrace">
            <a:avLst>
              <a:gd name="adj1" fmla="val 265998"/>
              <a:gd name="adj2" fmla="val 50000"/>
            </a:avLst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3" name="左大括号 22"/>
          <p:cNvSpPr/>
          <p:nvPr/>
        </p:nvSpPr>
        <p:spPr>
          <a:xfrm>
            <a:off x="4500880" y="3944620"/>
            <a:ext cx="107315" cy="1248410"/>
          </a:xfrm>
          <a:prstGeom prst="leftBrace">
            <a:avLst>
              <a:gd name="adj1" fmla="val 362082"/>
              <a:gd name="adj2" fmla="val 50000"/>
            </a:avLst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4" name="左大括号 23"/>
          <p:cNvSpPr/>
          <p:nvPr/>
        </p:nvSpPr>
        <p:spPr>
          <a:xfrm>
            <a:off x="4500880" y="5864860"/>
            <a:ext cx="95885" cy="864235"/>
          </a:xfrm>
          <a:prstGeom prst="leftBrace">
            <a:avLst>
              <a:gd name="adj1" fmla="val 185040"/>
              <a:gd name="adj2" fmla="val 50000"/>
            </a:avLst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5" name="矩形 24"/>
          <p:cNvSpPr/>
          <p:nvPr/>
        </p:nvSpPr>
        <p:spPr>
          <a:xfrm>
            <a:off x="6709020" y="2216686"/>
            <a:ext cx="1539240" cy="5016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665" smtClean="0">
                <a:solidFill>
                  <a:srgbClr val="FF0000"/>
                </a:solidFill>
              </a:rPr>
              <a:t>神话传说</a:t>
            </a:r>
            <a:endParaRPr lang="zh-CN" altLang="en-US" sz="2665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  <p:cond evt="onBegin" delay="0">
                          <p:tn val="50"/>
                        </p:cond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  <p:cond evt="onBegin" delay="0">
                          <p:tn val="60"/>
                        </p:cond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  <p:cond evt="onBegin" delay="0">
                          <p:tn val="69"/>
                        </p:cond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  <p:cond evt="onBegin" delay="0">
                          <p:tn val="82"/>
                        </p:cond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  <p:cond evt="onBegin" delay="0">
                          <p:tn val="87"/>
                        </p:cond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  <p:cond evt="onBegin" delay="0">
                          <p:tn val="92"/>
                        </p:cond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  <p:cond evt="onBegin" delay="0">
                          <p:tn val="97"/>
                        </p:cond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  <p:cond evt="onBegin" delay="0">
                          <p:tn val="106"/>
                        </p:cond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  <p:cond evt="onBegin" delay="0">
                          <p:tn val="111"/>
                        </p:cond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  <p:bldP spid="5" grpId="0"/>
      <p:bldP spid="21" grpId="0"/>
      <p:bldP spid="6" grpId="0"/>
      <p:bldP spid="7" grpId="0"/>
      <p:bldP spid="8" grpId="0"/>
      <p:bldP spid="9" grpId="0"/>
      <p:bldP spid="10" grpId="0"/>
      <p:bldP spid="25" grpId="0"/>
      <p:bldP spid="14" grpId="0"/>
      <p:bldP spid="15" grpId="0"/>
      <p:bldP spid="12" grpId="0"/>
      <p:bldP spid="17" grpId="0"/>
      <p:bldP spid="18" grpId="0"/>
      <p:bldP spid="20" grpId="0"/>
      <p:bldP spid="19" grpId="0"/>
      <p:bldP spid="22" grpId="0"/>
      <p:bldP spid="23" grpId="0"/>
      <p:bldP spid="24" grpId="0"/>
      <p:bldP spid="11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文本框 15"/>
          <p:cNvSpPr txBox="1"/>
          <p:nvPr/>
        </p:nvSpPr>
        <p:spPr>
          <a:xfrm>
            <a:off x="3681730" y="497840"/>
            <a:ext cx="4828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第二章</a:t>
            </a:r>
            <a:r>
              <a:rPr lang="en-US" altLang="zh-CN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·</a:t>
            </a:r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疏通文意、体会情感</a:t>
            </a:r>
            <a:endParaRPr lang="zh-CN" altLang="en-US" sz="2800">
              <a:gradFill>
                <a:gsLst>
                  <a:gs pos="4000">
                    <a:srgbClr val="F9DEC0"/>
                  </a:gs>
                  <a:gs pos="58000">
                    <a:srgbClr val="C77113"/>
                  </a:gs>
                  <a:gs pos="20000">
                    <a:srgbClr val="CFA86F"/>
                  </a:gs>
                  <a:gs pos="100000">
                    <a:srgbClr val="CFA86F"/>
                  </a:gs>
                </a:gsLst>
                <a:lin ang="3780000" scaled="0"/>
              </a:gra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398145"/>
            <a:ext cx="1219200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2800" fontAlgn="auto">
              <a:lnSpc>
                <a:spcPct val="300000"/>
              </a:lnSpc>
            </a:pP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问君西游何时还？畏途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巉岩</a:t>
            </a: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不可攀。但见悲鸟号古木，雄飞雌从绕林间。又闻子规啼夜月，愁空山。蜀道之难，难于上青天，使人听此凋朱颜！连峰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去</a:t>
            </a: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天不盈尺，枯松倒挂倚绝壁。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飞湍</a:t>
            </a: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瀑流争喧豗，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砯</a:t>
            </a: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崖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转</a:t>
            </a: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石万壑雷。其险也如此，嗟尔远道之人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胡为</a:t>
            </a: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乎来哉！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 indent="812800" fontAlgn="auto">
              <a:lnSpc>
                <a:spcPct val="300000"/>
              </a:lnSpc>
            </a:pP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609600" fontAlgn="auto">
              <a:lnSpc>
                <a:spcPct val="300000"/>
              </a:lnSpc>
            </a:pP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第二节主要内容：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86710" y="1468755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高而险的山岩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10270" y="2508885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距离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6115" y="3686175"/>
            <a:ext cx="1706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奔腾的急流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84500" y="2754630"/>
            <a:ext cx="292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水、此处为冲击之意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98900" y="3686175"/>
            <a:ext cx="109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使滚动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73590" y="3607435"/>
            <a:ext cx="109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为什么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44850" y="5344160"/>
            <a:ext cx="6888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华康乾隆行楷 W7" panose="03000709000000000000" charset="-122"/>
                <a:ea typeface="华康乾隆行楷 W7" panose="03000709000000000000" charset="-122"/>
                <a:cs typeface="华康乾隆行楷 W7" panose="03000709000000000000" charset="-122"/>
                <a:sym typeface="+mn-ea"/>
              </a:rPr>
              <a:t>写景物凄清，状山水险恶</a:t>
            </a:r>
            <a:r>
              <a:rPr lang="en-US" altLang="zh-CN" sz="2400">
                <a:solidFill>
                  <a:srgbClr val="FF0000"/>
                </a:solidFill>
                <a:latin typeface="华康乾隆行楷 W7" panose="03000709000000000000" charset="-122"/>
                <a:ea typeface="华康乾隆行楷 W7" panose="03000709000000000000" charset="-122"/>
                <a:cs typeface="华康乾隆行楷 W7" panose="03000709000000000000" charset="-122"/>
                <a:sym typeface="+mn-ea"/>
              </a:rPr>
              <a:t>——</a:t>
            </a:r>
            <a:r>
              <a:rPr lang="zh-CN" altLang="en-US" sz="2400">
                <a:solidFill>
                  <a:srgbClr val="FF0000"/>
                </a:solidFill>
                <a:latin typeface="华康乾隆行楷 W7" panose="03000709000000000000" charset="-122"/>
                <a:ea typeface="华康乾隆行楷 W7" panose="03000709000000000000" charset="-122"/>
                <a:cs typeface="华康乾隆行楷 W7" panose="03000709000000000000" charset="-122"/>
                <a:sym typeface="+mn-ea"/>
              </a:rPr>
              <a:t>感叹蜀道的艰难可畏</a:t>
            </a:r>
            <a:endParaRPr lang="zh-CN" altLang="en-US" sz="2400">
              <a:solidFill>
                <a:srgbClr val="FF0000"/>
              </a:solidFill>
              <a:latin typeface="华康乾隆行楷 W7" panose="03000709000000000000" charset="-122"/>
              <a:ea typeface="华康乾隆行楷 W7" panose="03000709000000000000" charset="-122"/>
              <a:cs typeface="华康乾隆行楷 W7" panose="03000709000000000000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文本框 15"/>
          <p:cNvSpPr txBox="1"/>
          <p:nvPr/>
        </p:nvSpPr>
        <p:spPr>
          <a:xfrm>
            <a:off x="3681730" y="497840"/>
            <a:ext cx="4828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第二章</a:t>
            </a:r>
            <a:r>
              <a:rPr lang="en-US" altLang="zh-CN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·</a:t>
            </a:r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疏通文意、体会情感</a:t>
            </a:r>
            <a:endParaRPr lang="zh-CN" altLang="en-US" sz="2800">
              <a:gradFill>
                <a:gsLst>
                  <a:gs pos="4000">
                    <a:srgbClr val="F9DEC0"/>
                  </a:gs>
                  <a:gs pos="58000">
                    <a:srgbClr val="C77113"/>
                  </a:gs>
                  <a:gs pos="20000">
                    <a:srgbClr val="CFA86F"/>
                  </a:gs>
                  <a:gs pos="100000">
                    <a:srgbClr val="CFA86F"/>
                  </a:gs>
                </a:gsLst>
                <a:lin ang="3780000" scaled="0"/>
              </a:gra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7220" y="1250950"/>
            <a:ext cx="5148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</a:rPr>
              <a:t>第二段主要写了蜀道哪些特点？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51930" y="1096645"/>
            <a:ext cx="48152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其险也如此。</a:t>
            </a:r>
            <a:endParaRPr lang="zh-CN" altLang="en-US" sz="2400">
              <a:solidFill>
                <a:srgbClr val="FF0000"/>
              </a:solidFill>
            </a:endParaRPr>
          </a:p>
          <a:p>
            <a:pPr algn="r"/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altLang="en-US" sz="2400">
                <a:solidFill>
                  <a:schemeClr val="bg1"/>
                </a:solidFill>
              </a:rPr>
              <a:t>蜀道之</a:t>
            </a:r>
            <a:r>
              <a:rPr lang="zh-CN" altLang="en-US" sz="2400">
                <a:solidFill>
                  <a:srgbClr val="FF0000"/>
                </a:solidFill>
              </a:rPr>
              <a:t>险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677863" y="1997234"/>
            <a:ext cx="839470" cy="35523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265" b="1" smtClean="0">
                <a:solidFill>
                  <a:schemeClr val="bg1"/>
                </a:solidFill>
              </a:rPr>
              <a:t>二叹</a:t>
            </a:r>
            <a:r>
              <a:rPr lang="zh-CN" altLang="en-US" sz="4265" b="1" smtClean="0">
                <a:solidFill>
                  <a:srgbClr val="FF0000"/>
                </a:solidFill>
              </a:rPr>
              <a:t>险</a:t>
            </a:r>
            <a:endParaRPr lang="zh-CN" altLang="en-US" sz="4265" b="1" smtClean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89408" y="2477287"/>
            <a:ext cx="208534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smtClean="0">
                <a:solidFill>
                  <a:schemeClr val="bg1"/>
                </a:solidFill>
              </a:rPr>
              <a:t>景物</a:t>
            </a:r>
            <a:r>
              <a:rPr lang="zh-CN" altLang="en-US" sz="3735" b="1" smtClean="0">
                <a:solidFill>
                  <a:srgbClr val="FF0000"/>
                </a:solidFill>
              </a:rPr>
              <a:t>凄凉</a:t>
            </a:r>
            <a:endParaRPr lang="zh-CN" altLang="en-US" sz="3735" b="1" smtClean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93397" y="5357607"/>
            <a:ext cx="208534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smtClean="0">
                <a:solidFill>
                  <a:schemeClr val="bg1"/>
                </a:solidFill>
              </a:rPr>
              <a:t>山水</a:t>
            </a:r>
            <a:r>
              <a:rPr lang="zh-CN" altLang="en-US" sz="3735" b="1" smtClean="0">
                <a:solidFill>
                  <a:srgbClr val="FF0000"/>
                </a:solidFill>
              </a:rPr>
              <a:t>险恶</a:t>
            </a:r>
            <a:endParaRPr lang="zh-CN" altLang="en-US" sz="3735" b="1" smtClean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85685" y="2093245"/>
            <a:ext cx="2049780" cy="542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935" smtClean="0">
                <a:solidFill>
                  <a:schemeClr val="bg1"/>
                </a:solidFill>
              </a:rPr>
              <a:t>悲鸟号古木</a:t>
            </a:r>
            <a:endParaRPr lang="zh-CN" altLang="en-US" sz="2935" smtClean="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93664" y="3149362"/>
            <a:ext cx="2886710" cy="542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 </a:t>
            </a:r>
            <a:r>
              <a:rPr lang="zh-CN" altLang="en-US" sz="2935" smtClean="0">
                <a:solidFill>
                  <a:schemeClr val="bg1"/>
                </a:solidFill>
              </a:rPr>
              <a:t>使人听此凋朱颜</a:t>
            </a:r>
            <a:endParaRPr lang="zh-CN" altLang="en-US" sz="2935" smtClean="0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589674" y="4453129"/>
            <a:ext cx="2796540" cy="542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935" smtClean="0">
                <a:solidFill>
                  <a:schemeClr val="bg1"/>
                </a:solidFill>
              </a:rPr>
              <a:t>连峰去天不盈尺</a:t>
            </a:r>
            <a:endParaRPr lang="zh-CN" altLang="en-US" sz="2935" smtClean="0">
              <a:solidFill>
                <a:schemeClr val="bg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589674" y="5029193"/>
            <a:ext cx="2796540" cy="542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935" smtClean="0">
                <a:solidFill>
                  <a:schemeClr val="bg1"/>
                </a:solidFill>
              </a:rPr>
              <a:t>枯松倒挂倚绝壁</a:t>
            </a:r>
            <a:endParaRPr lang="zh-CN" altLang="en-US" sz="2935" smtClean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589674" y="5509247"/>
            <a:ext cx="3264363" cy="542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935" smtClean="0">
                <a:solidFill>
                  <a:schemeClr val="bg1"/>
                </a:solidFill>
              </a:rPr>
              <a:t>飞湍瀑流争喧豗</a:t>
            </a:r>
            <a:endParaRPr lang="zh-CN" altLang="en-US" sz="2935" smtClean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006165" y="4589522"/>
            <a:ext cx="1541780" cy="5016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665" b="1" smtClean="0">
                <a:solidFill>
                  <a:srgbClr val="FF0000"/>
                </a:solidFill>
              </a:rPr>
              <a:t>夸张手法</a:t>
            </a:r>
            <a:endParaRPr lang="zh-CN" altLang="en-US" sz="2665" b="1" smtClean="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678240" y="2477287"/>
            <a:ext cx="1541780" cy="501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665" b="1" smtClean="0">
                <a:solidFill>
                  <a:srgbClr val="FF0000"/>
                </a:solidFill>
              </a:rPr>
              <a:t>借景抒情</a:t>
            </a:r>
            <a:endParaRPr lang="zh-CN" altLang="en-US" sz="2665" b="1" smtClean="0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589674" y="5989300"/>
            <a:ext cx="4128459" cy="542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935" smtClean="0">
                <a:solidFill>
                  <a:schemeClr val="bg1"/>
                </a:solidFill>
              </a:rPr>
              <a:t>砯崖转石万壑雷</a:t>
            </a:r>
            <a:endParaRPr lang="zh-CN" altLang="en-US" sz="2935" smtClean="0">
              <a:solidFill>
                <a:schemeClr val="bg1"/>
              </a:solidFill>
            </a:endParaRPr>
          </a:p>
        </p:txBody>
      </p:sp>
      <p:sp>
        <p:nvSpPr>
          <p:cNvPr id="38" name="左大括号 37"/>
          <p:cNvSpPr/>
          <p:nvPr/>
        </p:nvSpPr>
        <p:spPr>
          <a:xfrm>
            <a:off x="1709354" y="2477287"/>
            <a:ext cx="288032" cy="3360373"/>
          </a:xfrm>
          <a:prstGeom prst="leftBrace">
            <a:avLst>
              <a:gd name="adj1" fmla="val 90116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9" name="左大括号 38"/>
          <p:cNvSpPr/>
          <p:nvPr/>
        </p:nvSpPr>
        <p:spPr>
          <a:xfrm>
            <a:off x="4397375" y="2285365"/>
            <a:ext cx="165100" cy="1344295"/>
          </a:xfrm>
          <a:prstGeom prst="leftBrace">
            <a:avLst>
              <a:gd name="adj1" fmla="val 233571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0" name="左大括号 39"/>
          <p:cNvSpPr/>
          <p:nvPr/>
        </p:nvSpPr>
        <p:spPr>
          <a:xfrm>
            <a:off x="4275455" y="4668520"/>
            <a:ext cx="140970" cy="1728470"/>
          </a:xfrm>
          <a:prstGeom prst="leftBrace">
            <a:avLst>
              <a:gd name="adj1" fmla="val 458134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935608" y="3253733"/>
            <a:ext cx="1539240" cy="501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665" smtClean="0">
                <a:solidFill>
                  <a:srgbClr val="FF0000"/>
                </a:solidFill>
              </a:rPr>
              <a:t>环境烘托</a:t>
            </a:r>
            <a:endParaRPr lang="zh-CN" altLang="en-US" sz="2665" smtClean="0">
              <a:solidFill>
                <a:srgbClr val="FF0000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589674" y="2669309"/>
            <a:ext cx="2049780" cy="542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935" smtClean="0">
                <a:solidFill>
                  <a:schemeClr val="bg1"/>
                </a:solidFill>
              </a:rPr>
              <a:t>子规啼月夜</a:t>
            </a:r>
            <a:endParaRPr lang="zh-CN" altLang="en-US" sz="2935" smtClean="0">
              <a:solidFill>
                <a:schemeClr val="bg1"/>
              </a:solidFill>
            </a:endParaRPr>
          </a:p>
        </p:txBody>
      </p:sp>
      <p:sp>
        <p:nvSpPr>
          <p:cNvPr id="43" name="TextBox 26"/>
          <p:cNvSpPr txBox="1"/>
          <p:nvPr/>
        </p:nvSpPr>
        <p:spPr>
          <a:xfrm>
            <a:off x="6887850" y="2396477"/>
            <a:ext cx="2304256" cy="5835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</a:rPr>
              <a:t>看          听</a:t>
            </a:r>
            <a:endParaRPr lang="zh-CN" altLang="en-US" sz="3200" smtClean="0">
              <a:solidFill>
                <a:srgbClr val="FF0000"/>
              </a:solidFill>
            </a:endParaRPr>
          </a:p>
        </p:txBody>
      </p:sp>
      <p:cxnSp>
        <p:nvCxnSpPr>
          <p:cNvPr id="44" name="直接箭头连接符 43"/>
          <p:cNvCxnSpPr/>
          <p:nvPr/>
        </p:nvCxnSpPr>
        <p:spPr>
          <a:xfrm>
            <a:off x="7799811" y="2707792"/>
            <a:ext cx="48005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29"/>
          <p:cNvSpPr txBox="1"/>
          <p:nvPr/>
        </p:nvSpPr>
        <p:spPr>
          <a:xfrm>
            <a:off x="7533653" y="4301490"/>
            <a:ext cx="675005" cy="211223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</a:rPr>
              <a:t>看         听</a:t>
            </a:r>
            <a:endParaRPr lang="zh-CN" altLang="en-US" sz="3200" smtClean="0">
              <a:solidFill>
                <a:srgbClr val="FF0000"/>
              </a:solidFill>
            </a:endParaRPr>
          </a:p>
        </p:txBody>
      </p:sp>
      <p:cxnSp>
        <p:nvCxnSpPr>
          <p:cNvPr id="46" name="直接箭头连接符 45"/>
          <p:cNvCxnSpPr/>
          <p:nvPr/>
        </p:nvCxnSpPr>
        <p:spPr>
          <a:xfrm flipH="1">
            <a:off x="7854037" y="4973565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1926590"/>
            <a:ext cx="12192000" cy="489267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r>
              <a:rPr lang="zh-CN" altLang="en-US" sz="2600" smtClean="0"/>
              <a:t> </a:t>
            </a:r>
            <a:r>
              <a:rPr lang="en-US" altLang="zh-CN" sz="2600" smtClean="0"/>
              <a:t>      </a:t>
            </a:r>
            <a:r>
              <a:rPr lang="zh-CN" altLang="en-US" sz="2600" b="1" smtClean="0">
                <a:solidFill>
                  <a:schemeClr val="bg1"/>
                </a:solidFill>
                <a:sym typeface="+mn-ea"/>
              </a:rPr>
              <a:t>本节诗中作者是</a:t>
            </a:r>
            <a:r>
              <a:rPr lang="zh-CN" altLang="en-US" sz="2600" b="1" smtClean="0">
                <a:solidFill>
                  <a:srgbClr val="FF0000"/>
                </a:solidFill>
                <a:sym typeface="+mn-ea"/>
              </a:rPr>
              <a:t>如何写</a:t>
            </a:r>
            <a:r>
              <a:rPr lang="zh-CN" altLang="en-US" sz="2600" b="1" smtClean="0">
                <a:solidFill>
                  <a:schemeClr val="bg1"/>
                </a:solidFill>
                <a:sym typeface="+mn-ea"/>
              </a:rPr>
              <a:t>蜀道之险？</a:t>
            </a:r>
            <a:endParaRPr lang="zh-CN" altLang="en-US" sz="2600" b="1" smtClean="0">
              <a:solidFill>
                <a:schemeClr val="bg1"/>
              </a:solidFill>
            </a:endParaRPr>
          </a:p>
          <a:p>
            <a:r>
              <a:rPr lang="zh-CN" altLang="en-US" sz="2600" smtClean="0"/>
              <a:t>      </a:t>
            </a:r>
            <a:r>
              <a:rPr lang="zh-CN" altLang="en-US" sz="2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作者借景抒情，通过环境描写烘托蜀道</a:t>
            </a:r>
            <a:r>
              <a:rPr lang="zh-CN" altLang="en-US" sz="2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自然环境</a:t>
            </a:r>
            <a:r>
              <a:rPr lang="zh-CN" altLang="en-US" sz="2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的险恶，一是写出</a:t>
            </a:r>
            <a:r>
              <a:rPr lang="zh-CN" altLang="en-US" sz="2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景物的凄凉</a:t>
            </a:r>
            <a:r>
              <a:rPr lang="zh-CN" altLang="en-US" sz="2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，二是写出</a:t>
            </a:r>
            <a:r>
              <a:rPr lang="zh-CN" altLang="en-US" sz="2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山水的险恶</a:t>
            </a:r>
            <a:r>
              <a:rPr lang="zh-CN" altLang="en-US" sz="2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6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6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6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6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6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6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6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6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6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6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  <p:cond evt="onBegin" delay="0">
                          <p:tn val="52"/>
                        </p:cond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  <p:cond evt="onBegin" delay="0">
                          <p:tn val="61"/>
                        </p:cond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  <p:cond evt="onBegin" delay="0">
                          <p:tn val="74"/>
                        </p:cond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  <p:cond evt="onBegin" delay="0">
                          <p:tn val="83"/>
                        </p:cond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  <p:cond evt="onBegin" delay="0">
                          <p:tn val="88"/>
                        </p:cond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  <p:cond evt="onBegin" delay="0">
                          <p:tn val="97"/>
                        </p:cond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  <p:cond evt="onBegin" delay="0">
                          <p:tn val="114"/>
                        </p:cond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  <p:cond evt="onBegin" delay="0">
                          <p:tn val="123"/>
                        </p:cond>
                      </p:stCondLst>
                      <p:childTnLst>
                        <p:par>
                          <p:cTn id="1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  <p:bldP spid="12" grpId="0"/>
      <p:bldP spid="13" grpId="0"/>
      <p:bldP spid="18" grpId="0"/>
      <p:bldP spid="24" grpId="0"/>
      <p:bldP spid="42" grpId="0"/>
      <p:bldP spid="28" grpId="0"/>
      <p:bldP spid="31" grpId="0"/>
      <p:bldP spid="33" grpId="0"/>
      <p:bldP spid="34" grpId="0"/>
      <p:bldP spid="37" grpId="0"/>
      <p:bldP spid="43" grpId="0"/>
      <p:bldP spid="36" grpId="0"/>
      <p:bldP spid="41" grpId="0"/>
      <p:bldP spid="45" grpId="0"/>
      <p:bldP spid="35" grpId="0"/>
      <p:bldP spid="38" grpId="0"/>
      <p:bldP spid="39" grpId="0"/>
      <p:bldP spid="40" grpId="0"/>
      <p:bldP spid="5" grpId="0" uiExpand="1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文本框 15"/>
          <p:cNvSpPr txBox="1"/>
          <p:nvPr/>
        </p:nvSpPr>
        <p:spPr>
          <a:xfrm>
            <a:off x="3681730" y="497840"/>
            <a:ext cx="4828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第二章</a:t>
            </a:r>
            <a:r>
              <a:rPr lang="en-US" altLang="zh-CN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·</a:t>
            </a:r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疏通文意、体会情感</a:t>
            </a:r>
            <a:endParaRPr lang="zh-CN" altLang="en-US" sz="2800">
              <a:gradFill>
                <a:gsLst>
                  <a:gs pos="4000">
                    <a:srgbClr val="F9DEC0"/>
                  </a:gs>
                  <a:gs pos="58000">
                    <a:srgbClr val="C77113"/>
                  </a:gs>
                  <a:gs pos="20000">
                    <a:srgbClr val="CFA86F"/>
                  </a:gs>
                  <a:gs pos="100000">
                    <a:srgbClr val="CFA86F"/>
                  </a:gs>
                </a:gsLst>
                <a:lin ang="3780000" scaled="0"/>
              </a:gra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398145"/>
            <a:ext cx="1219200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2800" fontAlgn="auto">
              <a:lnSpc>
                <a:spcPct val="300000"/>
              </a:lnSpc>
            </a:pP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剑阁峥嵘而崔嵬，一夫当关，万夫莫开。所守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或</a:t>
            </a:r>
            <a:r>
              <a:rPr lang="en-US" altLang="zh-CN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匪</a:t>
            </a: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亲，化为狼与豺。朝避猛虎，夕避长蛇，磨牙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吮</a:t>
            </a: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血，杀人如麻。锦城虽云乐，不如早还家。蜀道之难，难于上青天，侧身西望长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咨嗟</a:t>
            </a: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！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812800" fontAlgn="auto">
              <a:lnSpc>
                <a:spcPct val="300000"/>
              </a:lnSpc>
            </a:pP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609600" fontAlgn="auto">
              <a:lnSpc>
                <a:spcPct val="300000"/>
              </a:lnSpc>
            </a:pP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第三节主要内容：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54750" y="152781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倘若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50455" y="1410335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通“非”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17700" y="2421255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吸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25220" y="3667125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叹息</a:t>
            </a:r>
            <a:endParaRPr lang="zh-CN" altLang="en-US" sz="2400" kern="1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18815" y="5461635"/>
            <a:ext cx="810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华康乾隆行楷 W7" panose="03000709000000000000" charset="-122"/>
                <a:ea typeface="华康乾隆行楷 W7" panose="03000709000000000000" charset="-122"/>
                <a:cs typeface="华康乾隆行楷 W7" panose="03000709000000000000" charset="-122"/>
                <a:sym typeface="+mn-ea"/>
              </a:rPr>
              <a:t>摩剑阁险要，想杀人惨景</a:t>
            </a:r>
            <a:r>
              <a:rPr lang="en-US" altLang="zh-CN" sz="2400">
                <a:solidFill>
                  <a:srgbClr val="FF0000"/>
                </a:solidFill>
                <a:latin typeface="华康乾隆行楷 W7" panose="03000709000000000000" charset="-122"/>
                <a:ea typeface="华康乾隆行楷 W7" panose="03000709000000000000" charset="-122"/>
                <a:cs typeface="华康乾隆行楷 W7" panose="03000709000000000000" charset="-122"/>
                <a:sym typeface="+mn-ea"/>
              </a:rPr>
              <a:t>——</a:t>
            </a:r>
            <a:r>
              <a:rPr lang="zh-CN" altLang="en-US" sz="2400">
                <a:solidFill>
                  <a:srgbClr val="FF0000"/>
                </a:solidFill>
                <a:latin typeface="华康乾隆行楷 W7" panose="03000709000000000000" charset="-122"/>
                <a:ea typeface="华康乾隆行楷 W7" panose="03000709000000000000" charset="-122"/>
                <a:cs typeface="华康乾隆行楷 W7" panose="03000709000000000000" charset="-122"/>
                <a:sym typeface="+mn-ea"/>
              </a:rPr>
              <a:t>叹蜀道的高峻、艰险、可畏。</a:t>
            </a:r>
            <a:endParaRPr lang="zh-CN" altLang="en-US" sz="2400">
              <a:solidFill>
                <a:srgbClr val="FF0000"/>
              </a:solidFill>
              <a:latin typeface="华康乾隆行楷 W7" panose="03000709000000000000" charset="-122"/>
              <a:ea typeface="华康乾隆行楷 W7" panose="03000709000000000000" charset="-122"/>
              <a:cs typeface="华康乾隆行楷 W7" panose="03000709000000000000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1316" y="2799734"/>
            <a:ext cx="4070680" cy="405826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83765" y="1686560"/>
            <a:ext cx="9361170" cy="37534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0">
              <a:buNone/>
            </a:pPr>
            <a:r>
              <a:rPr lang="en-US" altLang="zh-CN" sz="2800">
                <a:solidFill>
                  <a:schemeClr val="bg1"/>
                </a:solidFill>
                <a:cs typeface="+mn-ea"/>
                <a:sym typeface="+mn-ea"/>
              </a:rPr>
              <a:t>       </a:t>
            </a:r>
            <a:r>
              <a:rPr lang="zh-CN" altLang="en-US" sz="2800">
                <a:solidFill>
                  <a:schemeClr val="bg1"/>
                </a:solidFill>
                <a:cs typeface="+mn-ea"/>
                <a:sym typeface="+mn-ea"/>
              </a:rPr>
              <a:t>字太白，号青莲居士，有“</a:t>
            </a:r>
            <a:r>
              <a:rPr lang="zh-CN" altLang="en-US" sz="2800">
                <a:solidFill>
                  <a:srgbClr val="FF0000"/>
                </a:solidFill>
                <a:cs typeface="+mn-ea"/>
                <a:sym typeface="+mn-ea"/>
              </a:rPr>
              <a:t>诗仙</a:t>
            </a:r>
            <a:r>
              <a:rPr lang="zh-CN" altLang="en-US" sz="2800">
                <a:solidFill>
                  <a:schemeClr val="bg1"/>
                </a:solidFill>
                <a:cs typeface="+mn-ea"/>
                <a:sym typeface="+mn-ea"/>
              </a:rPr>
              <a:t>”之称。唐代伟大的浪漫主义诗人。</a:t>
            </a:r>
            <a:endParaRPr lang="zh-CN" altLang="en-US" sz="2800">
              <a:solidFill>
                <a:schemeClr val="bg1"/>
              </a:solidFill>
              <a:cs typeface="+mn-ea"/>
            </a:endParaRPr>
          </a:p>
          <a:p>
            <a:pPr indent="0">
              <a:buNone/>
            </a:pPr>
            <a:r>
              <a:rPr lang="zh-CN" altLang="en-US" sz="2800">
                <a:solidFill>
                  <a:schemeClr val="bg1"/>
                </a:solidFill>
                <a:cs typeface="+mn-ea"/>
                <a:sym typeface="+mn-ea"/>
              </a:rPr>
              <a:t>    </a:t>
            </a:r>
            <a:r>
              <a:rPr lang="en-US" altLang="zh-CN" sz="2800">
                <a:solidFill>
                  <a:schemeClr val="bg1"/>
                </a:solidFill>
                <a:cs typeface="+mn-ea"/>
                <a:sym typeface="+mn-ea"/>
              </a:rPr>
              <a:t>   </a:t>
            </a:r>
            <a:r>
              <a:rPr lang="zh-CN" altLang="en-US" sz="2800">
                <a:solidFill>
                  <a:schemeClr val="bg1"/>
                </a:solidFill>
                <a:cs typeface="+mn-ea"/>
                <a:sym typeface="+mn-ea"/>
              </a:rPr>
              <a:t>其诗</a:t>
            </a:r>
            <a:r>
              <a:rPr lang="zh-CN" altLang="en-US" sz="2800">
                <a:solidFill>
                  <a:srgbClr val="FF0000"/>
                </a:solidFill>
                <a:cs typeface="+mn-ea"/>
                <a:sym typeface="+mn-ea"/>
              </a:rPr>
              <a:t>风格豪迈奔放</a:t>
            </a:r>
            <a:r>
              <a:rPr lang="zh-CN" altLang="en-US" sz="2800">
                <a:solidFill>
                  <a:schemeClr val="bg1"/>
                </a:solidFill>
                <a:cs typeface="+mn-ea"/>
                <a:sym typeface="+mn-ea"/>
              </a:rPr>
              <a:t>，飘逸洒脱，想象丰富，语言流转自然，音律和谐多变。</a:t>
            </a:r>
            <a:endParaRPr lang="zh-CN" altLang="en-US" sz="2800">
              <a:solidFill>
                <a:schemeClr val="bg1"/>
              </a:solidFill>
              <a:cs typeface="+mn-ea"/>
            </a:endParaRPr>
          </a:p>
          <a:p>
            <a:pPr indent="0">
              <a:buNone/>
            </a:pPr>
            <a:r>
              <a:rPr lang="zh-CN" altLang="en-US" sz="2800">
                <a:solidFill>
                  <a:schemeClr val="bg1"/>
                </a:solidFill>
                <a:cs typeface="+mn-ea"/>
                <a:sym typeface="+mn-ea"/>
              </a:rPr>
              <a:t>    </a:t>
            </a:r>
            <a:r>
              <a:rPr lang="en-US" altLang="zh-CN" sz="2800">
                <a:solidFill>
                  <a:schemeClr val="bg1"/>
                </a:solidFill>
                <a:cs typeface="+mn-ea"/>
                <a:sym typeface="+mn-ea"/>
              </a:rPr>
              <a:t>   </a:t>
            </a:r>
            <a:r>
              <a:rPr lang="zh-CN" altLang="en-US" sz="2800">
                <a:solidFill>
                  <a:srgbClr val="FF0000"/>
                </a:solidFill>
                <a:cs typeface="+mn-ea"/>
                <a:sym typeface="+mn-ea"/>
              </a:rPr>
              <a:t>善从民歌、神话中汲取营养素材</a:t>
            </a:r>
            <a:r>
              <a:rPr lang="zh-CN" altLang="en-US" sz="2800">
                <a:solidFill>
                  <a:schemeClr val="bg1"/>
                </a:solidFill>
                <a:cs typeface="+mn-ea"/>
                <a:sym typeface="+mn-ea"/>
              </a:rPr>
              <a:t>，构成其特</a:t>
            </a:r>
            <a:endParaRPr lang="zh-CN" altLang="en-US" sz="2800">
              <a:solidFill>
                <a:schemeClr val="bg1"/>
              </a:solidFill>
              <a:cs typeface="+mn-ea"/>
              <a:sym typeface="+mn-ea"/>
            </a:endParaRPr>
          </a:p>
          <a:p>
            <a:pPr indent="0">
              <a:buNone/>
            </a:pPr>
            <a:r>
              <a:rPr lang="zh-CN" altLang="en-US" sz="2800">
                <a:solidFill>
                  <a:schemeClr val="bg1"/>
                </a:solidFill>
                <a:cs typeface="+mn-ea"/>
                <a:sym typeface="+mn-ea"/>
              </a:rPr>
              <a:t>有的</a:t>
            </a:r>
            <a:r>
              <a:rPr lang="zh-CN" altLang="en-US" sz="2800">
                <a:solidFill>
                  <a:srgbClr val="FF0000"/>
                </a:solidFill>
                <a:cs typeface="+mn-ea"/>
                <a:sym typeface="+mn-ea"/>
              </a:rPr>
              <a:t>瑰丽绚烂</a:t>
            </a:r>
            <a:r>
              <a:rPr lang="zh-CN" altLang="en-US" sz="2800">
                <a:solidFill>
                  <a:schemeClr val="bg1"/>
                </a:solidFill>
                <a:cs typeface="+mn-ea"/>
                <a:sym typeface="+mn-ea"/>
              </a:rPr>
              <a:t>的色彩，与杜甫并称“</a:t>
            </a:r>
            <a:r>
              <a:rPr lang="zh-CN" altLang="en-US" sz="2800">
                <a:solidFill>
                  <a:srgbClr val="FF0000"/>
                </a:solidFill>
                <a:cs typeface="+mn-ea"/>
                <a:sym typeface="+mn-ea"/>
              </a:rPr>
              <a:t>李杜</a:t>
            </a:r>
            <a:r>
              <a:rPr lang="zh-CN" altLang="en-US" sz="2800">
                <a:solidFill>
                  <a:schemeClr val="bg1"/>
                </a:solidFill>
                <a:cs typeface="+mn-ea"/>
                <a:sym typeface="+mn-ea"/>
              </a:rPr>
              <a:t>”，</a:t>
            </a:r>
            <a:endParaRPr lang="zh-CN" altLang="en-US" sz="2800">
              <a:solidFill>
                <a:schemeClr val="bg1"/>
              </a:solidFill>
              <a:cs typeface="+mn-ea"/>
              <a:sym typeface="+mn-ea"/>
            </a:endParaRPr>
          </a:p>
          <a:p>
            <a:pPr indent="0">
              <a:buNone/>
            </a:pPr>
            <a:r>
              <a:rPr lang="zh-CN" altLang="en-US" sz="2800">
                <a:solidFill>
                  <a:schemeClr val="bg1"/>
                </a:solidFill>
                <a:cs typeface="+mn-ea"/>
                <a:sym typeface="+mn-ea"/>
              </a:rPr>
              <a:t>韩愈云：“李杜文章在，光焰万丈长。”</a:t>
            </a:r>
            <a:endParaRPr lang="zh-CN" altLang="en-US" sz="2800">
              <a:solidFill>
                <a:schemeClr val="bg1"/>
              </a:solidFill>
              <a:cs typeface="+mn-ea"/>
            </a:endParaRPr>
          </a:p>
          <a:p>
            <a:pPr indent="0">
              <a:lnSpc>
                <a:spcPct val="150000"/>
              </a:lnSpc>
              <a:buNone/>
            </a:pPr>
            <a:endParaRPr kumimoji="1"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3874" y="2569539"/>
            <a:ext cx="668909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>
                <a:solidFill>
                  <a:schemeClr val="bg1"/>
                </a:solidFill>
                <a:cs typeface="+mn-ea"/>
                <a:sym typeface="+mn-lt"/>
              </a:rPr>
              <a:t>李</a:t>
            </a:r>
            <a:endParaRPr kumimoji="1" lang="zh-CN" altLang="en-US" sz="4000">
              <a:solidFill>
                <a:schemeClr val="bg1"/>
              </a:solidFill>
              <a:cs typeface="+mn-ea"/>
              <a:sym typeface="+mn-lt"/>
            </a:endParaRPr>
          </a:p>
          <a:p>
            <a:endParaRPr kumimoji="1" lang="zh-CN" altLang="en-US" sz="4000">
              <a:solidFill>
                <a:schemeClr val="bg1"/>
              </a:solidFill>
              <a:cs typeface="+mn-ea"/>
              <a:sym typeface="+mn-lt"/>
            </a:endParaRPr>
          </a:p>
          <a:p>
            <a:endParaRPr kumimoji="1" lang="zh-CN" altLang="en-US" sz="400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kumimoji="1" lang="zh-CN" altLang="en-US" sz="4000">
                <a:solidFill>
                  <a:schemeClr val="bg1"/>
                </a:solidFill>
                <a:cs typeface="+mn-ea"/>
                <a:sym typeface="+mn-lt"/>
              </a:rPr>
              <a:t>白</a:t>
            </a:r>
            <a:endParaRPr kumimoji="1" lang="zh-CN" altLang="en-US" sz="40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线连接符 14"/>
          <p:cNvCxnSpPr/>
          <p:nvPr/>
        </p:nvCxnSpPr>
        <p:spPr>
          <a:xfrm flipH="1">
            <a:off x="1907868" y="1686675"/>
            <a:ext cx="0" cy="38902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96059" y="2723517"/>
            <a:ext cx="436245" cy="29664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笔落惊风雨，诗成泣鬼神</a:t>
            </a:r>
            <a:endParaRPr kumimoji="1" lang="zh-CN" altLang="en-US" sz="11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914" y="4524436"/>
            <a:ext cx="476390" cy="49073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818890" y="546100"/>
            <a:ext cx="4553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第一章</a:t>
            </a:r>
            <a:r>
              <a:rPr lang="en-US" altLang="zh-CN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·</a:t>
            </a:r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知人论世、识文解字</a:t>
            </a:r>
            <a:endParaRPr lang="zh-CN" altLang="en-US" sz="2800">
              <a:gradFill>
                <a:gsLst>
                  <a:gs pos="4000">
                    <a:srgbClr val="F9DEC0"/>
                  </a:gs>
                  <a:gs pos="58000">
                    <a:srgbClr val="C77113"/>
                  </a:gs>
                  <a:gs pos="20000">
                    <a:srgbClr val="CFA86F"/>
                  </a:gs>
                  <a:gs pos="100000">
                    <a:srgbClr val="CFA86F"/>
                  </a:gs>
                </a:gsLst>
                <a:lin ang="3780000" scaled="0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文本框 15"/>
          <p:cNvSpPr txBox="1"/>
          <p:nvPr/>
        </p:nvSpPr>
        <p:spPr>
          <a:xfrm>
            <a:off x="3681730" y="497840"/>
            <a:ext cx="4828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第二章</a:t>
            </a:r>
            <a:r>
              <a:rPr lang="en-US" altLang="zh-CN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·</a:t>
            </a:r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疏通文意、体会情感</a:t>
            </a:r>
            <a:endParaRPr lang="zh-CN" altLang="en-US" sz="2800">
              <a:gradFill>
                <a:gsLst>
                  <a:gs pos="4000">
                    <a:srgbClr val="F9DEC0"/>
                  </a:gs>
                  <a:gs pos="58000">
                    <a:srgbClr val="C77113"/>
                  </a:gs>
                  <a:gs pos="20000">
                    <a:srgbClr val="CFA86F"/>
                  </a:gs>
                  <a:gs pos="100000">
                    <a:srgbClr val="CFA86F"/>
                  </a:gs>
                </a:gsLst>
                <a:lin ang="3780000" scaled="0"/>
              </a:gra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7220" y="1250950"/>
            <a:ext cx="5148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</a:rPr>
              <a:t>第三段主要写了蜀道哪些特点？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7220" y="1772920"/>
            <a:ext cx="111512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蜀地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社会环境</a:t>
            </a:r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的险恶。从地势险要、社会环境险恶的角度写出居留之难。</a:t>
            </a:r>
            <a:endParaRPr lang="zh-CN" altLang="en-US" sz="2400">
              <a:solidFill>
                <a:srgbClr val="FF0000"/>
              </a:solidFill>
            </a:endParaRPr>
          </a:p>
          <a:p>
            <a:pPr algn="r"/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altLang="en-US" sz="2400">
                <a:solidFill>
                  <a:schemeClr val="bg1"/>
                </a:solidFill>
              </a:rPr>
              <a:t>蜀道之</a:t>
            </a:r>
            <a:r>
              <a:rPr lang="zh-CN" altLang="en-US" sz="2400">
                <a:solidFill>
                  <a:srgbClr val="FF0000"/>
                </a:solidFill>
              </a:rPr>
              <a:t>患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7220" y="2992755"/>
            <a:ext cx="11433175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600" b="1" smtClean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根据第三节内容我们可以将其大致分为三层</a:t>
            </a:r>
            <a:r>
              <a:rPr lang="en-US" altLang="zh-CN" sz="2600" b="1" smtClean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endParaRPr lang="en-US" altLang="zh-CN" sz="2600" b="1" smtClean="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6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第</a:t>
            </a:r>
            <a:r>
              <a:rPr lang="zh-CN" altLang="en-US" sz="2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一层:</a:t>
            </a:r>
            <a:r>
              <a:rPr lang="zh-CN" altLang="en-US" sz="26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剑阁一夫当关，万夫莫开易守难攻的</a:t>
            </a:r>
            <a:r>
              <a:rPr lang="zh-CN" altLang="en-US" sz="2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险要地</a:t>
            </a:r>
            <a:r>
              <a:rPr lang="zh-CN" altLang="en-US" sz="26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势。</a:t>
            </a:r>
            <a:endParaRPr lang="zh-CN" altLang="en-US" sz="26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6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第</a:t>
            </a:r>
            <a:r>
              <a:rPr lang="zh-CN" altLang="en-US" sz="2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二层:</a:t>
            </a:r>
            <a:r>
              <a:rPr lang="zh-CN" altLang="en-US" sz="26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所守或匪亲，化为狼与豺</a:t>
            </a:r>
            <a:r>
              <a:rPr lang="zh-CN" altLang="en-US" sz="2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易发生战祸</a:t>
            </a:r>
            <a:r>
              <a:rPr lang="zh-CN" altLang="en-US" sz="26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zh-CN" altLang="en-US" sz="2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杀人惨</a:t>
            </a:r>
            <a:r>
              <a:rPr lang="zh-CN" altLang="en-US" sz="26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象。</a:t>
            </a:r>
            <a:endParaRPr lang="zh-CN" altLang="en-US" sz="26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6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第</a:t>
            </a:r>
            <a:r>
              <a:rPr lang="zh-CN" altLang="en-US" sz="2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三层:</a:t>
            </a:r>
            <a:r>
              <a:rPr lang="zh-CN" altLang="en-US" sz="26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杀人如麻，</a:t>
            </a:r>
            <a:r>
              <a:rPr lang="zh-CN" altLang="en-US" sz="2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劝人早还家</a:t>
            </a:r>
            <a:r>
              <a:rPr lang="zh-CN" altLang="en-US" sz="26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endParaRPr lang="zh-CN" altLang="en-US" sz="2600" b="1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9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2073" y="-256675"/>
            <a:ext cx="3019927" cy="5037223"/>
          </a:xfrm>
          <a:custGeom>
            <a:gdLst>
              <a:gd name="connsiteX0" fmla="*/ 0 w 3019927"/>
              <a:gd name="connsiteY0" fmla="*/ 4315327 h 5037223"/>
              <a:gd name="connsiteX1" fmla="*/ 0 w 3019927"/>
              <a:gd name="connsiteY1" fmla="*/ 0 h 5037223"/>
              <a:gd name="connsiteX2" fmla="*/ 3019927 w 3019927"/>
              <a:gd name="connsiteY2" fmla="*/ 0 h 5037223"/>
              <a:gd name="connsiteX3" fmla="*/ 3019927 w 3019927"/>
              <a:gd name="connsiteY3" fmla="*/ 5037223 h 5037223"/>
              <a:gd name="connsiteX4" fmla="*/ 421105 w 3019927"/>
              <a:gd name="connsiteY4" fmla="*/ 5037223 h 5037223"/>
              <a:gd name="connsiteX5" fmla="*/ 421105 w 3019927"/>
              <a:gd name="connsiteY5" fmla="*/ 4315327 h 5037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9927" h="5037223">
                <a:moveTo>
                  <a:pt x="0" y="4315327"/>
                </a:moveTo>
                <a:lnTo>
                  <a:pt x="0" y="0"/>
                </a:lnTo>
                <a:lnTo>
                  <a:pt x="3019927" y="0"/>
                </a:lnTo>
                <a:lnTo>
                  <a:pt x="3019927" y="5037223"/>
                </a:lnTo>
                <a:lnTo>
                  <a:pt x="421105" y="5037223"/>
                </a:lnTo>
                <a:lnTo>
                  <a:pt x="421105" y="4315327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-1006" r="0"/>
          <a:stretch>
            <a:fillRect/>
          </a:stretch>
        </p:blipFill>
        <p:spPr>
          <a:xfrm rot="16200000" flipV="1">
            <a:off x="1155031" y="2562726"/>
            <a:ext cx="3140244" cy="5450305"/>
          </a:xfrm>
          <a:custGeom>
            <a:gdLst>
              <a:gd name="connsiteX0" fmla="*/ 0 w 3140244"/>
              <a:gd name="connsiteY0" fmla="*/ 5450305 h 5450305"/>
              <a:gd name="connsiteX1" fmla="*/ 0 w 3140244"/>
              <a:gd name="connsiteY1" fmla="*/ 0 h 5450305"/>
              <a:gd name="connsiteX2" fmla="*/ 794084 w 3140244"/>
              <a:gd name="connsiteY2" fmla="*/ 0 h 5450305"/>
              <a:gd name="connsiteX3" fmla="*/ 794084 w 3140244"/>
              <a:gd name="connsiteY3" fmla="*/ 661739 h 5450305"/>
              <a:gd name="connsiteX4" fmla="*/ 3140244 w 3140244"/>
              <a:gd name="connsiteY4" fmla="*/ 661739 h 5450305"/>
              <a:gd name="connsiteX5" fmla="*/ 3140244 w 3140244"/>
              <a:gd name="connsiteY5" fmla="*/ 5450305 h 545030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40244" h="5450305">
                <a:moveTo>
                  <a:pt x="0" y="5450305"/>
                </a:moveTo>
                <a:lnTo>
                  <a:pt x="0" y="0"/>
                </a:lnTo>
                <a:lnTo>
                  <a:pt x="794084" y="0"/>
                </a:lnTo>
                <a:lnTo>
                  <a:pt x="794084" y="661739"/>
                </a:lnTo>
                <a:lnTo>
                  <a:pt x="3140244" y="661739"/>
                </a:lnTo>
                <a:lnTo>
                  <a:pt x="3140244" y="5450305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544" y="4790542"/>
            <a:ext cx="7567043" cy="117368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848161" y="1736367"/>
            <a:ext cx="1659890" cy="33493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总结全文</a:t>
            </a:r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kumimoji="1" lang="zh-CN" altLang="en-US" sz="3200">
                <a:solidFill>
                  <a:schemeClr val="bg1"/>
                </a:solidFill>
                <a:cs typeface="+mn-ea"/>
                <a:sym typeface="+mn-lt"/>
              </a:rPr>
              <a:t>深入把握</a:t>
            </a:r>
            <a:endParaRPr kumimoji="1"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3703" y="1714864"/>
            <a:ext cx="1287562" cy="386486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3521" y="1714864"/>
            <a:ext cx="1292662" cy="386486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7" name="文本框 16"/>
          <p:cNvSpPr txBox="1"/>
          <p:nvPr/>
        </p:nvSpPr>
        <p:spPr>
          <a:xfrm>
            <a:off x="5084603" y="556250"/>
            <a:ext cx="202279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第三章</a:t>
            </a:r>
            <a:endParaRPr lang="zh-CN" altLang="en-US" sz="2800">
              <a:gradFill>
                <a:gsLst>
                  <a:gs pos="4000">
                    <a:srgbClr val="F9DEC0"/>
                  </a:gs>
                  <a:gs pos="58000">
                    <a:srgbClr val="C77113"/>
                  </a:gs>
                  <a:gs pos="20000">
                    <a:srgbClr val="CFA86F"/>
                  </a:gs>
                  <a:gs pos="100000">
                    <a:srgbClr val="CFA86F"/>
                  </a:gs>
                </a:gsLst>
                <a:lin ang="3780000" scaled="0"/>
              </a:gra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13449" y="1736367"/>
            <a:ext cx="1287562" cy="3864866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256675"/>
            <a:ext cx="3019927" cy="5037223"/>
          </a:xfrm>
          <a:custGeom>
            <a:gdLst>
              <a:gd name="connsiteX0" fmla="*/ 0 w 3019927"/>
              <a:gd name="connsiteY0" fmla="*/ 4315327 h 5037223"/>
              <a:gd name="connsiteX1" fmla="*/ 0 w 3019927"/>
              <a:gd name="connsiteY1" fmla="*/ 0 h 5037223"/>
              <a:gd name="connsiteX2" fmla="*/ 3019927 w 3019927"/>
              <a:gd name="connsiteY2" fmla="*/ 0 h 5037223"/>
              <a:gd name="connsiteX3" fmla="*/ 3019927 w 3019927"/>
              <a:gd name="connsiteY3" fmla="*/ 5037223 h 5037223"/>
              <a:gd name="connsiteX4" fmla="*/ 421105 w 3019927"/>
              <a:gd name="connsiteY4" fmla="*/ 5037223 h 5037223"/>
              <a:gd name="connsiteX5" fmla="*/ 421105 w 3019927"/>
              <a:gd name="connsiteY5" fmla="*/ 4315327 h 5037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9927" h="5037223">
                <a:moveTo>
                  <a:pt x="0" y="4315327"/>
                </a:moveTo>
                <a:lnTo>
                  <a:pt x="0" y="0"/>
                </a:lnTo>
                <a:lnTo>
                  <a:pt x="3019927" y="0"/>
                </a:lnTo>
                <a:lnTo>
                  <a:pt x="3019927" y="5037223"/>
                </a:lnTo>
                <a:lnTo>
                  <a:pt x="421105" y="5037223"/>
                </a:lnTo>
                <a:lnTo>
                  <a:pt x="421105" y="4315327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7600" y="2918460"/>
            <a:ext cx="3454400" cy="3939540"/>
          </a:xfrm>
          <a:custGeom>
            <a:gdLst>
              <a:gd name="connsiteX0" fmla="*/ 0 w 4210050"/>
              <a:gd name="connsiteY0" fmla="*/ 0 h 6858000"/>
              <a:gd name="connsiteX1" fmla="*/ 4210050 w 4210050"/>
              <a:gd name="connsiteY1" fmla="*/ 0 h 6858000"/>
              <a:gd name="connsiteX2" fmla="*/ 4210050 w 4210050"/>
              <a:gd name="connsiteY2" fmla="*/ 6858000 h 6858000"/>
              <a:gd name="connsiteX3" fmla="*/ 0 w 421005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0050" h="6858000">
                <a:moveTo>
                  <a:pt x="0" y="0"/>
                </a:moveTo>
                <a:lnTo>
                  <a:pt x="4210050" y="0"/>
                </a:lnTo>
                <a:lnTo>
                  <a:pt x="421005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/>
        </p:nvSpPr>
        <p:spPr>
          <a:xfrm>
            <a:off x="2755265" y="1381125"/>
            <a:ext cx="8251825" cy="34766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“</a:t>
            </a:r>
            <a:r>
              <a:rPr lang="zh-CN" altLang="en-US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蜀道难，难于上青天。</a:t>
            </a:r>
            <a:r>
              <a:rPr lang="en-US" altLang="zh-CN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”</a:t>
            </a:r>
            <a:endParaRPr lang="en-US" altLang="zh-CN" sz="36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 fontAlgn="auto">
              <a:lnSpc>
                <a:spcPct val="100000"/>
              </a:lnSpc>
            </a:pPr>
            <a:endParaRPr lang="en-US" altLang="zh-CN" sz="16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zh-CN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它运用</a:t>
            </a:r>
            <a:r>
              <a:rPr lang="zh-CN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重章复沓</a:t>
            </a:r>
            <a:r>
              <a:rPr lang="zh-CN" altLang="zh-CN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的手法奠定了全诗的抒情基调，含有丰富的咏叹意味。</a:t>
            </a:r>
            <a:endParaRPr lang="zh-CN" altLang="zh-CN" sz="28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zh-CN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它在诗中先后出现三次：</a:t>
            </a:r>
            <a:r>
              <a:rPr lang="zh-CN" altLang="zh-CN" sz="2800" u="sng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一叹蜀道之高，二叹蜀道之险，三叹蜀中</a:t>
            </a:r>
            <a:endParaRPr lang="zh-CN" altLang="zh-CN" sz="2800" u="sng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zh-CN" sz="2800" u="sng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之要。</a:t>
            </a:r>
            <a:r>
              <a:rPr lang="zh-CN" altLang="zh-CN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诗人的思想、情感尽</a:t>
            </a:r>
            <a:endParaRPr lang="zh-CN" altLang="zh-CN" sz="28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zh-CN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在“三叹”之中。</a:t>
            </a:r>
            <a:endParaRPr kumimoji="1" lang="zh-CN" altLang="zh-CN" sz="28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43000" y="5055235"/>
            <a:ext cx="3662680" cy="6451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zh-CN" altLang="en-US" sz="3600">
                <a:solidFill>
                  <a:schemeClr val="bg1"/>
                </a:solidFill>
                <a:cs typeface="+mn-ea"/>
                <a:sym typeface="+mn-lt"/>
              </a:rPr>
              <a:t>诗歌的中心句是？</a:t>
            </a:r>
            <a:endParaRPr kumimoji="1" lang="zh-CN" altLang="en-US" sz="36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647" y="5131806"/>
            <a:ext cx="476390" cy="49073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681730" y="5897880"/>
            <a:ext cx="4221480" cy="6451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zh-CN" altLang="en-US" sz="3600">
                <a:solidFill>
                  <a:schemeClr val="bg1"/>
                </a:solidFill>
                <a:cs typeface="+mn-ea"/>
                <a:sym typeface="+mn-lt"/>
              </a:rPr>
              <a:t>其在文中的作用是？</a:t>
            </a:r>
            <a:endParaRPr kumimoji="1" lang="zh-CN" altLang="en-US" sz="36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2660" y="5974760"/>
            <a:ext cx="476390" cy="49073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681730" y="497840"/>
            <a:ext cx="4828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第三章</a:t>
            </a:r>
            <a:r>
              <a:rPr lang="en-US" altLang="zh-CN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·</a:t>
            </a:r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总结全文、深入把握</a:t>
            </a:r>
            <a:endParaRPr lang="zh-CN" altLang="en-US" sz="2800">
              <a:gradFill>
                <a:gsLst>
                  <a:gs pos="4000">
                    <a:srgbClr val="F9DEC0"/>
                  </a:gs>
                  <a:gs pos="58000">
                    <a:srgbClr val="C77113"/>
                  </a:gs>
                  <a:gs pos="20000">
                    <a:srgbClr val="CFA86F"/>
                  </a:gs>
                  <a:gs pos="100000">
                    <a:srgbClr val="CFA86F"/>
                  </a:gs>
                </a:gsLst>
                <a:lin ang="3780000" scaled="0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3" name="Text Box 5"/>
          <p:cNvSpPr txBox="1">
            <a:spLocks noChangeArrowheads="1"/>
          </p:cNvSpPr>
          <p:nvPr/>
        </p:nvSpPr>
        <p:spPr bwMode="auto">
          <a:xfrm>
            <a:off x="718820" y="1488440"/>
            <a:ext cx="8178165" cy="52197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rgbClr val="2F4D71"/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全</a:t>
            </a:r>
            <a:r>
              <a:rPr lang="zh-CN" altLang="en-US" sz="2800" b="1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诗最后一段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写蜀道险要的背后是否有言外之意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?</a:t>
            </a:r>
            <a:r>
              <a:rPr lang="en-US" altLang="zh-CN" sz="2800" b="1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 </a:t>
            </a:r>
            <a:endParaRPr lang="en-US" altLang="zh-CN" sz="2800" b="1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432435" y="2350770"/>
            <a:ext cx="11120120" cy="248920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1" lang="zh-CN" altLang="en-US" sz="2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最后一段极写剑阁的险要，目</a:t>
            </a:r>
            <a:r>
              <a:rPr kumimoji="1"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的在于</a:t>
            </a:r>
            <a:r>
              <a:rPr kumimoji="1"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劝人引以为鉴戒，警惕战乱的发生</a:t>
            </a:r>
            <a:r>
              <a:rPr kumimoji="1"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。作者以其敏锐的社会感知联系当时的社会背景，揭露了蜀中豺狼的“磨牙吮血，杀人如麻”的社会真相，这既是描写蜀道猛兽，又是影射政治黑暗的</a:t>
            </a:r>
            <a:r>
              <a:rPr kumimoji="1"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双关</a:t>
            </a:r>
            <a:r>
              <a:rPr kumimoji="1"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语句，表达了</a:t>
            </a:r>
            <a:r>
              <a:rPr kumimoji="1"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对国事的忧虑与关切</a:t>
            </a:r>
            <a:r>
              <a:rPr kumimoji="1"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，为诗篇增加了现实的内涵、深厚的意蕴。</a:t>
            </a:r>
            <a:r>
              <a:rPr kumimoji="1" lang="zh-CN" altLang="en-US" sz="2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kumimoji="1" lang="zh-CN" altLang="en-US" sz="26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1083" y="5237589"/>
            <a:ext cx="22180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华文彩云" panose="02010800040101010101" charset="-122"/>
                <a:ea typeface="华文彩云" panose="02010800040101010101" charset="-122"/>
              </a:rPr>
              <a:t>蜀道的艰难</a:t>
            </a:r>
            <a:endParaRPr lang="zh-CN" altLang="en-US" sz="3200" b="1">
              <a:solidFill>
                <a:schemeClr val="bg1"/>
              </a:solidFill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959" y="5237589"/>
            <a:ext cx="22180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华文彩云" panose="02010800040101010101" charset="-122"/>
                <a:ea typeface="华文彩云" panose="02010800040101010101" charset="-122"/>
              </a:rPr>
              <a:t>人生的艰难</a:t>
            </a:r>
            <a:endParaRPr lang="zh-CN" altLang="en-US" sz="3200" b="1">
              <a:solidFill>
                <a:schemeClr val="bg1"/>
              </a:solidFill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48594" y="5245209"/>
            <a:ext cx="2625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华文彩云" panose="02010800040101010101" charset="-122"/>
                <a:ea typeface="华文彩云" panose="02010800040101010101" charset="-122"/>
              </a:rPr>
              <a:t>对国事的担忧</a:t>
            </a:r>
            <a:endParaRPr lang="zh-CN" altLang="en-US" sz="3200" b="1">
              <a:solidFill>
                <a:schemeClr val="bg1"/>
              </a:solidFill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7" name="燕尾形箭头 6"/>
          <p:cNvSpPr/>
          <p:nvPr/>
        </p:nvSpPr>
        <p:spPr>
          <a:xfrm flipV="1">
            <a:off x="3901336" y="5420722"/>
            <a:ext cx="706120" cy="21602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燕尾形箭头 7"/>
          <p:cNvSpPr/>
          <p:nvPr/>
        </p:nvSpPr>
        <p:spPr>
          <a:xfrm flipV="1">
            <a:off x="7671931" y="5436215"/>
            <a:ext cx="706120" cy="200789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81730" y="497840"/>
            <a:ext cx="4828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第三章</a:t>
            </a:r>
            <a:r>
              <a:rPr lang="en-US" altLang="zh-CN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·</a:t>
            </a:r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总结全文、深入把握</a:t>
            </a:r>
            <a:endParaRPr lang="zh-CN" altLang="en-US" sz="2800">
              <a:gradFill>
                <a:gsLst>
                  <a:gs pos="4000">
                    <a:srgbClr val="F9DEC0"/>
                  </a:gs>
                  <a:gs pos="58000">
                    <a:srgbClr val="C77113"/>
                  </a:gs>
                  <a:gs pos="20000">
                    <a:srgbClr val="CFA86F"/>
                  </a:gs>
                  <a:gs pos="100000">
                    <a:srgbClr val="CFA86F"/>
                  </a:gs>
                </a:gsLst>
                <a:lin ang="3780000" scaled="0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6" grpId="0"/>
      <p:bldP spid="4" grpId="0"/>
      <p:bldP spid="5" grpId="0"/>
      <p:bldP spid="6" grpId="0"/>
      <p:bldP spid="7" grpId="0"/>
      <p:bldP spid="8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4610" y="1880911"/>
            <a:ext cx="1308088" cy="391098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524" y="2973054"/>
            <a:ext cx="2170663" cy="385746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07206" y="1901231"/>
            <a:ext cx="1978704" cy="3920227"/>
            <a:chOff x="8611847" y="1262743"/>
            <a:chExt cx="1978704" cy="4542746"/>
          </a:xfrm>
        </p:grpSpPr>
        <p:sp>
          <p:nvSpPr>
            <p:cNvPr id="5" name="矩形 2"/>
            <p:cNvSpPr/>
            <p:nvPr/>
          </p:nvSpPr>
          <p:spPr>
            <a:xfrm>
              <a:off x="8614228" y="1262743"/>
              <a:ext cx="1973943" cy="4542746"/>
            </a:xfrm>
            <a:custGeom>
              <a:gdLst>
                <a:gd name="connsiteX0" fmla="*/ 0 w 1973943"/>
                <a:gd name="connsiteY0" fmla="*/ 0 h 4542746"/>
                <a:gd name="connsiteX1" fmla="*/ 1973943 w 1973943"/>
                <a:gd name="connsiteY1" fmla="*/ 0 h 4542746"/>
                <a:gd name="connsiteX2" fmla="*/ 1973943 w 1973943"/>
                <a:gd name="connsiteY2" fmla="*/ 4542746 h 4542746"/>
                <a:gd name="connsiteX3" fmla="*/ 0 w 1973943"/>
                <a:gd name="connsiteY3" fmla="*/ 4542746 h 4542746"/>
                <a:gd name="connsiteX4" fmla="*/ 0 w 1973943"/>
                <a:gd name="connsiteY4" fmla="*/ 0 h 4542746"/>
                <a:gd name="connsiteX0-1" fmla="*/ 0 w 1973943"/>
                <a:gd name="connsiteY0-2" fmla="*/ 14513 h 4557259"/>
                <a:gd name="connsiteX1-3" fmla="*/ 1175658 w 1973943"/>
                <a:gd name="connsiteY1-4" fmla="*/ 0 h 4557259"/>
                <a:gd name="connsiteX2-5" fmla="*/ 1973943 w 1973943"/>
                <a:gd name="connsiteY2-6" fmla="*/ 14513 h 4557259"/>
                <a:gd name="connsiteX3-7" fmla="*/ 1973943 w 1973943"/>
                <a:gd name="connsiteY3-8" fmla="*/ 4557259 h 4557259"/>
                <a:gd name="connsiteX4-9" fmla="*/ 0 w 1973943"/>
                <a:gd name="connsiteY4-10" fmla="*/ 4557259 h 4557259"/>
                <a:gd name="connsiteX5" fmla="*/ 0 w 1973943"/>
                <a:gd name="connsiteY5" fmla="*/ 14513 h 4557259"/>
                <a:gd name="connsiteX0-11" fmla="*/ 1175658 w 1973943"/>
                <a:gd name="connsiteY0-12" fmla="*/ 0 h 4557259"/>
                <a:gd name="connsiteX1-13" fmla="*/ 1973943 w 1973943"/>
                <a:gd name="connsiteY1-14" fmla="*/ 14513 h 4557259"/>
                <a:gd name="connsiteX2-15" fmla="*/ 1973943 w 1973943"/>
                <a:gd name="connsiteY2-16" fmla="*/ 4557259 h 4557259"/>
                <a:gd name="connsiteX3-17" fmla="*/ 0 w 1973943"/>
                <a:gd name="connsiteY3-18" fmla="*/ 4557259 h 4557259"/>
                <a:gd name="connsiteX4-19" fmla="*/ 0 w 1973943"/>
                <a:gd name="connsiteY4-20" fmla="*/ 14513 h 4557259"/>
                <a:gd name="connsiteX5-21" fmla="*/ 1267098 w 1973943"/>
                <a:gd name="connsiteY5-22" fmla="*/ 91440 h 4557259"/>
                <a:gd name="connsiteX0-23" fmla="*/ 1175658 w 1973943"/>
                <a:gd name="connsiteY0-24" fmla="*/ 0 h 4557259"/>
                <a:gd name="connsiteX1-25" fmla="*/ 1973943 w 1973943"/>
                <a:gd name="connsiteY1-26" fmla="*/ 14513 h 4557259"/>
                <a:gd name="connsiteX2-27" fmla="*/ 1973943 w 1973943"/>
                <a:gd name="connsiteY2-28" fmla="*/ 4557259 h 4557259"/>
                <a:gd name="connsiteX3-29" fmla="*/ 0 w 1973943"/>
                <a:gd name="connsiteY3-30" fmla="*/ 4557259 h 4557259"/>
                <a:gd name="connsiteX4-31" fmla="*/ 0 w 1973943"/>
                <a:gd name="connsiteY4-32" fmla="*/ 14513 h 4557259"/>
                <a:gd name="connsiteX5-33" fmla="*/ 251098 w 1973943"/>
                <a:gd name="connsiteY5-34" fmla="*/ 4355 h 4557259"/>
                <a:gd name="connsiteX0-35" fmla="*/ 1712687 w 1973943"/>
                <a:gd name="connsiteY0-36" fmla="*/ 0 h 4557259"/>
                <a:gd name="connsiteX1-37" fmla="*/ 1973943 w 1973943"/>
                <a:gd name="connsiteY1-38" fmla="*/ 14513 h 4557259"/>
                <a:gd name="connsiteX2-39" fmla="*/ 1973943 w 1973943"/>
                <a:gd name="connsiteY2-40" fmla="*/ 4557259 h 4557259"/>
                <a:gd name="connsiteX3-41" fmla="*/ 0 w 1973943"/>
                <a:gd name="connsiteY3-42" fmla="*/ 4557259 h 4557259"/>
                <a:gd name="connsiteX4-43" fmla="*/ 0 w 1973943"/>
                <a:gd name="connsiteY4-44" fmla="*/ 14513 h 4557259"/>
                <a:gd name="connsiteX5-45" fmla="*/ 251098 w 1973943"/>
                <a:gd name="connsiteY5-46" fmla="*/ 4355 h 4557259"/>
                <a:gd name="connsiteX0-47" fmla="*/ 1719037 w 1973943"/>
                <a:gd name="connsiteY0-48" fmla="*/ 27395 h 4552904"/>
                <a:gd name="connsiteX1-49" fmla="*/ 1973943 w 1973943"/>
                <a:gd name="connsiteY1-50" fmla="*/ 10158 h 4552904"/>
                <a:gd name="connsiteX2-51" fmla="*/ 1973943 w 1973943"/>
                <a:gd name="connsiteY2-52" fmla="*/ 4552904 h 4552904"/>
                <a:gd name="connsiteX3-53" fmla="*/ 0 w 1973943"/>
                <a:gd name="connsiteY3-54" fmla="*/ 4552904 h 4552904"/>
                <a:gd name="connsiteX4-55" fmla="*/ 0 w 1973943"/>
                <a:gd name="connsiteY4-56" fmla="*/ 10158 h 4552904"/>
                <a:gd name="connsiteX5-57" fmla="*/ 251098 w 1973943"/>
                <a:gd name="connsiteY5-58" fmla="*/ 0 h 4552904"/>
                <a:gd name="connsiteX0-59" fmla="*/ 1719037 w 1973943"/>
                <a:gd name="connsiteY0-60" fmla="*/ 8345 h 4552904"/>
                <a:gd name="connsiteX1-61" fmla="*/ 1973943 w 1973943"/>
                <a:gd name="connsiteY1-62" fmla="*/ 10158 h 4552904"/>
                <a:gd name="connsiteX2-63" fmla="*/ 1973943 w 1973943"/>
                <a:gd name="connsiteY2-64" fmla="*/ 4552904 h 4552904"/>
                <a:gd name="connsiteX3-65" fmla="*/ 0 w 1973943"/>
                <a:gd name="connsiteY3-66" fmla="*/ 4552904 h 4552904"/>
                <a:gd name="connsiteX4-67" fmla="*/ 0 w 1973943"/>
                <a:gd name="connsiteY4-68" fmla="*/ 10158 h 4552904"/>
                <a:gd name="connsiteX5-69" fmla="*/ 251098 w 1973943"/>
                <a:gd name="connsiteY5-70" fmla="*/ 0 h 4552904"/>
                <a:gd name="connsiteX0-71" fmla="*/ 1719037 w 1973943"/>
                <a:gd name="connsiteY0-72" fmla="*/ 0 h 4544559"/>
                <a:gd name="connsiteX1-73" fmla="*/ 1973943 w 1973943"/>
                <a:gd name="connsiteY1-74" fmla="*/ 1813 h 4544559"/>
                <a:gd name="connsiteX2-75" fmla="*/ 1973943 w 1973943"/>
                <a:gd name="connsiteY2-76" fmla="*/ 4544559 h 4544559"/>
                <a:gd name="connsiteX3-77" fmla="*/ 0 w 1973943"/>
                <a:gd name="connsiteY3-78" fmla="*/ 4544559 h 4544559"/>
                <a:gd name="connsiteX4-79" fmla="*/ 0 w 1973943"/>
                <a:gd name="connsiteY4-80" fmla="*/ 1813 h 4544559"/>
                <a:gd name="connsiteX5-81" fmla="*/ 238398 w 1973943"/>
                <a:gd name="connsiteY5-82" fmla="*/ 4355 h 4544559"/>
                <a:gd name="connsiteX0-83" fmla="*/ 1719037 w 1973943"/>
                <a:gd name="connsiteY0-84" fmla="*/ 1995 h 4546554"/>
                <a:gd name="connsiteX1-85" fmla="*/ 1973943 w 1973943"/>
                <a:gd name="connsiteY1-86" fmla="*/ 3808 h 4546554"/>
                <a:gd name="connsiteX2-87" fmla="*/ 1973943 w 1973943"/>
                <a:gd name="connsiteY2-88" fmla="*/ 4546554 h 4546554"/>
                <a:gd name="connsiteX3-89" fmla="*/ 0 w 1973943"/>
                <a:gd name="connsiteY3-90" fmla="*/ 4546554 h 4546554"/>
                <a:gd name="connsiteX4-91" fmla="*/ 0 w 1973943"/>
                <a:gd name="connsiteY4-92" fmla="*/ 3808 h 4546554"/>
                <a:gd name="connsiteX5-93" fmla="*/ 244748 w 1973943"/>
                <a:gd name="connsiteY5-94" fmla="*/ 0 h 4546554"/>
                <a:gd name="connsiteX0-95" fmla="*/ 1719037 w 1973943"/>
                <a:gd name="connsiteY0-96" fmla="*/ 0 h 4544559"/>
                <a:gd name="connsiteX1-97" fmla="*/ 1973943 w 1973943"/>
                <a:gd name="connsiteY1-98" fmla="*/ 1813 h 4544559"/>
                <a:gd name="connsiteX2-99" fmla="*/ 1973943 w 1973943"/>
                <a:gd name="connsiteY2-100" fmla="*/ 4544559 h 4544559"/>
                <a:gd name="connsiteX3-101" fmla="*/ 0 w 1973943"/>
                <a:gd name="connsiteY3-102" fmla="*/ 4544559 h 4544559"/>
                <a:gd name="connsiteX4-103" fmla="*/ 0 w 1973943"/>
                <a:gd name="connsiteY4-104" fmla="*/ 1813 h 4544559"/>
                <a:gd name="connsiteX5-105" fmla="*/ 244748 w 1973943"/>
                <a:gd name="connsiteY5-106" fmla="*/ 387 h 4544559"/>
                <a:gd name="connsiteX0-107" fmla="*/ 1719037 w 1973943"/>
                <a:gd name="connsiteY0-108" fmla="*/ 0 h 4544559"/>
                <a:gd name="connsiteX1-109" fmla="*/ 1973943 w 1973943"/>
                <a:gd name="connsiteY1-110" fmla="*/ 1813 h 4544559"/>
                <a:gd name="connsiteX2-111" fmla="*/ 1973943 w 1973943"/>
                <a:gd name="connsiteY2-112" fmla="*/ 4544559 h 4544559"/>
                <a:gd name="connsiteX3-113" fmla="*/ 0 w 1973943"/>
                <a:gd name="connsiteY3-114" fmla="*/ 4544559 h 4544559"/>
                <a:gd name="connsiteX4-115" fmla="*/ 0 w 1973943"/>
                <a:gd name="connsiteY4-116" fmla="*/ 1813 h 4544559"/>
                <a:gd name="connsiteX0-117" fmla="*/ 1973943 w 1973943"/>
                <a:gd name="connsiteY0-118" fmla="*/ 0 h 4542746"/>
                <a:gd name="connsiteX1-119" fmla="*/ 1973943 w 1973943"/>
                <a:gd name="connsiteY1-120" fmla="*/ 4542746 h 4542746"/>
                <a:gd name="connsiteX2-121" fmla="*/ 0 w 1973943"/>
                <a:gd name="connsiteY2-122" fmla="*/ 4542746 h 4542746"/>
                <a:gd name="connsiteX3-123" fmla="*/ 0 w 1973943"/>
                <a:gd name="connsiteY3-124" fmla="*/ 0 h 4542746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973943" h="4542746">
                  <a:moveTo>
                    <a:pt x="1973943" y="0"/>
                  </a:moveTo>
                  <a:lnTo>
                    <a:pt x="1973943" y="4542746"/>
                  </a:lnTo>
                  <a:lnTo>
                    <a:pt x="0" y="4542746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FABD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8611847" y="1262743"/>
              <a:ext cx="329747" cy="0"/>
            </a:xfrm>
            <a:prstGeom prst="line">
              <a:avLst/>
            </a:prstGeom>
            <a:ln>
              <a:solidFill>
                <a:srgbClr val="FABD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60804" y="1262743"/>
              <a:ext cx="329747" cy="0"/>
            </a:xfrm>
            <a:prstGeom prst="line">
              <a:avLst/>
            </a:prstGeom>
            <a:ln>
              <a:solidFill>
                <a:srgbClr val="FABD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2552351" y="2893802"/>
            <a:ext cx="68467" cy="4822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73617" y="2165430"/>
            <a:ext cx="668909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>
                <a:solidFill>
                  <a:schemeClr val="bg1"/>
                </a:solidFill>
                <a:cs typeface="+mn-ea"/>
                <a:sym typeface="+mn-lt"/>
              </a:rPr>
              <a:t>主旨把握</a:t>
            </a:r>
            <a:endParaRPr kumimoji="1" lang="zh-CN" altLang="en-US" sz="40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9064" y="1610322"/>
            <a:ext cx="476390" cy="490735"/>
          </a:xfrm>
          <a:prstGeom prst="rect">
            <a:avLst/>
          </a:prstGeom>
        </p:spPr>
      </p:pic>
      <p:pic>
        <p:nvPicPr>
          <p:cNvPr id="11" name="图片 10" descr="图片包含 猫&#10;&#10;已生成极高可信度的说明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618492" y="2809768"/>
            <a:ext cx="2440270" cy="952498"/>
          </a:xfrm>
          <a:prstGeom prst="rect">
            <a:avLst/>
          </a:prstGeom>
        </p:spPr>
      </p:pic>
      <p:cxnSp>
        <p:nvCxnSpPr>
          <p:cNvPr id="12" name="直线连接符 14"/>
          <p:cNvCxnSpPr/>
          <p:nvPr/>
        </p:nvCxnSpPr>
        <p:spPr>
          <a:xfrm flipH="1">
            <a:off x="7144761" y="1901402"/>
            <a:ext cx="0" cy="38902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981700" y="1901190"/>
            <a:ext cx="1044575" cy="40760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华康乾隆行楷 W7" panose="03000709000000000000" charset="-122"/>
                <a:ea typeface="华康乾隆行楷 W7" panose="03000709000000000000" charset="-122"/>
                <a:cs typeface="华康乾隆行楷 W7" panose="03000709000000000000" charset="-122"/>
                <a:sym typeface="+mn-ea"/>
              </a:rPr>
              <a:t>此诗为送友人入蜀所作，表达对友人的担忧和关心。</a:t>
            </a:r>
            <a:endParaRPr kumimoji="1" lang="zh-CN" altLang="en-US" sz="2800" smtClean="0">
              <a:solidFill>
                <a:schemeClr val="bg1"/>
              </a:solidFill>
              <a:latin typeface="华康乾隆行楷 W7" panose="03000709000000000000" charset="-122"/>
              <a:ea typeface="华康乾隆行楷 W7" panose="03000709000000000000" charset="-122"/>
              <a:cs typeface="华康乾隆行楷 W7" panose="03000709000000000000" charset="-122"/>
              <a:sym typeface="+mn-ea"/>
            </a:endParaRPr>
          </a:p>
        </p:txBody>
      </p:sp>
      <p:cxnSp>
        <p:nvCxnSpPr>
          <p:cNvPr id="14" name="直线连接符 14"/>
          <p:cNvCxnSpPr/>
          <p:nvPr/>
        </p:nvCxnSpPr>
        <p:spPr>
          <a:xfrm flipH="1">
            <a:off x="9406763" y="1901402"/>
            <a:ext cx="0" cy="38902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7813040" y="1901190"/>
            <a:ext cx="1475105" cy="40747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华康乾隆行楷 W7" panose="03000709000000000000" charset="-122"/>
                <a:ea typeface="华康乾隆行楷 W7" panose="03000709000000000000" charset="-122"/>
                <a:cs typeface="华康乾隆行楷 W7" panose="03000709000000000000" charset="-122"/>
                <a:sym typeface="+mn-ea"/>
              </a:rPr>
              <a:t>表面写蜀道艰难，实际写仕途坎坷，表达诗人怀才不遇的愤懑。</a:t>
            </a:r>
            <a:endParaRPr kumimoji="1" lang="zh-CN" altLang="en-US" sz="2800" smtClean="0">
              <a:solidFill>
                <a:schemeClr val="bg1"/>
              </a:solidFill>
              <a:latin typeface="华康乾隆行楷 W7" panose="03000709000000000000" charset="-122"/>
              <a:ea typeface="华康乾隆行楷 W7" panose="03000709000000000000" charset="-122"/>
              <a:cs typeface="华康乾隆行楷 W7" panose="03000709000000000000" charset="-122"/>
              <a:sym typeface="+mn-ea"/>
            </a:endParaRPr>
          </a:p>
        </p:txBody>
      </p:sp>
      <p:cxnSp>
        <p:nvCxnSpPr>
          <p:cNvPr id="20" name="直线连接符 14"/>
          <p:cNvCxnSpPr/>
          <p:nvPr/>
        </p:nvCxnSpPr>
        <p:spPr>
          <a:xfrm flipH="1">
            <a:off x="11394313" y="1901402"/>
            <a:ext cx="0" cy="38902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10231120" y="1901190"/>
            <a:ext cx="1044575" cy="40747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华康乾隆行楷 W7" panose="03000709000000000000" charset="-122"/>
                <a:ea typeface="华康乾隆行楷 W7" panose="03000709000000000000" charset="-122"/>
                <a:cs typeface="华康乾隆行楷 W7" panose="03000709000000000000" charset="-122"/>
                <a:sym typeface="+mn-ea"/>
              </a:rPr>
              <a:t>写蜀道艰难，寄予了对国事的忧虑和担心。</a:t>
            </a:r>
            <a:endParaRPr kumimoji="1" lang="zh-CN" altLang="en-US" sz="2800" smtClean="0">
              <a:solidFill>
                <a:schemeClr val="bg1"/>
              </a:solidFill>
              <a:latin typeface="华康乾隆行楷 W7" panose="03000709000000000000" charset="-122"/>
              <a:ea typeface="华康乾隆行楷 W7" panose="03000709000000000000" charset="-122"/>
              <a:cs typeface="华康乾隆行楷 W7" panose="03000709000000000000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81730" y="497840"/>
            <a:ext cx="4828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第三章</a:t>
            </a:r>
            <a:r>
              <a:rPr lang="en-US" altLang="zh-CN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·</a:t>
            </a:r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总结全文、深入把握</a:t>
            </a:r>
            <a:endParaRPr lang="zh-CN" altLang="en-US" sz="2800">
              <a:gradFill>
                <a:gsLst>
                  <a:gs pos="4000">
                    <a:srgbClr val="F9DEC0"/>
                  </a:gs>
                  <a:gs pos="58000">
                    <a:srgbClr val="C77113"/>
                  </a:gs>
                  <a:gs pos="20000">
                    <a:srgbClr val="CFA86F"/>
                  </a:gs>
                  <a:gs pos="100000">
                    <a:srgbClr val="CFA86F"/>
                  </a:gs>
                </a:gsLst>
                <a:lin ang="3780000" scaled="0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5" grpId="0"/>
      <p:bldP spid="21" grpId="0"/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8121316" y="2799734"/>
            <a:ext cx="4070680" cy="405826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681730" y="497840"/>
            <a:ext cx="4828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第三章</a:t>
            </a:r>
            <a:r>
              <a:rPr lang="en-US" altLang="zh-CN" sz="2800" b="1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·</a:t>
            </a:r>
            <a:r>
              <a:rPr lang="zh-CN" altLang="en-US" sz="2800" b="1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总结全文、深入把握</a:t>
            </a:r>
            <a:endParaRPr lang="zh-CN" altLang="en-US" sz="2800" b="1">
              <a:gradFill>
                <a:gsLst>
                  <a:gs pos="4000">
                    <a:srgbClr val="F9DEC0"/>
                  </a:gs>
                  <a:gs pos="58000">
                    <a:srgbClr val="C77113"/>
                  </a:gs>
                  <a:gs pos="20000">
                    <a:srgbClr val="CFA86F"/>
                  </a:gs>
                  <a:gs pos="100000">
                    <a:srgbClr val="CFA86F"/>
                  </a:gs>
                </a:gsLst>
                <a:lin ang="3780000" scaled="0"/>
              </a:gradFill>
              <a:cs typeface="+mn-ea"/>
              <a:sym typeface="+mn-lt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74227" y="1192107"/>
            <a:ext cx="10034905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665" b="1">
                <a:solidFill>
                  <a:schemeClr val="bg1"/>
                </a:solidFill>
                <a:latin typeface="Verdana" panose="020b0604030504040204" pitchFamily="34" charset="0"/>
              </a:rPr>
              <a:t>艺术特色一：善于把想象、夸张和神话传说融为一体，豪放飘逸。</a:t>
            </a:r>
            <a:endParaRPr kumimoji="1" lang="zh-CN" altLang="en-US" sz="2665" b="1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74015" y="1786890"/>
            <a:ext cx="11328400" cy="4154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266700" algn="just"/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隶书" panose="02010509060101010101" charset="-122"/>
              </a:rPr>
              <a:t>神话传说</a:t>
            </a:r>
            <a:r>
              <a:rPr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隶书" panose="02010509060101010101" charset="-122"/>
              </a:rPr>
              <a:t>：五丁开山、六龙回日</a:t>
            </a:r>
            <a:r>
              <a:rPr lang="zh-CN" altLang="zh-CN" sz="24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隶书" panose="02010509060101010101" charset="-122"/>
              </a:rPr>
              <a:t>——</a:t>
            </a:r>
            <a:r>
              <a:rPr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隶书" panose="02010509060101010101" charset="-122"/>
              </a:rPr>
              <a:t>写出历史上蜀道不可逾越之险阻。</a:t>
            </a:r>
            <a:endParaRPr lang="zh-CN" altLang="en-US" sz="24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隶书" panose="02010509060101010101" charset="-122"/>
            </a:endParaRPr>
          </a:p>
          <a:p>
            <a:pPr indent="266700" algn="just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隶书" panose="02010509060101010101" charset="-122"/>
              </a:rPr>
              <a:t>虚实、映衬</a:t>
            </a:r>
            <a:r>
              <a:rPr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隶书" panose="02010509060101010101" charset="-122"/>
              </a:rPr>
              <a:t>：黄鹤不得飞渡、猿猱愁于攀缘—映衬人行走难上加难。</a:t>
            </a:r>
            <a:endParaRPr lang="zh-CN" altLang="en-US" sz="24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隶书" panose="02010509060101010101" charset="-122"/>
            </a:endParaRPr>
          </a:p>
          <a:p>
            <a:pPr indent="266700" algn="just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隶书" panose="02010509060101010101" charset="-122"/>
              </a:rPr>
              <a:t>具体摹写神情、动作</a:t>
            </a:r>
            <a:r>
              <a:rPr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隶书" panose="02010509060101010101" charset="-122"/>
              </a:rPr>
              <a:t>：手扪星辰、呼吸紧张、抚胸长叹、步履艰难、神情惶悚——困危之状如在眼前。</a:t>
            </a:r>
            <a:endParaRPr lang="zh-CN" altLang="en-US" sz="24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隶书" panose="02010509060101010101" charset="-122"/>
            </a:endParaRPr>
          </a:p>
          <a:p>
            <a:pPr indent="266700" algn="just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隶书" panose="02010509060101010101" charset="-122"/>
              </a:rPr>
              <a:t>借景抒情</a:t>
            </a:r>
            <a:r>
              <a:rPr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隶书" panose="02010509060101010101" charset="-122"/>
              </a:rPr>
              <a:t>：古木荒凉、鸟声悲凄(悲鸟号古木，子规啼夜月)——使人闻</a:t>
            </a:r>
            <a:r>
              <a:rPr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隶书" panose="02010509060101010101" charset="-122"/>
                <a:sym typeface="+mn-ea"/>
              </a:rPr>
              <a:t>声失</a:t>
            </a:r>
            <a:endParaRPr lang="zh-CN" altLang="en-US" sz="24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隶书" panose="02010509060101010101" charset="-122"/>
            </a:endParaRPr>
          </a:p>
          <a:p>
            <a:pPr indent="0" algn="just" fontAlgn="auto">
              <a:buClrTx/>
              <a:buSzTx/>
              <a:buFontTx/>
            </a:pPr>
            <a:r>
              <a:rPr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隶书" panose="02010509060101010101" charset="-122"/>
              </a:rPr>
              <a:t>色，渲染了旅愁和蜀道上空寂苍凉的环境氛围，有力地烘托了蜀道之难。</a:t>
            </a:r>
            <a:endParaRPr lang="zh-CN" altLang="en-US" sz="24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隶书" panose="02010509060101010101" charset="-122"/>
            </a:endParaRPr>
          </a:p>
          <a:p>
            <a:pPr indent="266700" algn="just"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隶书" panose="02010509060101010101" charset="-122"/>
              </a:rPr>
              <a:t>运用夸张</a:t>
            </a:r>
            <a:r>
              <a:rPr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隶书" panose="02010509060101010101" charset="-122"/>
              </a:rPr>
              <a:t>：“连峰去天不盈尺”“枯松倒挂倚绝壁”——</a:t>
            </a:r>
            <a:endParaRPr lang="zh-CN" altLang="en-US" sz="24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隶书" panose="02010509060101010101" charset="-122"/>
            </a:endParaRPr>
          </a:p>
          <a:p>
            <a:pPr indent="0" algn="just" fontAlgn="auto">
              <a:buClrTx/>
              <a:buSzTx/>
              <a:buFontTx/>
            </a:pPr>
            <a:r>
              <a:rPr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隶书" panose="02010509060101010101" charset="-122"/>
              </a:rPr>
              <a:t>极言山峰之高，绝壁之险，渲染了惊险的气氛。</a:t>
            </a:r>
            <a:endParaRPr lang="zh-CN" altLang="en-US" sz="24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隶书" panose="02010509060101010101" charset="-122"/>
            </a:endParaRPr>
          </a:p>
          <a:p>
            <a:pPr indent="266700" algn="just">
              <a:buClrTx/>
              <a:buSzTx/>
              <a:buFontTx/>
            </a:pPr>
            <a:endParaRPr lang="zh-CN" altLang="en-US" sz="24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隶书" panose="02010509060101010101" charset="-122"/>
            </a:endParaRPr>
          </a:p>
          <a:p>
            <a:pPr indent="266700" algn="just">
              <a:buClrTx/>
              <a:buSzTx/>
              <a:buFontTx/>
            </a:pPr>
            <a:r>
              <a:rPr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隶书" panose="02010509060101010101" charset="-122"/>
              </a:rPr>
              <a:t>李白以变幻莫测的笔法，淋漓尽致地刻画蜀道之难，艺术地展</a:t>
            </a:r>
            <a:endParaRPr lang="zh-CN" altLang="en-US" sz="24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隶书" panose="02010509060101010101" charset="-122"/>
            </a:endParaRPr>
          </a:p>
          <a:p>
            <a:pPr indent="0" algn="just" fontAlgn="auto">
              <a:buClrTx/>
              <a:buSzTx/>
              <a:buFontTx/>
            </a:pPr>
            <a:r>
              <a:rPr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隶书" panose="02010509060101010101" charset="-122"/>
              </a:rPr>
              <a:t>现古老蜀道逶迤、峥嵘、高峻、崎岖的面貌，描绘出一幅色彩绚丽的山水画卷。 </a:t>
            </a:r>
            <a:endParaRPr lang="zh-CN" altLang="en-US" sz="24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隶书" panose="020105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  <p:cond evt="onBegin" delay="0">
                          <p:tn val="45"/>
                        </p:cond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/>
      <p:bldP spid="3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8121316" y="2799734"/>
            <a:ext cx="4070680" cy="405826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681730" y="497840"/>
            <a:ext cx="4828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第三章</a:t>
            </a:r>
            <a:r>
              <a:rPr lang="en-US" altLang="zh-CN" sz="2800" b="1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·</a:t>
            </a:r>
            <a:r>
              <a:rPr lang="zh-CN" altLang="en-US" sz="2800" b="1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总结全文、深入把握</a:t>
            </a:r>
            <a:endParaRPr lang="zh-CN" altLang="en-US" sz="2800" b="1">
              <a:gradFill>
                <a:gsLst>
                  <a:gs pos="4000">
                    <a:srgbClr val="F9DEC0"/>
                  </a:gs>
                  <a:gs pos="58000">
                    <a:srgbClr val="C77113"/>
                  </a:gs>
                  <a:gs pos="20000">
                    <a:srgbClr val="CFA86F"/>
                  </a:gs>
                  <a:gs pos="100000">
                    <a:srgbClr val="CFA86F"/>
                  </a:gs>
                </a:gsLst>
                <a:lin ang="3780000" scaled="0"/>
              </a:gradFill>
              <a:cs typeface="+mn-ea"/>
              <a:sym typeface="+mn-lt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74227" y="1192107"/>
            <a:ext cx="9667240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kumimoji="1" lang="zh-CN" altLang="en-US" sz="2665" b="1">
                <a:solidFill>
                  <a:schemeClr val="bg1"/>
                </a:solidFill>
                <a:latin typeface="Verdana" panose="020b0604030504040204" pitchFamily="34" charset="0"/>
              </a:rPr>
              <a:t>艺术特色二：</a:t>
            </a:r>
            <a:r>
              <a:rPr kumimoji="1" lang="zh-CN" altLang="en-US" sz="2660" b="1">
                <a:solidFill>
                  <a:schemeClr val="bg1"/>
                </a:solidFill>
                <a:latin typeface="Verdana" panose="020b0604030504040204" pitchFamily="34" charset="0"/>
                <a:sym typeface="+mn-ea"/>
              </a:rPr>
              <a:t>发展了乐府古题，字数参差错落，句子长短不一。</a:t>
            </a:r>
            <a:endParaRPr kumimoji="1" lang="zh-CN" altLang="en-US" sz="2660" b="1">
              <a:solidFill>
                <a:schemeClr val="bg1"/>
              </a:solidFill>
              <a:latin typeface="Verdana" panose="020b0604030504040204" pitchFamily="34" charset="0"/>
              <a:sym typeface="+mn-ea"/>
            </a:endParaRPr>
          </a:p>
        </p:txBody>
      </p:sp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374015" y="2184400"/>
            <a:ext cx="10661015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kumimoji="1"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唐以前的</a:t>
            </a:r>
            <a:r>
              <a:rPr kumimoji="1" lang="en-US" altLang="zh-CN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蜀道难</a:t>
            </a:r>
            <a:r>
              <a:rPr kumimoji="1" lang="en-US" altLang="zh-CN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作品简短单薄，李白对这一乐府古题有所创新和发展，他运用了三言、四言、五言、七言，直到十一言等</a:t>
            </a:r>
            <a:r>
              <a:rPr kumimoji="1" lang="zh-CN" altLang="en-US" sz="2400" b="1" u="sng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参差错落，长短不齐</a:t>
            </a:r>
            <a:r>
              <a:rPr kumimoji="1"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的句式，形成极为</a:t>
            </a:r>
            <a:r>
              <a:rPr kumimoji="1" lang="zh-CN" altLang="en-US" sz="2400" b="1" u="sng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奔放</a:t>
            </a:r>
            <a:r>
              <a:rPr kumimoji="1"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的语言风格；</a:t>
            </a:r>
            <a:r>
              <a:rPr kumimoji="1" lang="zh-CN" altLang="en-US" sz="2400" b="1" u="sng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韵脚</a:t>
            </a:r>
            <a:r>
              <a:rPr kumimoji="1"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也不断</a:t>
            </a:r>
            <a:r>
              <a:rPr kumimoji="1" lang="zh-CN" altLang="en-US" sz="2400" b="1" u="sng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变化</a:t>
            </a:r>
            <a:r>
              <a:rPr kumimoji="1"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，适合表现</a:t>
            </a:r>
            <a:r>
              <a:rPr kumimoji="1" lang="zh-CN" altLang="en-US" sz="2400" b="1" u="sng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自由不</a:t>
            </a:r>
            <a:r>
              <a:rPr kumimoji="1" lang="zh-CN" altLang="en-US" sz="2400" b="1" u="sng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羁</a:t>
            </a:r>
            <a:r>
              <a:rPr kumimoji="1"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的</a:t>
            </a:r>
            <a:endParaRPr kumimoji="1" lang="zh-CN" altLang="en-US" sz="2400" b="1" u="sng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kumimoji="1"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气魄，描写蜀中险要环境，一连</a:t>
            </a:r>
            <a:r>
              <a:rPr kumimoji="1" lang="zh-CN" altLang="en-US" sz="2400" b="1" u="sng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三换韵脚</a:t>
            </a:r>
            <a:r>
              <a:rPr kumimoji="1" lang="zh-CN" altLang="en-US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kumimoji="1"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极尽变化之</a:t>
            </a:r>
            <a:r>
              <a:rPr kumimoji="1"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能事。</a:t>
            </a:r>
            <a:endParaRPr kumimoji="1" lang="zh-CN" altLang="en-US" sz="24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kumimoji="1"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这对他表现丰富奇特的想像和笑傲现实的浪漫主义</a:t>
            </a:r>
            <a:r>
              <a:rPr kumimoji="1"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精神也</a:t>
            </a:r>
            <a:endParaRPr kumimoji="1" lang="zh-CN" altLang="en-US" sz="24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kumimoji="1"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起到了</a:t>
            </a:r>
            <a:r>
              <a:rPr kumimoji="1" lang="zh-CN" altLang="en-US" sz="2400" b="1" u="sng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相辅相成、相得益彰</a:t>
            </a:r>
            <a:r>
              <a:rPr kumimoji="1"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的作用。</a:t>
            </a:r>
            <a:endParaRPr kumimoji="1" lang="zh-CN" altLang="en-US" sz="24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/>
      <p:bldP spid="8806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5669" y="-2665670"/>
            <a:ext cx="6860661" cy="12192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-1" y="-2663"/>
            <a:ext cx="12191999" cy="6860663"/>
          </a:xfrm>
          <a:prstGeom prst="rect">
            <a:avLst/>
          </a:prstGeom>
          <a:gradFill>
            <a:gsLst>
              <a:gs pos="0">
                <a:schemeClr val="tx1">
                  <a:alpha val="31000"/>
                </a:schemeClr>
              </a:gs>
              <a:gs pos="74000">
                <a:schemeClr val="tx1">
                  <a:alpha val="52000"/>
                </a:schemeClr>
              </a:gs>
              <a:gs pos="83000">
                <a:schemeClr val="tx1">
                  <a:alpha val="60000"/>
                </a:schemeClr>
              </a:gs>
              <a:gs pos="100000">
                <a:schemeClr val="tx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2665667" y="-2665669"/>
            <a:ext cx="6860662" cy="1219200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502086" y="566296"/>
            <a:ext cx="1661993" cy="57200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ctr">
              <a:defRPr kumimoji="1" sz="13800">
                <a:gradFill>
                  <a:gsLst>
                    <a:gs pos="4000">
                      <a:srgbClr val="F9DEC0"/>
                    </a:gs>
                    <a:gs pos="58000">
                      <a:srgbClr val="F9DEC0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latin typeface="默陌老屋手迹" panose="02000603000000000000" pitchFamily="2" charset="-122"/>
                <a:ea typeface="默陌老屋手迹" panose="02000603000000000000" pitchFamily="2" charset="-122"/>
                <a:cs typeface="yuweij Medium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zh-CN" altLang="en-US" sz="96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latin typeface="+mn-lt"/>
                <a:ea typeface="+mn-ea"/>
                <a:cs typeface="+mn-ea"/>
                <a:sym typeface="+mn-lt"/>
              </a:rPr>
              <a:t>后会无期</a:t>
            </a:r>
            <a:endParaRPr lang="zh-CN" altLang="en-US" sz="9600">
              <a:gradFill>
                <a:gsLst>
                  <a:gs pos="4000">
                    <a:srgbClr val="F9DEC0"/>
                  </a:gs>
                  <a:gs pos="58000">
                    <a:srgbClr val="C77113"/>
                  </a:gs>
                  <a:gs pos="20000">
                    <a:srgbClr val="CFA86F"/>
                  </a:gs>
                  <a:gs pos="100000">
                    <a:srgbClr val="CFA86F"/>
                  </a:gs>
                </a:gsLst>
                <a:lin ang="3780000" scaled="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PA_库_文本框 6" descr="e7d195523061f1c0c2b73831c94a3edc981f60e396d3e182073EE1468018468A7F192AE5E5CD515B6C3125F8AF6E4EE646174E8CF0B46FD19828DCE8CDA3B3A044A74F0E769C5FA8CB87AB6FC303C8BA3785FAC64AF54247716DE1DF50EE2514B79D5C471B7F9E134C19A2A0C645524B78502922DB5D4BBE1E28ED0529A36F561E6275B1A00576C00495D96ED76821BC"/>
          <p:cNvSpPr txBox="1"/>
          <p:nvPr>
            <p:custDataLst>
              <p:tags r:id="rId5"/>
            </p:custDataLst>
          </p:nvPr>
        </p:nvSpPr>
        <p:spPr>
          <a:xfrm>
            <a:off x="827405" y="1602105"/>
            <a:ext cx="1659890" cy="36563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sz="1200">
                <a:solidFill>
                  <a:schemeClr val="bg1"/>
                </a:solidFill>
                <a:cs typeface="+mn-ea"/>
                <a:sym typeface="+mn-lt"/>
              </a:rPr>
              <a:t>剑阁峥嵘而崔嵬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一夫当关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万夫莫开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所守或匪亲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化为狼与豺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朝避猛虎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夕避长蛇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磨牙吮血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杀人如麻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锦城虽云乐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不如早还乡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蜀道之难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难于上青天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\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侧身西望常咨嗟</a:t>
            </a:r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6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1366500" y="10223500"/>
            <a:ext cx="3175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548201" y="6079997"/>
            <a:ext cx="4933744" cy="7067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zh-CN" altLang="en-US" sz="4000">
                <a:solidFill>
                  <a:schemeClr val="bg1"/>
                </a:solidFill>
                <a:cs typeface="+mn-ea"/>
                <a:sym typeface="+mn-lt"/>
              </a:rPr>
              <a:t>浪漫主义</a:t>
            </a:r>
            <a:endParaRPr kumimoji="1" lang="zh-CN" altLang="en-US" sz="40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043" y="0"/>
            <a:ext cx="3830053" cy="3829050"/>
          </a:xfrm>
          <a:custGeom>
            <a:gdLst>
              <a:gd name="connsiteX0" fmla="*/ 0 w 3830053"/>
              <a:gd name="connsiteY0" fmla="*/ 0 h 3829050"/>
              <a:gd name="connsiteX1" fmla="*/ 3830053 w 3830053"/>
              <a:gd name="connsiteY1" fmla="*/ 0 h 3829050"/>
              <a:gd name="connsiteX2" fmla="*/ 3830053 w 3830053"/>
              <a:gd name="connsiteY2" fmla="*/ 3829050 h 3829050"/>
              <a:gd name="connsiteX3" fmla="*/ 2740193 w 3830053"/>
              <a:gd name="connsiteY3" fmla="*/ 3829050 h 3829050"/>
              <a:gd name="connsiteX4" fmla="*/ 2740193 w 3830053"/>
              <a:gd name="connsiteY4" fmla="*/ 3028950 h 3829050"/>
              <a:gd name="connsiteX5" fmla="*/ 0 w 3830053"/>
              <a:gd name="connsiteY5" fmla="*/ 3028950 h 38290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0053" h="3829050">
                <a:moveTo>
                  <a:pt x="0" y="0"/>
                </a:moveTo>
                <a:lnTo>
                  <a:pt x="3830053" y="0"/>
                </a:lnTo>
                <a:lnTo>
                  <a:pt x="3830053" y="3829050"/>
                </a:lnTo>
                <a:lnTo>
                  <a:pt x="2740193" y="3829050"/>
                </a:lnTo>
                <a:lnTo>
                  <a:pt x="2740193" y="3028950"/>
                </a:lnTo>
                <a:lnTo>
                  <a:pt x="0" y="302895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434650" y="-342899"/>
            <a:ext cx="4757350" cy="7334250"/>
          </a:xfrm>
          <a:custGeom>
            <a:gdLst>
              <a:gd name="connsiteX0" fmla="*/ 0 w 4757350"/>
              <a:gd name="connsiteY0" fmla="*/ 0 h 7334250"/>
              <a:gd name="connsiteX1" fmla="*/ 4757350 w 4757350"/>
              <a:gd name="connsiteY1" fmla="*/ 0 h 7334250"/>
              <a:gd name="connsiteX2" fmla="*/ 4757350 w 4757350"/>
              <a:gd name="connsiteY2" fmla="*/ 7029449 h 7334250"/>
              <a:gd name="connsiteX3" fmla="*/ 1212252 w 4757350"/>
              <a:gd name="connsiteY3" fmla="*/ 7029449 h 7334250"/>
              <a:gd name="connsiteX4" fmla="*/ 1212252 w 4757350"/>
              <a:gd name="connsiteY4" fmla="*/ 7334250 h 7334250"/>
              <a:gd name="connsiteX5" fmla="*/ 0 w 4757350"/>
              <a:gd name="connsiteY5" fmla="*/ 7334250 h 73342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7350" h="7334250">
                <a:moveTo>
                  <a:pt x="0" y="0"/>
                </a:moveTo>
                <a:lnTo>
                  <a:pt x="4757350" y="0"/>
                </a:lnTo>
                <a:lnTo>
                  <a:pt x="4757350" y="7029449"/>
                </a:lnTo>
                <a:lnTo>
                  <a:pt x="1212252" y="7029449"/>
                </a:lnTo>
                <a:lnTo>
                  <a:pt x="1212252" y="7334250"/>
                </a:lnTo>
                <a:lnTo>
                  <a:pt x="0" y="7334250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231140" y="1385570"/>
            <a:ext cx="8622665" cy="49650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720090"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u="sng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浪漫主义</a:t>
            </a:r>
            <a:r>
              <a:rPr lang="zh-CN" altLang="zh-CN" sz="2400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是文学艺术的基本创作方法之一，与</a:t>
            </a:r>
            <a:r>
              <a:rPr lang="zh-CN" altLang="zh-CN" sz="2400" u="sng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现实主义</a:t>
            </a:r>
            <a:r>
              <a:rPr lang="zh-CN" altLang="zh-CN" sz="2400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同为文学艺术上的两大主要思潮。作为创作方法，浪漫主义在</a:t>
            </a:r>
            <a:r>
              <a:rPr lang="zh-CN" altLang="zh-CN" sz="2400" u="sng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反映客观现实上</a:t>
            </a:r>
            <a:r>
              <a:rPr lang="zh-CN" altLang="zh-CN" sz="2400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侧重从</a:t>
            </a:r>
            <a:r>
              <a:rPr lang="zh-CN" altLang="zh-CN" sz="24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主观内心世界</a:t>
            </a:r>
            <a:r>
              <a:rPr lang="zh-CN" altLang="zh-CN" sz="2400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出发，抒发对理想世界</a:t>
            </a:r>
            <a:endParaRPr lang="zh-CN" altLang="zh-CN" sz="2400" kern="10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的热烈追求，常用</a:t>
            </a:r>
            <a:r>
              <a:rPr lang="zh-CN" altLang="zh-CN" sz="2400" u="sng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热情奔放的语言</a:t>
            </a:r>
            <a:r>
              <a:rPr lang="zh-CN" altLang="zh-CN" sz="2400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zh-CN" sz="2400" u="sng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瑰丽的想象</a:t>
            </a:r>
            <a:r>
              <a:rPr lang="zh-CN" altLang="zh-CN" sz="2400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和</a:t>
            </a:r>
            <a:endParaRPr lang="zh-CN" altLang="zh-CN" sz="2400" kern="10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u="sng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夸张的手法</a:t>
            </a:r>
            <a:r>
              <a:rPr lang="zh-CN" altLang="zh-CN" sz="2400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来塑造形象。</a:t>
            </a:r>
            <a:endParaRPr lang="zh-CN" altLang="zh-CN" sz="2400" kern="10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90"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浪漫主义主张创作自由，描写自然，注重民间文学艺术上的尊创新反模仿，重奇特而轻平凡，想象丰富，幽深奇谲，以大胆的想象和夸张，描写奇特的情节，塑造非凡的、独特的性格。浪漫主义诗歌形式新颖，格律自由，辞藻富丽，比喻动人，句锻字炼，色彩瑰丽。代表人物有</a:t>
            </a:r>
            <a:r>
              <a:rPr lang="zh-CN" altLang="zh-CN" sz="2400" u="sng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屈原</a:t>
            </a:r>
            <a:r>
              <a:rPr lang="zh-CN" altLang="zh-CN" sz="2400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zh-CN" sz="2400" u="sng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李白</a:t>
            </a:r>
            <a:r>
              <a:rPr lang="zh-CN" altLang="zh-CN" sz="2400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等，代表作有《离骚》《蜀道难》等</a:t>
            </a:r>
            <a:r>
              <a:rPr lang="zh-CN" altLang="en-US" sz="2400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kumimoji="1"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8783" y="6668184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smtClean="0">
                <a:solidFill>
                  <a:prstClr val="black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smtClean="0">
                <a:solidFill>
                  <a:prstClr val="black"/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endParaRPr lang="en-US" altLang="zh-CN" sz="10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18890" y="546100"/>
            <a:ext cx="4553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第一章</a:t>
            </a:r>
            <a:r>
              <a:rPr lang="en-US" altLang="zh-CN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·</a:t>
            </a:r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知人论世、识文解字</a:t>
            </a:r>
            <a:endParaRPr lang="zh-CN" altLang="en-US" sz="2800">
              <a:gradFill>
                <a:gsLst>
                  <a:gs pos="4000">
                    <a:srgbClr val="F9DEC0"/>
                  </a:gs>
                  <a:gs pos="58000">
                    <a:srgbClr val="C77113"/>
                  </a:gs>
                  <a:gs pos="20000">
                    <a:srgbClr val="CFA86F"/>
                  </a:gs>
                  <a:gs pos="100000">
                    <a:srgbClr val="CFA86F"/>
                  </a:gs>
                </a:gsLst>
                <a:lin ang="3780000" scaled="0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8" y="-19050"/>
            <a:ext cx="3830053" cy="3829050"/>
          </a:xfrm>
          <a:custGeom>
            <a:gdLst>
              <a:gd name="connsiteX0" fmla="*/ 0 w 3830053"/>
              <a:gd name="connsiteY0" fmla="*/ 0 h 3829050"/>
              <a:gd name="connsiteX1" fmla="*/ 3830053 w 3830053"/>
              <a:gd name="connsiteY1" fmla="*/ 0 h 3829050"/>
              <a:gd name="connsiteX2" fmla="*/ 3830053 w 3830053"/>
              <a:gd name="connsiteY2" fmla="*/ 3829050 h 3829050"/>
              <a:gd name="connsiteX3" fmla="*/ 2740193 w 3830053"/>
              <a:gd name="connsiteY3" fmla="*/ 3829050 h 3829050"/>
              <a:gd name="connsiteX4" fmla="*/ 2740193 w 3830053"/>
              <a:gd name="connsiteY4" fmla="*/ 3028950 h 3829050"/>
              <a:gd name="connsiteX5" fmla="*/ 0 w 3830053"/>
              <a:gd name="connsiteY5" fmla="*/ 3028950 h 38290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0053" h="3829050">
                <a:moveTo>
                  <a:pt x="0" y="0"/>
                </a:moveTo>
                <a:lnTo>
                  <a:pt x="3830053" y="0"/>
                </a:lnTo>
                <a:lnTo>
                  <a:pt x="3830053" y="3829050"/>
                </a:lnTo>
                <a:lnTo>
                  <a:pt x="2740193" y="3829050"/>
                </a:lnTo>
                <a:lnTo>
                  <a:pt x="2740193" y="3028950"/>
                </a:lnTo>
                <a:lnTo>
                  <a:pt x="0" y="3028950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8700" y="4802606"/>
            <a:ext cx="3543300" cy="205539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782" y="5652394"/>
            <a:ext cx="433295" cy="99403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216025" y="5734050"/>
            <a:ext cx="6828790" cy="8299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720090" algn="just"/>
            <a:r>
              <a:rPr lang="zh-CN" altLang="zh-CN" sz="2400" b="1" kern="100"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唐代是我国诗歌最光辉的时期。按它发展的情况分为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初唐</a:t>
            </a:r>
            <a:r>
              <a:rPr lang="zh-CN" altLang="zh-CN" sz="2400" b="1" kern="100"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盛唐</a:t>
            </a:r>
            <a:r>
              <a:rPr lang="zh-CN" altLang="zh-CN" sz="2400" b="1" kern="100"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中唐</a:t>
            </a:r>
            <a:r>
              <a:rPr lang="zh-CN" altLang="zh-CN" sz="2400" b="1" kern="100"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晚唐</a:t>
            </a:r>
            <a:r>
              <a:rPr lang="zh-CN" altLang="zh-CN" sz="2400" b="1" kern="100"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四个时期。</a:t>
            </a:r>
            <a:endParaRPr kumimoji="1" lang="zh-CN" altLang="zh-CN" sz="2400" b="1" kern="100">
              <a:solidFill>
                <a:schemeClr val="bg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451337" y="1080269"/>
            <a:ext cx="7380605" cy="1241926"/>
            <a:chOff x="1850377" y="1043143"/>
            <a:chExt cx="7380605" cy="1241926"/>
          </a:xfrm>
        </p:grpSpPr>
        <p:grpSp>
          <p:nvGrpSpPr>
            <p:cNvPr id="25" name="组合 21"/>
            <p:cNvGrpSpPr/>
            <p:nvPr/>
          </p:nvGrpSpPr>
          <p:grpSpPr>
            <a:xfrm>
              <a:off x="1850377" y="1142069"/>
              <a:ext cx="7179323" cy="1143000"/>
              <a:chOff x="2963883" y="1071253"/>
              <a:chExt cx="5037141" cy="857256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2978149" y="1071253"/>
                <a:ext cx="5022875" cy="1905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2963883" y="1498452"/>
                <a:ext cx="5037141" cy="1429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2971021" y="1927080"/>
                <a:ext cx="5030003" cy="1429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文本框 25"/>
            <p:cNvSpPr txBox="1"/>
            <p:nvPr/>
          </p:nvSpPr>
          <p:spPr>
            <a:xfrm>
              <a:off x="1851012" y="1043143"/>
              <a:ext cx="7379970" cy="11988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400" b="1" kern="100">
                  <a:solidFill>
                    <a:schemeClr val="bg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初唐的代表人物是</a:t>
              </a:r>
              <a:r>
                <a:rPr lang="zh-CN" altLang="zh-CN" sz="2400" b="1" kern="10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王勃，杨炯，卢照邻，骆宾王</a:t>
              </a:r>
              <a:r>
                <a:rPr lang="zh-CN" altLang="zh-CN" sz="2400" b="1" kern="100">
                  <a:solidFill>
                    <a:schemeClr val="bg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，他们被称为“</a:t>
              </a:r>
              <a:r>
                <a:rPr lang="zh-CN" altLang="zh-CN" sz="2400" b="1" kern="10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初唐四杰</a:t>
              </a:r>
              <a:r>
                <a:rPr lang="zh-CN" altLang="zh-CN" sz="2400" b="1" kern="100">
                  <a:solidFill>
                    <a:schemeClr val="bg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” 。初唐成就最高的是</a:t>
              </a:r>
              <a:r>
                <a:rPr lang="zh-CN" altLang="zh-CN" sz="2400" b="1" kern="10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陈子昂</a:t>
              </a:r>
              <a:r>
                <a:rPr lang="zh-CN" altLang="zh-CN" sz="2400" b="1" kern="100">
                  <a:solidFill>
                    <a:schemeClr val="bg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</a:t>
              </a:r>
              <a:endParaRPr kumimoji="1" lang="zh-CN" altLang="zh-CN" sz="2400" b="1" kern="100"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759670" y="242627"/>
            <a:ext cx="2286557" cy="599310"/>
            <a:chOff x="4987996" y="487813"/>
            <a:chExt cx="2286557" cy="599310"/>
          </a:xfrm>
        </p:grpSpPr>
        <p:sp>
          <p:nvSpPr>
            <p:cNvPr id="31" name="文本框 30"/>
            <p:cNvSpPr txBox="1"/>
            <p:nvPr/>
          </p:nvSpPr>
          <p:spPr>
            <a:xfrm>
              <a:off x="4987996" y="487813"/>
              <a:ext cx="1850757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3200">
                  <a:solidFill>
                    <a:schemeClr val="bg1"/>
                  </a:solidFill>
                  <a:cs typeface="+mn-ea"/>
                  <a:sym typeface="+mn-lt"/>
                </a:rPr>
                <a:t>关于唐诗</a:t>
              </a:r>
              <a:endParaRPr kumimoji="1"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98163" y="596388"/>
              <a:ext cx="476390" cy="490735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1186180" y="2317750"/>
            <a:ext cx="10645140" cy="2861310"/>
            <a:chOff x="1822" y="3990"/>
            <a:chExt cx="16764" cy="4506"/>
          </a:xfrm>
        </p:grpSpPr>
        <p:grpSp>
          <p:nvGrpSpPr>
            <p:cNvPr id="33" name="组合 32"/>
            <p:cNvGrpSpPr/>
            <p:nvPr/>
          </p:nvGrpSpPr>
          <p:grpSpPr>
            <a:xfrm>
              <a:off x="1822" y="3990"/>
              <a:ext cx="16765" cy="4506"/>
              <a:chOff x="-1414780" y="568163"/>
              <a:chExt cx="10645775" cy="2861310"/>
            </a:xfrm>
          </p:grpSpPr>
          <p:grpSp>
            <p:nvGrpSpPr>
              <p:cNvPr id="34" name="组合 21"/>
              <p:cNvGrpSpPr/>
              <p:nvPr/>
            </p:nvGrpSpPr>
            <p:grpSpPr>
              <a:xfrm>
                <a:off x="-1414780" y="1140381"/>
                <a:ext cx="10444480" cy="1146809"/>
                <a:chOff x="672991" y="1069987"/>
                <a:chExt cx="7328033" cy="860113"/>
              </a:xfrm>
            </p:grpSpPr>
            <p:cxnSp>
              <p:nvCxnSpPr>
                <p:cNvPr id="36" name="直接连接符 35"/>
                <p:cNvCxnSpPr/>
                <p:nvPr/>
              </p:nvCxnSpPr>
              <p:spPr>
                <a:xfrm>
                  <a:off x="707296" y="1069987"/>
                  <a:ext cx="7293728" cy="2858"/>
                </a:xfrm>
                <a:prstGeom prst="line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/>
                <p:cNvCxnSpPr/>
                <p:nvPr/>
              </p:nvCxnSpPr>
              <p:spPr>
                <a:xfrm flipV="1">
                  <a:off x="714425" y="1500043"/>
                  <a:ext cx="7286599" cy="1429"/>
                </a:xfrm>
                <a:prstGeom prst="line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/>
                <p:nvPr/>
              </p:nvCxnSpPr>
              <p:spPr>
                <a:xfrm>
                  <a:off x="672991" y="1928195"/>
                  <a:ext cx="7328033" cy="1905"/>
                </a:xfrm>
                <a:prstGeom prst="line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5" name="文本框 34"/>
              <p:cNvSpPr txBox="1"/>
              <p:nvPr/>
            </p:nvSpPr>
            <p:spPr>
              <a:xfrm>
                <a:off x="-1414145" y="568163"/>
                <a:ext cx="10645140" cy="286131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indent="0" algn="just" fontAlgn="auto">
                  <a:lnSpc>
                    <a:spcPct val="150000"/>
                  </a:lnSpc>
                </a:pPr>
                <a:r>
                  <a:rPr lang="zh-CN" altLang="zh-CN" sz="2400" b="1" kern="100">
                    <a:solidFill>
                      <a:schemeClr val="bg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 盛唐出现了以</a:t>
                </a:r>
                <a:r>
                  <a:rPr lang="zh-CN" altLang="zh-CN" sz="2400" b="1" kern="10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高适、岑参、王昌龄</a:t>
                </a:r>
                <a:r>
                  <a:rPr lang="zh-CN" altLang="zh-CN" sz="2400" b="1" kern="100">
                    <a:solidFill>
                      <a:schemeClr val="bg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为代表的</a:t>
                </a:r>
                <a:r>
                  <a:rPr lang="zh-CN" altLang="zh-CN" sz="2400" b="1" kern="10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边塞诗</a:t>
                </a:r>
                <a:r>
                  <a:rPr lang="zh-CN" altLang="zh-CN" sz="2400" b="1" kern="100">
                    <a:solidFill>
                      <a:schemeClr val="bg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，以及</a:t>
                </a:r>
                <a:r>
                  <a:rPr lang="zh-CN" altLang="zh-CN" sz="2400" b="1" kern="10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王维</a:t>
                </a:r>
                <a:r>
                  <a:rPr lang="zh-CN" altLang="zh-CN" sz="2400" b="1" kern="100">
                    <a:solidFill>
                      <a:schemeClr val="bg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和</a:t>
                </a:r>
                <a:r>
                  <a:rPr lang="zh-CN" altLang="zh-CN" sz="2400" b="1" kern="10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孟浩然</a:t>
                </a:r>
                <a:r>
                  <a:rPr lang="zh-CN" altLang="zh-CN" sz="2400" b="1" kern="100">
                    <a:solidFill>
                      <a:schemeClr val="bg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为代表的</a:t>
                </a:r>
                <a:r>
                  <a:rPr lang="zh-CN" altLang="zh-CN" sz="2400" b="1" kern="10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山水田园诗</a:t>
                </a:r>
                <a:r>
                  <a:rPr lang="zh-CN" altLang="zh-CN" sz="2400" b="1" kern="100">
                    <a:solidFill>
                      <a:schemeClr val="bg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。盛唐成就最高的是两位著名诗人</a:t>
                </a:r>
                <a:r>
                  <a:rPr lang="zh-CN" altLang="zh-CN" sz="2400" b="1" kern="10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李白和杜甫</a:t>
                </a:r>
                <a:r>
                  <a:rPr lang="zh-CN" altLang="zh-CN" sz="2400" b="1" kern="100">
                    <a:solidFill>
                      <a:schemeClr val="bg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。</a:t>
                </a:r>
                <a:endParaRPr lang="zh-CN" altLang="zh-CN" sz="2400" b="1" kern="100">
                  <a:solidFill>
                    <a:schemeClr val="bg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indent="0" algn="just" fontAlgn="auto">
                  <a:lnSpc>
                    <a:spcPct val="150000"/>
                  </a:lnSpc>
                </a:pPr>
                <a:r>
                  <a:rPr lang="zh-CN" altLang="zh-CN" sz="2400" b="1" kern="100">
                    <a:solidFill>
                      <a:schemeClr val="bg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中唐的代表有</a:t>
                </a:r>
                <a:r>
                  <a:rPr lang="zh-CN" altLang="zh-CN" sz="2400" b="1" kern="10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“元白诗派”（元稹、白居易）</a:t>
                </a:r>
                <a:r>
                  <a:rPr lang="zh-CN" altLang="zh-CN" sz="2400" b="1" kern="100">
                    <a:solidFill>
                      <a:schemeClr val="bg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和</a:t>
                </a:r>
                <a:r>
                  <a:rPr lang="zh-CN" altLang="zh-CN" sz="2400" b="1" kern="10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“韩孟诗派”（韩愈、孟郊、贾岛、李贺）</a:t>
                </a:r>
                <a:r>
                  <a:rPr lang="zh-CN" altLang="zh-CN" sz="2400" b="1" kern="100">
                    <a:solidFill>
                      <a:schemeClr val="bg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。白居易的叙事诗《琵琶行》和《长恨歌》广为传诵。</a:t>
                </a:r>
                <a:endParaRPr lang="zh-CN" altLang="zh-CN" sz="2400" b="1" kern="100">
                  <a:solidFill>
                    <a:schemeClr val="bg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indent="0" fontAlgn="auto">
                  <a:lnSpc>
                    <a:spcPct val="150000"/>
                  </a:lnSpc>
                </a:pPr>
                <a:r>
                  <a:rPr lang="zh-CN" altLang="zh-CN" sz="2400" b="1" kern="10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晚唐时被称为</a:t>
                </a:r>
                <a:r>
                  <a:rPr lang="zh-CN" altLang="zh-CN" sz="2400" b="1" kern="10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“小李杜”的李商隐和杜牧</a:t>
                </a:r>
                <a:r>
                  <a:rPr lang="zh-CN" altLang="zh-CN" sz="2400" b="1" kern="10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，也留下了许多脍炙人口的诗作。</a:t>
                </a:r>
                <a:endParaRPr kumimoji="1" lang="zh-CN" altLang="zh-CN" sz="2400" b="1" kern="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ea"/>
                </a:endParaRPr>
              </a:p>
            </p:txBody>
          </p:sp>
        </p:grpSp>
        <p:cxnSp>
          <p:nvCxnSpPr>
            <p:cNvPr id="3" name="直接连接符 2"/>
            <p:cNvCxnSpPr/>
            <p:nvPr/>
          </p:nvCxnSpPr>
          <p:spPr>
            <a:xfrm>
              <a:off x="1822" y="7557"/>
              <a:ext cx="16448" cy="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822" y="8293"/>
              <a:ext cx="16448" cy="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043" y="4950994"/>
            <a:ext cx="3830053" cy="19070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alphaModFix amt="40000"/>
          </a:blip>
          <a:srcRect b="-361"/>
          <a:stretch>
            <a:fillRect/>
          </a:stretch>
        </p:blipFill>
        <p:spPr>
          <a:xfrm>
            <a:off x="7359650" y="920750"/>
            <a:ext cx="4832350" cy="5937250"/>
          </a:xfrm>
          <a:prstGeom prst="rect">
            <a:avLst/>
          </a:prstGeom>
        </p:spPr>
      </p:pic>
      <p:grpSp>
        <p:nvGrpSpPr>
          <p:cNvPr id="5" name="组合 13"/>
          <p:cNvGrpSpPr/>
          <p:nvPr/>
        </p:nvGrpSpPr>
        <p:grpSpPr>
          <a:xfrm>
            <a:off x="709766" y="1576665"/>
            <a:ext cx="977900" cy="954627"/>
            <a:chOff x="2879678" y="2429301"/>
            <a:chExt cx="1440000" cy="1440000"/>
          </a:xfrm>
        </p:grpSpPr>
        <p:sp>
          <p:nvSpPr>
            <p:cNvPr id="6" name="矩形 5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3599678" y="2430116"/>
              <a:ext cx="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9"/>
          <p:cNvSpPr txBox="1">
            <a:spLocks noChangeArrowheads="1"/>
          </p:cNvSpPr>
          <p:nvPr/>
        </p:nvSpPr>
        <p:spPr bwMode="auto">
          <a:xfrm>
            <a:off x="740743" y="1586637"/>
            <a:ext cx="645415" cy="101473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rgbClr val="F9C27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乐</a:t>
            </a:r>
            <a:endParaRPr kumimoji="0" lang="zh-CN" altLang="en-US" sz="6000" b="0" i="0" u="none" strike="noStrike" kern="1200" cap="none" spc="0" normalizeH="0" baseline="0" noProof="0">
              <a:ln>
                <a:noFill/>
              </a:ln>
              <a:solidFill>
                <a:srgbClr val="F9C27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22"/>
          <p:cNvGrpSpPr/>
          <p:nvPr/>
        </p:nvGrpSpPr>
        <p:grpSpPr>
          <a:xfrm>
            <a:off x="709766" y="2686327"/>
            <a:ext cx="977900" cy="954628"/>
            <a:chOff x="2879678" y="2429301"/>
            <a:chExt cx="1440000" cy="1440000"/>
          </a:xfrm>
        </p:grpSpPr>
        <p:sp>
          <p:nvSpPr>
            <p:cNvPr id="13" name="矩形 12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3599678" y="2430116"/>
              <a:ext cx="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879678" y="3150906"/>
              <a:ext cx="1425974" cy="4789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23"/>
          <p:cNvSpPr txBox="1">
            <a:spLocks noChangeArrowheads="1"/>
          </p:cNvSpPr>
          <p:nvPr/>
        </p:nvSpPr>
        <p:spPr bwMode="auto">
          <a:xfrm>
            <a:off x="725826" y="2721726"/>
            <a:ext cx="645415" cy="101473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rgbClr val="F9C27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府</a:t>
            </a:r>
            <a:endParaRPr kumimoji="0" lang="zh-CN" altLang="en-US" sz="6000" b="0" i="0" u="none" strike="noStrike" kern="1200" cap="none" spc="0" normalizeH="0" baseline="0" noProof="0">
              <a:ln>
                <a:noFill/>
              </a:ln>
              <a:solidFill>
                <a:srgbClr val="F9C27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9" name="组合 30"/>
          <p:cNvGrpSpPr/>
          <p:nvPr/>
        </p:nvGrpSpPr>
        <p:grpSpPr>
          <a:xfrm>
            <a:off x="709766" y="3795990"/>
            <a:ext cx="977900" cy="954627"/>
            <a:chOff x="2879678" y="2429301"/>
            <a:chExt cx="1440000" cy="1440000"/>
          </a:xfrm>
        </p:grpSpPr>
        <p:sp>
          <p:nvSpPr>
            <p:cNvPr id="20" name="矩形 19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3599678" y="2430116"/>
              <a:ext cx="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31"/>
          <p:cNvSpPr txBox="1">
            <a:spLocks noChangeArrowheads="1"/>
          </p:cNvSpPr>
          <p:nvPr/>
        </p:nvSpPr>
        <p:spPr bwMode="auto">
          <a:xfrm>
            <a:off x="716689" y="3796530"/>
            <a:ext cx="645415" cy="101473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rgbClr val="F9C27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诗</a:t>
            </a:r>
            <a:endParaRPr kumimoji="0" lang="zh-CN" altLang="en-US" sz="6000" b="0" i="0" u="none" strike="noStrike" kern="1200" cap="none" spc="0" normalizeH="0" baseline="0" noProof="0">
              <a:ln>
                <a:noFill/>
              </a:ln>
              <a:solidFill>
                <a:srgbClr val="F9C27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35"/>
          <p:cNvSpPr txBox="1"/>
          <p:nvPr/>
        </p:nvSpPr>
        <p:spPr>
          <a:xfrm>
            <a:off x="2162175" y="1405890"/>
            <a:ext cx="9294495" cy="4966335"/>
          </a:xfrm>
          <a:prstGeom prst="rect">
            <a:avLst/>
          </a:prstGeom>
          <a:noFill/>
        </p:spPr>
        <p:txBody>
          <a:bodyPr vert="horz" wrap="square" rtlCol="0" anchor="ctr" anchorCtr="1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zh-CN" altLang="en-US" sz="2400" b="1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乐府是</a:t>
            </a:r>
            <a:r>
              <a:rPr lang="zh-CN" altLang="en-US" sz="2400" b="1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汉武帝刘彻</a:t>
            </a:r>
            <a:r>
              <a:rPr lang="zh-CN" altLang="en-US" sz="2400" b="1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开始设立的</a:t>
            </a:r>
            <a:r>
              <a:rPr lang="zh-CN" altLang="en-US" sz="2400" b="1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掌管音乐的机关</a:t>
            </a:r>
            <a:r>
              <a:rPr lang="zh-CN" altLang="en-US" sz="2400" b="1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，任务是制定乐谱、采集歌词、训练乐工，以备朝廷举行祭祀，召开宴会或举行其他仪式时演奏。另外，还有一项任务就是采集民歌，供统治阶级“观风俗”。后来其含义有了变化，指一种</a:t>
            </a:r>
            <a:r>
              <a:rPr lang="zh-CN" altLang="en-US" sz="2400" b="1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合乐的诗歌</a:t>
            </a:r>
            <a:r>
              <a:rPr lang="zh-CN" altLang="en-US" sz="2400" b="1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，即“乐府诗”，简称“乐府”。</a:t>
            </a:r>
            <a:endParaRPr lang="zh-CN" altLang="en-US" sz="2400" b="1" kern="10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400" b="1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乐府诗有广狭两种意义：狭义的指</a:t>
            </a:r>
            <a:r>
              <a:rPr lang="zh-CN" altLang="en-US" sz="2400" b="1" u="sng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汉以下入乐的诗</a:t>
            </a:r>
            <a:r>
              <a:rPr lang="zh-CN" altLang="en-US" sz="2400" b="1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，它包括文人创作的和采自民间的；广义的包括</a:t>
            </a:r>
            <a:r>
              <a:rPr lang="zh-CN" altLang="en-US" sz="2400" b="1" u="sng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词曲和没有入乐而袭用乐府旧题，或摹仿乐府诗体裁的作品</a:t>
            </a:r>
            <a:r>
              <a:rPr lang="zh-CN" altLang="en-US" sz="2400" b="1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。今天我们学习的这首诗就属于后者。 </a:t>
            </a:r>
            <a:endParaRPr lang="zh-CN" altLang="en-US" sz="2400" b="1" kern="10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90" algn="just" fontAlgn="auto">
              <a:lnSpc>
                <a:spcPct val="120000"/>
              </a:lnSpc>
              <a:spcBef>
                <a:spcPct val="0"/>
              </a:spcBef>
            </a:pP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8890" y="546100"/>
            <a:ext cx="4553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第一章</a:t>
            </a:r>
            <a:r>
              <a:rPr lang="en-US" altLang="zh-CN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·</a:t>
            </a:r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知人论世、识文解字</a:t>
            </a:r>
            <a:endParaRPr lang="zh-CN" altLang="en-US" sz="2800">
              <a:gradFill>
                <a:gsLst>
                  <a:gs pos="4000">
                    <a:srgbClr val="F9DEC0"/>
                  </a:gs>
                  <a:gs pos="58000">
                    <a:srgbClr val="C77113"/>
                  </a:gs>
                  <a:gs pos="20000">
                    <a:srgbClr val="CFA86F"/>
                  </a:gs>
                  <a:gs pos="100000">
                    <a:srgbClr val="CFA86F"/>
                  </a:gs>
                </a:gsLst>
                <a:lin ang="3780000" scaled="0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25" grpId="0"/>
      <p:bldP spid="26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7218379" y="-1691232"/>
            <a:ext cx="5454316" cy="9692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l="-1006" r="0"/>
          <a:stretch>
            <a:fillRect/>
          </a:stretch>
        </p:blipFill>
        <p:spPr>
          <a:xfrm rot="16200000" flipV="1">
            <a:off x="1004596" y="3122155"/>
            <a:ext cx="2731249" cy="4740441"/>
          </a:xfrm>
          <a:custGeom>
            <a:gdLst>
              <a:gd name="connsiteX0" fmla="*/ 0 w 3140244"/>
              <a:gd name="connsiteY0" fmla="*/ 5450305 h 5450305"/>
              <a:gd name="connsiteX1" fmla="*/ 0 w 3140244"/>
              <a:gd name="connsiteY1" fmla="*/ 0 h 5450305"/>
              <a:gd name="connsiteX2" fmla="*/ 794084 w 3140244"/>
              <a:gd name="connsiteY2" fmla="*/ 0 h 5450305"/>
              <a:gd name="connsiteX3" fmla="*/ 794084 w 3140244"/>
              <a:gd name="connsiteY3" fmla="*/ 661739 h 5450305"/>
              <a:gd name="connsiteX4" fmla="*/ 3140244 w 3140244"/>
              <a:gd name="connsiteY4" fmla="*/ 661739 h 5450305"/>
              <a:gd name="connsiteX5" fmla="*/ 3140244 w 3140244"/>
              <a:gd name="connsiteY5" fmla="*/ 5450305 h 545030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40244" h="5450305">
                <a:moveTo>
                  <a:pt x="0" y="5450305"/>
                </a:moveTo>
                <a:lnTo>
                  <a:pt x="0" y="0"/>
                </a:lnTo>
                <a:lnTo>
                  <a:pt x="794084" y="0"/>
                </a:lnTo>
                <a:lnTo>
                  <a:pt x="794084" y="661739"/>
                </a:lnTo>
                <a:lnTo>
                  <a:pt x="3140244" y="661739"/>
                </a:lnTo>
                <a:lnTo>
                  <a:pt x="3140244" y="5450305"/>
                </a:lnTo>
                <a:close/>
              </a:path>
            </a:pathLst>
          </a:custGeom>
        </p:spPr>
      </p:pic>
      <p:grpSp>
        <p:nvGrpSpPr>
          <p:cNvPr id="8" name="组合 7"/>
          <p:cNvGrpSpPr/>
          <p:nvPr/>
        </p:nvGrpSpPr>
        <p:grpSpPr>
          <a:xfrm>
            <a:off x="1061036" y="2036880"/>
            <a:ext cx="935248" cy="2635204"/>
            <a:chOff x="7673262" y="168935"/>
            <a:chExt cx="935248" cy="2635204"/>
          </a:xfrm>
        </p:grpSpPr>
        <p:sp>
          <p:nvSpPr>
            <p:cNvPr id="9" name="弧形 8"/>
            <p:cNvSpPr/>
            <p:nvPr/>
          </p:nvSpPr>
          <p:spPr>
            <a:xfrm rot="1170049">
              <a:off x="7673262" y="1895473"/>
              <a:ext cx="908666" cy="908666"/>
            </a:xfrm>
            <a:prstGeom prst="arc">
              <a:avLst>
                <a:gd name="adj1" fmla="val 16200000"/>
                <a:gd name="adj2" fmla="val 12822540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748720" y="168935"/>
              <a:ext cx="859790" cy="252475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4400">
                  <a:solidFill>
                    <a:schemeClr val="bg1"/>
                  </a:solidFill>
                  <a:cs typeface="+mn-ea"/>
                  <a:sym typeface="+mn-lt"/>
                </a:rPr>
                <a:t>解</a:t>
              </a:r>
              <a:r>
                <a:rPr kumimoji="1" lang="en-US" altLang="zh-CN" sz="4400">
                  <a:solidFill>
                    <a:schemeClr val="bg1"/>
                  </a:solidFill>
                  <a:cs typeface="+mn-ea"/>
                  <a:sym typeface="+mn-lt"/>
                </a:rPr>
                <a:t>      </a:t>
              </a:r>
              <a:r>
                <a:rPr kumimoji="1" lang="zh-CN" altLang="en-US" sz="4400">
                  <a:solidFill>
                    <a:schemeClr val="bg1"/>
                  </a:solidFill>
                  <a:cs typeface="+mn-ea"/>
                  <a:sym typeface="+mn-lt"/>
                </a:rPr>
                <a:t>题</a:t>
              </a:r>
              <a:endParaRPr kumimoji="1" lang="zh-CN" altLang="en-US" sz="4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9510" y="1670043"/>
            <a:ext cx="1456849" cy="297074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402840" y="1544955"/>
            <a:ext cx="9190990" cy="441261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zh-CN" altLang="zh-CN" sz="2400" b="1" kern="10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《蜀道难》是乐府诗《相和歌辞</a:t>
            </a:r>
            <a:r>
              <a:rPr lang="en-US" altLang="zh-CN" sz="2400" b="1" kern="10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·</a:t>
            </a:r>
            <a:r>
              <a:rPr lang="zh-CN" altLang="zh-CN" sz="2400" b="1" kern="10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瑟调曲》的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旧题</a:t>
            </a:r>
            <a:r>
              <a:rPr lang="zh-CN" altLang="zh-CN" sz="2400" b="1" kern="10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，多写蜀道险阻。宋郭茂倩《乐府诗集》卷四十引《乐府解题》曰：</a:t>
            </a:r>
            <a:r>
              <a:rPr lang="en-US" altLang="zh-CN" sz="2400" b="1" kern="10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400" b="1" kern="10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《蜀道难》备言铜梁玉垒之阻。</a:t>
            </a:r>
            <a:r>
              <a:rPr lang="en-US" altLang="zh-CN" sz="2400" b="1" kern="10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400" b="1" kern="10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南朝梁、陈间已有人拟作。</a:t>
            </a:r>
            <a:r>
              <a:rPr lang="zh-CN" altLang="en-US" sz="24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内容多以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山川之险言蜀道之难</a:t>
            </a:r>
            <a:r>
              <a:rPr lang="zh-CN" altLang="en-US" sz="24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zh-CN" sz="2400" b="1" kern="10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李白的《蜀道难》即袭用乐府古题而作。</a:t>
            </a:r>
            <a:endParaRPr lang="zh-CN" altLang="zh-CN" sz="2400" b="1" kern="10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zh-CN" sz="2400" b="1" kern="10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蜀道，蜀中（四川）的道路，是古代由长安通往蜀地的道路。蜀道因穿越秦岭和巴山，道路难以行走。因此蜀道常成为难以行走的道路的代名词。</a:t>
            </a:r>
            <a:endParaRPr lang="zh-CN" altLang="zh-CN" sz="2400" b="1" kern="10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90" algn="just" fontAlgn="auto">
              <a:lnSpc>
                <a:spcPct val="120000"/>
              </a:lnSpc>
              <a:spcBef>
                <a:spcPct val="0"/>
              </a:spcBef>
            </a:pPr>
            <a:endParaRPr kumimoji="1"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8890" y="546100"/>
            <a:ext cx="4553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第一章</a:t>
            </a:r>
            <a:r>
              <a:rPr lang="en-US" altLang="zh-CN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·</a:t>
            </a:r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知人论世、识文解字</a:t>
            </a:r>
            <a:endParaRPr lang="zh-CN" altLang="en-US" sz="2800">
              <a:gradFill>
                <a:gsLst>
                  <a:gs pos="4000">
                    <a:srgbClr val="F9DEC0"/>
                  </a:gs>
                  <a:gs pos="58000">
                    <a:srgbClr val="C77113"/>
                  </a:gs>
                  <a:gs pos="20000">
                    <a:srgbClr val="CFA86F"/>
                  </a:gs>
                  <a:gs pos="100000">
                    <a:srgbClr val="CFA86F"/>
                  </a:gs>
                </a:gsLst>
                <a:lin ang="3780000" scaled="0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8121316" y="2799734"/>
            <a:ext cx="4070680" cy="405826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46605" y="1157605"/>
            <a:ext cx="9763125" cy="52590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609600" fontAlgn="auto">
              <a:lnSpc>
                <a:spcPct val="140000"/>
              </a:lnSpc>
            </a:pPr>
            <a:r>
              <a:rPr sz="24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唐代蜀中商业经济极为发达</a:t>
            </a:r>
            <a:r>
              <a: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，入蜀的人乐不思返，而没有认识到这一地区形势险要，自古为封建割据之地，随时有发生叛乱的可能。</a:t>
            </a:r>
            <a:endParaRPr sz="24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609600" fontAlgn="auto">
              <a:lnSpc>
                <a:spcPct val="140000"/>
              </a:lnSpc>
            </a:pPr>
            <a:r>
              <a:rPr sz="24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这首诗大约是</a:t>
            </a:r>
            <a:r>
              <a:rPr lang="zh-CN" sz="24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唐玄宗天宝初年（</a:t>
            </a:r>
            <a:r>
              <a:rPr lang="en-US" altLang="zh-CN" sz="24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741</a:t>
            </a:r>
            <a:r>
              <a:rPr lang="zh-CN" altLang="en-US" sz="24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）诗人于长安之时所作</a:t>
            </a:r>
            <a:r>
              <a: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文中</a:t>
            </a:r>
            <a:r>
              <a:rPr lang="en-US" altLang="zh-CN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君</a:t>
            </a:r>
            <a:r>
              <a:rPr lang="en-US" altLang="zh-CN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是否有其人至今有争议。</a:t>
            </a:r>
            <a:r>
              <a: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当友人入蜀时，</a:t>
            </a:r>
            <a:r>
              <a:rPr lang="zh-CN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作者拟</a:t>
            </a:r>
            <a:r>
              <a: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古题写诗送别友人。诗中极力描绘入蜀道路的艰难险阻，表达对蜀中军阀割据作乱和友人旅蜀安危的担忧，更借此抒发世道艰难，志士功业难成的悲愤。</a:t>
            </a:r>
            <a:endParaRPr sz="24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609600" fontAlgn="auto">
              <a:lnSpc>
                <a:spcPct val="140000"/>
              </a:lnSpc>
            </a:pPr>
            <a:r>
              <a:rPr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《唐摭言》第七卷中有载：“李太白始自西蜀至京，名未甚振，因以所业贽谒贺知章。知章览《蜀道难》一篇，扬眉谓之曰：‘公非人世之人，可不是太白星精耶？’”唐孟棨《本事诗》</a:t>
            </a:r>
            <a:r>
              <a:rPr lang="zh-CN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亦有贺知章在太子宾客任上读到此诗的记载。目前普遍认为此说法较接近史实。</a:t>
            </a:r>
            <a:endParaRPr lang="zh-CN" sz="24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3874" y="2569539"/>
            <a:ext cx="668909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>
                <a:solidFill>
                  <a:schemeClr val="bg1"/>
                </a:solidFill>
                <a:cs typeface="+mn-ea"/>
                <a:sym typeface="+mn-lt"/>
              </a:rPr>
              <a:t>创作背景</a:t>
            </a:r>
            <a:endParaRPr kumimoji="1" lang="zh-CN" altLang="en-US" sz="40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线连接符 14"/>
          <p:cNvCxnSpPr/>
          <p:nvPr/>
        </p:nvCxnSpPr>
        <p:spPr>
          <a:xfrm flipH="1">
            <a:off x="1907868" y="1686675"/>
            <a:ext cx="0" cy="38902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96059" y="2723517"/>
            <a:ext cx="436245" cy="29664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笔落惊风雨，诗成泣鬼神</a:t>
            </a:r>
            <a:endParaRPr kumimoji="1" lang="zh-CN" altLang="en-US" sz="11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914" y="4524436"/>
            <a:ext cx="476390" cy="49073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818890" y="546100"/>
            <a:ext cx="4553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第一章</a:t>
            </a:r>
            <a:r>
              <a:rPr lang="en-US" altLang="zh-CN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·</a:t>
            </a:r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知人论世、识文解字</a:t>
            </a:r>
            <a:endParaRPr lang="zh-CN" altLang="en-US" sz="2800">
              <a:gradFill>
                <a:gsLst>
                  <a:gs pos="4000">
                    <a:srgbClr val="F9DEC0"/>
                  </a:gs>
                  <a:gs pos="58000">
                    <a:srgbClr val="C77113"/>
                  </a:gs>
                  <a:gs pos="20000">
                    <a:srgbClr val="CFA86F"/>
                  </a:gs>
                  <a:gs pos="100000">
                    <a:srgbClr val="CFA86F"/>
                  </a:gs>
                </a:gsLst>
                <a:lin ang="3780000" scaled="0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9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2073" y="-256675"/>
            <a:ext cx="3019927" cy="5037223"/>
          </a:xfrm>
          <a:custGeom>
            <a:gdLst>
              <a:gd name="connsiteX0" fmla="*/ 0 w 3019927"/>
              <a:gd name="connsiteY0" fmla="*/ 4315327 h 5037223"/>
              <a:gd name="connsiteX1" fmla="*/ 0 w 3019927"/>
              <a:gd name="connsiteY1" fmla="*/ 0 h 5037223"/>
              <a:gd name="connsiteX2" fmla="*/ 3019927 w 3019927"/>
              <a:gd name="connsiteY2" fmla="*/ 0 h 5037223"/>
              <a:gd name="connsiteX3" fmla="*/ 3019927 w 3019927"/>
              <a:gd name="connsiteY3" fmla="*/ 5037223 h 5037223"/>
              <a:gd name="connsiteX4" fmla="*/ 421105 w 3019927"/>
              <a:gd name="connsiteY4" fmla="*/ 5037223 h 5037223"/>
              <a:gd name="connsiteX5" fmla="*/ 421105 w 3019927"/>
              <a:gd name="connsiteY5" fmla="*/ 4315327 h 5037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9927" h="5037223">
                <a:moveTo>
                  <a:pt x="0" y="4315327"/>
                </a:moveTo>
                <a:lnTo>
                  <a:pt x="0" y="0"/>
                </a:lnTo>
                <a:lnTo>
                  <a:pt x="3019927" y="0"/>
                </a:lnTo>
                <a:lnTo>
                  <a:pt x="3019927" y="5037223"/>
                </a:lnTo>
                <a:lnTo>
                  <a:pt x="421105" y="5037223"/>
                </a:lnTo>
                <a:lnTo>
                  <a:pt x="421105" y="4315327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-1006" r="0"/>
          <a:stretch>
            <a:fillRect/>
          </a:stretch>
        </p:blipFill>
        <p:spPr>
          <a:xfrm rot="16200000" flipV="1">
            <a:off x="1155031" y="2562726"/>
            <a:ext cx="3140244" cy="5450305"/>
          </a:xfrm>
          <a:custGeom>
            <a:gdLst>
              <a:gd name="connsiteX0" fmla="*/ 0 w 3140244"/>
              <a:gd name="connsiteY0" fmla="*/ 5450305 h 5450305"/>
              <a:gd name="connsiteX1" fmla="*/ 0 w 3140244"/>
              <a:gd name="connsiteY1" fmla="*/ 0 h 5450305"/>
              <a:gd name="connsiteX2" fmla="*/ 794084 w 3140244"/>
              <a:gd name="connsiteY2" fmla="*/ 0 h 5450305"/>
              <a:gd name="connsiteX3" fmla="*/ 794084 w 3140244"/>
              <a:gd name="connsiteY3" fmla="*/ 661739 h 5450305"/>
              <a:gd name="connsiteX4" fmla="*/ 3140244 w 3140244"/>
              <a:gd name="connsiteY4" fmla="*/ 661739 h 5450305"/>
              <a:gd name="connsiteX5" fmla="*/ 3140244 w 3140244"/>
              <a:gd name="connsiteY5" fmla="*/ 5450305 h 545030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40244" h="5450305">
                <a:moveTo>
                  <a:pt x="0" y="5450305"/>
                </a:moveTo>
                <a:lnTo>
                  <a:pt x="0" y="0"/>
                </a:lnTo>
                <a:lnTo>
                  <a:pt x="794084" y="0"/>
                </a:lnTo>
                <a:lnTo>
                  <a:pt x="794084" y="661739"/>
                </a:lnTo>
                <a:lnTo>
                  <a:pt x="3140244" y="661739"/>
                </a:lnTo>
                <a:lnTo>
                  <a:pt x="3140244" y="5450305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544" y="4790542"/>
            <a:ext cx="7567043" cy="117368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848161" y="1736367"/>
            <a:ext cx="1659890" cy="33493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疏通文意</a:t>
            </a:r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kumimoji="1" lang="zh-CN" altLang="en-US" sz="3200">
                <a:solidFill>
                  <a:schemeClr val="bg1"/>
                </a:solidFill>
                <a:cs typeface="+mn-ea"/>
                <a:sym typeface="+mn-lt"/>
              </a:rPr>
              <a:t>体会情感</a:t>
            </a:r>
            <a:endParaRPr kumimoji="1"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3703" y="1714864"/>
            <a:ext cx="1287562" cy="386486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3521" y="1714864"/>
            <a:ext cx="1292662" cy="386486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7" name="文本框 16"/>
          <p:cNvSpPr txBox="1"/>
          <p:nvPr/>
        </p:nvSpPr>
        <p:spPr>
          <a:xfrm>
            <a:off x="5084603" y="556250"/>
            <a:ext cx="202279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4000">
                      <a:srgbClr val="F9DEC0"/>
                    </a:gs>
                    <a:gs pos="58000">
                      <a:srgbClr val="C77113"/>
                    </a:gs>
                    <a:gs pos="20000">
                      <a:srgbClr val="CFA86F"/>
                    </a:gs>
                    <a:gs pos="100000">
                      <a:srgbClr val="CFA86F"/>
                    </a:gs>
                  </a:gsLst>
                  <a:lin ang="3780000" scaled="0"/>
                </a:gradFill>
                <a:cs typeface="+mn-ea"/>
                <a:sym typeface="+mn-lt"/>
              </a:rPr>
              <a:t>第二章</a:t>
            </a:r>
            <a:endParaRPr lang="zh-CN" altLang="en-US" sz="2800">
              <a:gradFill>
                <a:gsLst>
                  <a:gs pos="4000">
                    <a:srgbClr val="F9DEC0"/>
                  </a:gs>
                  <a:gs pos="58000">
                    <a:srgbClr val="C77113"/>
                  </a:gs>
                  <a:gs pos="20000">
                    <a:srgbClr val="CFA86F"/>
                  </a:gs>
                  <a:gs pos="100000">
                    <a:srgbClr val="CFA86F"/>
                  </a:gs>
                </a:gsLst>
                <a:lin ang="3780000" scaled="0"/>
              </a:gra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13449" y="1736367"/>
            <a:ext cx="1287562" cy="3864866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2-视频"/>
</p:tagLst>
</file>

<file path=ppt/theme/theme1.xml><?xml version="1.0" encoding="utf-8"?>
<a:theme xmlns:r="http://schemas.openxmlformats.org/officeDocument/2006/relationships"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rfpfidc">
      <a:majorFont>
        <a:latin typeface="微软雅黑"/>
        <a:ea typeface="华文隶书"/>
        <a:cs typeface="Arial"/>
      </a:majorFont>
      <a:minorFont>
        <a:latin typeface="微软雅黑"/>
        <a:ea typeface="华文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178</Paragraphs>
  <Slides>37</Slides>
  <Notes>23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baseType="lpstr" size="56">
      <vt:lpstr>Arial</vt:lpstr>
      <vt:lpstr>微软雅黑</vt:lpstr>
      <vt:lpstr>华文隶书</vt:lpstr>
      <vt:lpstr>Calibri</vt:lpstr>
      <vt:lpstr>等线 Light</vt:lpstr>
      <vt:lpstr>等线</vt:lpstr>
      <vt:lpstr>Calibri Light</vt:lpstr>
      <vt:lpstr>默陌老屋手迹</vt:lpstr>
      <vt:lpstr>yuweij Medium</vt:lpstr>
      <vt:lpstr>Times New Roman</vt:lpstr>
      <vt:lpstr>宋体</vt:lpstr>
      <vt:lpstr>楷体</vt:lpstr>
      <vt:lpstr>隶书</vt:lpstr>
      <vt:lpstr>楷体_GB2312</vt:lpstr>
      <vt:lpstr>华康乾隆行楷 W7</vt:lpstr>
      <vt:lpstr>仿宋</vt:lpstr>
      <vt:lpstr>华文彩云</vt:lpstr>
      <vt:lpstr>Verdana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2022-01-19T09:20:02.912</cp:lastPrinted>
  <dcterms:created xsi:type="dcterms:W3CDTF">2022-01-19T09:20:02Z</dcterms:created>
  <dcterms:modified xsi:type="dcterms:W3CDTF">2022-01-19T01:20:06Z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