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customXml/item1.xml" ContentType="application/xml"/>
  <Override PartName="/customXml/itemProps1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2"/>
  </p:sldMasterIdLst>
  <p:notesMasterIdLst>
    <p:notesMasterId r:id="rId3"/>
  </p:notesMasterIdLst>
  <p:sldIdLst>
    <p:sldId id="285" r:id="rId4"/>
    <p:sldId id="257" r:id="rId5"/>
    <p:sldId id="277" r:id="rId6"/>
    <p:sldId id="286" r:id="rId7"/>
    <p:sldId id="287" r:id="rId8"/>
    <p:sldId id="288" r:id="rId9"/>
    <p:sldId id="289" r:id="rId10"/>
    <p:sldId id="291" r:id="rId11"/>
    <p:sldId id="290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4" r:id="rId22"/>
    <p:sldId id="301" r:id="rId23"/>
    <p:sldId id="302" r:id="rId24"/>
    <p:sldId id="303" r:id="rId25"/>
    <p:sldId id="305" r:id="rId26"/>
    <p:sldId id="306" r:id="rId27"/>
    <p:sldId id="333" r:id="rId28"/>
    <p:sldId id="307" r:id="rId29"/>
    <p:sldId id="308" r:id="rId30"/>
    <p:sldId id="309" r:id="rId31"/>
    <p:sldId id="310" r:id="rId32"/>
    <p:sldId id="311" r:id="rId33"/>
    <p:sldId id="312" r:id="rId34"/>
    <p:sldId id="313" r:id="rId35"/>
    <p:sldId id="314" r:id="rId36"/>
    <p:sldId id="315" r:id="rId37"/>
    <p:sldId id="316" r:id="rId38"/>
    <p:sldId id="319" r:id="rId39"/>
    <p:sldId id="335" r:id="rId40"/>
    <p:sldId id="320" r:id="rId41"/>
    <p:sldId id="317" r:id="rId42"/>
    <p:sldId id="318" r:id="rId43"/>
    <p:sldId id="322" r:id="rId44"/>
    <p:sldId id="323" r:id="rId45"/>
    <p:sldId id="324" r:id="rId46"/>
    <p:sldId id="325" r:id="rId47"/>
    <p:sldId id="326" r:id="rId48"/>
    <p:sldId id="327" r:id="rId49"/>
    <p:sldId id="329" r:id="rId50"/>
    <p:sldId id="334" r:id="rId51"/>
    <p:sldId id="330" r:id="rId52"/>
    <p:sldId id="328" r:id="rId53"/>
    <p:sldId id="331" r:id="rId54"/>
    <p:sldId id="273" r:id="rId55"/>
    <p:sldId id="339" r:id="rId56"/>
    <p:sldId id="340" r:id="rId57"/>
    <p:sldId id="341" r:id="rId58"/>
    <p:sldId id="342" r:id="rId59"/>
    <p:sldId id="343" r:id="rId60"/>
    <p:sldId id="344" r:id="rId61"/>
    <p:sldId id="345" r:id="rId62"/>
    <p:sldId id="346" r:id="rId63"/>
    <p:sldId id="347" r:id="rId64"/>
    <p:sldId id="348" r:id="rId65"/>
    <p:sldId id="349" r:id="rId66"/>
    <p:sldId id="350" r:id="rId67"/>
    <p:sldId id="351" r:id="rId68"/>
    <p:sldId id="352" r:id="rId69"/>
    <p:sldId id="278" r:id="rId70"/>
  </p:sldIdLst>
  <p:sldSz cx="12192000" cy="6858000"/>
  <p:notesSz cx="6858000" cy="9144000"/>
  <p:custDataLst>
    <p:tags r:id="rId7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70" userDrawn="1">
          <p15:clr>
            <a:srgbClr val="A4A3A4"/>
          </p15:clr>
        </p15:guide>
        <p15:guide id="4" pos="7310" userDrawn="1">
          <p15:clr>
            <a:srgbClr val="A4A3A4"/>
          </p15:clr>
        </p15:guide>
        <p15:guide id="5" orient="horz" pos="368" userDrawn="1">
          <p15:clr>
            <a:srgbClr val="A4A3A4"/>
          </p15:clr>
        </p15:guide>
        <p15:guide id="6" orient="horz" pos="395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90" autoAdjust="0"/>
    <p:restoredTop sz="95329" autoAdjust="0"/>
  </p:normalViewPr>
  <p:slideViewPr>
    <p:cSldViewPr snapToGrid="0">
      <p:cViewPr varScale="1">
        <p:scale>
          <a:sx n="94" d="100"/>
          <a:sy n="94" d="100"/>
        </p:scale>
        <p:origin x="432" y="192"/>
      </p:cViewPr>
      <p:guideLst>
        <p:guide orient="horz" pos="2160"/>
        <p:guide pos="3840"/>
        <p:guide pos="370"/>
        <p:guide pos="7310"/>
        <p:guide orient="horz" pos="368"/>
        <p:guide orient="horz" pos="3952"/>
      </p:guideLst>
    </p:cSldViewPr>
  </p:slideViewPr>
  <p:outlineViewPr>
    <p:cViewPr>
      <p:scale>
        <a:sx n="33" d="100"/>
        <a:sy n="33" d="100"/>
      </p:scale>
      <p:origin x="0" y="-75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 showGuides="1">
      <p:cViewPr varScale="1">
        <p:scale>
          <a:sx n="67" d="100"/>
          <a:sy n="67" d="100"/>
        </p:scale>
        <p:origin x="2454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ustomXml" Target="../customXml/item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slide" Target="slides/slide48.xml" /><Relationship Id="rId52" Type="http://schemas.openxmlformats.org/officeDocument/2006/relationships/slide" Target="slides/slide49.xml" /><Relationship Id="rId53" Type="http://schemas.openxmlformats.org/officeDocument/2006/relationships/slide" Target="slides/slide50.xml" /><Relationship Id="rId54" Type="http://schemas.openxmlformats.org/officeDocument/2006/relationships/slide" Target="slides/slide51.xml" /><Relationship Id="rId55" Type="http://schemas.openxmlformats.org/officeDocument/2006/relationships/slide" Target="slides/slide52.xml" /><Relationship Id="rId56" Type="http://schemas.openxmlformats.org/officeDocument/2006/relationships/slide" Target="slides/slide53.xml" /><Relationship Id="rId57" Type="http://schemas.openxmlformats.org/officeDocument/2006/relationships/slide" Target="slides/slide54.xml" /><Relationship Id="rId58" Type="http://schemas.openxmlformats.org/officeDocument/2006/relationships/slide" Target="slides/slide55.xml" /><Relationship Id="rId59" Type="http://schemas.openxmlformats.org/officeDocument/2006/relationships/slide" Target="slides/slide56.xml" /><Relationship Id="rId6" Type="http://schemas.openxmlformats.org/officeDocument/2006/relationships/slide" Target="slides/slide3.xml" /><Relationship Id="rId60" Type="http://schemas.openxmlformats.org/officeDocument/2006/relationships/slide" Target="slides/slide57.xml" /><Relationship Id="rId61" Type="http://schemas.openxmlformats.org/officeDocument/2006/relationships/slide" Target="slides/slide58.xml" /><Relationship Id="rId62" Type="http://schemas.openxmlformats.org/officeDocument/2006/relationships/slide" Target="slides/slide59.xml" /><Relationship Id="rId63" Type="http://schemas.openxmlformats.org/officeDocument/2006/relationships/slide" Target="slides/slide60.xml" /><Relationship Id="rId64" Type="http://schemas.openxmlformats.org/officeDocument/2006/relationships/slide" Target="slides/slide61.xml" /><Relationship Id="rId65" Type="http://schemas.openxmlformats.org/officeDocument/2006/relationships/slide" Target="slides/slide62.xml" /><Relationship Id="rId66" Type="http://schemas.openxmlformats.org/officeDocument/2006/relationships/slide" Target="slides/slide63.xml" /><Relationship Id="rId67" Type="http://schemas.openxmlformats.org/officeDocument/2006/relationships/slide" Target="slides/slide64.xml" /><Relationship Id="rId68" Type="http://schemas.openxmlformats.org/officeDocument/2006/relationships/slide" Target="slides/slide65.xml" /><Relationship Id="rId69" Type="http://schemas.openxmlformats.org/officeDocument/2006/relationships/slide" Target="slides/slide66.xml" /><Relationship Id="rId7" Type="http://schemas.openxmlformats.org/officeDocument/2006/relationships/slide" Target="slides/slide4.xml" /><Relationship Id="rId70" Type="http://schemas.openxmlformats.org/officeDocument/2006/relationships/slide" Target="slides/slide67.xml" /><Relationship Id="rId71" Type="http://schemas.openxmlformats.org/officeDocument/2006/relationships/tags" Target="tags/tag1.xml" /><Relationship Id="rId72" Type="http://schemas.openxmlformats.org/officeDocument/2006/relationships/presProps" Target="presProps.xml" /><Relationship Id="rId73" Type="http://schemas.openxmlformats.org/officeDocument/2006/relationships/viewProps" Target="viewProps.xml" /><Relationship Id="rId74" Type="http://schemas.openxmlformats.org/officeDocument/2006/relationships/theme" Target="theme/theme1.xml" /><Relationship Id="rId75" Type="http://schemas.openxmlformats.org/officeDocument/2006/relationships/tableStyles" Target="tableStyles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7E3B57-9C24-475C-AB92-BF781660E132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83AC6A-9B52-4205-AD2B-9F673B1FF1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2580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6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0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3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6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83AC6A-9B52-4205-AD2B-9F673B1FF12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8904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83AC6A-9B52-4205-AD2B-9F673B1FF120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7153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83AC6A-9B52-4205-AD2B-9F673B1FF120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5665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83AC6A-9B52-4205-AD2B-9F673B1FF120}" type="slidenum">
              <a:rPr lang="zh-CN" altLang="en-US" smtClean="0"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4536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83AC6A-9B52-4205-AD2B-9F673B1FF120}" type="slidenum">
              <a:rPr lang="zh-CN" altLang="en-US" smtClean="0"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594823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pn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DB20B7C-8F96-4447-8E1A-F4B399E985E1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1500" y="62707"/>
            <a:ext cx="1460500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jpeg" /><Relationship Id="rId3" Type="http://schemas.openxmlformats.org/officeDocument/2006/relationships/image" Target="../media/image13.jpeg" /><Relationship Id="rId4" Type="http://schemas.openxmlformats.org/officeDocument/2006/relationships/image" Target="../media/image14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5.jpeg" /><Relationship Id="rId3" Type="http://schemas.openxmlformats.org/officeDocument/2006/relationships/image" Target="../media/image16.jpeg" /><Relationship Id="rId4" Type="http://schemas.openxmlformats.org/officeDocument/2006/relationships/image" Target="../media/image17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8.jpeg" /><Relationship Id="rId3" Type="http://schemas.openxmlformats.org/officeDocument/2006/relationships/image" Target="../media/image19.jpeg" /><Relationship Id="rId4" Type="http://schemas.openxmlformats.org/officeDocument/2006/relationships/image" Target="../media/image20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1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1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Relationship Id="rId3" Type="http://schemas.openxmlformats.org/officeDocument/2006/relationships/image" Target="../media/image1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slide" Target="slide11.xml" TargetMode="Interna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jpe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jpe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jpe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jpe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jpe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jpe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3.jpe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jpe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Relationship Id="rId3" Type="http://schemas.microsoft.com/office/2007/relationships/hdphoto" Target="../media/image6.wdp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jpe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jpe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jpe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jpe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jpeg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2.jpeg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jpeg" /><Relationship Id="rId3" Type="http://schemas.openxmlformats.org/officeDocument/2006/relationships/image" Target="../media/image24.jpeg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5.jpeg" /><Relationship Id="rId3" Type="http://schemas.openxmlformats.org/officeDocument/2006/relationships/image" Target="../media/image4.jpeg" /><Relationship Id="rId4" Type="http://schemas.openxmlformats.org/officeDocument/2006/relationships/image" Target="../media/image26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22.jpeg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7.png" /><Relationship Id="rId3" Type="http://schemas.openxmlformats.org/officeDocument/2006/relationships/image" Target="../media/image28.png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9.jpeg" /><Relationship Id="rId3" Type="http://schemas.openxmlformats.org/officeDocument/2006/relationships/image" Target="../media/image30.png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22.jpeg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jpeg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jpeg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22.jpeg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jpeg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jpeg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jpeg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jpeg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jpeg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jpeg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jpeg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jpeg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jpeg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jpeg" /></Relationships>
</file>

<file path=ppt/slides/_rels/slide6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1.png" /><Relationship Id="rId3" Type="http://schemas.openxmlformats.org/officeDocument/2006/relationships/image" Target="../media/image1.png" /><Relationship Id="rId4" Type="http://schemas.openxmlformats.org/officeDocument/2006/relationships/image" Target="../media/image32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jpeg" /><Relationship Id="rId3" Type="http://schemas.openxmlformats.org/officeDocument/2006/relationships/image" Target="../media/image4.jpeg" /><Relationship Id="rId4" Type="http://schemas.openxmlformats.org/officeDocument/2006/relationships/image" Target="../media/image10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777A5746-DC2D-4806-9727-69E63CE2004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6189"/>
            <a:ext cx="12192000" cy="6851811"/>
          </a:xfrm>
          <a:prstGeom prst="rect">
            <a:avLst/>
          </a:prstGeom>
        </p:spPr>
      </p:pic>
      <p:sp>
        <p:nvSpPr>
          <p:cNvPr id="5" name="文本框 4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5274574" y="1038520"/>
            <a:ext cx="1723549" cy="46646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7200">
                <a:solidFill>
                  <a:schemeClr val="bg1"/>
                </a:solidFill>
                <a:latin typeface="STLiti" panose="02010800040101010101" pitchFamily="2" charset="-122"/>
                <a:ea typeface="STLiti" panose="02010800040101010101" pitchFamily="2" charset="-122"/>
                <a:sym typeface="Arial" panose="020b0604020202020204" pitchFamily="34" charset="0"/>
              </a:rPr>
              <a:t>石钟山记</a:t>
            </a:r>
            <a:endParaRPr lang="en-US" altLang="zh-CN" sz="7200">
              <a:solidFill>
                <a:schemeClr val="bg1"/>
              </a:solidFill>
              <a:latin typeface="STLiti" panose="02010800040101010101" pitchFamily="2" charset="-122"/>
              <a:ea typeface="STLiti" panose="02010800040101010101" pitchFamily="2" charset="-122"/>
              <a:sym typeface="Arial" panose="020b0604020202020204" pitchFamily="34" charset="0"/>
            </a:endParaRPr>
          </a:p>
          <a:p>
            <a:r>
              <a:rPr lang="zh-CN" altLang="en-US" sz="28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sym typeface="Arial" panose="020b0604020202020204" pitchFamily="34" charset="0"/>
              </a:rPr>
              <a:t> </a:t>
            </a:r>
            <a:r>
              <a:rPr lang="zh-CN" altLang="en-US" sz="28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Arial" panose="020b0604020202020204" pitchFamily="34" charset="0"/>
              </a:rPr>
              <a:t>苏 轼</a:t>
            </a:r>
          </a:p>
        </p:txBody>
      </p:sp>
      <p:sp>
        <p:nvSpPr>
          <p:cNvPr id="6" name="文本框 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7858211" y="3745696"/>
            <a:ext cx="1568603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en-US" altLang="zh-CN" b="1" cap="all">
                <a:solidFill>
                  <a:schemeClr val="bg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mountain</a:t>
            </a:r>
            <a:endParaRPr lang="zh-CN" altLang="en-US" b="1" cap="all">
              <a:solidFill>
                <a:schemeClr val="bg1"/>
              </a:solidFill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7" name="文本框 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3289945" y="2978634"/>
            <a:ext cx="1568603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en-US" altLang="zh-CN" b="1" cap="all">
                <a:solidFill>
                  <a:schemeClr val="bg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distant</a:t>
            </a:r>
            <a:endParaRPr lang="zh-CN" altLang="en-US" b="1" cap="all">
              <a:solidFill>
                <a:schemeClr val="bg1"/>
              </a:solidFill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6" name="矩形 1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>
            <a:extLst>
              <a:ext uri="{FF2B5EF4-FFF2-40B4-BE49-F238E27FC236}">
                <a16:creationId xmlns:a16="http://schemas.microsoft.com/office/drawing/2014/main" id="{CC13B074-FCA8-403A-84E2-07787DC4EC1A}"/>
              </a:ext>
            </a:extLst>
          </p:cNvPr>
          <p:cNvSpPr/>
          <p:nvPr/>
        </p:nvSpPr>
        <p:spPr>
          <a:xfrm>
            <a:off x="-152400" y="3325107"/>
            <a:ext cx="5677428" cy="45719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7" name="矩形 1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>
            <a:extLst>
              <a:ext uri="{FF2B5EF4-FFF2-40B4-BE49-F238E27FC236}">
                <a16:creationId xmlns:a16="http://schemas.microsoft.com/office/drawing/2014/main" id="{60532B51-F7E2-46EB-9B80-FB6E12E48F31}"/>
              </a:ext>
            </a:extLst>
          </p:cNvPr>
          <p:cNvSpPr/>
          <p:nvPr/>
        </p:nvSpPr>
        <p:spPr>
          <a:xfrm>
            <a:off x="6750215" y="4115028"/>
            <a:ext cx="5677428" cy="45719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0E9316B-0CA2-2C48-8BAE-68C5D848C9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1500" y="62707"/>
            <a:ext cx="1460500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937935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" name="图片 1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53" r="0"/>
          <a:stretch>
            <a:fillRect/>
          </a:stretch>
        </p:blipFill>
        <p:spPr>
          <a:xfrm rot="16200000">
            <a:off x="2667000" y="-2667000"/>
            <a:ext cx="6857999" cy="12192000"/>
          </a:xfrm>
          <a:prstGeom prst="rect">
            <a:avLst/>
          </a:prstGeom>
        </p:spPr>
      </p:pic>
      <p:grpSp>
        <p:nvGrpSpPr>
          <p:cNvPr id="11" name="组合 1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194837" y="4674187"/>
            <a:ext cx="130371" cy="1520893"/>
            <a:chOff x="338379" y="1016994"/>
            <a:chExt cx="130371" cy="1520893"/>
          </a:xfrm>
        </p:grpSpPr>
        <p:sp>
          <p:nvSpPr>
            <p:cNvPr id="7" name="矩形 6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" name="文本框 19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10825505" y="601912"/>
            <a:ext cx="738664" cy="29604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走近石钟山</a:t>
            </a: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74EFF99-A8FA-9A41-A6B6-5BAA6B26ACBF}"/>
              </a:ext>
            </a:extLst>
          </p:cNvPr>
          <p:cNvSpPr txBox="1"/>
          <p:nvPr/>
        </p:nvSpPr>
        <p:spPr>
          <a:xfrm>
            <a:off x="704849" y="1343473"/>
            <a:ext cx="5391150" cy="4437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石钟山，实际上不是一座山，而是两座山，都由石灰岩构成，下部均有洞穴，形如覆钟，面临深潭，微风鼓浪，水石相击，响声如洪钟，故皆名为“石钟山”。两山分据南北，相隔不到</a:t>
            </a:r>
            <a:r>
              <a:rPr kumimoji="1" lang="en-US" altLang="zh-CN" sz="2400">
                <a:latin typeface="FangSong" panose="02010609060101010101" pitchFamily="49" charset="-122"/>
                <a:ea typeface="FangSong" panose="02010609060101010101" pitchFamily="49" charset="-122"/>
              </a:rPr>
              <a:t>1000</a:t>
            </a:r>
            <a:r>
              <a:rPr kumimoji="1"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米。南面一座濒临鄱阳湖，称上钟山；北面一座濒临长江，称下钟山，两山合称“双钟山”。</a:t>
            </a:r>
          </a:p>
        </p:txBody>
      </p:sp>
    </p:spTree>
    <p:extLst>
      <p:ext uri="{BB962C8B-B14F-4D97-AF65-F5344CB8AC3E}">
        <p14:creationId xmlns:p14="http://schemas.microsoft.com/office/powerpoint/2010/main" val="2104077776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29DD5AE-D975-624F-AC58-374DA23E06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312" y="279251"/>
            <a:ext cx="5221188" cy="299734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F18EC9A-1E78-7A44-B4CF-D914BF1C57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312" y="3429000"/>
            <a:ext cx="5221188" cy="299402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285E1A9-942C-034D-B979-4F5E0F7BBF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500" y="279251"/>
            <a:ext cx="4724400" cy="6143774"/>
          </a:xfrm>
          <a:prstGeom prst="rect">
            <a:avLst/>
          </a:prstGeom>
        </p:spPr>
      </p:pic>
      <p:grpSp>
        <p:nvGrpSpPr>
          <p:cNvPr id="9" name="组合 8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>
            <a:extLst>
              <a:ext uri="{FF2B5EF4-FFF2-40B4-BE49-F238E27FC236}">
                <a16:creationId xmlns:a16="http://schemas.microsoft.com/office/drawing/2014/main" id="{52DE0A47-F39C-C840-8B02-AC66111DC261}"/>
              </a:ext>
            </a:extLst>
          </p:cNvPr>
          <p:cNvGrpSpPr/>
          <p:nvPr/>
        </p:nvGrpSpPr>
        <p:grpSpPr>
          <a:xfrm>
            <a:off x="470391" y="398033"/>
            <a:ext cx="664855" cy="2624866"/>
            <a:chOff x="470391" y="398033"/>
            <a:chExt cx="664855" cy="2624866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10EAA34-EC88-5A4D-8E1F-81F36C48665F}"/>
                </a:ext>
              </a:extLst>
            </p:cNvPr>
            <p:cNvSpPr txBox="1"/>
            <p:nvPr/>
          </p:nvSpPr>
          <p:spPr>
            <a:xfrm>
              <a:off x="470391" y="957432"/>
              <a:ext cx="353943" cy="20654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100" b="1" cap="all">
                  <a:solidFill>
                    <a:srgbClr val="E4E4E4"/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mount</a:t>
              </a:r>
              <a:endParaRPr lang="zh-CN" altLang="en-US" sz="1100" b="1" cap="all">
                <a:solidFill>
                  <a:srgbClr val="E4E4E4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31D6F38-C4B4-BD4B-8C28-C8C53129B43C}"/>
                </a:ext>
              </a:extLst>
            </p:cNvPr>
            <p:cNvSpPr txBox="1"/>
            <p:nvPr/>
          </p:nvSpPr>
          <p:spPr>
            <a:xfrm>
              <a:off x="781303" y="398033"/>
              <a:ext cx="353943" cy="214640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100" b="1" cap="all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mount</a:t>
              </a:r>
              <a:endParaRPr lang="zh-CN" altLang="en-US" sz="1100" b="1" cap="all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" name="文本框 11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>
            <a:extLst>
              <a:ext uri="{FF2B5EF4-FFF2-40B4-BE49-F238E27FC236}">
                <a16:creationId xmlns:a16="http://schemas.microsoft.com/office/drawing/2014/main" id="{92DF34CB-EB55-2B47-B03D-9168BFFB0CE5}"/>
              </a:ext>
            </a:extLst>
          </p:cNvPr>
          <p:cNvSpPr txBox="1"/>
          <p:nvPr/>
        </p:nvSpPr>
        <p:spPr>
          <a:xfrm>
            <a:off x="556597" y="664621"/>
            <a:ext cx="461665" cy="21726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石钟山剪影</a:t>
            </a:r>
          </a:p>
        </p:txBody>
      </p:sp>
    </p:spTree>
    <p:extLst>
      <p:ext uri="{BB962C8B-B14F-4D97-AF65-F5344CB8AC3E}">
        <p14:creationId xmlns:p14="http://schemas.microsoft.com/office/powerpoint/2010/main" val="1782454369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29DD5AE-D975-624F-AC58-374DA23E06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984" y="253675"/>
            <a:ext cx="4606419" cy="6418587"/>
          </a:xfrm>
          <a:prstGeom prst="rect">
            <a:avLst/>
          </a:prstGeom>
        </p:spPr>
      </p:pic>
      <p:grpSp>
        <p:nvGrpSpPr>
          <p:cNvPr id="9" name="组合 8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>
            <a:extLst>
              <a:ext uri="{FF2B5EF4-FFF2-40B4-BE49-F238E27FC236}">
                <a16:creationId xmlns:a16="http://schemas.microsoft.com/office/drawing/2014/main" id="{52DE0A47-F39C-C840-8B02-AC66111DC261}"/>
              </a:ext>
            </a:extLst>
          </p:cNvPr>
          <p:cNvGrpSpPr/>
          <p:nvPr/>
        </p:nvGrpSpPr>
        <p:grpSpPr>
          <a:xfrm>
            <a:off x="470391" y="398033"/>
            <a:ext cx="664855" cy="2624866"/>
            <a:chOff x="470391" y="398033"/>
            <a:chExt cx="664855" cy="2624866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10EAA34-EC88-5A4D-8E1F-81F36C48665F}"/>
                </a:ext>
              </a:extLst>
            </p:cNvPr>
            <p:cNvSpPr txBox="1"/>
            <p:nvPr/>
          </p:nvSpPr>
          <p:spPr>
            <a:xfrm>
              <a:off x="470391" y="957432"/>
              <a:ext cx="353943" cy="20654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100" b="1" cap="all">
                  <a:solidFill>
                    <a:srgbClr val="E4E4E4"/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mount</a:t>
              </a:r>
              <a:endParaRPr lang="zh-CN" altLang="en-US" sz="1100" b="1" cap="all">
                <a:solidFill>
                  <a:srgbClr val="E4E4E4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31D6F38-C4B4-BD4B-8C28-C8C53129B43C}"/>
                </a:ext>
              </a:extLst>
            </p:cNvPr>
            <p:cNvSpPr txBox="1"/>
            <p:nvPr/>
          </p:nvSpPr>
          <p:spPr>
            <a:xfrm>
              <a:off x="781303" y="398033"/>
              <a:ext cx="353943" cy="214640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100" b="1" cap="all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mount</a:t>
              </a:r>
              <a:endParaRPr lang="zh-CN" altLang="en-US" sz="1100" b="1" cap="all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" name="文本框 11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>
            <a:extLst>
              <a:ext uri="{FF2B5EF4-FFF2-40B4-BE49-F238E27FC236}">
                <a16:creationId xmlns:a16="http://schemas.microsoft.com/office/drawing/2014/main" id="{92DF34CB-EB55-2B47-B03D-9168BFFB0CE5}"/>
              </a:ext>
            </a:extLst>
          </p:cNvPr>
          <p:cNvSpPr txBox="1"/>
          <p:nvPr/>
        </p:nvSpPr>
        <p:spPr>
          <a:xfrm>
            <a:off x="556597" y="664621"/>
            <a:ext cx="461665" cy="21726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石钟山剪影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333FF28-2ED5-4A4B-9692-3BCA91577E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953" y="3601317"/>
            <a:ext cx="4606419" cy="307094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4A2F145-DA38-B94E-922D-41D83E262A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954" y="185737"/>
            <a:ext cx="4606419" cy="3243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215843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29DD5AE-D975-624F-AC58-374DA23E06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0710" y="198736"/>
            <a:ext cx="4810894" cy="6415777"/>
          </a:xfrm>
          <a:prstGeom prst="rect">
            <a:avLst/>
          </a:prstGeom>
        </p:spPr>
      </p:pic>
      <p:grpSp>
        <p:nvGrpSpPr>
          <p:cNvPr id="9" name="组合 8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>
            <a:extLst>
              <a:ext uri="{FF2B5EF4-FFF2-40B4-BE49-F238E27FC236}">
                <a16:creationId xmlns:a16="http://schemas.microsoft.com/office/drawing/2014/main" id="{52DE0A47-F39C-C840-8B02-AC66111DC261}"/>
              </a:ext>
            </a:extLst>
          </p:cNvPr>
          <p:cNvGrpSpPr/>
          <p:nvPr/>
        </p:nvGrpSpPr>
        <p:grpSpPr>
          <a:xfrm>
            <a:off x="470391" y="398033"/>
            <a:ext cx="664855" cy="2624866"/>
            <a:chOff x="470391" y="398033"/>
            <a:chExt cx="664855" cy="2624866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10EAA34-EC88-5A4D-8E1F-81F36C48665F}"/>
                </a:ext>
              </a:extLst>
            </p:cNvPr>
            <p:cNvSpPr txBox="1"/>
            <p:nvPr/>
          </p:nvSpPr>
          <p:spPr>
            <a:xfrm>
              <a:off x="470391" y="957432"/>
              <a:ext cx="353943" cy="20654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100" b="1" cap="all">
                  <a:solidFill>
                    <a:srgbClr val="E4E4E4"/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mount</a:t>
              </a:r>
              <a:endParaRPr lang="zh-CN" altLang="en-US" sz="1100" b="1" cap="all">
                <a:solidFill>
                  <a:srgbClr val="E4E4E4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31D6F38-C4B4-BD4B-8C28-C8C53129B43C}"/>
                </a:ext>
              </a:extLst>
            </p:cNvPr>
            <p:cNvSpPr txBox="1"/>
            <p:nvPr/>
          </p:nvSpPr>
          <p:spPr>
            <a:xfrm>
              <a:off x="781303" y="398033"/>
              <a:ext cx="353943" cy="214640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100" b="1" cap="all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mount</a:t>
              </a:r>
              <a:endParaRPr lang="zh-CN" altLang="en-US" sz="1100" b="1" cap="all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" name="文本框 11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>
            <a:extLst>
              <a:ext uri="{FF2B5EF4-FFF2-40B4-BE49-F238E27FC236}">
                <a16:creationId xmlns:a16="http://schemas.microsoft.com/office/drawing/2014/main" id="{92DF34CB-EB55-2B47-B03D-9168BFFB0CE5}"/>
              </a:ext>
            </a:extLst>
          </p:cNvPr>
          <p:cNvSpPr txBox="1"/>
          <p:nvPr/>
        </p:nvSpPr>
        <p:spPr>
          <a:xfrm>
            <a:off x="556597" y="664621"/>
            <a:ext cx="461665" cy="21726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石钟山剪影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333FF28-2ED5-4A4B-9692-3BCA91577E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953" y="3601917"/>
            <a:ext cx="4606419" cy="306974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4A2F145-DA38-B94E-922D-41D83E262A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953" y="255886"/>
            <a:ext cx="4606419" cy="3243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158486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" name="图片 1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53" r="0"/>
          <a:stretch>
            <a:fillRect/>
          </a:stretch>
        </p:blipFill>
        <p:spPr>
          <a:xfrm rot="16200000">
            <a:off x="2667000" y="-2667000"/>
            <a:ext cx="6857999" cy="12192000"/>
          </a:xfrm>
          <a:prstGeom prst="rect">
            <a:avLst/>
          </a:prstGeom>
        </p:spPr>
      </p:pic>
      <p:grpSp>
        <p:nvGrpSpPr>
          <p:cNvPr id="11" name="组合 1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194837" y="4674187"/>
            <a:ext cx="130371" cy="1520893"/>
            <a:chOff x="338379" y="1016994"/>
            <a:chExt cx="130371" cy="1520893"/>
          </a:xfrm>
        </p:grpSpPr>
        <p:sp>
          <p:nvSpPr>
            <p:cNvPr id="7" name="矩形 6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" name="文本框 19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10825505" y="601912"/>
            <a:ext cx="738664" cy="29604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走近石钟山</a:t>
            </a: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74EFF99-A8FA-9A41-A6B6-5BAA6B26ACBF}"/>
              </a:ext>
            </a:extLst>
          </p:cNvPr>
          <p:cNvSpPr txBox="1"/>
          <p:nvPr/>
        </p:nvSpPr>
        <p:spPr>
          <a:xfrm>
            <a:off x="704849" y="1163448"/>
            <a:ext cx="5391150" cy="4437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    石钟山在历史上是儒家的圣地，是佛家的道场。早在唐代就有高僧在此建寺住持，宋代高僧佛印在石钟山宝钟寺修持多年，直至清朝，香火鼎盛。古代儒学名流陶渊明、孟浩然、李白、白居易、王安石、苏轼、苏辙、黄庭坚、陆游、朱熹、文天祥、王守仁等曾登临览胜，或题诗、撰文，以记胜抒怀。 </a:t>
            </a:r>
          </a:p>
        </p:txBody>
      </p:sp>
    </p:spTree>
    <p:extLst>
      <p:ext uri="{BB962C8B-B14F-4D97-AF65-F5344CB8AC3E}">
        <p14:creationId xmlns:p14="http://schemas.microsoft.com/office/powerpoint/2010/main" val="821673064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" name="图片 18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55" t="3153" r="31743" b="13885"/>
          <a:stretch>
            <a:fillRect/>
          </a:stretch>
        </p:blipFill>
        <p:spPr>
          <a:xfrm>
            <a:off x="9668109" y="584200"/>
            <a:ext cx="2523893" cy="5689600"/>
          </a:xfrm>
          <a:custGeom>
            <a:gdLst>
              <a:gd name="connsiteX0" fmla="*/ 0 w 2523893"/>
              <a:gd name="connsiteY0" fmla="*/ 0 h 5689600"/>
              <a:gd name="connsiteX1" fmla="*/ 2523893 w 2523893"/>
              <a:gd name="connsiteY1" fmla="*/ 0 h 5689600"/>
              <a:gd name="connsiteX2" fmla="*/ 2523893 w 2523893"/>
              <a:gd name="connsiteY2" fmla="*/ 5689600 h 5689600"/>
              <a:gd name="connsiteX3" fmla="*/ 0 w 2523893"/>
              <a:gd name="connsiteY3" fmla="*/ 5689600 h 56896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3893" h="5689600">
                <a:moveTo>
                  <a:pt x="0" y="0"/>
                </a:moveTo>
                <a:lnTo>
                  <a:pt x="2523893" y="0"/>
                </a:lnTo>
                <a:lnTo>
                  <a:pt x="2523893" y="5689600"/>
                </a:lnTo>
                <a:lnTo>
                  <a:pt x="0" y="5689600"/>
                </a:lnTo>
                <a:close/>
              </a:path>
            </a:pathLst>
          </a:custGeom>
        </p:spPr>
      </p:pic>
      <p:sp>
        <p:nvSpPr>
          <p:cNvPr id="16" name="矩形 1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6188927" y="3429000"/>
            <a:ext cx="4962293" cy="20127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7" name="文本框 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147558" y="219743"/>
            <a:ext cx="4922409" cy="450892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en-US" altLang="zh-CN" sz="28700" b="1">
                <a:solidFill>
                  <a:srgbClr val="E7E7E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02</a:t>
            </a:r>
            <a:endParaRPr lang="zh-CN" altLang="en-US" sz="28700" b="1">
              <a:solidFill>
                <a:srgbClr val="E7E7E7"/>
              </a:solidFill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1" name="矩形 1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1528928" y="2684028"/>
            <a:ext cx="3312982" cy="194195"/>
          </a:xfrm>
          <a:prstGeom prst="rect">
            <a:avLst/>
          </a:prstGeom>
          <a:solidFill>
            <a:srgbClr val="33485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" name="文本框 3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7137191" y="3453622"/>
            <a:ext cx="3429664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3600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初读文本</a:t>
            </a:r>
          </a:p>
        </p:txBody>
      </p:sp>
      <p:sp>
        <p:nvSpPr>
          <p:cNvPr id="5" name="文本框 4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440299" y="5064279"/>
            <a:ext cx="4401611" cy="2616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en-US" altLang="zh-CN" sz="1100" b="1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Blue Saturday</a:t>
            </a:r>
            <a:endParaRPr lang="zh-CN" altLang="en-US" sz="1100" b="1">
              <a:solidFill>
                <a:srgbClr val="334857"/>
              </a:solidFill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" name="文本框 14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6730582" y="4113630"/>
            <a:ext cx="4242882" cy="12300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2000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明确字音</a:t>
            </a:r>
            <a:endParaRPr lang="en-US" altLang="zh-CN" sz="2000">
              <a:solidFill>
                <a:srgbClr val="334857"/>
              </a:solidFill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  <a:p>
            <a:pPr algn="r">
              <a:lnSpc>
                <a:spcPct val="200000"/>
              </a:lnSpc>
            </a:pPr>
            <a:r>
              <a:rPr lang="zh-CN" altLang="en-US" sz="2000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把握文体</a:t>
            </a:r>
            <a:endParaRPr lang="en-US" altLang="zh-CN" sz="2000">
              <a:solidFill>
                <a:srgbClr val="334857"/>
              </a:solidFill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378588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" name="矩形 31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5772610" y="809770"/>
            <a:ext cx="669074" cy="669074"/>
          </a:xfrm>
          <a:prstGeom prst="rect">
            <a:avLst/>
          </a:prstGeom>
          <a:solidFill>
            <a:srgbClr val="334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3" name="组合 2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470391" y="398033"/>
            <a:ext cx="664855" cy="2624866"/>
            <a:chOff x="470391" y="398033"/>
            <a:chExt cx="664855" cy="2624866"/>
          </a:xfrm>
        </p:grpSpPr>
        <p:sp>
          <p:nvSpPr>
            <p:cNvPr id="4" name="文本框 3"/>
            <p:cNvSpPr txBox="1"/>
            <p:nvPr/>
          </p:nvSpPr>
          <p:spPr>
            <a:xfrm>
              <a:off x="470391" y="957432"/>
              <a:ext cx="353943" cy="20654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100" b="1" cap="all">
                  <a:solidFill>
                    <a:srgbClr val="E4E4E4"/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mount</a:t>
              </a:r>
              <a:endParaRPr lang="zh-CN" altLang="en-US" sz="1100" b="1" cap="all">
                <a:solidFill>
                  <a:srgbClr val="E4E4E4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81303" y="398033"/>
              <a:ext cx="353943" cy="214640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100" b="1" cap="all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mount</a:t>
              </a:r>
              <a:endParaRPr lang="zh-CN" altLang="en-US" sz="1100" b="1" cap="all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556597" y="664621"/>
            <a:ext cx="461665" cy="21726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黛眉颦远山</a:t>
            </a:r>
          </a:p>
        </p:txBody>
      </p:sp>
      <p:grpSp>
        <p:nvGrpSpPr>
          <p:cNvPr id="8" name="组合 7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404387" y="4540837"/>
            <a:ext cx="130371" cy="1520893"/>
            <a:chOff x="338379" y="1016994"/>
            <a:chExt cx="130371" cy="1520893"/>
          </a:xfrm>
        </p:grpSpPr>
        <p:sp>
          <p:nvSpPr>
            <p:cNvPr id="9" name="矩形 8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5" name="文本框 24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3976500" y="801127"/>
            <a:ext cx="4320581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3600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正</a:t>
            </a: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字</a:t>
            </a:r>
            <a:r>
              <a:rPr lang="zh-CN" altLang="en-US" sz="3600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音</a:t>
            </a: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0" name="Text Box 4">
            <a:extLst>
              <a:ext uri="{FF2B5EF4-FFF2-40B4-BE49-F238E27FC236}">
                <a16:creationId xmlns:a16="http://schemas.microsoft.com/office/drawing/2014/main" id="{9A5B8D9E-5186-474C-9593-C72E097365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8199" y="1757170"/>
            <a:ext cx="10348446" cy="405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70000"/>
              </a:lnSpc>
              <a:spcBef>
                <a:spcPct val="0"/>
              </a:spcBef>
            </a:pPr>
            <a:endParaRPr lang="zh-CN" altLang="en-US" b="0"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algn="l" eaLnBrk="1" hangingPunct="1">
              <a:lnSpc>
                <a:spcPct val="70000"/>
              </a:lnSpc>
              <a:spcBef>
                <a:spcPct val="0"/>
              </a:spcBef>
            </a:pPr>
            <a:r>
              <a:rPr lang="zh-CN" altLang="en-US" b="0">
                <a:latin typeface="SimSun" panose="02010600030101010101" pitchFamily="2" charset="-122"/>
                <a:ea typeface="SimSun" panose="02010600030101010101" pitchFamily="2" charset="-122"/>
              </a:rPr>
              <a:t>彭蠡（  ）    郦（  ）   桴（   ）止响腾 </a:t>
            </a:r>
          </a:p>
          <a:p>
            <a:pPr algn="l" eaLnBrk="1" hangingPunct="1">
              <a:lnSpc>
                <a:spcPct val="70000"/>
              </a:lnSpc>
              <a:spcBef>
                <a:spcPct val="0"/>
              </a:spcBef>
            </a:pPr>
            <a:endParaRPr lang="zh-CN" altLang="en-US" b="0"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algn="l" eaLnBrk="1" hangingPunct="1">
              <a:lnSpc>
                <a:spcPct val="70000"/>
              </a:lnSpc>
              <a:spcBef>
                <a:spcPct val="0"/>
              </a:spcBef>
            </a:pPr>
            <a:r>
              <a:rPr lang="zh-CN" altLang="en-US" b="0">
                <a:latin typeface="SimSun" panose="02010600030101010101" pitchFamily="2" charset="-122"/>
                <a:ea typeface="SimSun" panose="02010600030101010101" pitchFamily="2" charset="-122"/>
              </a:rPr>
              <a:t>铿（       ） 莫（    ）  栖鹘(      )   </a:t>
            </a:r>
          </a:p>
          <a:p>
            <a:pPr algn="l" eaLnBrk="1" hangingPunct="1">
              <a:lnSpc>
                <a:spcPct val="70000"/>
              </a:lnSpc>
              <a:spcBef>
                <a:spcPct val="0"/>
              </a:spcBef>
            </a:pPr>
            <a:endParaRPr lang="zh-CN" altLang="en-US" b="0"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algn="l" eaLnBrk="1" hangingPunct="1">
              <a:lnSpc>
                <a:spcPct val="70000"/>
              </a:lnSpc>
              <a:spcBef>
                <a:spcPct val="0"/>
              </a:spcBef>
            </a:pPr>
            <a:r>
              <a:rPr lang="zh-CN" altLang="en-US" b="0">
                <a:latin typeface="SimSun" panose="02010600030101010101" pitchFamily="2" charset="-122"/>
                <a:ea typeface="SimSun" panose="02010600030101010101" pitchFamily="2" charset="-122"/>
              </a:rPr>
              <a:t>磔磔（          ）         噌吰（             ） </a:t>
            </a:r>
          </a:p>
          <a:p>
            <a:pPr algn="l" eaLnBrk="1" hangingPunct="1">
              <a:lnSpc>
                <a:spcPct val="70000"/>
              </a:lnSpc>
              <a:spcBef>
                <a:spcPct val="0"/>
              </a:spcBef>
            </a:pPr>
            <a:r>
              <a:rPr lang="zh-CN" altLang="en-US" b="0">
                <a:latin typeface="SimSun" panose="02010600030101010101" pitchFamily="2" charset="-122"/>
                <a:ea typeface="SimSun" panose="02010600030101010101" pitchFamily="2" charset="-122"/>
              </a:rPr>
              <a:t> </a:t>
            </a:r>
          </a:p>
          <a:p>
            <a:pPr algn="l" eaLnBrk="1" hangingPunct="1">
              <a:lnSpc>
                <a:spcPct val="70000"/>
              </a:lnSpc>
              <a:spcBef>
                <a:spcPct val="0"/>
              </a:spcBef>
            </a:pPr>
            <a:r>
              <a:rPr lang="zh-CN" altLang="en-US" b="0">
                <a:latin typeface="SimSun" panose="02010600030101010101" pitchFamily="2" charset="-122"/>
                <a:ea typeface="SimSun" panose="02010600030101010101" pitchFamily="2" charset="-122"/>
              </a:rPr>
              <a:t>罅（    ）    识（    ）  无射（       ）</a:t>
            </a:r>
          </a:p>
          <a:p>
            <a:pPr algn="l" eaLnBrk="1" hangingPunct="1">
              <a:lnSpc>
                <a:spcPct val="70000"/>
              </a:lnSpc>
              <a:spcBef>
                <a:spcPct val="0"/>
              </a:spcBef>
            </a:pPr>
            <a:endParaRPr lang="zh-CN" altLang="en-US" b="0"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algn="l" eaLnBrk="1" hangingPunct="1">
              <a:lnSpc>
                <a:spcPct val="70000"/>
              </a:lnSpc>
              <a:spcBef>
                <a:spcPct val="0"/>
              </a:spcBef>
            </a:pPr>
            <a:r>
              <a:rPr lang="zh-CN" altLang="en-US" b="0">
                <a:latin typeface="SimSun" panose="02010600030101010101" pitchFamily="2" charset="-122"/>
                <a:ea typeface="SimSun" panose="02010600030101010101" pitchFamily="2" charset="-122"/>
              </a:rPr>
              <a:t>窾坎（              ）        镗鞳（         ）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b="0">
                <a:latin typeface="SimSun" panose="02010600030101010101" pitchFamily="2" charset="-122"/>
                <a:ea typeface="SimSun" panose="02010600030101010101" pitchFamily="2" charset="-122"/>
              </a:rPr>
              <a:t>穴（      ）罅（      ）      如乐（       ）作焉</a:t>
            </a:r>
          </a:p>
          <a:p>
            <a:pPr algn="l" eaLnBrk="1" hangingPunct="1">
              <a:lnSpc>
                <a:spcPct val="70000"/>
              </a:lnSpc>
              <a:spcBef>
                <a:spcPct val="0"/>
              </a:spcBef>
            </a:pPr>
            <a:endParaRPr lang="zh-CN" altLang="en-US" b="0"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  <p:sp>
        <p:nvSpPr>
          <p:cNvPr id="24" name="Rectangle 5">
            <a:extLst>
              <a:ext uri="{FF2B5EF4-FFF2-40B4-BE49-F238E27FC236}">
                <a16:creationId xmlns:a16="http://schemas.microsoft.com/office/drawing/2014/main" id="{4A410907-1655-474C-B35B-6C3AD049F9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4549" y="1930206"/>
            <a:ext cx="8677666" cy="5250917"/>
          </a:xfrm>
          <a:prstGeom prst="rect">
            <a:avLst/>
          </a:prstGeom>
          <a:noFill/>
          <a:ln w="1905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7" name="Text Box 20">
            <a:extLst>
              <a:ext uri="{FF2B5EF4-FFF2-40B4-BE49-F238E27FC236}">
                <a16:creationId xmlns:a16="http://schemas.microsoft.com/office/drawing/2014/main" id="{B81CFA09-508C-FF4B-A1C9-837E86CA88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4545" y="1890889"/>
            <a:ext cx="71913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3200" b="0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lǐ</a:t>
            </a:r>
            <a:endParaRPr lang="en-US" altLang="zh-CN" sz="3200" b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Text Box 21">
            <a:extLst>
              <a:ext uri="{FF2B5EF4-FFF2-40B4-BE49-F238E27FC236}">
                <a16:creationId xmlns:a16="http://schemas.microsoft.com/office/drawing/2014/main" id="{91C4DC0F-A895-0648-968D-BD4646C66B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1547" y="1871046"/>
            <a:ext cx="6096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kumimoji="1" sz="32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lì</a:t>
            </a:r>
            <a:r>
              <a:rPr lang="en-US" altLang="zh-CN"/>
              <a:t> </a:t>
            </a:r>
          </a:p>
        </p:txBody>
      </p:sp>
      <p:sp>
        <p:nvSpPr>
          <p:cNvPr id="29" name="Text Box 22">
            <a:extLst>
              <a:ext uri="{FF2B5EF4-FFF2-40B4-BE49-F238E27FC236}">
                <a16:creationId xmlns:a16="http://schemas.microsoft.com/office/drawing/2014/main" id="{3A21E464-A6DA-0940-8A0B-74E1D2E733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0593" y="1880465"/>
            <a:ext cx="7207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kumimoji="1" sz="32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fú</a:t>
            </a:r>
            <a:endParaRPr lang="en-US" altLang="zh-CN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" name="Text Box 23">
            <a:extLst>
              <a:ext uri="{FF2B5EF4-FFF2-40B4-BE49-F238E27FC236}">
                <a16:creationId xmlns:a16="http://schemas.microsoft.com/office/drawing/2014/main" id="{47F1FCD8-49AB-B544-B7B5-978A45D540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4682" y="2500304"/>
            <a:ext cx="1066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kumimoji="1" sz="32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kēnɡ</a:t>
            </a:r>
            <a:endParaRPr lang="en-US" altLang="zh-CN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1" name="Text Box 24">
            <a:extLst>
              <a:ext uri="{FF2B5EF4-FFF2-40B4-BE49-F238E27FC236}">
                <a16:creationId xmlns:a16="http://schemas.microsoft.com/office/drawing/2014/main" id="{10792326-C6BD-E341-98A3-6124718B22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1547" y="2500304"/>
            <a:ext cx="838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kumimoji="1" sz="32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mù</a:t>
            </a:r>
            <a:endParaRPr lang="en-US" altLang="zh-CN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Text Box 25">
            <a:extLst>
              <a:ext uri="{FF2B5EF4-FFF2-40B4-BE49-F238E27FC236}">
                <a16:creationId xmlns:a16="http://schemas.microsoft.com/office/drawing/2014/main" id="{D7CCE6CA-F53E-DA4E-9B25-16CB96808A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0734" y="2480888"/>
            <a:ext cx="1219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kumimoji="1" sz="32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qīhú</a:t>
            </a:r>
            <a:endParaRPr lang="en-US" altLang="zh-CN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4" name="Text Box 26">
            <a:extLst>
              <a:ext uri="{FF2B5EF4-FFF2-40B4-BE49-F238E27FC236}">
                <a16:creationId xmlns:a16="http://schemas.microsoft.com/office/drawing/2014/main" id="{5D594556-6CC7-6A45-8DB7-EB2878A553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0347" y="3086187"/>
            <a:ext cx="22860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kumimoji="1" sz="32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zhézhé</a:t>
            </a:r>
            <a:endParaRPr lang="en-US" altLang="zh-CN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5" name="Text Box 27">
            <a:extLst>
              <a:ext uri="{FF2B5EF4-FFF2-40B4-BE49-F238E27FC236}">
                <a16:creationId xmlns:a16="http://schemas.microsoft.com/office/drawing/2014/main" id="{BADC8272-3740-F544-8397-CFD8A751C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60520" y="3060325"/>
            <a:ext cx="24479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kumimoji="1" sz="32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chēnɡhónɡ</a:t>
            </a:r>
            <a:endParaRPr lang="en-US" altLang="zh-CN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6" name="Text Box 28">
            <a:extLst>
              <a:ext uri="{FF2B5EF4-FFF2-40B4-BE49-F238E27FC236}">
                <a16:creationId xmlns:a16="http://schemas.microsoft.com/office/drawing/2014/main" id="{38251CE7-DA66-6F43-A992-C8189AFB18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9030" y="3664294"/>
            <a:ext cx="863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kumimoji="1" sz="32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xià</a:t>
            </a:r>
            <a:endParaRPr lang="en-US" altLang="zh-CN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7" name="Text Box 29">
            <a:extLst>
              <a:ext uri="{FF2B5EF4-FFF2-40B4-BE49-F238E27FC236}">
                <a16:creationId xmlns:a16="http://schemas.microsoft.com/office/drawing/2014/main" id="{18EFC0A6-EA5F-2649-AA09-9B232B753C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4114" y="4233214"/>
            <a:ext cx="1905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kumimoji="1" sz="32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kuǎnkǎn</a:t>
            </a:r>
            <a:endParaRPr lang="en-US" altLang="zh-CN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8" name="Text Box 30">
            <a:extLst>
              <a:ext uri="{FF2B5EF4-FFF2-40B4-BE49-F238E27FC236}">
                <a16:creationId xmlns:a16="http://schemas.microsoft.com/office/drawing/2014/main" id="{6A3AF981-C2E6-F44A-B4F8-073EF3AB6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11249" y="4217684"/>
            <a:ext cx="138620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32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tānɡtà</a:t>
            </a:r>
            <a:endParaRPr lang="en-US" altLang="zh-CN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9" name="Text Box 31">
            <a:extLst>
              <a:ext uri="{FF2B5EF4-FFF2-40B4-BE49-F238E27FC236}">
                <a16:creationId xmlns:a16="http://schemas.microsoft.com/office/drawing/2014/main" id="{D5BE08FD-FFA3-244D-AC2A-4576B09331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1547" y="3659701"/>
            <a:ext cx="1066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kumimoji="1" sz="32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zhì</a:t>
            </a:r>
            <a:endParaRPr lang="en-US" altLang="zh-CN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0" name="Text Box 32">
            <a:extLst>
              <a:ext uri="{FF2B5EF4-FFF2-40B4-BE49-F238E27FC236}">
                <a16:creationId xmlns:a16="http://schemas.microsoft.com/office/drawing/2014/main" id="{F915403E-6089-2748-803D-910970CB97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2665" y="3679749"/>
            <a:ext cx="13716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kumimoji="1" sz="32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wúyì</a:t>
            </a:r>
            <a:endParaRPr lang="en-US" altLang="zh-CN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1" name="Text Box 33">
            <a:extLst>
              <a:ext uri="{FF2B5EF4-FFF2-40B4-BE49-F238E27FC236}">
                <a16:creationId xmlns:a16="http://schemas.microsoft.com/office/drawing/2014/main" id="{E85F7B2E-0994-C94F-BCB8-E2D4E47E68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883" y="4777141"/>
            <a:ext cx="9001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kumimoji="1" sz="32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xué</a:t>
            </a:r>
            <a:endParaRPr lang="zh-CN" alt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2" name="Text Box 34">
            <a:extLst>
              <a:ext uri="{FF2B5EF4-FFF2-40B4-BE49-F238E27FC236}">
                <a16:creationId xmlns:a16="http://schemas.microsoft.com/office/drawing/2014/main" id="{DDDB6578-9FD9-D94F-9746-7057243425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1745" y="4791782"/>
            <a:ext cx="863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kumimoji="1" sz="32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xià</a:t>
            </a:r>
            <a:endParaRPr lang="zh-CN" alt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3" name="Text Box 36">
            <a:extLst>
              <a:ext uri="{FF2B5EF4-FFF2-40B4-BE49-F238E27FC236}">
                <a16:creationId xmlns:a16="http://schemas.microsoft.com/office/drawing/2014/main" id="{465B8CCD-3E88-BF43-8167-E8AC326B50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29167" y="4834959"/>
            <a:ext cx="9366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kumimoji="1" sz="32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yuè</a:t>
            </a:r>
            <a:endParaRPr lang="zh-CN" alt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8150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470391" y="398033"/>
            <a:ext cx="664855" cy="2624866"/>
            <a:chOff x="470391" y="398033"/>
            <a:chExt cx="664855" cy="2624866"/>
          </a:xfrm>
        </p:grpSpPr>
        <p:sp>
          <p:nvSpPr>
            <p:cNvPr id="4" name="文本框 3"/>
            <p:cNvSpPr txBox="1"/>
            <p:nvPr/>
          </p:nvSpPr>
          <p:spPr>
            <a:xfrm>
              <a:off x="470391" y="957432"/>
              <a:ext cx="353943" cy="20654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100" b="1" cap="all">
                  <a:solidFill>
                    <a:srgbClr val="E4E4E4"/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mount</a:t>
              </a:r>
              <a:endParaRPr lang="zh-CN" altLang="en-US" sz="1100" b="1" cap="all">
                <a:solidFill>
                  <a:srgbClr val="E4E4E4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81303" y="398033"/>
              <a:ext cx="353943" cy="214640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100" b="1" cap="all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mount</a:t>
              </a:r>
              <a:endParaRPr lang="zh-CN" altLang="en-US" sz="1100" b="1" cap="all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556597" y="664621"/>
            <a:ext cx="461665" cy="21726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文体知识介绍</a:t>
            </a:r>
          </a:p>
        </p:txBody>
      </p:sp>
      <p:grpSp>
        <p:nvGrpSpPr>
          <p:cNvPr id="8" name="组合 7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194837" y="4674187"/>
            <a:ext cx="130371" cy="1520893"/>
            <a:chOff x="338379" y="1016994"/>
            <a:chExt cx="130371" cy="1520893"/>
          </a:xfrm>
        </p:grpSpPr>
        <p:sp>
          <p:nvSpPr>
            <p:cNvPr id="9" name="矩形 8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18" name="图片 17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62" t="1949" r="22076" b="8806"/>
          <a:stretch>
            <a:fillRect/>
          </a:stretch>
        </p:blipFill>
        <p:spPr>
          <a:xfrm>
            <a:off x="1443789" y="1238251"/>
            <a:ext cx="2899611" cy="4693318"/>
          </a:xfrm>
          <a:custGeom>
            <a:gdLst>
              <a:gd name="connsiteX0" fmla="*/ 0 w 4652211"/>
              <a:gd name="connsiteY0" fmla="*/ 0 h 4692315"/>
              <a:gd name="connsiteX1" fmla="*/ 4652211 w 4652211"/>
              <a:gd name="connsiteY1" fmla="*/ 0 h 4692315"/>
              <a:gd name="connsiteX2" fmla="*/ 4652211 w 4652211"/>
              <a:gd name="connsiteY2" fmla="*/ 4692315 h 4692315"/>
              <a:gd name="connsiteX3" fmla="*/ 0 w 4652211"/>
              <a:gd name="connsiteY3" fmla="*/ 4692315 h 469231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52211" h="4692315">
                <a:moveTo>
                  <a:pt x="0" y="0"/>
                </a:moveTo>
                <a:lnTo>
                  <a:pt x="4652211" y="0"/>
                </a:lnTo>
                <a:lnTo>
                  <a:pt x="4652211" y="4692315"/>
                </a:lnTo>
                <a:lnTo>
                  <a:pt x="0" y="4692315"/>
                </a:lnTo>
                <a:close/>
              </a:path>
            </a:pathLst>
          </a:custGeom>
        </p:spPr>
      </p:pic>
      <p:sp>
        <p:nvSpPr>
          <p:cNvPr id="20" name="文本框 19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2048928" y="1427769"/>
            <a:ext cx="1689331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3600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游记</a:t>
            </a: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6AA7E89-AC91-0444-9C2E-846CF6F8D2D7}"/>
              </a:ext>
            </a:extLst>
          </p:cNvPr>
          <p:cNvSpPr txBox="1"/>
          <p:nvPr/>
        </p:nvSpPr>
        <p:spPr>
          <a:xfrm>
            <a:off x="4572312" y="2195366"/>
            <a:ext cx="7063091" cy="277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顾名思义，指记述游览经历的文章。游记有带议论色彩的，如范仲淹的</a:t>
            </a:r>
            <a:r>
              <a:rPr kumimoji="1" lang="en-US" altLang="zh-CN" sz="2400">
                <a:latin typeface="FangSong" panose="02010609060101010101" pitchFamily="49" charset="-122"/>
                <a:ea typeface="FangSong" panose="02010609060101010101" pitchFamily="49" charset="-122"/>
              </a:rPr>
              <a:t>《</a:t>
            </a:r>
            <a:r>
              <a:rPr kumimoji="1"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岳阳楼记</a:t>
            </a:r>
            <a:r>
              <a:rPr kumimoji="1" lang="en-US" altLang="zh-CN" sz="2400">
                <a:latin typeface="FangSong" panose="02010609060101010101" pitchFamily="49" charset="-122"/>
                <a:ea typeface="FangSong" panose="02010609060101010101" pitchFamily="49" charset="-122"/>
              </a:rPr>
              <a:t>》</a:t>
            </a:r>
            <a:r>
              <a:rPr kumimoji="1"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、王安石</a:t>
            </a:r>
            <a:r>
              <a:rPr kumimoji="1" lang="en-US" altLang="zh-CN" sz="2400">
                <a:latin typeface="FangSong" panose="02010609060101010101" pitchFamily="49" charset="-122"/>
                <a:ea typeface="FangSong" panose="02010609060101010101" pitchFamily="49" charset="-122"/>
              </a:rPr>
              <a:t>《</a:t>
            </a:r>
            <a:r>
              <a:rPr kumimoji="1"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游褒禅山记</a:t>
            </a:r>
            <a:r>
              <a:rPr kumimoji="1" lang="en-US" altLang="zh-CN" sz="2400">
                <a:latin typeface="FangSong" panose="02010609060101010101" pitchFamily="49" charset="-122"/>
                <a:ea typeface="FangSong" panose="02010609060101010101" pitchFamily="49" charset="-122"/>
              </a:rPr>
              <a:t>》</a:t>
            </a:r>
            <a:r>
              <a:rPr kumimoji="1"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；有带科学色彩的，如郦道元的</a:t>
            </a:r>
            <a:r>
              <a:rPr kumimoji="1" lang="en-US" altLang="zh-CN" sz="2400">
                <a:latin typeface="FangSong" panose="02010609060101010101" pitchFamily="49" charset="-122"/>
                <a:ea typeface="FangSong" panose="02010609060101010101" pitchFamily="49" charset="-122"/>
              </a:rPr>
              <a:t>《</a:t>
            </a:r>
            <a:r>
              <a:rPr kumimoji="1"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三峡</a:t>
            </a:r>
            <a:r>
              <a:rPr kumimoji="1" lang="en-US" altLang="zh-CN" sz="2400">
                <a:latin typeface="FangSong" panose="02010609060101010101" pitchFamily="49" charset="-122"/>
                <a:ea typeface="FangSong" panose="02010609060101010101" pitchFamily="49" charset="-122"/>
              </a:rPr>
              <a:t>》</a:t>
            </a:r>
            <a:r>
              <a:rPr kumimoji="1"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；有带抒情色彩的，如柳宗元的</a:t>
            </a:r>
            <a:r>
              <a:rPr kumimoji="1" lang="en-US" altLang="zh-CN" sz="2400">
                <a:latin typeface="FangSong" panose="02010609060101010101" pitchFamily="49" charset="-122"/>
                <a:ea typeface="FangSong" panose="02010609060101010101" pitchFamily="49" charset="-122"/>
              </a:rPr>
              <a:t>《</a:t>
            </a:r>
            <a:r>
              <a:rPr kumimoji="1"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小石潭记</a:t>
            </a:r>
            <a:r>
              <a:rPr kumimoji="1" lang="en-US" altLang="zh-CN" sz="2400">
                <a:latin typeface="FangSong" panose="02010609060101010101" pitchFamily="49" charset="-122"/>
                <a:ea typeface="FangSong" panose="02010609060101010101" pitchFamily="49" charset="-122"/>
              </a:rPr>
              <a:t>》</a:t>
            </a:r>
            <a:r>
              <a:rPr kumimoji="1"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、欧阳修的</a:t>
            </a:r>
            <a:r>
              <a:rPr kumimoji="1" lang="en-US" altLang="zh-CN" sz="2400">
                <a:latin typeface="FangSong" panose="02010609060101010101" pitchFamily="49" charset="-122"/>
                <a:ea typeface="FangSong" panose="02010609060101010101" pitchFamily="49" charset="-122"/>
              </a:rPr>
              <a:t>《</a:t>
            </a:r>
            <a:r>
              <a:rPr kumimoji="1"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醉翁亭记</a:t>
            </a:r>
            <a:r>
              <a:rPr kumimoji="1" lang="en-US" altLang="zh-CN" sz="2400">
                <a:latin typeface="FangSong" panose="02010609060101010101" pitchFamily="49" charset="-122"/>
                <a:ea typeface="FangSong" panose="02010609060101010101" pitchFamily="49" charset="-122"/>
              </a:rPr>
              <a:t>》《</a:t>
            </a:r>
            <a:r>
              <a:rPr kumimoji="1"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丰乐亭记</a:t>
            </a:r>
            <a:r>
              <a:rPr kumimoji="1" lang="en-US" altLang="zh-CN" sz="2400">
                <a:latin typeface="FangSong" panose="02010609060101010101" pitchFamily="49" charset="-122"/>
                <a:ea typeface="FangSong" panose="02010609060101010101" pitchFamily="49" charset="-122"/>
              </a:rPr>
              <a:t>》</a:t>
            </a:r>
            <a:r>
              <a:rPr kumimoji="1"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550659490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46" t="8519" r="29359" b="8519"/>
          <a:stretch>
            <a:fillRect/>
          </a:stretch>
        </p:blipFill>
        <p:spPr>
          <a:xfrm>
            <a:off x="9668107" y="584200"/>
            <a:ext cx="2523893" cy="5689600"/>
          </a:xfrm>
          <a:custGeom>
            <a:gdLst>
              <a:gd name="connsiteX0" fmla="*/ 0 w 2523893"/>
              <a:gd name="connsiteY0" fmla="*/ 0 h 5689600"/>
              <a:gd name="connsiteX1" fmla="*/ 2523893 w 2523893"/>
              <a:gd name="connsiteY1" fmla="*/ 0 h 5689600"/>
              <a:gd name="connsiteX2" fmla="*/ 2523893 w 2523893"/>
              <a:gd name="connsiteY2" fmla="*/ 5689600 h 5689600"/>
              <a:gd name="connsiteX3" fmla="*/ 0 w 2523893"/>
              <a:gd name="connsiteY3" fmla="*/ 5689600 h 56896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3893" h="5689600">
                <a:moveTo>
                  <a:pt x="0" y="0"/>
                </a:moveTo>
                <a:lnTo>
                  <a:pt x="2523893" y="0"/>
                </a:lnTo>
                <a:lnTo>
                  <a:pt x="2523893" y="5689600"/>
                </a:lnTo>
                <a:lnTo>
                  <a:pt x="0" y="5689600"/>
                </a:lnTo>
                <a:close/>
              </a:path>
            </a:pathLst>
          </a:custGeom>
        </p:spPr>
      </p:pic>
      <p:sp>
        <p:nvSpPr>
          <p:cNvPr id="16" name="矩形 1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6188927" y="3429000"/>
            <a:ext cx="4962293" cy="20127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7" name="文本框 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147558" y="219743"/>
            <a:ext cx="4922409" cy="450892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en-US" altLang="zh-CN" sz="28700" b="1">
                <a:solidFill>
                  <a:srgbClr val="E7E7E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03</a:t>
            </a:r>
            <a:endParaRPr lang="zh-CN" altLang="en-US" sz="28700" b="1">
              <a:solidFill>
                <a:srgbClr val="E7E7E7"/>
              </a:solidFill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1" name="矩形 1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1528928" y="2684028"/>
            <a:ext cx="3312982" cy="194195"/>
          </a:xfrm>
          <a:prstGeom prst="rect">
            <a:avLst/>
          </a:prstGeom>
          <a:solidFill>
            <a:srgbClr val="33485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" name="文本框 3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6938137" y="3583894"/>
            <a:ext cx="3463871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3600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研读文本</a:t>
            </a:r>
          </a:p>
        </p:txBody>
      </p:sp>
      <p:sp>
        <p:nvSpPr>
          <p:cNvPr id="5" name="文本框 4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440299" y="5064279"/>
            <a:ext cx="4401611" cy="2616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en-US" altLang="zh-CN" sz="1100" b="1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Blue Saturday</a:t>
            </a:r>
            <a:endParaRPr lang="zh-CN" altLang="en-US" sz="1100" b="1">
              <a:solidFill>
                <a:srgbClr val="334857"/>
              </a:solidFill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" name="文本框 14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6686828" y="4230225"/>
            <a:ext cx="4242882" cy="123001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2000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疏通文意</a:t>
            </a:r>
            <a:endParaRPr lang="en-US" altLang="zh-CN" sz="2000">
              <a:solidFill>
                <a:srgbClr val="334857"/>
              </a:solidFill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  <a:p>
            <a:pPr algn="r">
              <a:lnSpc>
                <a:spcPct val="200000"/>
              </a:lnSpc>
            </a:pPr>
            <a:r>
              <a:rPr lang="zh-CN" altLang="en-US" sz="2000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问题探究</a:t>
            </a:r>
            <a:endParaRPr lang="en-US" altLang="zh-CN" sz="2000">
              <a:solidFill>
                <a:srgbClr val="334857"/>
              </a:solidFill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5565479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" name="图片 29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" t="2983" r="1228" b="2826"/>
          <a:stretch>
            <a:fillRect/>
          </a:stretch>
        </p:blipFill>
        <p:spPr>
          <a:xfrm flipH="1">
            <a:off x="-1888940" y="0"/>
            <a:ext cx="4558963" cy="6858000"/>
          </a:xfrm>
          <a:custGeom>
            <a:gdLst>
              <a:gd name="connsiteX0" fmla="*/ 0 w 6095999"/>
              <a:gd name="connsiteY0" fmla="*/ 0 h 6858000"/>
              <a:gd name="connsiteX1" fmla="*/ 6095999 w 6095999"/>
              <a:gd name="connsiteY1" fmla="*/ 0 h 6858000"/>
              <a:gd name="connsiteX2" fmla="*/ 6095999 w 6095999"/>
              <a:gd name="connsiteY2" fmla="*/ 6858000 h 6858000"/>
              <a:gd name="connsiteX3" fmla="*/ 0 w 6095999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5999" h="6858000">
                <a:moveTo>
                  <a:pt x="0" y="0"/>
                </a:moveTo>
                <a:lnTo>
                  <a:pt x="6095999" y="0"/>
                </a:lnTo>
                <a:lnTo>
                  <a:pt x="6095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8" name="组合 7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671087" y="4710661"/>
            <a:ext cx="130371" cy="1520893"/>
            <a:chOff x="338379" y="1016994"/>
            <a:chExt cx="130371" cy="1520893"/>
          </a:xfrm>
        </p:grpSpPr>
        <p:sp>
          <p:nvSpPr>
            <p:cNvPr id="9" name="矩形 8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矩形 2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632166" y="403808"/>
            <a:ext cx="1508760" cy="398322"/>
          </a:xfrm>
          <a:prstGeom prst="rect">
            <a:avLst/>
          </a:prstGeom>
          <a:solidFill>
            <a:srgbClr val="334857"/>
          </a:solidFill>
          <a:ln w="47625">
            <a:solidFill>
              <a:srgbClr val="3348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7" name="文本框 2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613116" y="437353"/>
            <a:ext cx="150876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第一段</a:t>
            </a: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6CA1E8-DB6B-0F4C-9B0A-14295D44C072}"/>
              </a:ext>
            </a:extLst>
          </p:cNvPr>
          <p:cNvSpPr txBox="1"/>
          <p:nvPr/>
        </p:nvSpPr>
        <p:spPr>
          <a:xfrm>
            <a:off x="2857544" y="1764121"/>
            <a:ext cx="9182056" cy="3329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    </a:t>
            </a:r>
            <a:r>
              <a:rPr lang="en-US" altLang="zh-CN" sz="2400">
                <a:latin typeface="FangSong" panose="02010609060101010101" pitchFamily="49" charset="-122"/>
                <a:ea typeface="FangSong" panose="02010609060101010101" pitchFamily="49" charset="-122"/>
              </a:rPr>
              <a:t>《</a:t>
            </a: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水经</a:t>
            </a:r>
            <a:r>
              <a:rPr lang="en-US" altLang="zh-CN" sz="2400">
                <a:latin typeface="FangSong" panose="02010609060101010101" pitchFamily="49" charset="-122"/>
                <a:ea typeface="FangSong" panose="02010609060101010101" pitchFamily="49" charset="-122"/>
              </a:rPr>
              <a:t>》</a:t>
            </a: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云：“彭蠡</a:t>
            </a:r>
            <a:r>
              <a:rPr lang="en-US" altLang="zh-CN" sz="2400" err="1">
                <a:latin typeface="Times New Roman" panose="02020603050405020304" pitchFamily="18" charset="0"/>
                <a:ea typeface="FangSong" panose="02010609060101010101" pitchFamily="49" charset="-122"/>
                <a:cs typeface="Times New Roman" panose="02020603050405020304" pitchFamily="18" charset="0"/>
              </a:rPr>
              <a:t>lǐ</a:t>
            </a: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之口有石钟山焉。”郦元以为下临深潭，微风鼓浪，水石相搏，声如洪钟。是说也，人常疑之。今以钟磬</a:t>
            </a:r>
            <a:r>
              <a:rPr lang="en-US" altLang="zh-CN" sz="2400">
                <a:latin typeface="Times New Roman" panose="02020603050405020304" pitchFamily="18" charset="0"/>
                <a:ea typeface="FangSong" panose="02010609060101010101" pitchFamily="49" charset="-122"/>
                <a:cs typeface="Times New Roman" panose="02020603050405020304" pitchFamily="18" charset="0"/>
              </a:rPr>
              <a:t>q</a:t>
            </a:r>
            <a:r>
              <a:rPr lang="zh-CN" altLang="zh-CN" sz="2400">
                <a:latin typeface="Times New Roman" panose="02020603050405020304" pitchFamily="18" charset="0"/>
                <a:ea typeface="FangSong" panose="02010609060101010101" pitchFamily="49" charset="-122"/>
                <a:cs typeface="Times New Roman" panose="02020603050405020304" pitchFamily="18" charset="0"/>
              </a:rPr>
              <a:t>ì</a:t>
            </a:r>
            <a:r>
              <a:rPr lang="en-US" altLang="zh-CN" sz="2400">
                <a:latin typeface="Times New Roman" panose="02020603050405020304" pitchFamily="18" charset="0"/>
                <a:ea typeface="FangSong" panose="02010609060101010101" pitchFamily="49" charset="-122"/>
                <a:cs typeface="Times New Roman" panose="02020603050405020304" pitchFamily="18" charset="0"/>
              </a:rPr>
              <a:t>ng</a:t>
            </a: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置水中，虽大风浪不能鸣也，而况石乎！至唐李渤始访其遗踪，得双石于潭上，扣而聆之，南声函胡</a:t>
            </a:r>
            <a:r>
              <a:rPr lang="en-US" altLang="zh-CN" sz="2400" err="1">
                <a:latin typeface="Times New Roman" panose="02020603050405020304" pitchFamily="18" charset="0"/>
                <a:ea typeface="FangSong" panose="02010609060101010101" pitchFamily="49" charset="-122"/>
                <a:cs typeface="Times New Roman" panose="02020603050405020304" pitchFamily="18" charset="0"/>
              </a:rPr>
              <a:t>hán hu </a:t>
            </a: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，北音清越，桴</a:t>
            </a:r>
            <a:r>
              <a:rPr lang="en-US" altLang="zh-CN" sz="2400">
                <a:latin typeface="Times New Roman" panose="02020603050405020304" pitchFamily="18" charset="0"/>
                <a:ea typeface="FangSong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zh-CN" sz="2400">
                <a:latin typeface="Times New Roman" panose="02020603050405020304" pitchFamily="18" charset="0"/>
                <a:ea typeface="FangSong" panose="02010609060101010101" pitchFamily="49" charset="-122"/>
                <a:cs typeface="Times New Roman" panose="02020603050405020304" pitchFamily="18" charset="0"/>
              </a:rPr>
              <a:t>ú</a:t>
            </a: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止响腾，余韵徐歇。自以为得之矣。然是说也，余尤疑之。石之铿然有声者，所在皆是也，而此独以钟名，何哉？</a:t>
            </a:r>
            <a:endParaRPr kumimoji="1" lang="zh-CN" altLang="en-US" sz="2400"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9DB46FE-97F6-BE4A-A060-142FF0BCA4A5}"/>
              </a:ext>
            </a:extLst>
          </p:cNvPr>
          <p:cNvSpPr txBox="1"/>
          <p:nvPr/>
        </p:nvSpPr>
        <p:spPr>
          <a:xfrm>
            <a:off x="3095629" y="360409"/>
            <a:ext cx="2095500" cy="523220"/>
          </a:xfrm>
          <a:prstGeom prst="rect">
            <a:avLst/>
          </a:prstGeom>
          <a:noFill/>
          <a:effectLst>
            <a:reflection blurRad="63500" stA="69000" endPos="650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kumimoji="1" lang="zh-CN" altLang="en-US" sz="2800">
                <a:solidFill>
                  <a:schemeClr val="accent5">
                    <a:lumMod val="50000"/>
                  </a:schemeClr>
                </a:solidFill>
                <a:latin typeface="STLiti" panose="02010800040101010101" pitchFamily="2" charset="-122"/>
                <a:ea typeface="STLiti" panose="02010800040101010101" pitchFamily="2" charset="-122"/>
              </a:rPr>
              <a:t>整段范读</a:t>
            </a:r>
          </a:p>
        </p:txBody>
      </p:sp>
    </p:spTree>
    <p:extLst>
      <p:ext uri="{BB962C8B-B14F-4D97-AF65-F5344CB8AC3E}">
        <p14:creationId xmlns:p14="http://schemas.microsoft.com/office/powerpoint/2010/main" val="3896728042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4" name="图片 43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0" y="0"/>
            <a:ext cx="12192000" cy="6847728"/>
          </a:xfrm>
          <a:prstGeom prst="rect">
            <a:avLst/>
          </a:prstGeom>
        </p:spPr>
      </p:pic>
      <p:sp>
        <p:nvSpPr>
          <p:cNvPr id="13" name="文本框 12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8420542" y="584200"/>
            <a:ext cx="1538883" cy="26496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8800">
                <a:ln w="38100">
                  <a:noFill/>
                </a:ln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目录</a:t>
            </a:r>
          </a:p>
        </p:txBody>
      </p:sp>
      <p:grpSp>
        <p:nvGrpSpPr>
          <p:cNvPr id="20" name="组合 19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949075" y="2548959"/>
            <a:ext cx="828713" cy="3098228"/>
            <a:chOff x="1201067" y="1641041"/>
            <a:chExt cx="828713" cy="3098228"/>
          </a:xfrm>
        </p:grpSpPr>
        <p:sp>
          <p:nvSpPr>
            <p:cNvPr id="17" name="矩形 16"/>
            <p:cNvSpPr/>
            <p:nvPr/>
          </p:nvSpPr>
          <p:spPr>
            <a:xfrm>
              <a:off x="1282229" y="4472877"/>
              <a:ext cx="637145" cy="266392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201067" y="1641041"/>
              <a:ext cx="492443" cy="270173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000">
                  <a:solidFill>
                    <a:srgbClr val="334857"/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知人论世看苏轼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675837" y="2354146"/>
              <a:ext cx="353943" cy="196633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100" b="1">
                  <a:solidFill>
                    <a:srgbClr val="334857"/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Blue Saturday</a:t>
              </a:r>
              <a:endParaRPr lang="zh-CN" altLang="en-US" sz="1100" b="1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组合 2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2490379" y="2548959"/>
            <a:ext cx="828688" cy="3098228"/>
            <a:chOff x="1201092" y="1641041"/>
            <a:chExt cx="828688" cy="3098228"/>
          </a:xfrm>
        </p:grpSpPr>
        <p:sp>
          <p:nvSpPr>
            <p:cNvPr id="22" name="矩形 21"/>
            <p:cNvSpPr/>
            <p:nvPr/>
          </p:nvSpPr>
          <p:spPr>
            <a:xfrm>
              <a:off x="1282229" y="4472877"/>
              <a:ext cx="637145" cy="266392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201092" y="1641041"/>
              <a:ext cx="492443" cy="270173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000">
                  <a:solidFill>
                    <a:srgbClr val="334857"/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初读课文晓音律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675837" y="2354146"/>
              <a:ext cx="353943" cy="196633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100" b="1">
                  <a:solidFill>
                    <a:srgbClr val="334857"/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Blue Saturday</a:t>
              </a:r>
              <a:endParaRPr lang="zh-CN" altLang="en-US" sz="1100" b="1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24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4031703" y="2548959"/>
            <a:ext cx="828643" cy="3098228"/>
            <a:chOff x="1201137" y="1641041"/>
            <a:chExt cx="828643" cy="3098228"/>
          </a:xfrm>
        </p:grpSpPr>
        <p:sp>
          <p:nvSpPr>
            <p:cNvPr id="26" name="矩形 25"/>
            <p:cNvSpPr/>
            <p:nvPr/>
          </p:nvSpPr>
          <p:spPr>
            <a:xfrm>
              <a:off x="1282229" y="4472877"/>
              <a:ext cx="637145" cy="266392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201137" y="1641041"/>
              <a:ext cx="492443" cy="270173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000">
                  <a:solidFill>
                    <a:srgbClr val="334857"/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文本探究通旨意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675837" y="2354146"/>
              <a:ext cx="353943" cy="196633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100" b="1">
                  <a:solidFill>
                    <a:srgbClr val="334857"/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Blue Saturday</a:t>
              </a:r>
              <a:endParaRPr lang="zh-CN" altLang="en-US" sz="1100" b="1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5572946" y="2548959"/>
            <a:ext cx="828679" cy="3098228"/>
            <a:chOff x="1201101" y="1641041"/>
            <a:chExt cx="828679" cy="3098228"/>
          </a:xfrm>
        </p:grpSpPr>
        <p:sp>
          <p:nvSpPr>
            <p:cNvPr id="30" name="矩形 29"/>
            <p:cNvSpPr/>
            <p:nvPr/>
          </p:nvSpPr>
          <p:spPr>
            <a:xfrm>
              <a:off x="1282229" y="4472877"/>
              <a:ext cx="637145" cy="266392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201101" y="1641041"/>
              <a:ext cx="492443" cy="270173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000">
                  <a:solidFill>
                    <a:srgbClr val="334857"/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高屋建瓴得法门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675837" y="2354146"/>
              <a:ext cx="353943" cy="196633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100" b="1">
                  <a:solidFill>
                    <a:srgbClr val="334857"/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Blue Saturday</a:t>
              </a:r>
              <a:endParaRPr lang="zh-CN" altLang="en-US" sz="1100" b="1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2D3A7A07-2E12-E747-B2DA-C43D3D7DEA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1500" y="62707"/>
            <a:ext cx="1460500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045231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" name="图片 29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" t="2983" r="1228" b="2826"/>
          <a:stretch>
            <a:fillRect/>
          </a:stretch>
        </p:blipFill>
        <p:spPr>
          <a:xfrm flipH="1">
            <a:off x="-1888940" y="0"/>
            <a:ext cx="4558963" cy="6858000"/>
          </a:xfrm>
          <a:custGeom>
            <a:gdLst>
              <a:gd name="connsiteX0" fmla="*/ 0 w 6095999"/>
              <a:gd name="connsiteY0" fmla="*/ 0 h 6858000"/>
              <a:gd name="connsiteX1" fmla="*/ 6095999 w 6095999"/>
              <a:gd name="connsiteY1" fmla="*/ 0 h 6858000"/>
              <a:gd name="connsiteX2" fmla="*/ 6095999 w 6095999"/>
              <a:gd name="connsiteY2" fmla="*/ 6858000 h 6858000"/>
              <a:gd name="connsiteX3" fmla="*/ 0 w 6095999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5999" h="6858000">
                <a:moveTo>
                  <a:pt x="0" y="0"/>
                </a:moveTo>
                <a:lnTo>
                  <a:pt x="6095999" y="0"/>
                </a:lnTo>
                <a:lnTo>
                  <a:pt x="6095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8" name="组合 7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671087" y="4710661"/>
            <a:ext cx="130371" cy="1520893"/>
            <a:chOff x="338379" y="1016994"/>
            <a:chExt cx="130371" cy="1520893"/>
          </a:xfrm>
        </p:grpSpPr>
        <p:sp>
          <p:nvSpPr>
            <p:cNvPr id="9" name="矩形 8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矩形 2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632166" y="403808"/>
            <a:ext cx="1508760" cy="398322"/>
          </a:xfrm>
          <a:prstGeom prst="rect">
            <a:avLst/>
          </a:prstGeom>
          <a:solidFill>
            <a:srgbClr val="334857"/>
          </a:solidFill>
          <a:ln w="47625">
            <a:solidFill>
              <a:srgbClr val="3348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7" name="文本框 2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613116" y="437353"/>
            <a:ext cx="150876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第一段</a:t>
            </a: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9" name="Rectangle 2">
            <a:extLst>
              <a:ext uri="{FF2B5EF4-FFF2-40B4-BE49-F238E27FC236}">
                <a16:creationId xmlns:a16="http://schemas.microsoft.com/office/drawing/2014/main" id="{8BA11718-5CCD-5347-BF65-BDF68F44EF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5828" y="4290318"/>
            <a:ext cx="8869150" cy="1667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5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译文：</a:t>
            </a:r>
            <a:r>
              <a:rPr kumimoji="0" lang="en-US" altLang="zh-CN" sz="2400" b="0">
                <a:solidFill>
                  <a:schemeClr val="accent5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《</a:t>
            </a:r>
            <a:r>
              <a:rPr kumimoji="0" lang="zh-CN" altLang="en-US" sz="2400" b="0">
                <a:solidFill>
                  <a:schemeClr val="accent5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水经</a:t>
            </a:r>
            <a:r>
              <a:rPr kumimoji="0" lang="en-US" altLang="zh-CN" sz="2400" b="0">
                <a:solidFill>
                  <a:schemeClr val="accent5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》</a:t>
            </a:r>
            <a:r>
              <a:rPr kumimoji="0" lang="zh-CN" altLang="en-US" sz="2400" b="0">
                <a:solidFill>
                  <a:schemeClr val="accent5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上记载：“鄱阳湖的出口处有座石钟山在那里。”郦道元认为（这座山）的下面紧挨着深水潭，微风振动波浪，使水和石头互相拍打，发出的声音像大钟一样。</a:t>
            </a:r>
          </a:p>
        </p:txBody>
      </p:sp>
      <p:sp>
        <p:nvSpPr>
          <p:cNvPr id="20" name="Rectangle 3">
            <a:extLst>
              <a:ext uri="{FF2B5EF4-FFF2-40B4-BE49-F238E27FC236}">
                <a16:creationId xmlns:a16="http://schemas.microsoft.com/office/drawing/2014/main" id="{22B27D6F-4BDD-7F48-8499-D7B8E43323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9990" y="343035"/>
            <a:ext cx="9140825" cy="1113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latin typeface="+mn-ea"/>
                <a:ea typeface="+mn-ea"/>
              </a:rPr>
              <a:t>   </a:t>
            </a:r>
            <a:r>
              <a:rPr kumimoji="0" lang="en-US" altLang="zh-CN" sz="2400" b="0">
                <a:latin typeface="+mn-ea"/>
                <a:ea typeface="+mn-ea"/>
              </a:rPr>
              <a:t>《</a:t>
            </a:r>
            <a:r>
              <a:rPr kumimoji="0" lang="zh-CN" altLang="en-US" sz="2400" b="0">
                <a:latin typeface="+mn-ea"/>
                <a:ea typeface="+mn-ea"/>
              </a:rPr>
              <a:t>水经</a:t>
            </a:r>
            <a:r>
              <a:rPr kumimoji="0" lang="en-US" altLang="zh-CN" sz="2400" b="0">
                <a:latin typeface="+mn-ea"/>
                <a:ea typeface="+mn-ea"/>
              </a:rPr>
              <a:t>》</a:t>
            </a:r>
            <a:r>
              <a:rPr kumimoji="0" lang="zh-CN" altLang="en-US" sz="2400" b="0">
                <a:latin typeface="+mn-ea"/>
                <a:ea typeface="+mn-ea"/>
              </a:rPr>
              <a:t>云：“彭蠡</a:t>
            </a:r>
            <a:r>
              <a:rPr lang="en-US" altLang="zh-CN" sz="2400" b="0" err="1">
                <a:latin typeface="+mn-ea"/>
                <a:ea typeface="+mn-ea"/>
              </a:rPr>
              <a:t>lǐ</a:t>
            </a:r>
            <a:r>
              <a:rPr kumimoji="0" lang="zh-CN" altLang="en-US" sz="2400" b="0">
                <a:latin typeface="+mn-ea"/>
                <a:ea typeface="+mn-ea"/>
              </a:rPr>
              <a:t>之口有石钟山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焉</a:t>
            </a:r>
            <a:r>
              <a:rPr kumimoji="0" lang="zh-CN" altLang="en-US" sz="2400" b="0">
                <a:latin typeface="+mn-ea"/>
                <a:ea typeface="+mn-ea"/>
              </a:rPr>
              <a:t>。”郦元以为下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临</a:t>
            </a:r>
            <a:r>
              <a:rPr kumimoji="0" lang="zh-CN" altLang="en-US" sz="2400" b="0">
                <a:latin typeface="+mn-ea"/>
                <a:ea typeface="+mn-ea"/>
              </a:rPr>
              <a:t>深潭，微风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鼓</a:t>
            </a:r>
            <a:r>
              <a:rPr kumimoji="0" lang="zh-CN" altLang="en-US" sz="2400" b="0">
                <a:latin typeface="+mn-ea"/>
                <a:ea typeface="+mn-ea"/>
              </a:rPr>
              <a:t>浪，水石相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搏</a:t>
            </a:r>
            <a:r>
              <a:rPr kumimoji="0" lang="zh-CN" altLang="en-US" sz="2400" b="0">
                <a:latin typeface="+mn-ea"/>
                <a:ea typeface="+mn-ea"/>
              </a:rPr>
              <a:t>，声如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洪</a:t>
            </a:r>
            <a:r>
              <a:rPr kumimoji="0" lang="zh-CN" altLang="en-US" sz="2400" b="0">
                <a:latin typeface="+mn-ea"/>
                <a:ea typeface="+mn-ea"/>
              </a:rPr>
              <a:t>钟。</a:t>
            </a:r>
          </a:p>
        </p:txBody>
      </p:sp>
      <p:sp>
        <p:nvSpPr>
          <p:cNvPr id="23" name="Text Box 4">
            <a:extLst>
              <a:ext uri="{FF2B5EF4-FFF2-40B4-BE49-F238E27FC236}">
                <a16:creationId xmlns:a16="http://schemas.microsoft.com/office/drawing/2014/main" id="{DCEDDC5D-08BD-E544-A817-6F4E92C968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2220" y="1751498"/>
            <a:ext cx="2339102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5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焉：兼词，于此</a:t>
            </a:r>
          </a:p>
        </p:txBody>
      </p:sp>
      <p:sp>
        <p:nvSpPr>
          <p:cNvPr id="25" name="Text Box 5">
            <a:extLst>
              <a:ext uri="{FF2B5EF4-FFF2-40B4-BE49-F238E27FC236}">
                <a16:creationId xmlns:a16="http://schemas.microsoft.com/office/drawing/2014/main" id="{74D80857-6F41-9F4F-971C-BDB96A7D10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2220" y="2504103"/>
            <a:ext cx="1723549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5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临：靠近。</a:t>
            </a:r>
          </a:p>
        </p:txBody>
      </p:sp>
      <p:sp>
        <p:nvSpPr>
          <p:cNvPr id="28" name="Text Box 6">
            <a:extLst>
              <a:ext uri="{FF2B5EF4-FFF2-40B4-BE49-F238E27FC236}">
                <a16:creationId xmlns:a16="http://schemas.microsoft.com/office/drawing/2014/main" id="{0E947252-6AEA-AF40-BAE6-3B70184EA7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6268" y="2393278"/>
            <a:ext cx="1415772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5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鼓：振动</a:t>
            </a:r>
          </a:p>
        </p:txBody>
      </p:sp>
      <p:sp>
        <p:nvSpPr>
          <p:cNvPr id="29" name="Text Box 7">
            <a:extLst>
              <a:ext uri="{FF2B5EF4-FFF2-40B4-BE49-F238E27FC236}">
                <a16:creationId xmlns:a16="http://schemas.microsoft.com/office/drawing/2014/main" id="{79F7672D-0A06-F146-B225-287E3301E4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6268" y="3233831"/>
            <a:ext cx="1107996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5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洪：大</a:t>
            </a:r>
          </a:p>
        </p:txBody>
      </p:sp>
      <p:sp>
        <p:nvSpPr>
          <p:cNvPr id="31" name="Text Box 8">
            <a:extLst>
              <a:ext uri="{FF2B5EF4-FFF2-40B4-BE49-F238E27FC236}">
                <a16:creationId xmlns:a16="http://schemas.microsoft.com/office/drawing/2014/main" id="{FA00A3A4-2A7F-C042-8BD6-B1F9756FD3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2220" y="3296882"/>
            <a:ext cx="2031325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5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搏：撞击，拍</a:t>
            </a:r>
          </a:p>
        </p:txBody>
      </p:sp>
    </p:spTree>
    <p:extLst>
      <p:ext uri="{BB962C8B-B14F-4D97-AF65-F5344CB8AC3E}">
        <p14:creationId xmlns:p14="http://schemas.microsoft.com/office/powerpoint/2010/main" val="22339266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25" grpId="0"/>
      <p:bldP spid="28" grpId="0"/>
      <p:bldP spid="29" grpId="0"/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" name="图片 29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" t="2983" r="1228" b="2826"/>
          <a:stretch>
            <a:fillRect/>
          </a:stretch>
        </p:blipFill>
        <p:spPr>
          <a:xfrm flipH="1">
            <a:off x="-1888940" y="0"/>
            <a:ext cx="4558963" cy="6858000"/>
          </a:xfrm>
          <a:custGeom>
            <a:gdLst>
              <a:gd name="connsiteX0" fmla="*/ 0 w 6095999"/>
              <a:gd name="connsiteY0" fmla="*/ 0 h 6858000"/>
              <a:gd name="connsiteX1" fmla="*/ 6095999 w 6095999"/>
              <a:gd name="connsiteY1" fmla="*/ 0 h 6858000"/>
              <a:gd name="connsiteX2" fmla="*/ 6095999 w 6095999"/>
              <a:gd name="connsiteY2" fmla="*/ 6858000 h 6858000"/>
              <a:gd name="connsiteX3" fmla="*/ 0 w 6095999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5999" h="6858000">
                <a:moveTo>
                  <a:pt x="0" y="0"/>
                </a:moveTo>
                <a:lnTo>
                  <a:pt x="6095999" y="0"/>
                </a:lnTo>
                <a:lnTo>
                  <a:pt x="6095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8" name="组合 7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671087" y="4710661"/>
            <a:ext cx="130371" cy="1520893"/>
            <a:chOff x="338379" y="1016994"/>
            <a:chExt cx="130371" cy="1520893"/>
          </a:xfrm>
        </p:grpSpPr>
        <p:sp>
          <p:nvSpPr>
            <p:cNvPr id="9" name="矩形 8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矩形 2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632166" y="403808"/>
            <a:ext cx="1508760" cy="398322"/>
          </a:xfrm>
          <a:prstGeom prst="rect">
            <a:avLst/>
          </a:prstGeom>
          <a:solidFill>
            <a:srgbClr val="334857"/>
          </a:solidFill>
          <a:ln w="47625">
            <a:solidFill>
              <a:srgbClr val="3348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7" name="文本框 2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613116" y="437353"/>
            <a:ext cx="150876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第一段</a:t>
            </a: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8" name="Rectangle 2">
            <a:extLst>
              <a:ext uri="{FF2B5EF4-FFF2-40B4-BE49-F238E27FC236}">
                <a16:creationId xmlns:a16="http://schemas.microsoft.com/office/drawing/2014/main" id="{A28E4A3E-C37E-804B-8FFB-8E17CE3CB5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5952" y="549315"/>
            <a:ext cx="8677258" cy="1128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是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说也，人常疑之。今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以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钟磬</a:t>
            </a:r>
            <a:r>
              <a:rPr lang="en-US" altLang="zh-CN" sz="2400" b="0" err="1">
                <a:latin typeface="SimSun" panose="02010600030101010101" pitchFamily="2" charset="-122"/>
                <a:ea typeface="SimSun" panose="02010600030101010101" pitchFamily="2" charset="-122"/>
              </a:rPr>
              <a:t>qìng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置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水中，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虽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大风浪不能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鸣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也，而况石乎！</a:t>
            </a:r>
          </a:p>
        </p:txBody>
      </p:sp>
      <p:sp>
        <p:nvSpPr>
          <p:cNvPr id="21" name="Rectangle 3">
            <a:extLst>
              <a:ext uri="{FF2B5EF4-FFF2-40B4-BE49-F238E27FC236}">
                <a16:creationId xmlns:a16="http://schemas.microsoft.com/office/drawing/2014/main" id="{0AF80177-E7E9-4041-B03D-2E024D69F3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5638" y="4225925"/>
            <a:ext cx="8497887" cy="1128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译文：这个说法，人们常常怀疑它。现在把钟和磬放在水里，即使大风大浪也不能使它发出声响，何况是石头呢！</a:t>
            </a:r>
          </a:p>
        </p:txBody>
      </p:sp>
      <p:sp>
        <p:nvSpPr>
          <p:cNvPr id="22" name="Text Box 4">
            <a:extLst>
              <a:ext uri="{FF2B5EF4-FFF2-40B4-BE49-F238E27FC236}">
                <a16:creationId xmlns:a16="http://schemas.microsoft.com/office/drawing/2014/main" id="{4E91EEB6-0D3B-4B4E-91F8-B3795D48DD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9681" y="1971226"/>
            <a:ext cx="1107996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是：这</a:t>
            </a:r>
          </a:p>
        </p:txBody>
      </p:sp>
      <p:sp>
        <p:nvSpPr>
          <p:cNvPr id="24" name="Text Box 5">
            <a:extLst>
              <a:ext uri="{FF2B5EF4-FFF2-40B4-BE49-F238E27FC236}">
                <a16:creationId xmlns:a16="http://schemas.microsoft.com/office/drawing/2014/main" id="{998D9C45-A5EA-6F48-924F-A389982593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44581" y="1934666"/>
            <a:ext cx="1107996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以：把</a:t>
            </a:r>
          </a:p>
        </p:txBody>
      </p:sp>
      <p:sp>
        <p:nvSpPr>
          <p:cNvPr id="32" name="Text Box 6">
            <a:extLst>
              <a:ext uri="{FF2B5EF4-FFF2-40B4-BE49-F238E27FC236}">
                <a16:creationId xmlns:a16="http://schemas.microsoft.com/office/drawing/2014/main" id="{013B1584-2CCD-7D49-861A-6A29C38038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9681" y="2648761"/>
            <a:ext cx="1107996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置：放</a:t>
            </a:r>
          </a:p>
        </p:txBody>
      </p:sp>
      <p:sp>
        <p:nvSpPr>
          <p:cNvPr id="33" name="Text Box 7">
            <a:extLst>
              <a:ext uri="{FF2B5EF4-FFF2-40B4-BE49-F238E27FC236}">
                <a16:creationId xmlns:a16="http://schemas.microsoft.com/office/drawing/2014/main" id="{C2DD5807-C198-274A-BB49-3AC58F3021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9681" y="3304725"/>
            <a:ext cx="2954655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鸣：使</a:t>
            </a:r>
            <a:r>
              <a:rPr kumimoji="0" lang="en-US" altLang="zh-CN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……</a:t>
            </a: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发出声音</a:t>
            </a:r>
          </a:p>
        </p:txBody>
      </p:sp>
      <p:sp>
        <p:nvSpPr>
          <p:cNvPr id="34" name="Text Box 8">
            <a:extLst>
              <a:ext uri="{FF2B5EF4-FFF2-40B4-BE49-F238E27FC236}">
                <a16:creationId xmlns:a16="http://schemas.microsoft.com/office/drawing/2014/main" id="{5AD040C5-A186-F64D-B4A4-1927520DF9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44581" y="2567378"/>
            <a:ext cx="1415772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虽：即使</a:t>
            </a:r>
          </a:p>
        </p:txBody>
      </p:sp>
    </p:spTree>
    <p:extLst>
      <p:ext uri="{BB962C8B-B14F-4D97-AF65-F5344CB8AC3E}">
        <p14:creationId xmlns:p14="http://schemas.microsoft.com/office/powerpoint/2010/main" val="3541378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4" grpId="0"/>
      <p:bldP spid="32" grpId="0"/>
      <p:bldP spid="33" grpId="0"/>
      <p:bldP spid="3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" name="图片 29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" t="2983" r="1228" b="2826"/>
          <a:stretch>
            <a:fillRect/>
          </a:stretch>
        </p:blipFill>
        <p:spPr>
          <a:xfrm flipH="1">
            <a:off x="-1888940" y="0"/>
            <a:ext cx="4558963" cy="6858000"/>
          </a:xfrm>
          <a:custGeom>
            <a:gdLst>
              <a:gd name="connsiteX0" fmla="*/ 0 w 6095999"/>
              <a:gd name="connsiteY0" fmla="*/ 0 h 6858000"/>
              <a:gd name="connsiteX1" fmla="*/ 6095999 w 6095999"/>
              <a:gd name="connsiteY1" fmla="*/ 0 h 6858000"/>
              <a:gd name="connsiteX2" fmla="*/ 6095999 w 6095999"/>
              <a:gd name="connsiteY2" fmla="*/ 6858000 h 6858000"/>
              <a:gd name="connsiteX3" fmla="*/ 0 w 6095999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5999" h="6858000">
                <a:moveTo>
                  <a:pt x="0" y="0"/>
                </a:moveTo>
                <a:lnTo>
                  <a:pt x="6095999" y="0"/>
                </a:lnTo>
                <a:lnTo>
                  <a:pt x="6095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8" name="组合 7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671087" y="4710661"/>
            <a:ext cx="130371" cy="1520893"/>
            <a:chOff x="338379" y="1016994"/>
            <a:chExt cx="130371" cy="1520893"/>
          </a:xfrm>
        </p:grpSpPr>
        <p:sp>
          <p:nvSpPr>
            <p:cNvPr id="9" name="矩形 8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矩形 2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632166" y="403808"/>
            <a:ext cx="1508760" cy="398322"/>
          </a:xfrm>
          <a:prstGeom prst="rect">
            <a:avLst/>
          </a:prstGeom>
          <a:solidFill>
            <a:srgbClr val="334857"/>
          </a:solidFill>
          <a:ln w="47625">
            <a:solidFill>
              <a:srgbClr val="3348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7" name="文本框 2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613116" y="437353"/>
            <a:ext cx="150876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第一段</a:t>
            </a: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id="{5B3DC9C1-262A-994C-A54D-3CC83A5588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0324" y="4323524"/>
            <a:ext cx="8640763" cy="222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译文：到了唐朝李渤才开始寻访它的旧址，在水潭边上找到两块山石，敲击石头仔细听它们的声音，南边的那块山石声音重浊而模糊，北边的那块山石声音清脆而高扬，鼓槌停止了（敲击），声音（还在继续）传播，余音慢慢地消失。</a:t>
            </a: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1B17C152-E77C-B846-B35D-2C39FF16D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6228" y="288279"/>
            <a:ext cx="9217025" cy="1113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至唐李渤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始访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其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遗踪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，得双石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于潭上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，扣而聆</a:t>
            </a:r>
            <a:r>
              <a:rPr lang="en-US" altLang="zh-CN" sz="2400" b="0" err="1">
                <a:latin typeface="SimSun" panose="02010600030101010101" pitchFamily="2" charset="-122"/>
                <a:ea typeface="SimSun" panose="02010600030101010101" pitchFamily="2" charset="-122"/>
              </a:rPr>
              <a:t>líng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之，南声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函胡</a:t>
            </a:r>
            <a:r>
              <a:rPr lang="en-US" altLang="zh-CN" sz="2400" b="0" err="1">
                <a:latin typeface="SimSun" panose="02010600030101010101" pitchFamily="2" charset="-122"/>
                <a:ea typeface="SimSun" panose="02010600030101010101" pitchFamily="2" charset="-122"/>
              </a:rPr>
              <a:t>hán hu 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，北音清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越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，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桴</a:t>
            </a:r>
            <a:r>
              <a:rPr lang="en-US" altLang="zh-CN" sz="2400" b="0" err="1">
                <a:latin typeface="SimSun" panose="02010600030101010101" pitchFamily="2" charset="-122"/>
                <a:ea typeface="SimSun" panose="02010600030101010101" pitchFamily="2" charset="-122"/>
              </a:rPr>
              <a:t>fú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止响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腾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，余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韵徐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歇。</a:t>
            </a:r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72C38213-8CDC-3046-A7F7-F29D76E76A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24225" y="1504950"/>
            <a:ext cx="1107996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始：才</a:t>
            </a:r>
          </a:p>
        </p:txBody>
      </p:sp>
      <p:sp>
        <p:nvSpPr>
          <p:cNvPr id="16" name="Text Box 5">
            <a:extLst>
              <a:ext uri="{FF2B5EF4-FFF2-40B4-BE49-F238E27FC236}">
                <a16:creationId xmlns:a16="http://schemas.microsoft.com/office/drawing/2014/main" id="{EE9AEF28-A4ED-E040-9BA5-9BAD8961B7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9965" y="1601245"/>
            <a:ext cx="1415772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访：寻访</a:t>
            </a:r>
          </a:p>
        </p:txBody>
      </p:sp>
      <p:sp>
        <p:nvSpPr>
          <p:cNvPr id="17" name="Text Box 6">
            <a:extLst>
              <a:ext uri="{FF2B5EF4-FFF2-40B4-BE49-F238E27FC236}">
                <a16:creationId xmlns:a16="http://schemas.microsoft.com/office/drawing/2014/main" id="{CD657E3E-ACBC-7245-B42D-13A09E0D73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25534" y="2943174"/>
            <a:ext cx="1415772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越：高扬</a:t>
            </a:r>
          </a:p>
        </p:txBody>
      </p:sp>
      <p:sp>
        <p:nvSpPr>
          <p:cNvPr id="21" name="Text Box 10">
            <a:extLst>
              <a:ext uri="{FF2B5EF4-FFF2-40B4-BE49-F238E27FC236}">
                <a16:creationId xmlns:a16="http://schemas.microsoft.com/office/drawing/2014/main" id="{D85D50C6-8132-5A45-BB63-2BF38D09E4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9965" y="2263638"/>
            <a:ext cx="2646878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函胡：通“含糊”</a:t>
            </a:r>
          </a:p>
        </p:txBody>
      </p:sp>
      <p:sp>
        <p:nvSpPr>
          <p:cNvPr id="22" name="Text Box 11">
            <a:extLst>
              <a:ext uri="{FF2B5EF4-FFF2-40B4-BE49-F238E27FC236}">
                <a16:creationId xmlns:a16="http://schemas.microsoft.com/office/drawing/2014/main" id="{928DF84D-EB88-6942-8972-7B9466FB95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0678" y="3636909"/>
            <a:ext cx="1107996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徐：慢</a:t>
            </a:r>
          </a:p>
        </p:txBody>
      </p:sp>
      <p:sp>
        <p:nvSpPr>
          <p:cNvPr id="23" name="Text Box 12">
            <a:extLst>
              <a:ext uri="{FF2B5EF4-FFF2-40B4-BE49-F238E27FC236}">
                <a16:creationId xmlns:a16="http://schemas.microsoft.com/office/drawing/2014/main" id="{53891494-9246-7C4A-B2FA-763E1DB206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6962" y="2248229"/>
            <a:ext cx="2646878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于潭上：状语后置</a:t>
            </a:r>
          </a:p>
        </p:txBody>
      </p:sp>
      <p:sp>
        <p:nvSpPr>
          <p:cNvPr id="24" name="Text Box 6">
            <a:extLst>
              <a:ext uri="{FF2B5EF4-FFF2-40B4-BE49-F238E27FC236}">
                <a16:creationId xmlns:a16="http://schemas.microsoft.com/office/drawing/2014/main" id="{89E4A8BB-347C-D14D-A2D5-5D5F0474CE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0092" y="2937476"/>
            <a:ext cx="1415772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桴：鼓槌</a:t>
            </a:r>
          </a:p>
        </p:txBody>
      </p:sp>
      <p:sp>
        <p:nvSpPr>
          <p:cNvPr id="25" name="Text Box 6">
            <a:extLst>
              <a:ext uri="{FF2B5EF4-FFF2-40B4-BE49-F238E27FC236}">
                <a16:creationId xmlns:a16="http://schemas.microsoft.com/office/drawing/2014/main" id="{12B251EB-E4A0-C748-A015-09D8FF26F3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9287" y="2917571"/>
            <a:ext cx="1415772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腾：传播</a:t>
            </a:r>
          </a:p>
        </p:txBody>
      </p:sp>
      <p:sp>
        <p:nvSpPr>
          <p:cNvPr id="28" name="Text Box 11">
            <a:extLst>
              <a:ext uri="{FF2B5EF4-FFF2-40B4-BE49-F238E27FC236}">
                <a16:creationId xmlns:a16="http://schemas.microsoft.com/office/drawing/2014/main" id="{652A8134-3572-3E4E-8C46-2BC02BE658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9696" y="3597543"/>
            <a:ext cx="1415772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韵：声音</a:t>
            </a:r>
          </a:p>
        </p:txBody>
      </p:sp>
      <p:sp>
        <p:nvSpPr>
          <p:cNvPr id="29" name="Text Box 12">
            <a:extLst>
              <a:ext uri="{FF2B5EF4-FFF2-40B4-BE49-F238E27FC236}">
                <a16:creationId xmlns:a16="http://schemas.microsoft.com/office/drawing/2014/main" id="{4FDA93CD-27E9-3943-AD54-4AD29DE4E1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9287" y="1565625"/>
            <a:ext cx="1723549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遗踪：旧址</a:t>
            </a:r>
          </a:p>
        </p:txBody>
      </p:sp>
    </p:spTree>
    <p:extLst>
      <p:ext uri="{BB962C8B-B14F-4D97-AF65-F5344CB8AC3E}">
        <p14:creationId xmlns:p14="http://schemas.microsoft.com/office/powerpoint/2010/main" val="28654849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  <p:bldP spid="21" grpId="0"/>
      <p:bldP spid="22" grpId="0"/>
      <p:bldP spid="23" grpId="0"/>
      <p:bldP spid="24" grpId="0"/>
      <p:bldP spid="25" grpId="0"/>
      <p:bldP spid="28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" name="图片 29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" t="2983" r="1228" b="2826"/>
          <a:stretch>
            <a:fillRect/>
          </a:stretch>
        </p:blipFill>
        <p:spPr>
          <a:xfrm flipH="1">
            <a:off x="-1888940" y="0"/>
            <a:ext cx="4558963" cy="6858000"/>
          </a:xfrm>
          <a:custGeom>
            <a:gdLst>
              <a:gd name="connsiteX0" fmla="*/ 0 w 6095999"/>
              <a:gd name="connsiteY0" fmla="*/ 0 h 6858000"/>
              <a:gd name="connsiteX1" fmla="*/ 6095999 w 6095999"/>
              <a:gd name="connsiteY1" fmla="*/ 0 h 6858000"/>
              <a:gd name="connsiteX2" fmla="*/ 6095999 w 6095999"/>
              <a:gd name="connsiteY2" fmla="*/ 6858000 h 6858000"/>
              <a:gd name="connsiteX3" fmla="*/ 0 w 6095999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5999" h="6858000">
                <a:moveTo>
                  <a:pt x="0" y="0"/>
                </a:moveTo>
                <a:lnTo>
                  <a:pt x="6095999" y="0"/>
                </a:lnTo>
                <a:lnTo>
                  <a:pt x="6095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8" name="组合 7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671087" y="4710661"/>
            <a:ext cx="130371" cy="1520893"/>
            <a:chOff x="338379" y="1016994"/>
            <a:chExt cx="130371" cy="1520893"/>
          </a:xfrm>
        </p:grpSpPr>
        <p:sp>
          <p:nvSpPr>
            <p:cNvPr id="9" name="矩形 8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矩形 2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632166" y="403808"/>
            <a:ext cx="1508760" cy="398322"/>
          </a:xfrm>
          <a:prstGeom prst="rect">
            <a:avLst/>
          </a:prstGeom>
          <a:solidFill>
            <a:srgbClr val="334857"/>
          </a:solidFill>
          <a:ln w="47625">
            <a:solidFill>
              <a:srgbClr val="3348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7" name="文本框 2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613116" y="437353"/>
            <a:ext cx="150876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第一段</a:t>
            </a: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3" name="Text Box 2">
            <a:extLst>
              <a:ext uri="{FF2B5EF4-FFF2-40B4-BE49-F238E27FC236}">
                <a16:creationId xmlns:a16="http://schemas.microsoft.com/office/drawing/2014/main" id="{9F8DB8BA-5954-CB4A-9FC4-D840D15C2A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3042" y="4521662"/>
            <a:ext cx="8785195" cy="1667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译文：李渤自认为找到了石钟山命名的原因了。但是（对）这个说法，我更加怀疑它。能敲打发出铿锵声音的石头，到处都是这样的。可是惟独这座山用钟来命名，为什么呢？</a:t>
            </a: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90729C62-61F1-E54C-A79C-A4B5C35F8B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2867" y="325899"/>
            <a:ext cx="9169583" cy="1128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latin typeface="+mn-ea"/>
                <a:ea typeface="+mn-ea"/>
              </a:rPr>
              <a:t>自以为得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之</a:t>
            </a:r>
            <a:r>
              <a:rPr kumimoji="0" lang="zh-CN" altLang="en-US" sz="2400" b="0">
                <a:latin typeface="+mn-ea"/>
                <a:ea typeface="+mn-ea"/>
              </a:rPr>
              <a:t>矣。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然是</a:t>
            </a:r>
            <a:r>
              <a:rPr kumimoji="0" lang="zh-CN" altLang="en-US" sz="2400" b="0">
                <a:latin typeface="+mn-ea"/>
                <a:ea typeface="+mn-ea"/>
              </a:rPr>
              <a:t>说也，余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尤</a:t>
            </a:r>
            <a:r>
              <a:rPr kumimoji="0" lang="zh-CN" altLang="en-US" sz="2400" b="0">
                <a:latin typeface="+mn-ea"/>
                <a:ea typeface="+mn-ea"/>
              </a:rPr>
              <a:t>疑之。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石之铿</a:t>
            </a:r>
            <a:r>
              <a:rPr lang="en-US" altLang="zh-CN" sz="2400" b="0" err="1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kēnɡ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然有声者</a:t>
            </a:r>
            <a:r>
              <a:rPr kumimoji="0" lang="zh-CN" altLang="en-US" sz="2400" b="0">
                <a:latin typeface="+mn-ea"/>
                <a:ea typeface="+mn-ea"/>
              </a:rPr>
              <a:t>，所在皆是也，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而</a:t>
            </a:r>
            <a:r>
              <a:rPr kumimoji="0" lang="zh-CN" altLang="en-US" sz="2400" b="0">
                <a:latin typeface="+mn-ea"/>
                <a:ea typeface="+mn-ea"/>
              </a:rPr>
              <a:t>此独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以</a:t>
            </a:r>
            <a:r>
              <a:rPr kumimoji="0" lang="zh-CN" altLang="en-US" sz="2400" b="0">
                <a:latin typeface="+mn-ea"/>
                <a:ea typeface="+mn-ea"/>
              </a:rPr>
              <a:t>钟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名</a:t>
            </a:r>
            <a:r>
              <a:rPr kumimoji="0" lang="zh-CN" altLang="en-US" sz="2400" b="0">
                <a:latin typeface="+mn-ea"/>
                <a:ea typeface="+mn-ea"/>
              </a:rPr>
              <a:t>，何哉？</a:t>
            </a:r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294AC8BA-0736-A94B-BBE1-4C407D61F6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9130" y="1743537"/>
            <a:ext cx="3877985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之：石钟山命名的真正原因</a:t>
            </a:r>
          </a:p>
        </p:txBody>
      </p:sp>
      <p:sp>
        <p:nvSpPr>
          <p:cNvPr id="16" name="Text Box 5">
            <a:extLst>
              <a:ext uri="{FF2B5EF4-FFF2-40B4-BE49-F238E27FC236}">
                <a16:creationId xmlns:a16="http://schemas.microsoft.com/office/drawing/2014/main" id="{DD8C4C86-E90B-1F4E-8CF7-9BEE957BEC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9130" y="2391237"/>
            <a:ext cx="1415772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然：但是</a:t>
            </a:r>
          </a:p>
        </p:txBody>
      </p:sp>
      <p:sp>
        <p:nvSpPr>
          <p:cNvPr id="17" name="Text Box 6">
            <a:extLst>
              <a:ext uri="{FF2B5EF4-FFF2-40B4-BE49-F238E27FC236}">
                <a16:creationId xmlns:a16="http://schemas.microsoft.com/office/drawing/2014/main" id="{7FA50121-4409-D440-AE7B-1D4BEDA64E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9130" y="3038937"/>
            <a:ext cx="1107996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是：这</a:t>
            </a:r>
          </a:p>
        </p:txBody>
      </p:sp>
      <p:sp>
        <p:nvSpPr>
          <p:cNvPr id="19" name="Text Box 8">
            <a:extLst>
              <a:ext uri="{FF2B5EF4-FFF2-40B4-BE49-F238E27FC236}">
                <a16:creationId xmlns:a16="http://schemas.microsoft.com/office/drawing/2014/main" id="{C2FF5EDB-E1AA-6B46-AD5D-652490CEAE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56096" y="3141709"/>
            <a:ext cx="1107996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以：用</a:t>
            </a:r>
          </a:p>
        </p:txBody>
      </p:sp>
      <p:sp>
        <p:nvSpPr>
          <p:cNvPr id="20" name="Text Box 9">
            <a:extLst>
              <a:ext uri="{FF2B5EF4-FFF2-40B4-BE49-F238E27FC236}">
                <a16:creationId xmlns:a16="http://schemas.microsoft.com/office/drawing/2014/main" id="{5B9EA460-0FBB-E04F-A9EF-31AB724069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56096" y="3677574"/>
            <a:ext cx="1415772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名：命名</a:t>
            </a:r>
          </a:p>
        </p:txBody>
      </p:sp>
      <p:sp>
        <p:nvSpPr>
          <p:cNvPr id="21" name="Text Box 10">
            <a:extLst>
              <a:ext uri="{FF2B5EF4-FFF2-40B4-BE49-F238E27FC236}">
                <a16:creationId xmlns:a16="http://schemas.microsoft.com/office/drawing/2014/main" id="{6BE7785C-C6EB-9F4A-BB48-2CCBA383CA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56096" y="1816656"/>
            <a:ext cx="3262432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石</a:t>
            </a:r>
            <a:r>
              <a:rPr kumimoji="0" lang="en-US" altLang="zh-CN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…</a:t>
            </a: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有声者：定语后置</a:t>
            </a:r>
          </a:p>
        </p:txBody>
      </p:sp>
      <p:sp>
        <p:nvSpPr>
          <p:cNvPr id="22" name="Text Box 7">
            <a:extLst>
              <a:ext uri="{FF2B5EF4-FFF2-40B4-BE49-F238E27FC236}">
                <a16:creationId xmlns:a16="http://schemas.microsoft.com/office/drawing/2014/main" id="{D3EA546B-C986-B941-9A14-310FAA990F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9130" y="3677574"/>
            <a:ext cx="1415772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尤：更加</a:t>
            </a:r>
          </a:p>
        </p:txBody>
      </p:sp>
      <p:sp>
        <p:nvSpPr>
          <p:cNvPr id="23" name="Text Box 8">
            <a:extLst>
              <a:ext uri="{FF2B5EF4-FFF2-40B4-BE49-F238E27FC236}">
                <a16:creationId xmlns:a16="http://schemas.microsoft.com/office/drawing/2014/main" id="{FDA82999-C25B-8840-BA4F-2D2DE66674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56096" y="2479182"/>
            <a:ext cx="2646878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而：可是，表转折</a:t>
            </a:r>
          </a:p>
        </p:txBody>
      </p:sp>
    </p:spTree>
    <p:extLst>
      <p:ext uri="{BB962C8B-B14F-4D97-AF65-F5344CB8AC3E}">
        <p14:creationId xmlns:p14="http://schemas.microsoft.com/office/powerpoint/2010/main" val="9203997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470391" y="398033"/>
            <a:ext cx="664855" cy="2624866"/>
            <a:chOff x="470391" y="398033"/>
            <a:chExt cx="664855" cy="2624866"/>
          </a:xfrm>
        </p:grpSpPr>
        <p:sp>
          <p:nvSpPr>
            <p:cNvPr id="3" name="文本框 2"/>
            <p:cNvSpPr txBox="1"/>
            <p:nvPr/>
          </p:nvSpPr>
          <p:spPr>
            <a:xfrm>
              <a:off x="470391" y="957432"/>
              <a:ext cx="353943" cy="20654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100" b="1" cap="all">
                  <a:solidFill>
                    <a:srgbClr val="E4E4E4"/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mount</a:t>
              </a:r>
              <a:endParaRPr lang="zh-CN" altLang="en-US" sz="1100" b="1" cap="all">
                <a:solidFill>
                  <a:srgbClr val="E4E4E4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81303" y="398033"/>
              <a:ext cx="353943" cy="214640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100" b="1" cap="all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mount</a:t>
              </a:r>
              <a:endParaRPr lang="zh-CN" altLang="en-US" sz="1100" b="1" cap="all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" name="文本框 4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556597" y="645571"/>
            <a:ext cx="461665" cy="214640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问题探究</a:t>
            </a:r>
          </a:p>
        </p:txBody>
      </p:sp>
      <p:grpSp>
        <p:nvGrpSpPr>
          <p:cNvPr id="7" name="组合 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194837" y="4674187"/>
            <a:ext cx="130371" cy="1520893"/>
            <a:chOff x="338379" y="1016994"/>
            <a:chExt cx="130371" cy="1520893"/>
          </a:xfrm>
        </p:grpSpPr>
        <p:sp>
          <p:nvSpPr>
            <p:cNvPr id="8" name="矩形 7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" name="矩形 13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1735873" y="547853"/>
            <a:ext cx="9106751" cy="1052347"/>
          </a:xfrm>
          <a:prstGeom prst="rect">
            <a:avLst/>
          </a:prstGeom>
          <a:solidFill>
            <a:srgbClr val="E7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思考：试概括第一段的主要内容及其作用。</a:t>
            </a:r>
          </a:p>
        </p:txBody>
      </p:sp>
      <p:sp>
        <p:nvSpPr>
          <p:cNvPr id="1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graphicFrame>
        <p:nvGraphicFramePr>
          <p:cNvPr id="29" name="Group 3">
            <a:extLst>
              <a:ext uri="{FF2B5EF4-FFF2-40B4-BE49-F238E27FC236}">
                <a16:creationId xmlns:a16="http://schemas.microsoft.com/office/drawing/2014/main" id="{32F4FDB8-6554-6C44-8A63-C1499B3170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4688249"/>
              </p:ext>
            </p:extLst>
          </p:nvPr>
        </p:nvGraphicFramePr>
        <p:xfrm>
          <a:off x="2019300" y="1943100"/>
          <a:ext cx="8823324" cy="4343050"/>
        </p:xfrm>
        <a:graphic>
          <a:graphicData uri="http://schemas.openxmlformats.org/drawingml/2006/table">
            <a:tbl>
              <a:tblPr/>
              <a:tblGrid>
                <a:gridCol w="8650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46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75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141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94727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itchFamily="2" charset="2"/>
                        <a:buNone/>
                      </a:pPr>
                      <a:endParaRPr kumimoji="1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75A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itchFamily="2" charset="2"/>
                        <a:buNone/>
                      </a:pPr>
                      <a:r>
                        <a:rPr kumimoji="1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3232C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得         名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itchFamily="2" charset="2"/>
                        <a:buNone/>
                      </a:pPr>
                      <a:r>
                        <a:rPr kumimoji="1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3232C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由         来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itchFamily="2" charset="2"/>
                        <a:buNone/>
                      </a:pPr>
                      <a:r>
                        <a:rPr kumimoji="1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作  者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itchFamily="2" charset="2"/>
                        <a:buNone/>
                      </a:pPr>
                      <a:r>
                        <a:rPr kumimoji="1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态  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75A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itchFamily="2" charset="2"/>
                        <a:buNone/>
                      </a:pPr>
                      <a:r>
                        <a:rPr kumimoji="1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3232C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作       者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itchFamily="2" charset="2"/>
                        <a:buNone/>
                      </a:pPr>
                      <a:r>
                        <a:rPr kumimoji="1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3232C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依       据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9873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itchFamily="2" charset="2"/>
                        <a:buNone/>
                      </a:pPr>
                      <a:r>
                        <a:rPr kumimoji="1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方正舒体" pitchFamily="2" charset="-122"/>
                        </a:rPr>
                        <a:t>郦</a:t>
                      </a:r>
                      <a:endParaRPr kumimoji="1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itchFamily="2" charset="2"/>
                        <a:buNone/>
                      </a:pPr>
                      <a:r>
                        <a:rPr kumimoji="1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方正舒体" pitchFamily="2" charset="-122"/>
                        </a:rPr>
                        <a:t>道</a:t>
                      </a:r>
                      <a:endParaRPr kumimoji="1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itchFamily="2" charset="2"/>
                        <a:buNone/>
                      </a:pPr>
                      <a:r>
                        <a:rPr kumimoji="1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方正舒体" pitchFamily="2" charset="-122"/>
                        </a:rPr>
                        <a:t>元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75A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itchFamily="2" charset="2"/>
                        <a:buNone/>
                      </a:pPr>
                      <a:endParaRPr kumimoji="1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itchFamily="2" charset="2"/>
                        <a:buNone/>
                      </a:pPr>
                      <a:endParaRPr kumimoji="1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75A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itchFamily="2" charset="2"/>
                        <a:buNone/>
                      </a:pPr>
                      <a:endParaRPr kumimoji="1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8450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itchFamily="2" charset="2"/>
                        <a:buNone/>
                      </a:pPr>
                      <a:r>
                        <a:rPr kumimoji="1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方正舒体" pitchFamily="2" charset="-122"/>
                        </a:rPr>
                        <a:t>李</a:t>
                      </a:r>
                      <a:endParaRPr kumimoji="1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itchFamily="2" charset="2"/>
                        <a:buNone/>
                      </a:pPr>
                      <a:endParaRPr kumimoji="1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ea typeface="方正舒体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itchFamily="2" charset="2"/>
                        <a:buNone/>
                      </a:pPr>
                      <a:r>
                        <a:rPr kumimoji="1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ea typeface="方正舒体" pitchFamily="2" charset="-122"/>
                        </a:rPr>
                        <a:t>渤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75A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itchFamily="2" charset="2"/>
                        <a:buNone/>
                      </a:pPr>
                      <a:endParaRPr kumimoji="1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itchFamily="2" charset="2"/>
                        <a:buNone/>
                      </a:pPr>
                      <a:endParaRPr kumimoji="1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75A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itchFamily="2" charset="2"/>
                        <a:buNone/>
                      </a:pPr>
                      <a:endParaRPr kumimoji="1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0" name="Text Box 25">
            <a:extLst>
              <a:ext uri="{FF2B5EF4-FFF2-40B4-BE49-F238E27FC236}">
                <a16:creationId xmlns:a16="http://schemas.microsoft.com/office/drawing/2014/main" id="{DE753F78-D336-5D4C-916B-451BF58186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5100" y="3086099"/>
            <a:ext cx="616335" cy="459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0"/>
              </a:spcBef>
            </a:pPr>
            <a:endParaRPr lang="zh-CN" altLang="en-US" sz="2400" b="0">
              <a:solidFill>
                <a:schemeClr val="accent2"/>
              </a:solidFill>
            </a:endParaRPr>
          </a:p>
        </p:txBody>
      </p:sp>
      <p:sp>
        <p:nvSpPr>
          <p:cNvPr id="31" name="Text Box 26">
            <a:extLst>
              <a:ext uri="{FF2B5EF4-FFF2-40B4-BE49-F238E27FC236}">
                <a16:creationId xmlns:a16="http://schemas.microsoft.com/office/drawing/2014/main" id="{075E99D5-2A5C-9043-92CD-246C537D78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9467" y="3282949"/>
            <a:ext cx="3705219" cy="89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10000"/>
              </a:lnSpc>
              <a:spcBef>
                <a:spcPct val="0"/>
              </a:spcBef>
            </a:pPr>
            <a:r>
              <a:rPr lang="zh-CN" altLang="en-US" sz="2400">
                <a:solidFill>
                  <a:srgbClr val="3232C6"/>
                </a:solidFill>
              </a:rPr>
              <a:t>下临深潭，微风鼓浪，</a:t>
            </a:r>
          </a:p>
          <a:p>
            <a:pPr algn="l" eaLnBrk="1" hangingPunct="1">
              <a:lnSpc>
                <a:spcPct val="110000"/>
              </a:lnSpc>
              <a:spcBef>
                <a:spcPct val="0"/>
              </a:spcBef>
            </a:pPr>
            <a:r>
              <a:rPr lang="zh-CN" altLang="en-US" sz="2400">
                <a:solidFill>
                  <a:srgbClr val="3232C6"/>
                </a:solidFill>
              </a:rPr>
              <a:t>水石相搏，声如洪钟</a:t>
            </a:r>
            <a:r>
              <a:rPr lang="zh-CN" altLang="en-US" sz="2400" b="0">
                <a:solidFill>
                  <a:schemeClr val="accent2"/>
                </a:solidFill>
                <a:ea typeface="黑体" panose="02010609060101010101" pitchFamily="49" charset="-122"/>
              </a:rPr>
              <a:t>。</a:t>
            </a:r>
            <a:endParaRPr lang="zh-CN" altLang="en-US" sz="2400" b="0">
              <a:solidFill>
                <a:schemeClr val="accent2"/>
              </a:solidFill>
            </a:endParaRPr>
          </a:p>
        </p:txBody>
      </p:sp>
      <p:sp>
        <p:nvSpPr>
          <p:cNvPr id="32" name="Text Box 27">
            <a:extLst>
              <a:ext uri="{FF2B5EF4-FFF2-40B4-BE49-F238E27FC236}">
                <a16:creationId xmlns:a16="http://schemas.microsoft.com/office/drawing/2014/main" id="{D6D32B50-3202-2349-8797-828AB915D7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1384" y="3251725"/>
            <a:ext cx="1081290" cy="825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0"/>
              </a:spcBef>
            </a:pPr>
            <a:r>
              <a:rPr lang="zh-CN" altLang="en-US" sz="2400">
                <a:solidFill>
                  <a:srgbClr val="FFFF00"/>
                </a:solidFill>
                <a:ea typeface="黑体" panose="02010609060101010101" pitchFamily="49" charset="-122"/>
              </a:rPr>
              <a:t>人  常</a:t>
            </a:r>
          </a:p>
          <a:p>
            <a:pPr algn="l" eaLnBrk="1" hangingPunct="1">
              <a:spcBef>
                <a:spcPct val="0"/>
              </a:spcBef>
            </a:pPr>
            <a:r>
              <a:rPr lang="zh-CN" altLang="en-US" sz="2400">
                <a:solidFill>
                  <a:srgbClr val="FFFF00"/>
                </a:solidFill>
                <a:ea typeface="黑体" panose="02010609060101010101" pitchFamily="49" charset="-122"/>
              </a:rPr>
              <a:t>疑  之</a:t>
            </a:r>
          </a:p>
        </p:txBody>
      </p:sp>
      <p:sp>
        <p:nvSpPr>
          <p:cNvPr id="33" name="Text Box 28">
            <a:extLst>
              <a:ext uri="{FF2B5EF4-FFF2-40B4-BE49-F238E27FC236}">
                <a16:creationId xmlns:a16="http://schemas.microsoft.com/office/drawing/2014/main" id="{2C120136-DD6A-3641-B7AF-3CA3BBA31F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7055" y="3136291"/>
            <a:ext cx="3005985" cy="1192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0"/>
              </a:spcBef>
            </a:pPr>
            <a:r>
              <a:rPr lang="zh-CN" altLang="en-US" sz="2400">
                <a:solidFill>
                  <a:srgbClr val="3232C6"/>
                </a:solidFill>
              </a:rPr>
              <a:t>今以钟磬置水中，</a:t>
            </a:r>
          </a:p>
          <a:p>
            <a:pPr algn="l" eaLnBrk="1" hangingPunct="1">
              <a:spcBef>
                <a:spcPct val="0"/>
              </a:spcBef>
            </a:pPr>
            <a:r>
              <a:rPr lang="zh-CN" altLang="en-US" sz="2400">
                <a:solidFill>
                  <a:srgbClr val="3232C6"/>
                </a:solidFill>
              </a:rPr>
              <a:t>虽大风浪不能鸣</a:t>
            </a:r>
          </a:p>
          <a:p>
            <a:pPr algn="l" eaLnBrk="1" hangingPunct="1">
              <a:spcBef>
                <a:spcPct val="0"/>
              </a:spcBef>
            </a:pPr>
            <a:r>
              <a:rPr lang="zh-CN" altLang="en-US" sz="2400">
                <a:solidFill>
                  <a:srgbClr val="3232C6"/>
                </a:solidFill>
              </a:rPr>
              <a:t>也，而况石乎！</a:t>
            </a:r>
          </a:p>
        </p:txBody>
      </p:sp>
      <p:sp>
        <p:nvSpPr>
          <p:cNvPr id="34" name="Text Box 29">
            <a:extLst>
              <a:ext uri="{FF2B5EF4-FFF2-40B4-BE49-F238E27FC236}">
                <a16:creationId xmlns:a16="http://schemas.microsoft.com/office/drawing/2014/main" id="{8C71BC80-81F4-1348-AA93-4D4D6D450E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9467" y="4636036"/>
            <a:ext cx="3355602" cy="1559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0"/>
              </a:spcBef>
            </a:pPr>
            <a:r>
              <a:rPr lang="zh-CN" altLang="en-US" sz="2400">
                <a:solidFill>
                  <a:srgbClr val="3232C6"/>
                </a:solidFill>
              </a:rPr>
              <a:t>得双石于潭上，扣而</a:t>
            </a:r>
          </a:p>
          <a:p>
            <a:pPr algn="l" eaLnBrk="1" hangingPunct="1">
              <a:spcBef>
                <a:spcPct val="0"/>
              </a:spcBef>
            </a:pPr>
            <a:r>
              <a:rPr lang="zh-CN" altLang="en-US" sz="2400">
                <a:solidFill>
                  <a:srgbClr val="3232C6"/>
                </a:solidFill>
              </a:rPr>
              <a:t>聆之，南声函胡，北</a:t>
            </a:r>
          </a:p>
          <a:p>
            <a:pPr algn="l" eaLnBrk="1" hangingPunct="1">
              <a:spcBef>
                <a:spcPct val="0"/>
              </a:spcBef>
            </a:pPr>
            <a:r>
              <a:rPr lang="zh-CN" altLang="en-US" sz="2400">
                <a:solidFill>
                  <a:srgbClr val="3232C6"/>
                </a:solidFill>
              </a:rPr>
              <a:t>音清越，桴止响腾，</a:t>
            </a:r>
          </a:p>
          <a:p>
            <a:pPr algn="l" eaLnBrk="1" hangingPunct="1">
              <a:spcBef>
                <a:spcPct val="0"/>
              </a:spcBef>
            </a:pPr>
            <a:r>
              <a:rPr lang="zh-CN" altLang="en-US" sz="2400">
                <a:solidFill>
                  <a:srgbClr val="3232C6"/>
                </a:solidFill>
              </a:rPr>
              <a:t>余韵徐歇。</a:t>
            </a:r>
          </a:p>
        </p:txBody>
      </p:sp>
      <p:sp>
        <p:nvSpPr>
          <p:cNvPr id="35" name="Text Box 30">
            <a:extLst>
              <a:ext uri="{FF2B5EF4-FFF2-40B4-BE49-F238E27FC236}">
                <a16:creationId xmlns:a16="http://schemas.microsoft.com/office/drawing/2014/main" id="{1841120C-E9CC-1545-BEC4-92FEEE0A86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2011" y="4951532"/>
            <a:ext cx="1077685" cy="825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0"/>
              </a:spcBef>
            </a:pPr>
            <a:r>
              <a:rPr lang="zh-CN" altLang="en-US" sz="2400">
                <a:solidFill>
                  <a:srgbClr val="FFFF00"/>
                </a:solidFill>
                <a:ea typeface="黑体" panose="02010609060101010101" pitchFamily="49" charset="-122"/>
              </a:rPr>
              <a:t>余  尤</a:t>
            </a:r>
          </a:p>
          <a:p>
            <a:pPr algn="l" eaLnBrk="1" hangingPunct="1">
              <a:spcBef>
                <a:spcPct val="0"/>
              </a:spcBef>
            </a:pPr>
            <a:r>
              <a:rPr lang="zh-CN" altLang="en-US" sz="2400">
                <a:solidFill>
                  <a:srgbClr val="FFFF00"/>
                </a:solidFill>
                <a:ea typeface="黑体" panose="02010609060101010101" pitchFamily="49" charset="-122"/>
              </a:rPr>
              <a:t>疑  之</a:t>
            </a:r>
          </a:p>
        </p:txBody>
      </p:sp>
      <p:sp>
        <p:nvSpPr>
          <p:cNvPr id="36" name="Text Box 31">
            <a:extLst>
              <a:ext uri="{FF2B5EF4-FFF2-40B4-BE49-F238E27FC236}">
                <a16:creationId xmlns:a16="http://schemas.microsoft.com/office/drawing/2014/main" id="{4C60A1E7-37C0-3D47-9C8B-11D74E01A0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5110" y="4599346"/>
            <a:ext cx="3005985" cy="1559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0"/>
              </a:spcBef>
            </a:pPr>
            <a:r>
              <a:rPr lang="zh-CN" altLang="en-US" sz="2400">
                <a:solidFill>
                  <a:srgbClr val="3232C6"/>
                </a:solidFill>
              </a:rPr>
              <a:t>石之铿然有声者，</a:t>
            </a:r>
          </a:p>
          <a:p>
            <a:pPr algn="l" eaLnBrk="1" hangingPunct="1">
              <a:spcBef>
                <a:spcPct val="0"/>
              </a:spcBef>
            </a:pPr>
            <a:r>
              <a:rPr lang="zh-CN" altLang="en-US" sz="2400">
                <a:solidFill>
                  <a:srgbClr val="3232C6"/>
                </a:solidFill>
              </a:rPr>
              <a:t>所在皆是也，而</a:t>
            </a:r>
          </a:p>
          <a:p>
            <a:pPr algn="l" eaLnBrk="1" hangingPunct="1">
              <a:spcBef>
                <a:spcPct val="0"/>
              </a:spcBef>
            </a:pPr>
            <a:r>
              <a:rPr lang="zh-CN" altLang="en-US" sz="2400">
                <a:solidFill>
                  <a:srgbClr val="3232C6"/>
                </a:solidFill>
              </a:rPr>
              <a:t>此独以钟名，何</a:t>
            </a:r>
          </a:p>
          <a:p>
            <a:pPr algn="l" eaLnBrk="1" hangingPunct="1">
              <a:spcBef>
                <a:spcPct val="0"/>
              </a:spcBef>
            </a:pPr>
            <a:r>
              <a:rPr lang="zh-CN" altLang="en-US" sz="2400">
                <a:solidFill>
                  <a:srgbClr val="3232C6"/>
                </a:solidFill>
              </a:rPr>
              <a:t>哉？</a:t>
            </a:r>
          </a:p>
        </p:txBody>
      </p:sp>
      <p:sp>
        <p:nvSpPr>
          <p:cNvPr id="37" name="Text Box 32">
            <a:hlinkClick r:id="rId2" action="ppaction://hlinksldjump"/>
            <a:extLst>
              <a:ext uri="{FF2B5EF4-FFF2-40B4-BE49-F238E27FC236}">
                <a16:creationId xmlns:a16="http://schemas.microsoft.com/office/drawing/2014/main" id="{1469F86D-C352-134A-8889-85A966790C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67899" y="7048500"/>
            <a:ext cx="778529" cy="521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endParaRPr lang="zh-CN" altLang="en-US" b="0"/>
          </a:p>
        </p:txBody>
      </p:sp>
    </p:spTree>
    <p:extLst>
      <p:ext uri="{BB962C8B-B14F-4D97-AF65-F5344CB8AC3E}">
        <p14:creationId xmlns:p14="http://schemas.microsoft.com/office/powerpoint/2010/main" val="35556625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470391" y="398033"/>
            <a:ext cx="664855" cy="2624866"/>
            <a:chOff x="470391" y="398033"/>
            <a:chExt cx="664855" cy="2624866"/>
          </a:xfrm>
        </p:grpSpPr>
        <p:sp>
          <p:nvSpPr>
            <p:cNvPr id="3" name="文本框 2"/>
            <p:cNvSpPr txBox="1"/>
            <p:nvPr/>
          </p:nvSpPr>
          <p:spPr>
            <a:xfrm>
              <a:off x="470391" y="957432"/>
              <a:ext cx="353943" cy="20654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100" b="1" cap="all">
                  <a:solidFill>
                    <a:srgbClr val="E4E4E4"/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mount</a:t>
              </a:r>
              <a:endParaRPr lang="zh-CN" altLang="en-US" sz="1100" b="1" cap="all">
                <a:solidFill>
                  <a:srgbClr val="E4E4E4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81303" y="398033"/>
              <a:ext cx="353943" cy="214640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100" b="1" cap="all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mount</a:t>
              </a:r>
              <a:endParaRPr lang="zh-CN" altLang="en-US" sz="1100" b="1" cap="all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" name="文本框 4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556597" y="645571"/>
            <a:ext cx="461665" cy="214640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问题探究</a:t>
            </a:r>
          </a:p>
        </p:txBody>
      </p:sp>
      <p:grpSp>
        <p:nvGrpSpPr>
          <p:cNvPr id="7" name="组合 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194837" y="4674187"/>
            <a:ext cx="130371" cy="1520893"/>
            <a:chOff x="338379" y="1016994"/>
            <a:chExt cx="130371" cy="1520893"/>
          </a:xfrm>
        </p:grpSpPr>
        <p:sp>
          <p:nvSpPr>
            <p:cNvPr id="8" name="矩形 7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" name="矩形 13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1735873" y="547853"/>
            <a:ext cx="9106751" cy="1052347"/>
          </a:xfrm>
          <a:prstGeom prst="rect">
            <a:avLst/>
          </a:prstGeom>
          <a:solidFill>
            <a:srgbClr val="E7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思考：试概括第一段的主要内容及其作用。</a:t>
            </a:r>
          </a:p>
        </p:txBody>
      </p:sp>
      <p:sp>
        <p:nvSpPr>
          <p:cNvPr id="1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CAEDAA2-6FF7-AA44-8CE2-E85B004E4D48}"/>
              </a:ext>
            </a:extLst>
          </p:cNvPr>
          <p:cNvSpPr txBox="1"/>
          <p:nvPr/>
        </p:nvSpPr>
        <p:spPr>
          <a:xfrm>
            <a:off x="2089815" y="2583448"/>
            <a:ext cx="8398865" cy="222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240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内容：提出石钟山得名由来的两种说法，以及对这两种说法的怀疑。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240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作用：点明游览的地方以及心中的疑惑，为下文的记叙和议论做了铺垫。</a:t>
            </a:r>
          </a:p>
        </p:txBody>
      </p:sp>
    </p:spTree>
    <p:extLst>
      <p:ext uri="{BB962C8B-B14F-4D97-AF65-F5344CB8AC3E}">
        <p14:creationId xmlns:p14="http://schemas.microsoft.com/office/powerpoint/2010/main" val="37703446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" name="图片 29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" t="2983" r="1228" b="2826"/>
          <a:stretch>
            <a:fillRect/>
          </a:stretch>
        </p:blipFill>
        <p:spPr>
          <a:xfrm flipH="1">
            <a:off x="-1337841" y="0"/>
            <a:ext cx="4324349" cy="6858000"/>
          </a:xfrm>
          <a:custGeom>
            <a:gdLst>
              <a:gd name="connsiteX0" fmla="*/ 0 w 6095999"/>
              <a:gd name="connsiteY0" fmla="*/ 0 h 6858000"/>
              <a:gd name="connsiteX1" fmla="*/ 6095999 w 6095999"/>
              <a:gd name="connsiteY1" fmla="*/ 0 h 6858000"/>
              <a:gd name="connsiteX2" fmla="*/ 6095999 w 6095999"/>
              <a:gd name="connsiteY2" fmla="*/ 6858000 h 6858000"/>
              <a:gd name="connsiteX3" fmla="*/ 0 w 6095999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5999" h="6858000">
                <a:moveTo>
                  <a:pt x="0" y="0"/>
                </a:moveTo>
                <a:lnTo>
                  <a:pt x="6095999" y="0"/>
                </a:lnTo>
                <a:lnTo>
                  <a:pt x="6095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3" name="组合 2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470391" y="398033"/>
            <a:ext cx="664855" cy="2624866"/>
            <a:chOff x="470391" y="398033"/>
            <a:chExt cx="664855" cy="2624866"/>
          </a:xfrm>
        </p:grpSpPr>
        <p:sp>
          <p:nvSpPr>
            <p:cNvPr id="4" name="文本框 3"/>
            <p:cNvSpPr txBox="1"/>
            <p:nvPr/>
          </p:nvSpPr>
          <p:spPr>
            <a:xfrm>
              <a:off x="470391" y="957432"/>
              <a:ext cx="353943" cy="20654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100" b="1" cap="all">
                  <a:solidFill>
                    <a:srgbClr val="E4E4E4"/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mount</a:t>
              </a:r>
              <a:endParaRPr lang="zh-CN" altLang="en-US" sz="1100" b="1" cap="all">
                <a:solidFill>
                  <a:srgbClr val="E4E4E4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81303" y="398033"/>
              <a:ext cx="353943" cy="214640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100" b="1" cap="all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mount</a:t>
              </a:r>
              <a:endParaRPr lang="zh-CN" altLang="en-US" sz="1100" b="1" cap="all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362668" y="319911"/>
            <a:ext cx="461665" cy="27029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石钟山记</a:t>
            </a:r>
            <a:r>
              <a:rPr lang="en-US" altLang="zh-CN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--</a:t>
            </a:r>
            <a:r>
              <a: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第一段</a:t>
            </a:r>
          </a:p>
        </p:txBody>
      </p:sp>
      <p:grpSp>
        <p:nvGrpSpPr>
          <p:cNvPr id="8" name="组合 7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624193" y="4725156"/>
            <a:ext cx="130371" cy="1520893"/>
            <a:chOff x="338379" y="1016994"/>
            <a:chExt cx="130371" cy="1520893"/>
          </a:xfrm>
        </p:grpSpPr>
        <p:sp>
          <p:nvSpPr>
            <p:cNvPr id="9" name="矩形 8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文本框 2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3277249" y="319912"/>
            <a:ext cx="2685401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2800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理解性默写</a:t>
            </a:r>
          </a:p>
        </p:txBody>
      </p:sp>
      <p:sp>
        <p:nvSpPr>
          <p:cNvPr id="22" name="文本框 21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3094231" y="1300824"/>
            <a:ext cx="8910249" cy="388375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334857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Arial" panose="020b0604020202020204" pitchFamily="34" charset="0"/>
              </a:rPr>
              <a:t>1.</a:t>
            </a:r>
            <a:r>
              <a:rPr lang="zh-CN" altLang="en-US" sz="2400">
                <a:solidFill>
                  <a:srgbClr val="334857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Arial" panose="020b0604020202020204" pitchFamily="34" charset="0"/>
              </a:rPr>
              <a:t>郦道元的</a:t>
            </a:r>
            <a:r>
              <a:rPr lang="en-US" altLang="zh-CN" sz="2400">
                <a:solidFill>
                  <a:srgbClr val="334857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Arial" panose="020b0604020202020204" pitchFamily="34" charset="0"/>
              </a:rPr>
              <a:t>《</a:t>
            </a:r>
            <a:r>
              <a:rPr lang="zh-CN" altLang="en-US" sz="2400">
                <a:solidFill>
                  <a:srgbClr val="334857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Arial" panose="020b0604020202020204" pitchFamily="34" charset="0"/>
              </a:rPr>
              <a:t>水经注</a:t>
            </a:r>
            <a:r>
              <a:rPr lang="en-US" altLang="zh-CN" sz="2400">
                <a:solidFill>
                  <a:srgbClr val="334857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Arial" panose="020b0604020202020204" pitchFamily="34" charset="0"/>
              </a:rPr>
              <a:t>》</a:t>
            </a:r>
            <a:r>
              <a:rPr lang="zh-CN" altLang="en-US" sz="2400">
                <a:solidFill>
                  <a:srgbClr val="334857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Arial" panose="020b0604020202020204" pitchFamily="34" charset="0"/>
              </a:rPr>
              <a:t>里记载的石钟山的位置是</a:t>
            </a:r>
            <a:r>
              <a:rPr lang="zh-CN" altLang="en-US" sz="2400" u="sng">
                <a:solidFill>
                  <a:srgbClr val="334857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Arial" panose="020b0604020202020204" pitchFamily="34" charset="0"/>
              </a:rPr>
              <a:t>：          。</a:t>
            </a:r>
            <a:endParaRPr lang="en-US" altLang="zh-CN" sz="2400" u="sng">
              <a:solidFill>
                <a:srgbClr val="334857"/>
              </a:solidFill>
              <a:latin typeface="FangSong" panose="02010609060101010101" pitchFamily="49" charset="-122"/>
              <a:ea typeface="FangSong" panose="02010609060101010101" pitchFamily="49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彭蠡之口有石钟山焉</a:t>
            </a:r>
            <a:endParaRPr lang="en-US" altLang="zh-CN" sz="2400" b="1">
              <a:solidFill>
                <a:schemeClr val="accent1">
                  <a:lumMod val="7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334857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Arial" panose="020b0604020202020204" pitchFamily="34" charset="0"/>
              </a:rPr>
              <a:t>2.</a:t>
            </a:r>
            <a:r>
              <a:rPr lang="zh-CN" altLang="en-US" sz="2400">
                <a:solidFill>
                  <a:srgbClr val="334857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Arial" panose="020b0604020202020204" pitchFamily="34" charset="0"/>
              </a:rPr>
              <a:t>郦道元认为“石钟山”名字由来的原因是</a:t>
            </a:r>
            <a:r>
              <a:rPr lang="zh-CN" altLang="en-US" sz="2400" u="sng">
                <a:solidFill>
                  <a:srgbClr val="334857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Arial" panose="020b0604020202020204" pitchFamily="34" charset="0"/>
              </a:rPr>
              <a:t>：      ，       。</a:t>
            </a:r>
            <a:endParaRPr lang="en-US" altLang="zh-CN" sz="2400" u="sng">
              <a:solidFill>
                <a:srgbClr val="334857"/>
              </a:solidFill>
              <a:latin typeface="FangSong" panose="02010609060101010101" pitchFamily="49" charset="-122"/>
              <a:ea typeface="FangSong" panose="02010609060101010101" pitchFamily="49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水石相搏，声如洪钟。</a:t>
            </a:r>
            <a:endParaRPr lang="en-US" altLang="zh-CN" sz="2400" b="1">
              <a:solidFill>
                <a:schemeClr val="accent1">
                  <a:lumMod val="7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334857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Arial" panose="020b0604020202020204" pitchFamily="34" charset="0"/>
              </a:rPr>
              <a:t>3.</a:t>
            </a:r>
            <a:r>
              <a:rPr lang="zh-CN" altLang="en-US" sz="2400">
                <a:solidFill>
                  <a:srgbClr val="334857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Arial" panose="020b0604020202020204" pitchFamily="34" charset="0"/>
              </a:rPr>
              <a:t>唐代的李渤在石钟山敲击石头听到的声音是</a:t>
            </a:r>
            <a:r>
              <a:rPr lang="zh-CN" altLang="en-US" sz="2400" u="sng">
                <a:solidFill>
                  <a:srgbClr val="334857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Arial" panose="020b0604020202020204" pitchFamily="34" charset="0"/>
              </a:rPr>
              <a:t>：          ，</a:t>
            </a:r>
            <a:endParaRPr lang="en-US" altLang="zh-CN" sz="2400" u="sng">
              <a:solidFill>
                <a:srgbClr val="334857"/>
              </a:solidFill>
              <a:latin typeface="FangSong" panose="02010609060101010101" pitchFamily="49" charset="-122"/>
              <a:ea typeface="FangSong" panose="02010609060101010101" pitchFamily="49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u="sng">
                <a:solidFill>
                  <a:srgbClr val="334857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Arial" panose="020b0604020202020204" pitchFamily="34" charset="0"/>
              </a:rPr>
              <a:t>      ，       ，       </a:t>
            </a:r>
            <a:r>
              <a:rPr lang="zh-CN" altLang="en-US" sz="2400">
                <a:solidFill>
                  <a:srgbClr val="334857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Arial" panose="020b0604020202020204" pitchFamily="34" charset="0"/>
              </a:rPr>
              <a:t> 样的。</a:t>
            </a:r>
            <a:endParaRPr lang="en-US" altLang="zh-CN" sz="2400">
              <a:solidFill>
                <a:srgbClr val="334857"/>
              </a:solidFill>
              <a:latin typeface="FangSong" panose="02010609060101010101" pitchFamily="49" charset="-122"/>
              <a:ea typeface="FangSong" panose="02010609060101010101" pitchFamily="49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南声函胡，北音清越，桴止响腾，余韵徐歇</a:t>
            </a:r>
            <a:endParaRPr lang="en-US" altLang="zh-CN" sz="2400" b="1">
              <a:solidFill>
                <a:schemeClr val="accent1">
                  <a:lumMod val="7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00664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" name="图片 29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" t="2983" r="1228" b="2826"/>
          <a:stretch>
            <a:fillRect/>
          </a:stretch>
        </p:blipFill>
        <p:spPr>
          <a:xfrm flipH="1">
            <a:off x="-2152406" y="0"/>
            <a:ext cx="4403528" cy="6858000"/>
          </a:xfrm>
          <a:custGeom>
            <a:gdLst>
              <a:gd name="connsiteX0" fmla="*/ 0 w 6095999"/>
              <a:gd name="connsiteY0" fmla="*/ 0 h 6858000"/>
              <a:gd name="connsiteX1" fmla="*/ 6095999 w 6095999"/>
              <a:gd name="connsiteY1" fmla="*/ 0 h 6858000"/>
              <a:gd name="connsiteX2" fmla="*/ 6095999 w 6095999"/>
              <a:gd name="connsiteY2" fmla="*/ 6858000 h 6858000"/>
              <a:gd name="connsiteX3" fmla="*/ 0 w 6095999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5999" h="6858000">
                <a:moveTo>
                  <a:pt x="0" y="0"/>
                </a:moveTo>
                <a:lnTo>
                  <a:pt x="6095999" y="0"/>
                </a:lnTo>
                <a:lnTo>
                  <a:pt x="6095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8" name="组合 7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933105" y="5200873"/>
            <a:ext cx="130371" cy="1520893"/>
            <a:chOff x="338379" y="1016994"/>
            <a:chExt cx="130371" cy="1520893"/>
          </a:xfrm>
        </p:grpSpPr>
        <p:sp>
          <p:nvSpPr>
            <p:cNvPr id="9" name="矩形 8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矩形 2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517866" y="403808"/>
            <a:ext cx="1508760" cy="398322"/>
          </a:xfrm>
          <a:prstGeom prst="rect">
            <a:avLst/>
          </a:prstGeom>
          <a:solidFill>
            <a:srgbClr val="334857"/>
          </a:solidFill>
          <a:ln w="47625">
            <a:solidFill>
              <a:srgbClr val="3348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7" name="文本框 2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498816" y="437353"/>
            <a:ext cx="150876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第二段</a:t>
            </a: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6CA1E8-DB6B-0F4C-9B0A-14295D44C072}"/>
              </a:ext>
            </a:extLst>
          </p:cNvPr>
          <p:cNvSpPr txBox="1"/>
          <p:nvPr/>
        </p:nvSpPr>
        <p:spPr>
          <a:xfrm>
            <a:off x="2269182" y="594933"/>
            <a:ext cx="9737144" cy="6099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    元丰七年六月丁丑，余自齐安舟行适临汝，而长子迈将赴饶之德兴尉，送之至湖口，因得观所谓石钟者。寺僧使小童持斧，于乱石间择其一二扣之，硿</a:t>
            </a:r>
            <a:r>
              <a:rPr lang="en-US" altLang="zh-CN" sz="2400">
                <a:latin typeface="Times New Roman" panose="02020603050405020304" pitchFamily="18" charset="0"/>
                <a:ea typeface="FangSong" panose="02010609060101010101" pitchFamily="49" charset="-122"/>
                <a:cs typeface="Times New Roman" panose="02020603050405020304" pitchFamily="18" charset="0"/>
              </a:rPr>
              <a:t>k</a:t>
            </a:r>
            <a:r>
              <a:rPr lang="zh-CN" altLang="zh-CN" sz="2400">
                <a:latin typeface="Times New Roman" panose="02020603050405020304" pitchFamily="18" charset="0"/>
                <a:ea typeface="FangSong" panose="02010609060101010101" pitchFamily="49" charset="-122"/>
                <a:cs typeface="Times New Roman" panose="02020603050405020304" pitchFamily="18" charset="0"/>
              </a:rPr>
              <a:t>ō</a:t>
            </a:r>
            <a:r>
              <a:rPr lang="en-US" altLang="zh-CN" sz="2400">
                <a:latin typeface="Times New Roman" panose="02020603050405020304" pitchFamily="18" charset="0"/>
                <a:ea typeface="FangSong" panose="02010609060101010101" pitchFamily="49" charset="-122"/>
                <a:cs typeface="Times New Roman" panose="02020603050405020304" pitchFamily="18" charset="0"/>
              </a:rPr>
              <a:t>ng</a:t>
            </a: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硿焉。余固笑而不信也。至莫夜月明，独与迈乘小舟，至绝壁下。大石侧立千尺，如猛兽奇鬼，森然欲搏人；而山上栖鹘</a:t>
            </a:r>
            <a:r>
              <a:rPr lang="en-US" altLang="zh-CN" sz="2400">
                <a:latin typeface="Times New Roman" panose="02020603050405020304" pitchFamily="18" charset="0"/>
                <a:ea typeface="FangSong" panose="02010609060101010101" pitchFamily="49" charset="-122"/>
                <a:cs typeface="Times New Roman" panose="02020603050405020304" pitchFamily="18" charset="0"/>
              </a:rPr>
              <a:t>h</a:t>
            </a:r>
            <a:r>
              <a:rPr lang="zh-CN" altLang="zh-CN" sz="2400">
                <a:latin typeface="Times New Roman" panose="02020603050405020304" pitchFamily="18" charset="0"/>
                <a:ea typeface="FangSong" panose="02010609060101010101" pitchFamily="49" charset="-122"/>
                <a:cs typeface="Times New Roman" panose="02020603050405020304" pitchFamily="18" charset="0"/>
              </a:rPr>
              <a:t>ú </a:t>
            </a: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，闻人声亦惊起，磔</a:t>
            </a:r>
            <a:r>
              <a:rPr lang="en-US" altLang="zh-CN" sz="2400" err="1">
                <a:latin typeface="Times New Roman" panose="02020603050405020304" pitchFamily="18" charset="0"/>
                <a:ea typeface="FangSong" panose="02010609060101010101" pitchFamily="49" charset="-122"/>
                <a:cs typeface="Times New Roman" panose="02020603050405020304" pitchFamily="18" charset="0"/>
              </a:rPr>
              <a:t>zh</a:t>
            </a:r>
            <a:r>
              <a:rPr lang="zh-CN" altLang="zh-CN" sz="2400">
                <a:latin typeface="Times New Roman" panose="02020603050405020304" pitchFamily="18" charset="0"/>
                <a:ea typeface="FangSong" panose="02010609060101010101" pitchFamily="49" charset="-122"/>
                <a:cs typeface="Times New Roman" panose="02020603050405020304" pitchFamily="18" charset="0"/>
              </a:rPr>
              <a:t>é</a:t>
            </a: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磔云霄间；又有若老人咳且笑于山谷中者，或曰此鹳</a:t>
            </a:r>
            <a:r>
              <a:rPr lang="en-US" altLang="zh-CN" sz="2400" err="1">
                <a:latin typeface="Times New Roman" panose="02020603050405020304" pitchFamily="18" charset="0"/>
                <a:ea typeface="FangSong" panose="02010609060101010101" pitchFamily="49" charset="-122"/>
                <a:cs typeface="Times New Roman" panose="02020603050405020304" pitchFamily="18" charset="0"/>
              </a:rPr>
              <a:t>gu</a:t>
            </a:r>
            <a:r>
              <a:rPr lang="zh-CN" altLang="zh-CN" sz="2400">
                <a:latin typeface="Times New Roman" panose="02020603050405020304" pitchFamily="18" charset="0"/>
                <a:ea typeface="FangSong" panose="02010609060101010101" pitchFamily="49" charset="-122"/>
                <a:cs typeface="Times New Roman" panose="02020603050405020304" pitchFamily="18" charset="0"/>
              </a:rPr>
              <a:t>à</a:t>
            </a:r>
            <a:r>
              <a:rPr lang="en-US" altLang="zh-CN" sz="2400">
                <a:latin typeface="Times New Roman" panose="02020603050405020304" pitchFamily="18" charset="0"/>
                <a:ea typeface="FangSong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鹤也。余方心动欲还，而大声发于水上，噌</a:t>
            </a:r>
            <a:r>
              <a:rPr lang="en-US" altLang="zh-CN" sz="2400" err="1">
                <a:latin typeface="Times New Roman" panose="02020603050405020304" pitchFamily="18" charset="0"/>
                <a:ea typeface="FangSong" panose="02010609060101010101" pitchFamily="49" charset="-122"/>
                <a:cs typeface="Times New Roman" panose="02020603050405020304" pitchFamily="18" charset="0"/>
              </a:rPr>
              <a:t>ch</a:t>
            </a:r>
            <a:r>
              <a:rPr lang="zh-CN" altLang="zh-CN" sz="2400">
                <a:latin typeface="Times New Roman" panose="02020603050405020304" pitchFamily="18" charset="0"/>
                <a:ea typeface="FangSong" panose="02010609060101010101" pitchFamily="49" charset="-122"/>
                <a:cs typeface="Times New Roman" panose="02020603050405020304" pitchFamily="18" charset="0"/>
              </a:rPr>
              <a:t>ē</a:t>
            </a:r>
            <a:r>
              <a:rPr lang="en-US" altLang="zh-CN" sz="2400">
                <a:latin typeface="Times New Roman" panose="02020603050405020304" pitchFamily="18" charset="0"/>
                <a:ea typeface="FangSong" panose="02010609060101010101" pitchFamily="49" charset="-122"/>
                <a:cs typeface="Times New Roman" panose="02020603050405020304" pitchFamily="18" charset="0"/>
              </a:rPr>
              <a:t>ng</a:t>
            </a: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吰</a:t>
            </a:r>
            <a:r>
              <a:rPr lang="en-US" altLang="zh-CN" sz="2400">
                <a:latin typeface="Times New Roman" panose="02020603050405020304" pitchFamily="18" charset="0"/>
                <a:ea typeface="FangSong" panose="02010609060101010101" pitchFamily="49" charset="-122"/>
                <a:cs typeface="Times New Roman" panose="02020603050405020304" pitchFamily="18" charset="0"/>
              </a:rPr>
              <a:t>h</a:t>
            </a:r>
            <a:r>
              <a:rPr lang="zh-CN" altLang="zh-CN" sz="2400">
                <a:latin typeface="Times New Roman" panose="02020603050405020304" pitchFamily="18" charset="0"/>
                <a:ea typeface="FangSong" panose="02010609060101010101" pitchFamily="49" charset="-122"/>
                <a:cs typeface="Times New Roman" panose="02020603050405020304" pitchFamily="18" charset="0"/>
              </a:rPr>
              <a:t>ó</a:t>
            </a:r>
            <a:r>
              <a:rPr lang="en-US" altLang="zh-CN" sz="2400">
                <a:latin typeface="Times New Roman" panose="02020603050405020304" pitchFamily="18" charset="0"/>
                <a:ea typeface="FangSong" panose="02010609060101010101" pitchFamily="49" charset="-122"/>
                <a:cs typeface="Times New Roman" panose="02020603050405020304" pitchFamily="18" charset="0"/>
              </a:rPr>
              <a:t>ng</a:t>
            </a: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如钟鼓不绝。舟人大恐。徐而察之，则山下皆石穴罅</a:t>
            </a:r>
            <a:r>
              <a:rPr lang="en-US" altLang="zh-CN" sz="2400">
                <a:latin typeface="Times New Roman" panose="02020603050405020304" pitchFamily="18" charset="0"/>
                <a:ea typeface="FangSong" panose="02010609060101010101" pitchFamily="49" charset="-122"/>
                <a:cs typeface="Times New Roman" panose="02020603050405020304" pitchFamily="18" charset="0"/>
              </a:rPr>
              <a:t>xi</a:t>
            </a:r>
            <a:r>
              <a:rPr lang="zh-CN" altLang="zh-CN" sz="2400">
                <a:latin typeface="Times New Roman" panose="02020603050405020304" pitchFamily="18" charset="0"/>
                <a:ea typeface="FangSong" panose="02010609060101010101" pitchFamily="49" charset="-122"/>
                <a:cs typeface="Times New Roman" panose="02020603050405020304" pitchFamily="18" charset="0"/>
              </a:rPr>
              <a:t>à </a:t>
            </a: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，不知其浅深，微波入焉，涵淡澎湃而为此也。舟回至两山间，将入港口，有大石当中流，可坐百人，空中而多窍，与风水相吞吐，有窾</a:t>
            </a:r>
            <a:r>
              <a:rPr lang="en-US" altLang="zh-CN" sz="2400" err="1">
                <a:latin typeface="Times New Roman" panose="02020603050405020304" pitchFamily="18" charset="0"/>
                <a:ea typeface="FangSong" panose="02010609060101010101" pitchFamily="49" charset="-122"/>
                <a:cs typeface="Times New Roman" panose="02020603050405020304" pitchFamily="18" charset="0"/>
              </a:rPr>
              <a:t>ku</a:t>
            </a:r>
            <a:r>
              <a:rPr lang="zh-CN" altLang="zh-CN" sz="2400">
                <a:latin typeface="Times New Roman" panose="02020603050405020304" pitchFamily="18" charset="0"/>
                <a:ea typeface="FangSong" panose="02010609060101010101" pitchFamily="49" charset="-122"/>
                <a:cs typeface="Times New Roman" panose="02020603050405020304" pitchFamily="18" charset="0"/>
              </a:rPr>
              <a:t>ǎ</a:t>
            </a:r>
            <a:r>
              <a:rPr lang="en-US" altLang="zh-CN" sz="2400">
                <a:latin typeface="Times New Roman" panose="02020603050405020304" pitchFamily="18" charset="0"/>
                <a:ea typeface="FangSong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坎镗</a:t>
            </a:r>
            <a:r>
              <a:rPr lang="en-US" altLang="zh-CN" sz="2400">
                <a:latin typeface="Times New Roman" panose="02020603050405020304" pitchFamily="18" charset="0"/>
                <a:ea typeface="FangSong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zh-CN" altLang="zh-CN" sz="2400">
                <a:latin typeface="Times New Roman" panose="02020603050405020304" pitchFamily="18" charset="0"/>
                <a:ea typeface="FangSong" panose="02010609060101010101" pitchFamily="49" charset="-122"/>
                <a:cs typeface="Times New Roman" panose="02020603050405020304" pitchFamily="18" charset="0"/>
              </a:rPr>
              <a:t>ā</a:t>
            </a:r>
            <a:r>
              <a:rPr lang="en-US" altLang="zh-CN" sz="2400">
                <a:latin typeface="Times New Roman" panose="02020603050405020304" pitchFamily="18" charset="0"/>
                <a:ea typeface="FangSong" panose="02010609060101010101" pitchFamily="49" charset="-122"/>
                <a:cs typeface="Times New Roman" panose="02020603050405020304" pitchFamily="18" charset="0"/>
              </a:rPr>
              <a:t>ng</a:t>
            </a: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鞳</a:t>
            </a:r>
            <a:r>
              <a:rPr lang="en-US" altLang="zh-CN" sz="2400">
                <a:latin typeface="Times New Roman" panose="02020603050405020304" pitchFamily="18" charset="0"/>
                <a:ea typeface="FangSong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zh-CN" altLang="zh-CN" sz="2400">
                <a:latin typeface="Times New Roman" panose="02020603050405020304" pitchFamily="18" charset="0"/>
                <a:ea typeface="FangSong" panose="02010609060101010101" pitchFamily="49" charset="-122"/>
                <a:cs typeface="Times New Roman" panose="02020603050405020304" pitchFamily="18" charset="0"/>
              </a:rPr>
              <a:t>à</a:t>
            </a: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之声，与向之噌吰者相应，如乐作焉。因笑谓迈曰：“汝识</a:t>
            </a:r>
            <a:r>
              <a:rPr lang="en-US" altLang="zh-CN" sz="2400" err="1">
                <a:latin typeface="Times New Roman" panose="02020603050405020304" pitchFamily="18" charset="0"/>
                <a:ea typeface="FangSong" panose="02010609060101010101" pitchFamily="49" charset="-122"/>
                <a:cs typeface="Times New Roman" panose="02020603050405020304" pitchFamily="18" charset="0"/>
              </a:rPr>
              <a:t>zh</a:t>
            </a:r>
            <a:r>
              <a:rPr lang="zh-CN" altLang="zh-CN" sz="2400">
                <a:latin typeface="Times New Roman" panose="02020603050405020304" pitchFamily="18" charset="0"/>
                <a:ea typeface="FangSong" panose="02010609060101010101" pitchFamily="49" charset="-122"/>
                <a:cs typeface="Times New Roman" panose="02020603050405020304" pitchFamily="18" charset="0"/>
              </a:rPr>
              <a:t>ì</a:t>
            </a: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之乎？噌吰者，周景王之无射</a:t>
            </a:r>
            <a:r>
              <a:rPr lang="en-US" altLang="zh-CN" sz="2400">
                <a:latin typeface="Times New Roman" panose="02020603050405020304" pitchFamily="18" charset="0"/>
                <a:ea typeface="FangSong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zh-CN" altLang="zh-CN" sz="2400">
                <a:latin typeface="Times New Roman" panose="02020603050405020304" pitchFamily="18" charset="0"/>
                <a:ea typeface="FangSong" panose="02010609060101010101" pitchFamily="49" charset="-122"/>
                <a:cs typeface="Times New Roman" panose="02020603050405020304" pitchFamily="18" charset="0"/>
              </a:rPr>
              <a:t>ì</a:t>
            </a: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也；窾坎镗鞳者，魏庄子之歌钟也。古之人不余欺也！”</a:t>
            </a:r>
            <a:endParaRPr kumimoji="1" lang="zh-CN" altLang="en-US" sz="2400"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78005F1-A5DB-FD40-ABB7-48752488D6FD}"/>
              </a:ext>
            </a:extLst>
          </p:cNvPr>
          <p:cNvSpPr txBox="1"/>
          <p:nvPr/>
        </p:nvSpPr>
        <p:spPr>
          <a:xfrm>
            <a:off x="2699813" y="197807"/>
            <a:ext cx="2095500" cy="523220"/>
          </a:xfrm>
          <a:prstGeom prst="rect">
            <a:avLst/>
          </a:prstGeom>
          <a:noFill/>
          <a:effectLst>
            <a:reflection blurRad="63500" stA="69000" endPos="650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kumimoji="1" lang="zh-CN" altLang="en-US" sz="2800">
                <a:solidFill>
                  <a:schemeClr val="accent5">
                    <a:lumMod val="50000"/>
                  </a:schemeClr>
                </a:solidFill>
                <a:latin typeface="STLiti" panose="02010800040101010101" pitchFamily="2" charset="-122"/>
                <a:ea typeface="STLiti" panose="02010800040101010101" pitchFamily="2" charset="-122"/>
              </a:rPr>
              <a:t>整段范读</a:t>
            </a:r>
          </a:p>
        </p:txBody>
      </p:sp>
    </p:spTree>
    <p:extLst>
      <p:ext uri="{BB962C8B-B14F-4D97-AF65-F5344CB8AC3E}">
        <p14:creationId xmlns:p14="http://schemas.microsoft.com/office/powerpoint/2010/main" val="4187566118"/>
      </p:ext>
    </p:ext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" name="图片 29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" t="2983" r="1228" b="2826"/>
          <a:stretch>
            <a:fillRect/>
          </a:stretch>
        </p:blipFill>
        <p:spPr>
          <a:xfrm flipH="1">
            <a:off x="-1888940" y="0"/>
            <a:ext cx="4558963" cy="6858000"/>
          </a:xfrm>
          <a:custGeom>
            <a:gdLst>
              <a:gd name="connsiteX0" fmla="*/ 0 w 6095999"/>
              <a:gd name="connsiteY0" fmla="*/ 0 h 6858000"/>
              <a:gd name="connsiteX1" fmla="*/ 6095999 w 6095999"/>
              <a:gd name="connsiteY1" fmla="*/ 0 h 6858000"/>
              <a:gd name="connsiteX2" fmla="*/ 6095999 w 6095999"/>
              <a:gd name="connsiteY2" fmla="*/ 6858000 h 6858000"/>
              <a:gd name="connsiteX3" fmla="*/ 0 w 6095999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5999" h="6858000">
                <a:moveTo>
                  <a:pt x="0" y="0"/>
                </a:moveTo>
                <a:lnTo>
                  <a:pt x="6095999" y="0"/>
                </a:lnTo>
                <a:lnTo>
                  <a:pt x="6095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8" name="组合 7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671087" y="4710661"/>
            <a:ext cx="130371" cy="1520893"/>
            <a:chOff x="338379" y="1016994"/>
            <a:chExt cx="130371" cy="1520893"/>
          </a:xfrm>
        </p:grpSpPr>
        <p:sp>
          <p:nvSpPr>
            <p:cNvPr id="9" name="矩形 8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矩形 2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632166" y="403808"/>
            <a:ext cx="1508760" cy="398322"/>
          </a:xfrm>
          <a:prstGeom prst="rect">
            <a:avLst/>
          </a:prstGeom>
          <a:solidFill>
            <a:srgbClr val="334857"/>
          </a:solidFill>
          <a:ln w="47625">
            <a:solidFill>
              <a:srgbClr val="3348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7" name="文本框 2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613116" y="437353"/>
            <a:ext cx="150876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第二段</a:t>
            </a: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3" name="Text Box 2">
            <a:extLst>
              <a:ext uri="{FF2B5EF4-FFF2-40B4-BE49-F238E27FC236}">
                <a16:creationId xmlns:a16="http://schemas.microsoft.com/office/drawing/2014/main" id="{F0E4859C-A8B4-CC40-8BE2-EB557B6EC5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7333" y="4305585"/>
            <a:ext cx="8893175" cy="1667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0"/>
              </a:spcBef>
              <a:defRPr kumimoji="0" sz="2400" b="0">
                <a:solidFill>
                  <a:schemeClr val="accent1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  <a:lvl2pPr marL="742950" indent="-28575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译文：元丰七年六月初九日，我从齐安乘船出发到临汝去，（我的）大儿子苏迈将要去就任饶州府德兴县的县尉，（我）送他到湖口县，因而能够看一看人们所说的（名叫）石钟的山。</a:t>
            </a:r>
          </a:p>
        </p:txBody>
      </p:sp>
      <p:sp>
        <p:nvSpPr>
          <p:cNvPr id="14" name="Text Box 3">
            <a:extLst>
              <a:ext uri="{FF2B5EF4-FFF2-40B4-BE49-F238E27FC236}">
                <a16:creationId xmlns:a16="http://schemas.microsoft.com/office/drawing/2014/main" id="{4DC7C671-3043-0E4F-9666-A8847AD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7333" y="258927"/>
            <a:ext cx="9115577" cy="1128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元丰七年六月丁丑，余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自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齐安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舟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行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适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临汝，而长子迈将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赴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饶之德兴尉，送之至湖口，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因得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观所谓石钟者。</a:t>
            </a:r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51938D19-C987-6C45-9E16-85DFCBE86F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0024" y="1753263"/>
            <a:ext cx="1107996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自：从</a:t>
            </a:r>
          </a:p>
        </p:txBody>
      </p:sp>
      <p:sp>
        <p:nvSpPr>
          <p:cNvPr id="16" name="Text Box 5">
            <a:extLst>
              <a:ext uri="{FF2B5EF4-FFF2-40B4-BE49-F238E27FC236}">
                <a16:creationId xmlns:a16="http://schemas.microsoft.com/office/drawing/2014/main" id="{3B724D8B-F3B7-9048-AC37-170D2C38A9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0024" y="2373690"/>
            <a:ext cx="2646878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舟：乘船。名为状</a:t>
            </a:r>
          </a:p>
        </p:txBody>
      </p:sp>
      <p:sp>
        <p:nvSpPr>
          <p:cNvPr id="17" name="Text Box 6">
            <a:extLst>
              <a:ext uri="{FF2B5EF4-FFF2-40B4-BE49-F238E27FC236}">
                <a16:creationId xmlns:a16="http://schemas.microsoft.com/office/drawing/2014/main" id="{8584A36D-5D61-774A-A568-22D76033F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0024" y="3042219"/>
            <a:ext cx="2031325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适：到</a:t>
            </a:r>
            <a:r>
              <a:rPr kumimoji="0" lang="en-US" altLang="zh-CN" sz="2400" b="0">
                <a:solidFill>
                  <a:schemeClr val="accent1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……</a:t>
            </a: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去</a:t>
            </a:r>
          </a:p>
        </p:txBody>
      </p:sp>
      <p:sp>
        <p:nvSpPr>
          <p:cNvPr id="18" name="Text Box 7">
            <a:extLst>
              <a:ext uri="{FF2B5EF4-FFF2-40B4-BE49-F238E27FC236}">
                <a16:creationId xmlns:a16="http://schemas.microsoft.com/office/drawing/2014/main" id="{1415A42E-6E67-9D4D-B026-B0AA025B72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61350" y="2410488"/>
            <a:ext cx="2339102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因：因而，于是</a:t>
            </a:r>
          </a:p>
        </p:txBody>
      </p:sp>
      <p:sp>
        <p:nvSpPr>
          <p:cNvPr id="19" name="Text Box 8">
            <a:extLst>
              <a:ext uri="{FF2B5EF4-FFF2-40B4-BE49-F238E27FC236}">
                <a16:creationId xmlns:a16="http://schemas.microsoft.com/office/drawing/2014/main" id="{6545A992-0144-7C4F-85F9-57E18F1D9F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9450" y="3065509"/>
            <a:ext cx="1415772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得：能够</a:t>
            </a:r>
          </a:p>
        </p:txBody>
      </p:sp>
      <p:sp>
        <p:nvSpPr>
          <p:cNvPr id="20" name="Text Box 8">
            <a:extLst>
              <a:ext uri="{FF2B5EF4-FFF2-40B4-BE49-F238E27FC236}">
                <a16:creationId xmlns:a16="http://schemas.microsoft.com/office/drawing/2014/main" id="{43279DF7-A233-5E4C-AD20-A546DC141B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8810" y="1788982"/>
            <a:ext cx="2339102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赴：赴任，就职</a:t>
            </a:r>
          </a:p>
        </p:txBody>
      </p:sp>
    </p:spTree>
    <p:extLst>
      <p:ext uri="{BB962C8B-B14F-4D97-AF65-F5344CB8AC3E}">
        <p14:creationId xmlns:p14="http://schemas.microsoft.com/office/powerpoint/2010/main" val="17841410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" name="图片 29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" t="2983" r="1228" b="2826"/>
          <a:stretch>
            <a:fillRect/>
          </a:stretch>
        </p:blipFill>
        <p:spPr>
          <a:xfrm flipH="1">
            <a:off x="-1888940" y="0"/>
            <a:ext cx="4558963" cy="6858000"/>
          </a:xfrm>
          <a:custGeom>
            <a:gdLst>
              <a:gd name="connsiteX0" fmla="*/ 0 w 6095999"/>
              <a:gd name="connsiteY0" fmla="*/ 0 h 6858000"/>
              <a:gd name="connsiteX1" fmla="*/ 6095999 w 6095999"/>
              <a:gd name="connsiteY1" fmla="*/ 0 h 6858000"/>
              <a:gd name="connsiteX2" fmla="*/ 6095999 w 6095999"/>
              <a:gd name="connsiteY2" fmla="*/ 6858000 h 6858000"/>
              <a:gd name="connsiteX3" fmla="*/ 0 w 6095999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5999" h="6858000">
                <a:moveTo>
                  <a:pt x="0" y="0"/>
                </a:moveTo>
                <a:lnTo>
                  <a:pt x="6095999" y="0"/>
                </a:lnTo>
                <a:lnTo>
                  <a:pt x="6095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8" name="组合 7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671087" y="4710661"/>
            <a:ext cx="130371" cy="1520893"/>
            <a:chOff x="338379" y="1016994"/>
            <a:chExt cx="130371" cy="1520893"/>
          </a:xfrm>
        </p:grpSpPr>
        <p:sp>
          <p:nvSpPr>
            <p:cNvPr id="9" name="矩形 8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矩形 2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632166" y="403808"/>
            <a:ext cx="1508760" cy="398322"/>
          </a:xfrm>
          <a:prstGeom prst="rect">
            <a:avLst/>
          </a:prstGeom>
          <a:solidFill>
            <a:srgbClr val="334857"/>
          </a:solidFill>
          <a:ln w="47625">
            <a:solidFill>
              <a:srgbClr val="3348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7" name="文本框 2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613116" y="437353"/>
            <a:ext cx="150876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第二段</a:t>
            </a: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id="{F0AE4A42-5142-6944-8226-6498C539FA1E}"/>
              </a:ext>
            </a:extLst>
          </p:cNvPr>
          <p:cNvSpPr txBox="1">
            <a:spLocks noChangeArrowheads="1"/>
          </p:cNvSpPr>
          <p:nvPr/>
        </p:nvSpPr>
        <p:spPr>
          <a:xfrm>
            <a:off x="2936723" y="335399"/>
            <a:ext cx="3597427" cy="466731"/>
          </a:xfrm>
          <a:prstGeom prst="rect">
            <a:avLst/>
          </a:prstGeom>
          <a:effectLst>
            <a:outerShdw dist="50800" sx="1000" sy="1000" algn="ctr" rotWithShape="0">
              <a:srgbClr val="000000"/>
            </a:outerShdw>
            <a:reflection blurRad="6350" stA="50000" endA="300" endPos="55000" dir="5400000" sy="-100000" algn="bl" rotWithShape="0"/>
          </a:effectLst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>
                <a:solidFill>
                  <a:schemeClr val="accent1">
                    <a:lumMod val="75000"/>
                  </a:schemeClr>
                </a:solidFill>
                <a:latin typeface="STLiti" panose="02010800040101010101" pitchFamily="2" charset="-122"/>
                <a:ea typeface="STLiti" panose="02010800040101010101" pitchFamily="2" charset="-122"/>
              </a:rPr>
              <a:t>纪年法</a:t>
            </a: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6909B81E-2D88-FD48-A991-9F7C6C126F63}"/>
              </a:ext>
            </a:extLst>
          </p:cNvPr>
          <p:cNvSpPr txBox="1">
            <a:spLocks noChangeArrowheads="1"/>
          </p:cNvSpPr>
          <p:nvPr/>
        </p:nvSpPr>
        <p:spPr>
          <a:xfrm>
            <a:off x="2670023" y="859996"/>
            <a:ext cx="8779027" cy="59980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>
                <a:latin typeface="FangSong" panose="02010609060101010101" pitchFamily="49" charset="-122"/>
                <a:ea typeface="FangSong" panose="02010609060101010101" pitchFamily="49" charset="-122"/>
              </a:rPr>
              <a:t>王公纪年法：</a:t>
            </a: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以王公在位年数来纪年。如</a:t>
            </a:r>
            <a:r>
              <a:rPr lang="en-US" altLang="zh-CN" sz="2400">
                <a:latin typeface="FangSong" panose="02010609060101010101" pitchFamily="49" charset="-122"/>
                <a:ea typeface="FangSong" panose="02010609060101010101" pitchFamily="49" charset="-122"/>
              </a:rPr>
              <a:t>《</a:t>
            </a: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廉颇蔺相如列传</a:t>
            </a:r>
            <a:r>
              <a:rPr lang="en-US" altLang="zh-CN" sz="2400">
                <a:latin typeface="FangSong" panose="02010609060101010101" pitchFamily="49" charset="-122"/>
                <a:ea typeface="FangSong" panose="02010609060101010101" pitchFamily="49" charset="-122"/>
              </a:rPr>
              <a:t>》</a:t>
            </a: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：“赵惠文王十六年，廉颇为赵将。”</a:t>
            </a:r>
            <a:endParaRPr lang="zh-CN" altLang="en-US" sz="2400" b="1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FangSong" panose="02010609060101010101" pitchFamily="49" charset="-122"/>
                <a:ea typeface="FangSong" panose="02010609060101010101" pitchFamily="49" charset="-122"/>
              </a:rPr>
              <a:t>年号纪年法：</a:t>
            </a: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汉武帝起开始有年号。此后每个皇帝即位都要改元，并以年号纪年。如</a:t>
            </a:r>
            <a:r>
              <a:rPr lang="en-US" altLang="zh-CN" sz="2400">
                <a:latin typeface="FangSong" panose="02010609060101010101" pitchFamily="49" charset="-122"/>
                <a:ea typeface="FangSong" panose="02010609060101010101" pitchFamily="49" charset="-122"/>
              </a:rPr>
              <a:t>《</a:t>
            </a: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岳阳楼记</a:t>
            </a:r>
            <a:r>
              <a:rPr lang="en-US" altLang="zh-CN" sz="2400">
                <a:latin typeface="FangSong" panose="02010609060101010101" pitchFamily="49" charset="-122"/>
                <a:ea typeface="FangSong" panose="02010609060101010101" pitchFamily="49" charset="-122"/>
              </a:rPr>
              <a:t>》“</a:t>
            </a: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庆历四年春”、</a:t>
            </a:r>
            <a:r>
              <a:rPr lang="en-US" altLang="zh-CN" sz="2400">
                <a:latin typeface="FangSong" panose="02010609060101010101" pitchFamily="49" charset="-122"/>
                <a:ea typeface="FangSong" panose="02010609060101010101" pitchFamily="49" charset="-122"/>
              </a:rPr>
              <a:t>《</a:t>
            </a: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石钟山记</a:t>
            </a:r>
            <a:r>
              <a:rPr lang="en-US" altLang="zh-CN" sz="2400">
                <a:latin typeface="FangSong" panose="02010609060101010101" pitchFamily="49" charset="-122"/>
                <a:ea typeface="FangSong" panose="02010609060101010101" pitchFamily="49" charset="-122"/>
              </a:rPr>
              <a:t>》“</a:t>
            </a: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元丰七年”。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FangSong" panose="02010609060101010101" pitchFamily="49" charset="-122"/>
                <a:ea typeface="FangSong" panose="02010609060101010101" pitchFamily="49" charset="-122"/>
              </a:rPr>
              <a:t>干支纪年法：</a:t>
            </a: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十天干十二地支，六十年一周期。</a:t>
            </a:r>
            <a:endParaRPr lang="en-US" altLang="zh-CN" sz="240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FangSong" panose="02010609060101010101" pitchFamily="49" charset="-122"/>
                <a:ea typeface="FangSong" panose="02010609060101010101" pitchFamily="49" charset="-122"/>
              </a:rPr>
              <a:t>年号干支兼用法：</a:t>
            </a: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纪年时皇帝年号置前，干支列后。如</a:t>
            </a:r>
            <a:r>
              <a:rPr lang="en-US" altLang="zh-CN" sz="2400">
                <a:latin typeface="FangSong" panose="02010609060101010101" pitchFamily="49" charset="-122"/>
                <a:ea typeface="FangSong" panose="02010609060101010101" pitchFamily="49" charset="-122"/>
              </a:rPr>
              <a:t>《</a:t>
            </a: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扬州慢</a:t>
            </a:r>
            <a:r>
              <a:rPr lang="en-US" altLang="zh-CN" sz="2400">
                <a:latin typeface="FangSong" panose="02010609060101010101" pitchFamily="49" charset="-122"/>
                <a:ea typeface="FangSong" panose="02010609060101010101" pitchFamily="49" charset="-122"/>
              </a:rPr>
              <a:t>》</a:t>
            </a: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“淳熙丙申”。</a:t>
            </a:r>
            <a:endParaRPr lang="en-US" altLang="zh-CN" sz="240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2400" b="1"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16885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片 13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42" t="13559" r="19475" b="3478"/>
          <a:stretch>
            <a:fillRect/>
          </a:stretch>
        </p:blipFill>
        <p:spPr>
          <a:xfrm>
            <a:off x="9668108" y="584200"/>
            <a:ext cx="2523893" cy="5689600"/>
          </a:xfrm>
          <a:custGeom>
            <a:gdLst>
              <a:gd name="connsiteX0" fmla="*/ 0 w 2523893"/>
              <a:gd name="connsiteY0" fmla="*/ 0 h 5689600"/>
              <a:gd name="connsiteX1" fmla="*/ 2523893 w 2523893"/>
              <a:gd name="connsiteY1" fmla="*/ 0 h 5689600"/>
              <a:gd name="connsiteX2" fmla="*/ 2523893 w 2523893"/>
              <a:gd name="connsiteY2" fmla="*/ 5689600 h 5689600"/>
              <a:gd name="connsiteX3" fmla="*/ 0 w 2523893"/>
              <a:gd name="connsiteY3" fmla="*/ 5689600 h 56896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3893" h="5689600">
                <a:moveTo>
                  <a:pt x="0" y="0"/>
                </a:moveTo>
                <a:lnTo>
                  <a:pt x="2523893" y="0"/>
                </a:lnTo>
                <a:lnTo>
                  <a:pt x="2523893" y="5689600"/>
                </a:lnTo>
                <a:lnTo>
                  <a:pt x="0" y="5689600"/>
                </a:lnTo>
                <a:close/>
              </a:path>
            </a:pathLst>
          </a:custGeom>
        </p:spPr>
      </p:pic>
      <p:sp>
        <p:nvSpPr>
          <p:cNvPr id="16" name="矩形 1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6188927" y="3429000"/>
            <a:ext cx="4962293" cy="20127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7" name="文本框 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147558" y="219743"/>
            <a:ext cx="4922409" cy="450892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en-US" altLang="zh-CN" sz="28700" b="1">
                <a:solidFill>
                  <a:srgbClr val="E7E7E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01</a:t>
            </a:r>
            <a:endParaRPr lang="zh-CN" altLang="en-US" sz="28700" b="1">
              <a:solidFill>
                <a:srgbClr val="E7E7E7"/>
              </a:solidFill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1" name="矩形 1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1528928" y="2684028"/>
            <a:ext cx="3312982" cy="194195"/>
          </a:xfrm>
          <a:prstGeom prst="rect">
            <a:avLst/>
          </a:prstGeom>
          <a:solidFill>
            <a:srgbClr val="33485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" name="文本框 3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7066162" y="3602340"/>
            <a:ext cx="2965971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3600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知人论世</a:t>
            </a:r>
          </a:p>
        </p:txBody>
      </p:sp>
      <p:sp>
        <p:nvSpPr>
          <p:cNvPr id="5" name="文本框 4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440299" y="5064279"/>
            <a:ext cx="4401611" cy="2616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en-US" altLang="zh-CN" sz="1100" b="1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Blue Saturday</a:t>
            </a:r>
            <a:endParaRPr lang="zh-CN" altLang="en-US" sz="1100" b="1">
              <a:solidFill>
                <a:srgbClr val="334857"/>
              </a:solidFill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" name="文本框 14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6705415" y="4158342"/>
            <a:ext cx="4242882" cy="100251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600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了解苏轼生平及趣事</a:t>
            </a:r>
            <a:endParaRPr lang="en-US" altLang="zh-CN" sz="1600">
              <a:solidFill>
                <a:srgbClr val="334857"/>
              </a:solidFill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  <a:p>
            <a:pPr algn="r">
              <a:lnSpc>
                <a:spcPct val="200000"/>
              </a:lnSpc>
            </a:pPr>
            <a:r>
              <a:rPr lang="zh-CN" altLang="en-US" sz="1600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了解写作背景</a:t>
            </a:r>
            <a:endParaRPr lang="en-US" altLang="zh-CN" sz="1600">
              <a:solidFill>
                <a:srgbClr val="334857"/>
              </a:solidFill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0053698"/>
      </p:ext>
    </p:ext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" name="图片 29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" t="2983" r="1228" b="2826"/>
          <a:stretch>
            <a:fillRect/>
          </a:stretch>
        </p:blipFill>
        <p:spPr>
          <a:xfrm flipH="1">
            <a:off x="-1888940" y="0"/>
            <a:ext cx="4558963" cy="6858000"/>
          </a:xfrm>
          <a:custGeom>
            <a:gdLst>
              <a:gd name="connsiteX0" fmla="*/ 0 w 6095999"/>
              <a:gd name="connsiteY0" fmla="*/ 0 h 6858000"/>
              <a:gd name="connsiteX1" fmla="*/ 6095999 w 6095999"/>
              <a:gd name="connsiteY1" fmla="*/ 0 h 6858000"/>
              <a:gd name="connsiteX2" fmla="*/ 6095999 w 6095999"/>
              <a:gd name="connsiteY2" fmla="*/ 6858000 h 6858000"/>
              <a:gd name="connsiteX3" fmla="*/ 0 w 6095999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5999" h="6858000">
                <a:moveTo>
                  <a:pt x="0" y="0"/>
                </a:moveTo>
                <a:lnTo>
                  <a:pt x="6095999" y="0"/>
                </a:lnTo>
                <a:lnTo>
                  <a:pt x="6095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8" name="组合 7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671087" y="4710661"/>
            <a:ext cx="130371" cy="1520893"/>
            <a:chOff x="338379" y="1016994"/>
            <a:chExt cx="130371" cy="1520893"/>
          </a:xfrm>
        </p:grpSpPr>
        <p:sp>
          <p:nvSpPr>
            <p:cNvPr id="9" name="矩形 8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矩形 2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632166" y="403808"/>
            <a:ext cx="1508760" cy="398322"/>
          </a:xfrm>
          <a:prstGeom prst="rect">
            <a:avLst/>
          </a:prstGeom>
          <a:solidFill>
            <a:srgbClr val="334857"/>
          </a:solidFill>
          <a:ln w="47625">
            <a:solidFill>
              <a:srgbClr val="3348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7" name="文本框 2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613116" y="437353"/>
            <a:ext cx="150876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第二段</a:t>
            </a: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3" name="Text Box 2">
            <a:extLst>
              <a:ext uri="{FF2B5EF4-FFF2-40B4-BE49-F238E27FC236}">
                <a16:creationId xmlns:a16="http://schemas.microsoft.com/office/drawing/2014/main" id="{9C286F4F-2E38-2142-A16A-B62A6F3D9D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6842" y="334120"/>
            <a:ext cx="9096558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寺僧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使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小童持斧，于乱石间择其一二扣之，硿硿</a:t>
            </a:r>
            <a:r>
              <a:rPr lang="en-US" altLang="zh-CN" sz="2400" b="0" err="1">
                <a:latin typeface="SimSun" panose="02010600030101010101" pitchFamily="2" charset="-122"/>
                <a:ea typeface="SimSun" panose="02010600030101010101" pitchFamily="2" charset="-122"/>
              </a:rPr>
              <a:t>kōng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焉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，余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固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笑而不信也。至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莫</a:t>
            </a:r>
            <a:r>
              <a:rPr lang="en-US" altLang="zh-CN" sz="2400" b="0" err="1">
                <a:latin typeface="SimSun" panose="02010600030101010101" pitchFamily="2" charset="-122"/>
                <a:ea typeface="SimSun" panose="02010600030101010101" pitchFamily="2" charset="-122"/>
              </a:rPr>
              <a:t>mù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夜月明，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独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与迈乘小舟，至绝壁下。</a:t>
            </a:r>
          </a:p>
        </p:txBody>
      </p:sp>
      <p:sp>
        <p:nvSpPr>
          <p:cNvPr id="14" name="Text Box 3">
            <a:extLst>
              <a:ext uri="{FF2B5EF4-FFF2-40B4-BE49-F238E27FC236}">
                <a16:creationId xmlns:a16="http://schemas.microsoft.com/office/drawing/2014/main" id="{3D65BC6F-4B1F-FF4C-9E6A-139C3918F9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4327" y="4198814"/>
            <a:ext cx="8820150" cy="2236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0"/>
              </a:spcBef>
              <a:defRPr kumimoji="0" sz="2400" b="0">
                <a:solidFill>
                  <a:schemeClr val="accent1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  <a:lvl2pPr marL="742950" indent="-28575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译文：寺院里的和尚叫一个小孩拿着斧头，在杂乱的石头中间选择其中一两处敲击它，发出硿硿的声音，我当然觉得好笑，并不相信。到了晚上，月光明亮，（我）独自和苏迈乘着小船，划到陡峭的山崖下面。</a:t>
            </a:r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D0F3EA36-E5B9-D14A-88FB-7A16973D4D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0105" y="1733430"/>
            <a:ext cx="1112805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使：派</a:t>
            </a:r>
          </a:p>
        </p:txBody>
      </p:sp>
      <p:sp>
        <p:nvSpPr>
          <p:cNvPr id="17" name="Text Box 6">
            <a:extLst>
              <a:ext uri="{FF2B5EF4-FFF2-40B4-BE49-F238E27FC236}">
                <a16:creationId xmlns:a16="http://schemas.microsoft.com/office/drawing/2014/main" id="{746AB2B4-1321-DD40-8A68-6D7939F6BB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0105" y="2386772"/>
            <a:ext cx="4537075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焉：形容词尾，同“然”</a:t>
            </a:r>
          </a:p>
        </p:txBody>
      </p:sp>
      <p:sp>
        <p:nvSpPr>
          <p:cNvPr id="18" name="Text Box 7">
            <a:extLst>
              <a:ext uri="{FF2B5EF4-FFF2-40B4-BE49-F238E27FC236}">
                <a16:creationId xmlns:a16="http://schemas.microsoft.com/office/drawing/2014/main" id="{5C698151-0B65-7445-B528-50E21DD234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0105" y="3087713"/>
            <a:ext cx="1415772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固：当然</a:t>
            </a:r>
          </a:p>
        </p:txBody>
      </p:sp>
      <p:sp>
        <p:nvSpPr>
          <p:cNvPr id="20" name="Text Box 9">
            <a:extLst>
              <a:ext uri="{FF2B5EF4-FFF2-40B4-BE49-F238E27FC236}">
                <a16:creationId xmlns:a16="http://schemas.microsoft.com/office/drawing/2014/main" id="{79221395-0F8C-134B-BCC5-728CAB2568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78617" y="2381130"/>
            <a:ext cx="2969083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莫：通“暮”，晚上</a:t>
            </a:r>
          </a:p>
        </p:txBody>
      </p:sp>
      <p:sp>
        <p:nvSpPr>
          <p:cNvPr id="21" name="Text Box 10">
            <a:extLst>
              <a:ext uri="{FF2B5EF4-FFF2-40B4-BE49-F238E27FC236}">
                <a16:creationId xmlns:a16="http://schemas.microsoft.com/office/drawing/2014/main" id="{DCBABF8D-1DB3-4B4D-ACC3-8F25E16C58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73855" y="3103443"/>
            <a:ext cx="1422184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独：单独</a:t>
            </a:r>
          </a:p>
        </p:txBody>
      </p:sp>
    </p:spTree>
    <p:extLst>
      <p:ext uri="{BB962C8B-B14F-4D97-AF65-F5344CB8AC3E}">
        <p14:creationId xmlns:p14="http://schemas.microsoft.com/office/powerpoint/2010/main" val="24694299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  <p:bldP spid="18" grpId="0"/>
      <p:bldP spid="20" grpId="0"/>
      <p:bldP spid="2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" name="图片 29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" t="2983" r="1228" b="2826"/>
          <a:stretch>
            <a:fillRect/>
          </a:stretch>
        </p:blipFill>
        <p:spPr>
          <a:xfrm flipH="1">
            <a:off x="-1888940" y="0"/>
            <a:ext cx="4558963" cy="6858000"/>
          </a:xfrm>
          <a:custGeom>
            <a:gdLst>
              <a:gd name="connsiteX0" fmla="*/ 0 w 6095999"/>
              <a:gd name="connsiteY0" fmla="*/ 0 h 6858000"/>
              <a:gd name="connsiteX1" fmla="*/ 6095999 w 6095999"/>
              <a:gd name="connsiteY1" fmla="*/ 0 h 6858000"/>
              <a:gd name="connsiteX2" fmla="*/ 6095999 w 6095999"/>
              <a:gd name="connsiteY2" fmla="*/ 6858000 h 6858000"/>
              <a:gd name="connsiteX3" fmla="*/ 0 w 6095999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5999" h="6858000">
                <a:moveTo>
                  <a:pt x="0" y="0"/>
                </a:moveTo>
                <a:lnTo>
                  <a:pt x="6095999" y="0"/>
                </a:lnTo>
                <a:lnTo>
                  <a:pt x="6095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8" name="组合 7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671087" y="4710661"/>
            <a:ext cx="130371" cy="1520893"/>
            <a:chOff x="338379" y="1016994"/>
            <a:chExt cx="130371" cy="1520893"/>
          </a:xfrm>
        </p:grpSpPr>
        <p:sp>
          <p:nvSpPr>
            <p:cNvPr id="9" name="矩形 8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矩形 2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632166" y="403808"/>
            <a:ext cx="1508760" cy="398322"/>
          </a:xfrm>
          <a:prstGeom prst="rect">
            <a:avLst/>
          </a:prstGeom>
          <a:solidFill>
            <a:srgbClr val="334857"/>
          </a:solidFill>
          <a:ln w="47625">
            <a:solidFill>
              <a:srgbClr val="3348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7" name="文本框 2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613116" y="437353"/>
            <a:ext cx="150876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第二段</a:t>
            </a: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id="{F180E7AE-D363-894D-9E9C-B86D552D60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3811" y="238032"/>
            <a:ext cx="8917183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latin typeface="+mn-ea"/>
                <a:ea typeface="+mn-ea"/>
              </a:rPr>
              <a:t>大石侧立千尺，如猛兽奇鬼，森然欲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搏</a:t>
            </a:r>
            <a:r>
              <a:rPr kumimoji="0" lang="zh-CN" altLang="en-US" sz="2400" b="0">
                <a:latin typeface="+mn-ea"/>
                <a:ea typeface="+mn-ea"/>
              </a:rPr>
              <a:t>人；而山上栖鹘</a:t>
            </a:r>
            <a:r>
              <a:rPr lang="en-US" altLang="zh-CN" sz="2400" b="0" err="1">
                <a:latin typeface="+mn-ea"/>
                <a:ea typeface="+mn-ea"/>
              </a:rPr>
              <a:t>qīhú</a:t>
            </a:r>
            <a:r>
              <a:rPr kumimoji="0" lang="zh-CN" altLang="en-US" sz="2400" b="0">
                <a:latin typeface="+mn-ea"/>
                <a:ea typeface="+mn-ea"/>
              </a:rPr>
              <a:t>，闻人声亦惊起，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磔磔</a:t>
            </a:r>
            <a:r>
              <a:rPr lang="en-US" altLang="zh-CN" sz="2400" b="0" err="1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zhé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云霄间</a:t>
            </a:r>
            <a:r>
              <a:rPr kumimoji="0" lang="zh-CN" altLang="en-US" sz="2400" b="0">
                <a:latin typeface="+mn-ea"/>
                <a:ea typeface="+mn-ea"/>
              </a:rPr>
              <a:t>；又有若老人咳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且</a:t>
            </a:r>
            <a:r>
              <a:rPr kumimoji="0" lang="zh-CN" altLang="en-US" sz="2400" b="0">
                <a:latin typeface="+mn-ea"/>
                <a:ea typeface="+mn-ea"/>
              </a:rPr>
              <a:t>笑于山谷中者，或曰此鹳鹤</a:t>
            </a:r>
            <a:r>
              <a:rPr lang="en-US" altLang="zh-CN" sz="2400" b="0" err="1">
                <a:latin typeface="+mn-ea"/>
                <a:ea typeface="+mn-ea"/>
              </a:rPr>
              <a:t>guànhè</a:t>
            </a:r>
            <a:r>
              <a:rPr kumimoji="0" lang="zh-CN" altLang="en-US" sz="2400" b="0">
                <a:latin typeface="+mn-ea"/>
                <a:ea typeface="+mn-ea"/>
              </a:rPr>
              <a:t>也。</a:t>
            </a:r>
          </a:p>
        </p:txBody>
      </p:sp>
      <p:sp>
        <p:nvSpPr>
          <p:cNvPr id="14" name="Text Box 3">
            <a:extLst>
              <a:ext uri="{FF2B5EF4-FFF2-40B4-BE49-F238E27FC236}">
                <a16:creationId xmlns:a16="http://schemas.microsoft.com/office/drawing/2014/main" id="{22CB78CC-849D-AE44-A976-54ABAAD8C1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1610" y="4432222"/>
            <a:ext cx="8917183" cy="222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0"/>
              </a:spcBef>
              <a:defRPr kumimoji="0" sz="2400" b="0">
                <a:solidFill>
                  <a:schemeClr val="accent1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  <a:lvl2pPr marL="742950" indent="-28575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译文：巨大的石头在旁边耸立着，高达千尺，好像凶猛的野兽和奇异的鬼怪，阴森森地想要向人猛扑过来（似）的；而山上栖息的老鹰，听到人的声音也受惊飞起来，在云霄间发出</a:t>
            </a:r>
            <a:r>
              <a:rPr lang="zh-CN" altLang="en-US">
                <a:latin typeface="+mn-ea"/>
              </a:rPr>
              <a:t>磔磔的声音</a:t>
            </a:r>
            <a:r>
              <a:rPr lang="zh-CN" altLang="en-US"/>
              <a:t>；还有像老人在山谷中边咳边笑（似的）声音，有人说这是鹳鹤鸟。</a:t>
            </a:r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BC561DFF-078C-7C41-B6B0-36DC4D3EC9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4141" y="2044962"/>
            <a:ext cx="9066239" cy="233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1000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搏：抓、扑</a:t>
            </a:r>
            <a:endParaRPr kumimoji="0" lang="en-US" altLang="zh-CN" sz="2400" b="0">
              <a:solidFill>
                <a:schemeClr val="accent1">
                  <a:lumMod val="7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1000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磔磔：鸟鸣声      </a:t>
            </a:r>
            <a:endParaRPr kumimoji="0" lang="en-US" altLang="zh-CN" sz="2400" b="0">
              <a:solidFill>
                <a:schemeClr val="accent1">
                  <a:lumMod val="7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1000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磔磔云霄间：省略句，状语后置句，磔磔</a:t>
            </a:r>
            <a:r>
              <a:rPr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（于）</a:t>
            </a: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云霄间</a:t>
            </a:r>
            <a:endParaRPr kumimoji="0" lang="en-US" altLang="zh-CN" sz="2400" b="0">
              <a:solidFill>
                <a:schemeClr val="accent1">
                  <a:lumMod val="7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1000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且：一边</a:t>
            </a:r>
            <a:r>
              <a:rPr kumimoji="0" lang="en-US" altLang="zh-CN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… …</a:t>
            </a: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一边</a:t>
            </a:r>
            <a:r>
              <a:rPr kumimoji="0" lang="en-US" altLang="zh-CN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… …</a:t>
            </a:r>
          </a:p>
        </p:txBody>
      </p:sp>
    </p:spTree>
    <p:extLst>
      <p:ext uri="{BB962C8B-B14F-4D97-AF65-F5344CB8AC3E}">
        <p14:creationId xmlns:p14="http://schemas.microsoft.com/office/powerpoint/2010/main" val="16671070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" name="图片 29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" t="2983" r="1228" b="2826"/>
          <a:stretch>
            <a:fillRect/>
          </a:stretch>
        </p:blipFill>
        <p:spPr>
          <a:xfrm flipH="1">
            <a:off x="-1888940" y="0"/>
            <a:ext cx="4558963" cy="6858000"/>
          </a:xfrm>
          <a:custGeom>
            <a:gdLst>
              <a:gd name="connsiteX0" fmla="*/ 0 w 6095999"/>
              <a:gd name="connsiteY0" fmla="*/ 0 h 6858000"/>
              <a:gd name="connsiteX1" fmla="*/ 6095999 w 6095999"/>
              <a:gd name="connsiteY1" fmla="*/ 0 h 6858000"/>
              <a:gd name="connsiteX2" fmla="*/ 6095999 w 6095999"/>
              <a:gd name="connsiteY2" fmla="*/ 6858000 h 6858000"/>
              <a:gd name="connsiteX3" fmla="*/ 0 w 6095999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5999" h="6858000">
                <a:moveTo>
                  <a:pt x="0" y="0"/>
                </a:moveTo>
                <a:lnTo>
                  <a:pt x="6095999" y="0"/>
                </a:lnTo>
                <a:lnTo>
                  <a:pt x="6095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8" name="组合 7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671087" y="4710661"/>
            <a:ext cx="130371" cy="1520893"/>
            <a:chOff x="338379" y="1016994"/>
            <a:chExt cx="130371" cy="1520893"/>
          </a:xfrm>
        </p:grpSpPr>
        <p:sp>
          <p:nvSpPr>
            <p:cNvPr id="9" name="矩形 8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矩形 2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632166" y="403808"/>
            <a:ext cx="1508760" cy="398322"/>
          </a:xfrm>
          <a:prstGeom prst="rect">
            <a:avLst/>
          </a:prstGeom>
          <a:solidFill>
            <a:srgbClr val="334857"/>
          </a:solidFill>
          <a:ln w="47625">
            <a:solidFill>
              <a:srgbClr val="3348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7" name="文本框 2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613116" y="437353"/>
            <a:ext cx="150876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第二段</a:t>
            </a: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3" name="Text Box 2">
            <a:extLst>
              <a:ext uri="{FF2B5EF4-FFF2-40B4-BE49-F238E27FC236}">
                <a16:creationId xmlns:a16="http://schemas.microsoft.com/office/drawing/2014/main" id="{EE4839A2-E44B-5547-8676-999EA1D73B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1659" y="4284149"/>
            <a:ext cx="8964613" cy="1113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0"/>
              </a:spcBef>
              <a:defRPr kumimoji="0" sz="2400" b="0">
                <a:solidFill>
                  <a:schemeClr val="accent1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  <a:lvl2pPr marL="742950" indent="-28575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译文：我正心惊害怕想要回去（的时候），却（听到）从水面上传来巨大的声音，声音洪亮像（击）钟（敲）鼓一样连续不断。</a:t>
            </a: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19AF21B6-32D9-824F-8E8B-BF7A3F9331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0509" y="683130"/>
            <a:ext cx="8280400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余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方心动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欲还，而大声发于水上，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噌吰</a:t>
            </a:r>
            <a:r>
              <a:rPr lang="en-US" altLang="zh-CN" sz="2400" b="0" err="1">
                <a:latin typeface="SimSun" panose="02010600030101010101" pitchFamily="2" charset="-122"/>
                <a:ea typeface="SimSun" panose="02010600030101010101" pitchFamily="2" charset="-122"/>
              </a:rPr>
              <a:t>chēnɡhónɡ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如钟鼓不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绝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。</a:t>
            </a:r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6E24BE2A-82B9-7941-B735-0D296605F5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5921" y="1992817"/>
            <a:ext cx="1261884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方</a:t>
            </a:r>
            <a:r>
              <a:rPr kumimoji="0" lang="en-US" altLang="zh-CN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:</a:t>
            </a: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正要</a:t>
            </a:r>
          </a:p>
        </p:txBody>
      </p:sp>
      <p:sp>
        <p:nvSpPr>
          <p:cNvPr id="16" name="Text Box 5">
            <a:extLst>
              <a:ext uri="{FF2B5EF4-FFF2-40B4-BE49-F238E27FC236}">
                <a16:creationId xmlns:a16="http://schemas.microsoft.com/office/drawing/2014/main" id="{29D481DB-9522-9D4D-B0DB-6198456737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5921" y="2722098"/>
            <a:ext cx="2185214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噌吰</a:t>
            </a:r>
            <a:r>
              <a:rPr kumimoji="0" lang="en-US" altLang="zh-CN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:</a:t>
            </a: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钟声洪亮</a:t>
            </a:r>
          </a:p>
        </p:txBody>
      </p:sp>
      <p:sp>
        <p:nvSpPr>
          <p:cNvPr id="17" name="Text Box 6">
            <a:extLst>
              <a:ext uri="{FF2B5EF4-FFF2-40B4-BE49-F238E27FC236}">
                <a16:creationId xmlns:a16="http://schemas.microsoft.com/office/drawing/2014/main" id="{4798B751-A9A5-B645-A195-45A5BB0FC5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63703" y="2684629"/>
            <a:ext cx="1261884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绝</a:t>
            </a:r>
            <a:r>
              <a:rPr kumimoji="0" lang="en-US" altLang="zh-CN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:</a:t>
            </a: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停止</a:t>
            </a:r>
          </a:p>
        </p:txBody>
      </p:sp>
      <p:sp>
        <p:nvSpPr>
          <p:cNvPr id="18" name="Text Box 5">
            <a:extLst>
              <a:ext uri="{FF2B5EF4-FFF2-40B4-BE49-F238E27FC236}">
                <a16:creationId xmlns:a16="http://schemas.microsoft.com/office/drawing/2014/main" id="{E4C61CE5-BA28-0D4D-9624-EF4437FF54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63703" y="1977068"/>
            <a:ext cx="1569660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心动</a:t>
            </a:r>
            <a:r>
              <a:rPr kumimoji="0" lang="en-US" altLang="zh-CN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:</a:t>
            </a: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心惊</a:t>
            </a:r>
          </a:p>
        </p:txBody>
      </p:sp>
    </p:spTree>
    <p:extLst>
      <p:ext uri="{BB962C8B-B14F-4D97-AF65-F5344CB8AC3E}">
        <p14:creationId xmlns:p14="http://schemas.microsoft.com/office/powerpoint/2010/main" val="1434170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  <p:bldP spid="1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" name="图片 29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" t="2983" r="1228" b="2826"/>
          <a:stretch>
            <a:fillRect/>
          </a:stretch>
        </p:blipFill>
        <p:spPr>
          <a:xfrm flipH="1">
            <a:off x="-1888940" y="0"/>
            <a:ext cx="4558963" cy="6858000"/>
          </a:xfrm>
          <a:custGeom>
            <a:gdLst>
              <a:gd name="connsiteX0" fmla="*/ 0 w 6095999"/>
              <a:gd name="connsiteY0" fmla="*/ 0 h 6858000"/>
              <a:gd name="connsiteX1" fmla="*/ 6095999 w 6095999"/>
              <a:gd name="connsiteY1" fmla="*/ 0 h 6858000"/>
              <a:gd name="connsiteX2" fmla="*/ 6095999 w 6095999"/>
              <a:gd name="connsiteY2" fmla="*/ 6858000 h 6858000"/>
              <a:gd name="connsiteX3" fmla="*/ 0 w 6095999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5999" h="6858000">
                <a:moveTo>
                  <a:pt x="0" y="0"/>
                </a:moveTo>
                <a:lnTo>
                  <a:pt x="6095999" y="0"/>
                </a:lnTo>
                <a:lnTo>
                  <a:pt x="6095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8" name="组合 7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671087" y="4710661"/>
            <a:ext cx="130371" cy="1520893"/>
            <a:chOff x="338379" y="1016994"/>
            <a:chExt cx="130371" cy="1520893"/>
          </a:xfrm>
        </p:grpSpPr>
        <p:sp>
          <p:nvSpPr>
            <p:cNvPr id="9" name="矩形 8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矩形 2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632166" y="403808"/>
            <a:ext cx="1508760" cy="398322"/>
          </a:xfrm>
          <a:prstGeom prst="rect">
            <a:avLst/>
          </a:prstGeom>
          <a:solidFill>
            <a:srgbClr val="334857"/>
          </a:solidFill>
          <a:ln w="47625">
            <a:solidFill>
              <a:srgbClr val="3348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7" name="文本框 2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613116" y="437353"/>
            <a:ext cx="150876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第二段</a:t>
            </a: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3" name="Text Box 2">
            <a:extLst>
              <a:ext uri="{FF2B5EF4-FFF2-40B4-BE49-F238E27FC236}">
                <a16:creationId xmlns:a16="http://schemas.microsoft.com/office/drawing/2014/main" id="{999C85EF-D2C2-5E45-88EC-4ADC627D89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3348" y="4764832"/>
            <a:ext cx="8748713" cy="1682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0"/>
              </a:spcBef>
              <a:defRPr kumimoji="0" sz="2400" b="0">
                <a:solidFill>
                  <a:schemeClr val="accent1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  <a:lvl2pPr marL="742950" indent="-28575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译文：船夫非常害怕。（我）慢慢地观察它，原来山下面都是石洞和裂缝，不知道它们有多深，细小的波浪涌进洞穴和裂缝，波浪激荡便产生这种声音。</a:t>
            </a: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CA5F5643-54C3-D047-B75A-B9389C690D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4610" y="172194"/>
            <a:ext cx="9225940" cy="1128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舟人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大恐。徐而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察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之，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则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山下皆石穴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罅</a:t>
            </a:r>
            <a:r>
              <a:rPr lang="en-US" altLang="zh-CN" sz="2400" b="0" err="1">
                <a:latin typeface="SimSun" panose="02010600030101010101" pitchFamily="2" charset="-122"/>
                <a:ea typeface="SimSun" panose="02010600030101010101" pitchFamily="2" charset="-122"/>
              </a:rPr>
              <a:t>xià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，不知其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浅深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，微波入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焉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，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涵淡澎湃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而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为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此也。</a:t>
            </a:r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7B3174CA-1811-6E49-B2F3-4900856AF7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9000" y="1506884"/>
            <a:ext cx="1569660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舟人</a:t>
            </a:r>
            <a:r>
              <a:rPr kumimoji="0" lang="en-US" altLang="zh-CN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:</a:t>
            </a: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船夫</a:t>
            </a:r>
          </a:p>
        </p:txBody>
      </p:sp>
      <p:sp>
        <p:nvSpPr>
          <p:cNvPr id="18" name="Text Box 7">
            <a:extLst>
              <a:ext uri="{FF2B5EF4-FFF2-40B4-BE49-F238E27FC236}">
                <a16:creationId xmlns:a16="http://schemas.microsoft.com/office/drawing/2014/main" id="{87074989-1A13-AC49-AB5B-EDB410DD18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57512" y="1437777"/>
            <a:ext cx="1261884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察</a:t>
            </a:r>
            <a:r>
              <a:rPr kumimoji="0" lang="en-US" altLang="zh-CN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:</a:t>
            </a: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细看</a:t>
            </a:r>
          </a:p>
        </p:txBody>
      </p:sp>
      <p:sp>
        <p:nvSpPr>
          <p:cNvPr id="20" name="Text Box 9">
            <a:extLst>
              <a:ext uri="{FF2B5EF4-FFF2-40B4-BE49-F238E27FC236}">
                <a16:creationId xmlns:a16="http://schemas.microsoft.com/office/drawing/2014/main" id="{DB61AE7C-83D3-CF4E-8625-BBD1A05FB6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9000" y="2175135"/>
            <a:ext cx="2954655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则</a:t>
            </a:r>
            <a:r>
              <a:rPr kumimoji="0" lang="en-US" altLang="zh-CN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:</a:t>
            </a: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同”乃”</a:t>
            </a:r>
            <a:r>
              <a:rPr kumimoji="0" lang="en-US" altLang="zh-CN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,</a:t>
            </a: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原来是</a:t>
            </a:r>
          </a:p>
        </p:txBody>
      </p:sp>
      <p:sp>
        <p:nvSpPr>
          <p:cNvPr id="21" name="Text Box 10">
            <a:extLst>
              <a:ext uri="{FF2B5EF4-FFF2-40B4-BE49-F238E27FC236}">
                <a16:creationId xmlns:a16="http://schemas.microsoft.com/office/drawing/2014/main" id="{0C8C79B3-A7E4-9942-967C-6348C820C5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57512" y="2094623"/>
            <a:ext cx="1261884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罅</a:t>
            </a:r>
            <a:r>
              <a:rPr kumimoji="0" lang="en-US" altLang="zh-CN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:</a:t>
            </a: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裂缝</a:t>
            </a:r>
          </a:p>
        </p:txBody>
      </p:sp>
      <p:sp>
        <p:nvSpPr>
          <p:cNvPr id="22" name="Text Box 11">
            <a:extLst>
              <a:ext uri="{FF2B5EF4-FFF2-40B4-BE49-F238E27FC236}">
                <a16:creationId xmlns:a16="http://schemas.microsoft.com/office/drawing/2014/main" id="{A1DDCED4-A677-E048-A8F1-790693FB1D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4398" y="2831635"/>
            <a:ext cx="3570208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浅深：偏义复词，偏指深</a:t>
            </a:r>
          </a:p>
        </p:txBody>
      </p:sp>
      <p:sp>
        <p:nvSpPr>
          <p:cNvPr id="24" name="矩形 12">
            <a:extLst>
              <a:ext uri="{FF2B5EF4-FFF2-40B4-BE49-F238E27FC236}">
                <a16:creationId xmlns:a16="http://schemas.microsoft.com/office/drawing/2014/main" id="{A9F9FB33-7A68-4D4D-A3CA-2B2DA8D161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4398" y="3449884"/>
            <a:ext cx="8557602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涵淡澎湃：波浪激荡。涵淡，水波动荡。澎湃，波浪相激。</a:t>
            </a:r>
          </a:p>
        </p:txBody>
      </p:sp>
      <p:sp>
        <p:nvSpPr>
          <p:cNvPr id="25" name="Text Box 12">
            <a:extLst>
              <a:ext uri="{FF2B5EF4-FFF2-40B4-BE49-F238E27FC236}">
                <a16:creationId xmlns:a16="http://schemas.microsoft.com/office/drawing/2014/main" id="{E12A479A-6CAF-CC43-91F4-B83FC33DD8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4398" y="4068133"/>
            <a:ext cx="1261884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为</a:t>
            </a:r>
            <a:r>
              <a:rPr kumimoji="0" lang="en-US" altLang="zh-CN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:</a:t>
            </a: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形成</a:t>
            </a:r>
          </a:p>
        </p:txBody>
      </p:sp>
      <p:sp>
        <p:nvSpPr>
          <p:cNvPr id="38" name="Text Box 11">
            <a:extLst>
              <a:ext uri="{FF2B5EF4-FFF2-40B4-BE49-F238E27FC236}">
                <a16:creationId xmlns:a16="http://schemas.microsoft.com/office/drawing/2014/main" id="{A3522D8A-5D07-0441-A979-6C05622321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40340" y="2831635"/>
            <a:ext cx="3877985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 焉</a:t>
            </a:r>
            <a:r>
              <a:rPr kumimoji="0" lang="en-US" altLang="zh-CN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:</a:t>
            </a: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兼词”于此”</a:t>
            </a:r>
            <a:r>
              <a:rPr kumimoji="0" lang="en-US" altLang="zh-CN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.</a:t>
            </a: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在这里</a:t>
            </a:r>
          </a:p>
        </p:txBody>
      </p:sp>
    </p:spTree>
    <p:extLst>
      <p:ext uri="{BB962C8B-B14F-4D97-AF65-F5344CB8AC3E}">
        <p14:creationId xmlns:p14="http://schemas.microsoft.com/office/powerpoint/2010/main" val="17138513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8" grpId="0"/>
      <p:bldP spid="20" grpId="0"/>
      <p:bldP spid="21" grpId="0"/>
      <p:bldP spid="22" grpId="0"/>
      <p:bldP spid="24" grpId="0"/>
      <p:bldP spid="25" grpId="0"/>
      <p:bldP spid="3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" name="图片 29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" t="2983" r="1228" b="2826"/>
          <a:stretch>
            <a:fillRect/>
          </a:stretch>
        </p:blipFill>
        <p:spPr>
          <a:xfrm flipH="1">
            <a:off x="-1888940" y="0"/>
            <a:ext cx="4558963" cy="6858000"/>
          </a:xfrm>
          <a:custGeom>
            <a:gdLst>
              <a:gd name="connsiteX0" fmla="*/ 0 w 6095999"/>
              <a:gd name="connsiteY0" fmla="*/ 0 h 6858000"/>
              <a:gd name="connsiteX1" fmla="*/ 6095999 w 6095999"/>
              <a:gd name="connsiteY1" fmla="*/ 0 h 6858000"/>
              <a:gd name="connsiteX2" fmla="*/ 6095999 w 6095999"/>
              <a:gd name="connsiteY2" fmla="*/ 6858000 h 6858000"/>
              <a:gd name="connsiteX3" fmla="*/ 0 w 6095999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5999" h="6858000">
                <a:moveTo>
                  <a:pt x="0" y="0"/>
                </a:moveTo>
                <a:lnTo>
                  <a:pt x="6095999" y="0"/>
                </a:lnTo>
                <a:lnTo>
                  <a:pt x="6095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8" name="组合 7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671087" y="4710661"/>
            <a:ext cx="130371" cy="1520893"/>
            <a:chOff x="338379" y="1016994"/>
            <a:chExt cx="130371" cy="1520893"/>
          </a:xfrm>
        </p:grpSpPr>
        <p:sp>
          <p:nvSpPr>
            <p:cNvPr id="9" name="矩形 8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矩形 2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632166" y="403808"/>
            <a:ext cx="1508760" cy="398322"/>
          </a:xfrm>
          <a:prstGeom prst="rect">
            <a:avLst/>
          </a:prstGeom>
          <a:solidFill>
            <a:srgbClr val="334857"/>
          </a:solidFill>
          <a:ln w="47625">
            <a:solidFill>
              <a:srgbClr val="3348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7" name="文本框 2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613116" y="437353"/>
            <a:ext cx="150876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第二段</a:t>
            </a: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8" name="Text Box 2">
            <a:extLst>
              <a:ext uri="{FF2B5EF4-FFF2-40B4-BE49-F238E27FC236}">
                <a16:creationId xmlns:a16="http://schemas.microsoft.com/office/drawing/2014/main" id="{FC5915D4-2FAC-854A-9ABD-0F50F51EEC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2634" y="4351797"/>
            <a:ext cx="8783638" cy="222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0"/>
              </a:spcBef>
              <a:defRPr kumimoji="0" sz="2400" b="0">
                <a:solidFill>
                  <a:schemeClr val="accent1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  <a:lvl2pPr marL="742950" indent="-28575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译文：小船绕到两山之间，将要进入港口，有一块大石头挡在水流的中心，（上面大约）能坐一百来人，中间是空的，而且有许多窟窿，把风浪吞进去又吐出来，发出窾坎镗鞳的声音，同先前的噌吰声音相互应和，好像音乐演奏一样。</a:t>
            </a:r>
          </a:p>
        </p:txBody>
      </p:sp>
      <p:sp>
        <p:nvSpPr>
          <p:cNvPr id="29" name="Text Box 3">
            <a:extLst>
              <a:ext uri="{FF2B5EF4-FFF2-40B4-BE49-F238E27FC236}">
                <a16:creationId xmlns:a16="http://schemas.microsoft.com/office/drawing/2014/main" id="{4C877B4A-6E48-5048-8CA9-FF5838CDD0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7450" y="122237"/>
            <a:ext cx="9114050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舟回至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两山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间，将入港口，有大石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当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中流，可坐百人，空中而多窍，与风水相吞吐，有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窾坎</a:t>
            </a:r>
            <a:r>
              <a:rPr lang="en-US" altLang="zh-CN" sz="2400" b="0" err="1">
                <a:latin typeface="SimSun" panose="02010600030101010101" pitchFamily="2" charset="-122"/>
                <a:ea typeface="SimSun" panose="02010600030101010101" pitchFamily="2" charset="-122"/>
              </a:rPr>
              <a:t>kuǎnkǎn</a:t>
            </a:r>
            <a:r>
              <a:rPr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（击物声）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镗鞳</a:t>
            </a:r>
            <a:r>
              <a:rPr lang="en-US" altLang="zh-CN" sz="2400" b="0" err="1">
                <a:latin typeface="SimSun" panose="02010600030101010101" pitchFamily="2" charset="-122"/>
                <a:ea typeface="SimSun" panose="02010600030101010101" pitchFamily="2" charset="-122"/>
              </a:rPr>
              <a:t>tānɡtà</a:t>
            </a:r>
            <a:r>
              <a:rPr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（钟鼓声）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之声，与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向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之噌吰者相应，如乐</a:t>
            </a:r>
            <a:r>
              <a:rPr lang="en-US" altLang="zh-CN" sz="2400" b="0" err="1">
                <a:latin typeface="SimSun" panose="02010600030101010101" pitchFamily="2" charset="-122"/>
                <a:ea typeface="SimSun" panose="02010600030101010101" pitchFamily="2" charset="-122"/>
              </a:rPr>
              <a:t>yuè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作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焉。</a:t>
            </a:r>
          </a:p>
        </p:txBody>
      </p:sp>
      <p:sp>
        <p:nvSpPr>
          <p:cNvPr id="31" name="Text Box 4">
            <a:extLst>
              <a:ext uri="{FF2B5EF4-FFF2-40B4-BE49-F238E27FC236}">
                <a16:creationId xmlns:a16="http://schemas.microsoft.com/office/drawing/2014/main" id="{549A7606-5564-6A4D-AE22-808A4E795D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0464" y="2115693"/>
            <a:ext cx="3108543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两山</a:t>
            </a:r>
            <a:r>
              <a:rPr kumimoji="0" lang="en-US" altLang="zh-CN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:</a:t>
            </a: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上钟山和下钟山</a:t>
            </a:r>
          </a:p>
        </p:txBody>
      </p:sp>
      <p:sp>
        <p:nvSpPr>
          <p:cNvPr id="32" name="Text Box 5">
            <a:extLst>
              <a:ext uri="{FF2B5EF4-FFF2-40B4-BE49-F238E27FC236}">
                <a16:creationId xmlns:a16="http://schemas.microsoft.com/office/drawing/2014/main" id="{FB292C7E-6812-8C40-B53D-84E24209CA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4298" y="2860627"/>
            <a:ext cx="2031325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窾坎</a:t>
            </a:r>
            <a:r>
              <a:rPr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：击物声</a:t>
            </a:r>
            <a:endParaRPr kumimoji="0" lang="zh-CN" altLang="en-US" sz="2400" b="0">
              <a:solidFill>
                <a:schemeClr val="accent1">
                  <a:lumMod val="7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33" name="Text Box 6">
            <a:extLst>
              <a:ext uri="{FF2B5EF4-FFF2-40B4-BE49-F238E27FC236}">
                <a16:creationId xmlns:a16="http://schemas.microsoft.com/office/drawing/2014/main" id="{BAB08712-5836-BD49-BDF3-33FFF57483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67116" y="2094965"/>
            <a:ext cx="1415772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当：即挡</a:t>
            </a:r>
          </a:p>
        </p:txBody>
      </p:sp>
      <p:sp>
        <p:nvSpPr>
          <p:cNvPr id="34" name="Text Box 7">
            <a:extLst>
              <a:ext uri="{FF2B5EF4-FFF2-40B4-BE49-F238E27FC236}">
                <a16:creationId xmlns:a16="http://schemas.microsoft.com/office/drawing/2014/main" id="{F7A4AFC8-92D5-2749-99F2-BA7C809B67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67116" y="2894584"/>
            <a:ext cx="2031325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镗鞳</a:t>
            </a:r>
            <a:r>
              <a:rPr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：钟鼓声</a:t>
            </a:r>
            <a:endParaRPr kumimoji="0" lang="zh-CN" altLang="en-US" sz="2400" b="0">
              <a:solidFill>
                <a:schemeClr val="accent1">
                  <a:lumMod val="7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36" name="Text Box 9">
            <a:extLst>
              <a:ext uri="{FF2B5EF4-FFF2-40B4-BE49-F238E27FC236}">
                <a16:creationId xmlns:a16="http://schemas.microsoft.com/office/drawing/2014/main" id="{463FFD11-E9C9-4541-B7AC-C70448A13F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03018" y="3606862"/>
            <a:ext cx="2646878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作</a:t>
            </a:r>
            <a:r>
              <a:rPr kumimoji="0" lang="en-US" altLang="zh-CN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:</a:t>
            </a: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起</a:t>
            </a:r>
            <a:r>
              <a:rPr kumimoji="0" lang="en-US" altLang="zh-CN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,</a:t>
            </a: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翻译为演奏</a:t>
            </a:r>
          </a:p>
        </p:txBody>
      </p:sp>
      <p:sp>
        <p:nvSpPr>
          <p:cNvPr id="38" name="Text Box 9">
            <a:extLst>
              <a:ext uri="{FF2B5EF4-FFF2-40B4-BE49-F238E27FC236}">
                <a16:creationId xmlns:a16="http://schemas.microsoft.com/office/drawing/2014/main" id="{5D1EBF34-5309-924D-8285-AE70C87FC7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4298" y="3606863"/>
            <a:ext cx="2339102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向：先前，以前</a:t>
            </a:r>
          </a:p>
        </p:txBody>
      </p:sp>
    </p:spTree>
    <p:extLst>
      <p:ext uri="{BB962C8B-B14F-4D97-AF65-F5344CB8AC3E}">
        <p14:creationId xmlns:p14="http://schemas.microsoft.com/office/powerpoint/2010/main" val="26826757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1" grpId="0"/>
      <p:bldP spid="32" grpId="0"/>
      <p:bldP spid="33" grpId="0"/>
      <p:bldP spid="34" grpId="0"/>
      <p:bldP spid="36" grpId="0"/>
      <p:bldP spid="3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" name="图片 29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" t="2983" r="1228" b="2826"/>
          <a:stretch>
            <a:fillRect/>
          </a:stretch>
        </p:blipFill>
        <p:spPr>
          <a:xfrm flipH="1">
            <a:off x="-1888940" y="0"/>
            <a:ext cx="4558963" cy="6858000"/>
          </a:xfrm>
          <a:custGeom>
            <a:gdLst>
              <a:gd name="connsiteX0" fmla="*/ 0 w 6095999"/>
              <a:gd name="connsiteY0" fmla="*/ 0 h 6858000"/>
              <a:gd name="connsiteX1" fmla="*/ 6095999 w 6095999"/>
              <a:gd name="connsiteY1" fmla="*/ 0 h 6858000"/>
              <a:gd name="connsiteX2" fmla="*/ 6095999 w 6095999"/>
              <a:gd name="connsiteY2" fmla="*/ 6858000 h 6858000"/>
              <a:gd name="connsiteX3" fmla="*/ 0 w 6095999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5999" h="6858000">
                <a:moveTo>
                  <a:pt x="0" y="0"/>
                </a:moveTo>
                <a:lnTo>
                  <a:pt x="6095999" y="0"/>
                </a:lnTo>
                <a:lnTo>
                  <a:pt x="6095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8" name="组合 7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671087" y="4710661"/>
            <a:ext cx="130371" cy="1520893"/>
            <a:chOff x="338379" y="1016994"/>
            <a:chExt cx="130371" cy="1520893"/>
          </a:xfrm>
        </p:grpSpPr>
        <p:sp>
          <p:nvSpPr>
            <p:cNvPr id="9" name="矩形 8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矩形 2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632166" y="403808"/>
            <a:ext cx="1508760" cy="398322"/>
          </a:xfrm>
          <a:prstGeom prst="rect">
            <a:avLst/>
          </a:prstGeom>
          <a:solidFill>
            <a:srgbClr val="334857"/>
          </a:solidFill>
          <a:ln w="47625">
            <a:solidFill>
              <a:srgbClr val="3348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7" name="文本框 2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613116" y="437353"/>
            <a:ext cx="150876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第二段</a:t>
            </a: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3" name="Text Box 2">
            <a:extLst>
              <a:ext uri="{FF2B5EF4-FFF2-40B4-BE49-F238E27FC236}">
                <a16:creationId xmlns:a16="http://schemas.microsoft.com/office/drawing/2014/main" id="{61D73531-C3F9-B645-890B-3E30F5AC9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116" y="4128472"/>
            <a:ext cx="8748713" cy="222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0"/>
              </a:spcBef>
              <a:defRPr kumimoji="0" sz="2400" b="0">
                <a:solidFill>
                  <a:schemeClr val="accent1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  <a:lvl2pPr marL="742950" indent="-28575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译文：于是（我）笑着对苏迈说：“你记得这些（典故）吗？”那噌吰的响声，是周景王无射钟的声音；窾坎镗鞳的声音，是魏庄子歌钟的声音。古时的人（称这座山为石钟山）没有欺骗我啊！”</a:t>
            </a:r>
          </a:p>
        </p:txBody>
      </p:sp>
      <p:sp>
        <p:nvSpPr>
          <p:cNvPr id="14" name="Text Box 3">
            <a:extLst>
              <a:ext uri="{FF2B5EF4-FFF2-40B4-BE49-F238E27FC236}">
                <a16:creationId xmlns:a16="http://schemas.microsoft.com/office/drawing/2014/main" id="{6D310072-60BC-B046-B83E-81CBB2096C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0334" y="292607"/>
            <a:ext cx="9122116" cy="1128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因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笑谓迈曰：“汝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识</a:t>
            </a:r>
            <a:r>
              <a:rPr lang="en-US" altLang="zh-CN" sz="2400" b="0" err="1">
                <a:latin typeface="SimSun" panose="02010600030101010101" pitchFamily="2" charset="-122"/>
                <a:ea typeface="SimSun" panose="02010600030101010101" pitchFamily="2" charset="-122"/>
              </a:rPr>
              <a:t>zhì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之乎？噌吰者，周景王之无射</a:t>
            </a:r>
            <a:r>
              <a:rPr lang="en-US" altLang="zh-CN" sz="2400" b="0" err="1">
                <a:latin typeface="SimSun" panose="02010600030101010101" pitchFamily="2" charset="-122"/>
                <a:ea typeface="SimSun" panose="02010600030101010101" pitchFamily="2" charset="-122"/>
              </a:rPr>
              <a:t>wúyì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也，窾坎镗鞳者，魏庄子之歌钟也。古之人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不余欺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也！”</a:t>
            </a:r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29095267-168E-3743-A150-8E025476A8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3180" y="2128595"/>
            <a:ext cx="1261884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因</a:t>
            </a:r>
            <a:r>
              <a:rPr kumimoji="0" lang="en-US" altLang="zh-CN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:</a:t>
            </a: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于是</a:t>
            </a:r>
          </a:p>
        </p:txBody>
      </p:sp>
      <p:sp>
        <p:nvSpPr>
          <p:cNvPr id="16" name="Text Box 5">
            <a:extLst>
              <a:ext uri="{FF2B5EF4-FFF2-40B4-BE49-F238E27FC236}">
                <a16:creationId xmlns:a16="http://schemas.microsoft.com/office/drawing/2014/main" id="{862F6E02-C17D-5B46-A2D2-4CC7EF42CE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27673" y="2128595"/>
            <a:ext cx="3570208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识</a:t>
            </a:r>
            <a:r>
              <a:rPr kumimoji="0" lang="en-US" altLang="zh-CN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:</a:t>
            </a: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通”志”</a:t>
            </a:r>
            <a:r>
              <a:rPr kumimoji="0" lang="en-US" altLang="zh-CN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,</a:t>
            </a: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记住，知道</a:t>
            </a:r>
          </a:p>
        </p:txBody>
      </p:sp>
      <p:sp>
        <p:nvSpPr>
          <p:cNvPr id="18" name="Text Box 7">
            <a:extLst>
              <a:ext uri="{FF2B5EF4-FFF2-40B4-BE49-F238E27FC236}">
                <a16:creationId xmlns:a16="http://schemas.microsoft.com/office/drawing/2014/main" id="{19BEB4A6-1DC4-A042-926C-844FC51D2B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3180" y="2901489"/>
            <a:ext cx="4031873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不余欺</a:t>
            </a:r>
            <a:r>
              <a:rPr kumimoji="0" lang="en-US" altLang="zh-CN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:</a:t>
            </a: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不欺余，宾语前置句</a:t>
            </a:r>
          </a:p>
        </p:txBody>
      </p:sp>
    </p:spTree>
    <p:extLst>
      <p:ext uri="{BB962C8B-B14F-4D97-AF65-F5344CB8AC3E}">
        <p14:creationId xmlns:p14="http://schemas.microsoft.com/office/powerpoint/2010/main" val="27909581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470391" y="398033"/>
            <a:ext cx="664855" cy="2624866"/>
            <a:chOff x="470391" y="398033"/>
            <a:chExt cx="664855" cy="2624866"/>
          </a:xfrm>
        </p:grpSpPr>
        <p:sp>
          <p:nvSpPr>
            <p:cNvPr id="3" name="文本框 2"/>
            <p:cNvSpPr txBox="1"/>
            <p:nvPr/>
          </p:nvSpPr>
          <p:spPr>
            <a:xfrm>
              <a:off x="470391" y="957432"/>
              <a:ext cx="353943" cy="20654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100" b="1" cap="all">
                  <a:solidFill>
                    <a:srgbClr val="E4E4E4"/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mount</a:t>
              </a:r>
              <a:endParaRPr lang="zh-CN" altLang="en-US" sz="1100" b="1" cap="all">
                <a:solidFill>
                  <a:srgbClr val="E4E4E4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81303" y="398033"/>
              <a:ext cx="353943" cy="214640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100" b="1" cap="all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mount</a:t>
              </a:r>
              <a:endParaRPr lang="zh-CN" altLang="en-US" sz="1100" b="1" cap="all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" name="文本框 4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556597" y="664621"/>
            <a:ext cx="461665" cy="27643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第二段问题探究</a:t>
            </a:r>
          </a:p>
        </p:txBody>
      </p:sp>
      <p:grpSp>
        <p:nvGrpSpPr>
          <p:cNvPr id="7" name="组合 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194837" y="4674187"/>
            <a:ext cx="130371" cy="1520893"/>
            <a:chOff x="338379" y="1016994"/>
            <a:chExt cx="130371" cy="1520893"/>
          </a:xfrm>
        </p:grpSpPr>
        <p:sp>
          <p:nvSpPr>
            <p:cNvPr id="8" name="矩形 7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3" name="矩形 12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>
            <a:extLst>
              <a:ext uri="{FF2B5EF4-FFF2-40B4-BE49-F238E27FC236}">
                <a16:creationId xmlns:a16="http://schemas.microsoft.com/office/drawing/2014/main" id="{251B80AA-DB05-D346-9E5D-F6E3183F75C5}"/>
              </a:ext>
            </a:extLst>
          </p:cNvPr>
          <p:cNvSpPr/>
          <p:nvPr/>
        </p:nvSpPr>
        <p:spPr>
          <a:xfrm>
            <a:off x="1735873" y="547853"/>
            <a:ext cx="9106751" cy="1052347"/>
          </a:xfrm>
          <a:prstGeom prst="rect">
            <a:avLst/>
          </a:prstGeom>
          <a:solidFill>
            <a:srgbClr val="E7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思考：试概括第二段的主要内容，并简述探察的过程。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AEB356-81D9-1E48-BB31-DCC48F95CAFD}"/>
              </a:ext>
            </a:extLst>
          </p:cNvPr>
          <p:cNvSpPr txBox="1"/>
          <p:nvPr/>
        </p:nvSpPr>
        <p:spPr>
          <a:xfrm>
            <a:off x="3086100" y="2544439"/>
            <a:ext cx="5962650" cy="3056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zh-CN" altLang="en-US"/>
          </a:p>
        </p:txBody>
      </p:sp>
      <p:sp>
        <p:nvSpPr>
          <p:cNvPr id="15" name="Text Box 3">
            <a:extLst>
              <a:ext uri="{FF2B5EF4-FFF2-40B4-BE49-F238E27FC236}">
                <a16:creationId xmlns:a16="http://schemas.microsoft.com/office/drawing/2014/main" id="{12DC788C-22C3-BF45-837F-352F8D5D0B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2544439"/>
            <a:ext cx="7391400" cy="130317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内容：记叙实地考察石钟山，得以探明其名由来的经过。</a:t>
            </a:r>
          </a:p>
        </p:txBody>
      </p:sp>
      <p:pic>
        <p:nvPicPr>
          <p:cNvPr id="16" name="Picture 4" descr="苏东坡游览石钟山示意图">
            <a:extLst>
              <a:ext uri="{FF2B5EF4-FFF2-40B4-BE49-F238E27FC236}">
                <a16:creationId xmlns:a16="http://schemas.microsoft.com/office/drawing/2014/main" id="{BCB61EC7-2F65-F84F-860A-A8A905F02D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0391" y="0"/>
            <a:ext cx="1110589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18014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470391" y="398033"/>
            <a:ext cx="664855" cy="2624866"/>
            <a:chOff x="470391" y="398033"/>
            <a:chExt cx="664855" cy="2624866"/>
          </a:xfrm>
        </p:grpSpPr>
        <p:sp>
          <p:nvSpPr>
            <p:cNvPr id="3" name="文本框 2"/>
            <p:cNvSpPr txBox="1"/>
            <p:nvPr/>
          </p:nvSpPr>
          <p:spPr>
            <a:xfrm>
              <a:off x="470391" y="957432"/>
              <a:ext cx="353943" cy="20654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100" b="1" cap="all">
                  <a:solidFill>
                    <a:srgbClr val="E4E4E4"/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mount</a:t>
              </a:r>
              <a:endParaRPr lang="zh-CN" altLang="en-US" sz="1100" b="1" cap="all">
                <a:solidFill>
                  <a:srgbClr val="E4E4E4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81303" y="398033"/>
              <a:ext cx="353943" cy="214640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100" b="1" cap="all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mount</a:t>
              </a:r>
              <a:endParaRPr lang="zh-CN" altLang="en-US" sz="1100" b="1" cap="all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" name="文本框 4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556597" y="664621"/>
            <a:ext cx="461665" cy="27643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第二段问题探究</a:t>
            </a:r>
          </a:p>
        </p:txBody>
      </p:sp>
      <p:grpSp>
        <p:nvGrpSpPr>
          <p:cNvPr id="7" name="组合 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194837" y="4674187"/>
            <a:ext cx="130371" cy="1520893"/>
            <a:chOff x="338379" y="1016994"/>
            <a:chExt cx="130371" cy="1520893"/>
          </a:xfrm>
        </p:grpSpPr>
        <p:sp>
          <p:nvSpPr>
            <p:cNvPr id="8" name="矩形 7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3" name="矩形 12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>
            <a:extLst>
              <a:ext uri="{FF2B5EF4-FFF2-40B4-BE49-F238E27FC236}">
                <a16:creationId xmlns:a16="http://schemas.microsoft.com/office/drawing/2014/main" id="{251B80AA-DB05-D346-9E5D-F6E3183F75C5}"/>
              </a:ext>
            </a:extLst>
          </p:cNvPr>
          <p:cNvSpPr/>
          <p:nvPr/>
        </p:nvSpPr>
        <p:spPr>
          <a:xfrm>
            <a:off x="1735873" y="547853"/>
            <a:ext cx="9106751" cy="1052347"/>
          </a:xfrm>
          <a:prstGeom prst="rect">
            <a:avLst/>
          </a:prstGeom>
          <a:solidFill>
            <a:srgbClr val="E7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思考：作者是怎样描写月夜绝壁下的景象的？试分析。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AEB356-81D9-1E48-BB31-DCC48F95CAFD}"/>
              </a:ext>
            </a:extLst>
          </p:cNvPr>
          <p:cNvSpPr txBox="1"/>
          <p:nvPr/>
        </p:nvSpPr>
        <p:spPr>
          <a:xfrm>
            <a:off x="1450123" y="1858639"/>
            <a:ext cx="9899529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原文：大石侧立千尺，如猛兽奇鬼，森然欲搏人；而山上栖鹘，闻人声亦惊起，磔磔云霄间；又有若老人咳且笑于山谷中者，或曰此鹳鹤也。</a:t>
            </a:r>
          </a:p>
        </p:txBody>
      </p:sp>
      <p:sp>
        <p:nvSpPr>
          <p:cNvPr id="15" name="Text Box 3">
            <a:extLst>
              <a:ext uri="{FF2B5EF4-FFF2-40B4-BE49-F238E27FC236}">
                <a16:creationId xmlns:a16="http://schemas.microsoft.com/office/drawing/2014/main" id="{12DC788C-22C3-BF45-837F-352F8D5D0B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2624" y="3781825"/>
            <a:ext cx="9356955" cy="128400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综合运用夸张、比喻、拟人等多种修辞，调动多种感官来状形、摹声、绘态。</a:t>
            </a:r>
          </a:p>
        </p:txBody>
      </p:sp>
    </p:spTree>
    <p:extLst>
      <p:ext uri="{BB962C8B-B14F-4D97-AF65-F5344CB8AC3E}">
        <p14:creationId xmlns:p14="http://schemas.microsoft.com/office/powerpoint/2010/main" val="25699293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" name="图片 29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" t="2983" r="1228" b="2826"/>
          <a:stretch>
            <a:fillRect/>
          </a:stretch>
        </p:blipFill>
        <p:spPr>
          <a:xfrm flipH="1">
            <a:off x="-1337841" y="0"/>
            <a:ext cx="4324349" cy="6858000"/>
          </a:xfrm>
          <a:custGeom>
            <a:gdLst>
              <a:gd name="connsiteX0" fmla="*/ 0 w 6095999"/>
              <a:gd name="connsiteY0" fmla="*/ 0 h 6858000"/>
              <a:gd name="connsiteX1" fmla="*/ 6095999 w 6095999"/>
              <a:gd name="connsiteY1" fmla="*/ 0 h 6858000"/>
              <a:gd name="connsiteX2" fmla="*/ 6095999 w 6095999"/>
              <a:gd name="connsiteY2" fmla="*/ 6858000 h 6858000"/>
              <a:gd name="connsiteX3" fmla="*/ 0 w 6095999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5999" h="6858000">
                <a:moveTo>
                  <a:pt x="0" y="0"/>
                </a:moveTo>
                <a:lnTo>
                  <a:pt x="6095999" y="0"/>
                </a:lnTo>
                <a:lnTo>
                  <a:pt x="6095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3" name="组合 2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556597" y="474121"/>
            <a:ext cx="664855" cy="2624866"/>
            <a:chOff x="470391" y="398033"/>
            <a:chExt cx="664855" cy="2624866"/>
          </a:xfrm>
        </p:grpSpPr>
        <p:sp>
          <p:nvSpPr>
            <p:cNvPr id="4" name="文本框 3"/>
            <p:cNvSpPr txBox="1"/>
            <p:nvPr/>
          </p:nvSpPr>
          <p:spPr>
            <a:xfrm>
              <a:off x="470391" y="957432"/>
              <a:ext cx="353943" cy="20654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100" b="1" cap="all">
                  <a:solidFill>
                    <a:srgbClr val="E4E4E4"/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mount</a:t>
              </a:r>
              <a:endParaRPr lang="zh-CN" altLang="en-US" sz="1100" b="1" cap="all">
                <a:solidFill>
                  <a:srgbClr val="E4E4E4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81303" y="398033"/>
              <a:ext cx="353943" cy="214640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100" b="1" cap="all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mount</a:t>
              </a:r>
              <a:endParaRPr lang="zh-CN" altLang="en-US" sz="1100" b="1" cap="all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420211" y="440953"/>
            <a:ext cx="461665" cy="29548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石钟山记</a:t>
            </a:r>
            <a:r>
              <a:rPr lang="en-US" altLang="zh-CN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--</a:t>
            </a:r>
            <a:r>
              <a: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第二段</a:t>
            </a:r>
          </a:p>
        </p:txBody>
      </p:sp>
      <p:grpSp>
        <p:nvGrpSpPr>
          <p:cNvPr id="8" name="组合 7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624193" y="4725156"/>
            <a:ext cx="130371" cy="1520893"/>
            <a:chOff x="338379" y="1016994"/>
            <a:chExt cx="130371" cy="1520893"/>
          </a:xfrm>
        </p:grpSpPr>
        <p:sp>
          <p:nvSpPr>
            <p:cNvPr id="9" name="矩形 8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文本框 2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3277249" y="319912"/>
            <a:ext cx="2685401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2800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理解性默写</a:t>
            </a:r>
          </a:p>
        </p:txBody>
      </p:sp>
      <p:sp>
        <p:nvSpPr>
          <p:cNvPr id="22" name="文本框 21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3094643" y="863874"/>
            <a:ext cx="8705352" cy="513025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altLang="zh-CN" sz="2400">
                <a:solidFill>
                  <a:srgbClr val="334857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Arial" panose="020b0604020202020204" pitchFamily="34" charset="0"/>
              </a:rPr>
              <a:t>1.</a:t>
            </a:r>
            <a:r>
              <a:rPr lang="zh-CN" altLang="en-US" sz="2400">
                <a:solidFill>
                  <a:srgbClr val="334857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Arial" panose="020b0604020202020204" pitchFamily="34" charset="0"/>
              </a:rPr>
              <a:t>苏轼描摹绝壁旁千尺高巨石样子的句子是</a:t>
            </a:r>
            <a:r>
              <a:rPr lang="zh-CN" altLang="en-US" sz="2400" u="sng">
                <a:solidFill>
                  <a:srgbClr val="334857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Arial" panose="020b0604020202020204" pitchFamily="34" charset="0"/>
              </a:rPr>
              <a:t>：      ，     。</a:t>
            </a:r>
            <a:endParaRPr lang="en-US" altLang="zh-CN" sz="2400" u="sng">
              <a:solidFill>
                <a:srgbClr val="334857"/>
              </a:solidFill>
              <a:latin typeface="FangSong" panose="02010609060101010101" pitchFamily="49" charset="-122"/>
              <a:ea typeface="FangSong" panose="02010609060101010101" pitchFamily="49" charset="-122"/>
              <a:sym typeface="Arial" panose="020b0604020202020204" pitchFamily="34" charset="0"/>
            </a:endParaRPr>
          </a:p>
          <a:p>
            <a:pPr algn="just">
              <a:lnSpc>
                <a:spcPct val="200000"/>
              </a:lnSpc>
            </a:pPr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如猛兽奇鬼，森然欲搏人</a:t>
            </a:r>
            <a:endParaRPr lang="en-US" altLang="zh-CN" sz="2400" b="1">
              <a:solidFill>
                <a:schemeClr val="accent1">
                  <a:lumMod val="7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  <a:sym typeface="Arial" panose="020b0604020202020204" pitchFamily="34" charset="0"/>
            </a:endParaRPr>
          </a:p>
          <a:p>
            <a:pPr algn="just">
              <a:lnSpc>
                <a:spcPct val="200000"/>
              </a:lnSpc>
            </a:pPr>
            <a:r>
              <a:rPr lang="en-US" altLang="zh-CN" sz="2400">
                <a:solidFill>
                  <a:srgbClr val="334857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Arial" panose="020b0604020202020204" pitchFamily="34" charset="0"/>
              </a:rPr>
              <a:t>2.</a:t>
            </a:r>
            <a:r>
              <a:rPr lang="zh-CN" altLang="en-US" sz="2400">
                <a:solidFill>
                  <a:srgbClr val="334857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Arial" panose="020b0604020202020204" pitchFamily="34" charset="0"/>
              </a:rPr>
              <a:t>苏轼探明的石钟山钟鼓声音连绵不绝得原因是</a:t>
            </a:r>
            <a:r>
              <a:rPr lang="zh-CN" altLang="en-US" sz="2400" u="sng">
                <a:solidFill>
                  <a:srgbClr val="334857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Arial" panose="020b0604020202020204" pitchFamily="34" charset="0"/>
              </a:rPr>
              <a:t>：      ，</a:t>
            </a:r>
            <a:endParaRPr lang="en-US" altLang="zh-CN" sz="2400" u="sng">
              <a:solidFill>
                <a:srgbClr val="334857"/>
              </a:solidFill>
              <a:latin typeface="FangSong" panose="02010609060101010101" pitchFamily="49" charset="-122"/>
              <a:ea typeface="FangSong" panose="02010609060101010101" pitchFamily="49" charset="-122"/>
              <a:sym typeface="Arial" panose="020b0604020202020204" pitchFamily="34" charset="0"/>
            </a:endParaRPr>
          </a:p>
          <a:p>
            <a:pPr algn="just">
              <a:lnSpc>
                <a:spcPct val="200000"/>
              </a:lnSpc>
            </a:pPr>
            <a:r>
              <a:rPr lang="zh-CN" altLang="en-US" sz="2400" u="sng">
                <a:solidFill>
                  <a:srgbClr val="334857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Arial" panose="020b0604020202020204" pitchFamily="34" charset="0"/>
              </a:rPr>
              <a:t>        ，       ，             。</a:t>
            </a:r>
            <a:endParaRPr lang="en-US" altLang="zh-CN" sz="2400" u="sng">
              <a:solidFill>
                <a:srgbClr val="334857"/>
              </a:solidFill>
              <a:latin typeface="FangSong" panose="02010609060101010101" pitchFamily="49" charset="-122"/>
              <a:ea typeface="FangSong" panose="02010609060101010101" pitchFamily="49" charset="-122"/>
              <a:sym typeface="Arial" panose="020b0604020202020204" pitchFamily="34" charset="0"/>
            </a:endParaRPr>
          </a:p>
          <a:p>
            <a:pPr algn="just">
              <a:lnSpc>
                <a:spcPct val="200000"/>
              </a:lnSpc>
            </a:pPr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则山下皆石穴罅，不知其浅深，微波入焉，涵淡澎湃而为此也。</a:t>
            </a:r>
            <a:endParaRPr lang="en-US" altLang="zh-CN" sz="2400" b="1">
              <a:solidFill>
                <a:schemeClr val="accent1">
                  <a:lumMod val="7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just">
              <a:lnSpc>
                <a:spcPct val="200000"/>
              </a:lnSpc>
            </a:pPr>
            <a:r>
              <a:rPr lang="en-US" altLang="zh-CN" sz="2400">
                <a:solidFill>
                  <a:srgbClr val="334857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Arial" panose="020b0604020202020204" pitchFamily="34" charset="0"/>
              </a:rPr>
              <a:t>3.</a:t>
            </a:r>
            <a:r>
              <a:rPr lang="zh-CN" altLang="en-US" sz="2400">
                <a:solidFill>
                  <a:srgbClr val="334857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Arial" panose="020b0604020202020204" pitchFamily="34" charset="0"/>
              </a:rPr>
              <a:t>苏轼将撞击声和钟鼓声相互呼应比作了</a:t>
            </a:r>
            <a:r>
              <a:rPr lang="zh-CN" altLang="en-US" sz="2400" u="sng">
                <a:solidFill>
                  <a:srgbClr val="334857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Arial" panose="020b0604020202020204" pitchFamily="34" charset="0"/>
              </a:rPr>
              <a:t>：       。</a:t>
            </a:r>
            <a:endParaRPr lang="en-US" altLang="zh-CN" sz="2400" u="sng">
              <a:solidFill>
                <a:srgbClr val="334857"/>
              </a:solidFill>
              <a:latin typeface="FangSong" panose="02010609060101010101" pitchFamily="49" charset="-122"/>
              <a:ea typeface="FangSong" panose="02010609060101010101" pitchFamily="49" charset="-122"/>
              <a:sym typeface="Arial" panose="020b0604020202020204" pitchFamily="34" charset="0"/>
            </a:endParaRPr>
          </a:p>
          <a:p>
            <a:pPr algn="just">
              <a:lnSpc>
                <a:spcPct val="200000"/>
              </a:lnSpc>
            </a:pPr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如乐作焉</a:t>
            </a:r>
            <a:endParaRPr lang="en-US" altLang="zh-CN" sz="2400" b="1">
              <a:solidFill>
                <a:schemeClr val="accent1">
                  <a:lumMod val="7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8714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" name="图片 29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" t="2983" r="1228" b="2826"/>
          <a:stretch>
            <a:fillRect/>
          </a:stretch>
        </p:blipFill>
        <p:spPr>
          <a:xfrm flipH="1">
            <a:off x="-1888940" y="0"/>
            <a:ext cx="4558963" cy="6858000"/>
          </a:xfrm>
          <a:custGeom>
            <a:gdLst>
              <a:gd name="connsiteX0" fmla="*/ 0 w 6095999"/>
              <a:gd name="connsiteY0" fmla="*/ 0 h 6858000"/>
              <a:gd name="connsiteX1" fmla="*/ 6095999 w 6095999"/>
              <a:gd name="connsiteY1" fmla="*/ 0 h 6858000"/>
              <a:gd name="connsiteX2" fmla="*/ 6095999 w 6095999"/>
              <a:gd name="connsiteY2" fmla="*/ 6858000 h 6858000"/>
              <a:gd name="connsiteX3" fmla="*/ 0 w 6095999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5999" h="6858000">
                <a:moveTo>
                  <a:pt x="0" y="0"/>
                </a:moveTo>
                <a:lnTo>
                  <a:pt x="6095999" y="0"/>
                </a:lnTo>
                <a:lnTo>
                  <a:pt x="6095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8" name="组合 7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671087" y="4710661"/>
            <a:ext cx="130371" cy="1520893"/>
            <a:chOff x="338379" y="1016994"/>
            <a:chExt cx="130371" cy="1520893"/>
          </a:xfrm>
        </p:grpSpPr>
        <p:sp>
          <p:nvSpPr>
            <p:cNvPr id="9" name="矩形 8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矩形 2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632166" y="403808"/>
            <a:ext cx="1508760" cy="398322"/>
          </a:xfrm>
          <a:prstGeom prst="rect">
            <a:avLst/>
          </a:prstGeom>
          <a:solidFill>
            <a:srgbClr val="334857"/>
          </a:solidFill>
          <a:ln w="47625">
            <a:solidFill>
              <a:srgbClr val="3348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7" name="文本框 2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613116" y="437353"/>
            <a:ext cx="150876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第三段</a:t>
            </a: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D14D1B-D964-DC4A-9C51-5680ABA39CFA}"/>
              </a:ext>
            </a:extLst>
          </p:cNvPr>
          <p:cNvSpPr txBox="1"/>
          <p:nvPr/>
        </p:nvSpPr>
        <p:spPr>
          <a:xfrm>
            <a:off x="3231937" y="1934901"/>
            <a:ext cx="8439150" cy="277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    事不目见耳闻，而臆断其有无，可乎？郦元之所见闻，殆与余同，而言之不详；士大夫终不肯以小舟夜泊绝壁之下，故莫能知；而渔工水师虽知而不能言。此世所以不传也。而陋者乃以斧斤考击而求之，自以为得其实。余是以记之，盖叹郦元之简，而笑李渤之陋也。</a:t>
            </a:r>
            <a:endParaRPr kumimoji="1" lang="zh-CN" altLang="en-US" sz="2400"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2CCB099-565D-794A-99AE-910FC27BA564}"/>
              </a:ext>
            </a:extLst>
          </p:cNvPr>
          <p:cNvSpPr txBox="1"/>
          <p:nvPr/>
        </p:nvSpPr>
        <p:spPr>
          <a:xfrm>
            <a:off x="3095628" y="360409"/>
            <a:ext cx="5383353" cy="523220"/>
          </a:xfrm>
          <a:prstGeom prst="rect">
            <a:avLst/>
          </a:prstGeom>
          <a:noFill/>
          <a:effectLst>
            <a:reflection blurRad="63500" stA="69000" endPos="650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kumimoji="1" lang="zh-CN" altLang="en-US" sz="2800">
                <a:solidFill>
                  <a:schemeClr val="accent5">
                    <a:lumMod val="50000"/>
                  </a:schemeClr>
                </a:solidFill>
                <a:latin typeface="STLiti" panose="02010800040101010101" pitchFamily="2" charset="-122"/>
                <a:ea typeface="STLiti" panose="02010800040101010101" pitchFamily="2" charset="-122"/>
              </a:rPr>
              <a:t>整段范读</a:t>
            </a:r>
            <a:r>
              <a:rPr kumimoji="1" lang="en-US" altLang="zh-CN" sz="2800">
                <a:solidFill>
                  <a:schemeClr val="accent5">
                    <a:lumMod val="50000"/>
                  </a:schemeClr>
                </a:solidFill>
                <a:latin typeface="STLiti" panose="02010800040101010101" pitchFamily="2" charset="-122"/>
                <a:ea typeface="STLiti" panose="02010800040101010101" pitchFamily="2" charset="-122"/>
              </a:rPr>
              <a:t>—</a:t>
            </a:r>
            <a:r>
              <a:rPr kumimoji="1" lang="zh-CN" altLang="en-US" sz="2800">
                <a:solidFill>
                  <a:schemeClr val="accent5">
                    <a:lumMod val="50000"/>
                  </a:schemeClr>
                </a:solidFill>
                <a:latin typeface="STLiti" panose="02010800040101010101" pitchFamily="2" charset="-122"/>
                <a:ea typeface="STLiti" panose="02010800040101010101" pitchFamily="2" charset="-122"/>
              </a:rPr>
              <a:t>重点背诵，周二检查</a:t>
            </a:r>
          </a:p>
        </p:txBody>
      </p:sp>
    </p:spTree>
    <p:extLst>
      <p:ext uri="{BB962C8B-B14F-4D97-AF65-F5344CB8AC3E}">
        <p14:creationId xmlns:p14="http://schemas.microsoft.com/office/powerpoint/2010/main" val="1838121831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3673"/>
                    </a14:imgEffect>
                    <a14:imgEffect>
                      <a14:saturation sa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785" y="1284070"/>
            <a:ext cx="4726265" cy="4289859"/>
          </a:xfrm>
          <a:custGeom>
            <a:gdLst>
              <a:gd name="connsiteX0" fmla="*/ 0 w 4652211"/>
              <a:gd name="connsiteY0" fmla="*/ 0 h 4692315"/>
              <a:gd name="connsiteX1" fmla="*/ 4652211 w 4652211"/>
              <a:gd name="connsiteY1" fmla="*/ 0 h 4692315"/>
              <a:gd name="connsiteX2" fmla="*/ 4652211 w 4652211"/>
              <a:gd name="connsiteY2" fmla="*/ 4692315 h 4692315"/>
              <a:gd name="connsiteX3" fmla="*/ 0 w 4652211"/>
              <a:gd name="connsiteY3" fmla="*/ 4692315 h 469231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52211" h="4692315">
                <a:moveTo>
                  <a:pt x="0" y="0"/>
                </a:moveTo>
                <a:lnTo>
                  <a:pt x="4652211" y="0"/>
                </a:lnTo>
                <a:lnTo>
                  <a:pt x="4652211" y="4692315"/>
                </a:lnTo>
                <a:lnTo>
                  <a:pt x="0" y="4692315"/>
                </a:lnTo>
                <a:close/>
              </a:path>
            </a:pathLst>
          </a:custGeom>
        </p:spPr>
      </p:pic>
      <p:sp>
        <p:nvSpPr>
          <p:cNvPr id="20" name="文本框 19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494238" y="388417"/>
            <a:ext cx="2324357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3600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了解苏轼</a:t>
            </a: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5" name="Rectangle 11">
            <a:extLst>
              <a:ext uri="{FF2B5EF4-FFF2-40B4-BE49-F238E27FC236}">
                <a16:creationId xmlns:a16="http://schemas.microsoft.com/office/drawing/2014/main" id="{E7C4C010-1862-4545-9B20-F58B24C08426}"/>
              </a:ext>
            </a:extLst>
          </p:cNvPr>
          <p:cNvSpPr txBox="1">
            <a:spLocks noChangeArrowheads="1"/>
          </p:cNvSpPr>
          <p:nvPr/>
        </p:nvSpPr>
        <p:spPr>
          <a:xfrm>
            <a:off x="5037137" y="1291790"/>
            <a:ext cx="7154863" cy="473573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字子瞻，号东坡居士，谥号文忠，北宋眉山人。北宋文学家。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诗</a:t>
            </a:r>
            <a:r>
              <a:rPr lang="en-US" altLang="zh-CN" sz="2400">
                <a:solidFill>
                  <a:schemeClr val="accent1">
                    <a:lumMod val="5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—</a:t>
            </a: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与黄庭坚并称“苏黄” ；</a:t>
            </a:r>
            <a:endParaRPr lang="en-US" altLang="zh-CN" sz="2400">
              <a:solidFill>
                <a:schemeClr val="accent1">
                  <a:lumMod val="50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词</a:t>
            </a:r>
            <a:r>
              <a:rPr lang="en-US" altLang="zh-CN" sz="2400">
                <a:solidFill>
                  <a:schemeClr val="accent1">
                    <a:lumMod val="5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—</a:t>
            </a: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与辛弃疾齐名称“苏辛” ， 开创豪放派词风；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文</a:t>
            </a:r>
            <a:r>
              <a:rPr lang="en-US" altLang="zh-CN" sz="2400">
                <a:solidFill>
                  <a:schemeClr val="accent1">
                    <a:lumMod val="5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—“</a:t>
            </a: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唐宋八大家”之一，“三苏”之一。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书画</a:t>
            </a:r>
            <a:r>
              <a:rPr lang="en-US" altLang="zh-CN" sz="2400">
                <a:solidFill>
                  <a:schemeClr val="accent1">
                    <a:lumMod val="5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—</a:t>
            </a: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与黄庭坚、米芾、蔡襄并称“宋四家”。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作品有《苏东坡全集》。</a:t>
            </a:r>
          </a:p>
        </p:txBody>
      </p:sp>
    </p:spTree>
    <p:extLst>
      <p:ext uri="{BB962C8B-B14F-4D97-AF65-F5344CB8AC3E}">
        <p14:creationId xmlns:p14="http://schemas.microsoft.com/office/powerpoint/2010/main" val="27451438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uiExpand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" name="图片 29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" t="2983" r="1228" b="2826"/>
          <a:stretch>
            <a:fillRect/>
          </a:stretch>
        </p:blipFill>
        <p:spPr>
          <a:xfrm flipH="1">
            <a:off x="-1888940" y="0"/>
            <a:ext cx="4558963" cy="6858000"/>
          </a:xfrm>
          <a:custGeom>
            <a:gdLst>
              <a:gd name="connsiteX0" fmla="*/ 0 w 6095999"/>
              <a:gd name="connsiteY0" fmla="*/ 0 h 6858000"/>
              <a:gd name="connsiteX1" fmla="*/ 6095999 w 6095999"/>
              <a:gd name="connsiteY1" fmla="*/ 0 h 6858000"/>
              <a:gd name="connsiteX2" fmla="*/ 6095999 w 6095999"/>
              <a:gd name="connsiteY2" fmla="*/ 6858000 h 6858000"/>
              <a:gd name="connsiteX3" fmla="*/ 0 w 6095999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5999" h="6858000">
                <a:moveTo>
                  <a:pt x="0" y="0"/>
                </a:moveTo>
                <a:lnTo>
                  <a:pt x="6095999" y="0"/>
                </a:lnTo>
                <a:lnTo>
                  <a:pt x="6095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8" name="组合 7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671087" y="4710661"/>
            <a:ext cx="130371" cy="1520893"/>
            <a:chOff x="338379" y="1016994"/>
            <a:chExt cx="130371" cy="1520893"/>
          </a:xfrm>
        </p:grpSpPr>
        <p:sp>
          <p:nvSpPr>
            <p:cNvPr id="9" name="矩形 8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矩形 2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632166" y="403808"/>
            <a:ext cx="1508760" cy="398322"/>
          </a:xfrm>
          <a:prstGeom prst="rect">
            <a:avLst/>
          </a:prstGeom>
          <a:solidFill>
            <a:srgbClr val="334857"/>
          </a:solidFill>
          <a:ln w="47625">
            <a:solidFill>
              <a:srgbClr val="3348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7" name="文本框 2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613116" y="437353"/>
            <a:ext cx="150876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第三段</a:t>
            </a: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2" name="Text Box 2">
            <a:extLst>
              <a:ext uri="{FF2B5EF4-FFF2-40B4-BE49-F238E27FC236}">
                <a16:creationId xmlns:a16="http://schemas.microsoft.com/office/drawing/2014/main" id="{2D01EFCC-75A6-754C-9777-835079A83C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3966" y="4498604"/>
            <a:ext cx="8893175" cy="1667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0"/>
              </a:spcBef>
              <a:defRPr kumimoji="0" sz="2400" b="0">
                <a:solidFill>
                  <a:schemeClr val="accent1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  <a:lvl2pPr marL="742950" indent="-28575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   译文：凡事不是亲眼看到</a:t>
            </a:r>
            <a:r>
              <a:rPr lang="en-US" altLang="zh-CN"/>
              <a:t>,</a:t>
            </a:r>
            <a:r>
              <a:rPr lang="zh-CN" altLang="en-US"/>
              <a:t>亲耳听到</a:t>
            </a:r>
            <a:r>
              <a:rPr lang="en-US" altLang="zh-CN"/>
              <a:t>,</a:t>
            </a:r>
            <a:r>
              <a:rPr lang="zh-CN" altLang="en-US"/>
              <a:t>却凭主观猜测来判断的存在或不存在</a:t>
            </a:r>
            <a:r>
              <a:rPr lang="en-US" altLang="zh-CN"/>
              <a:t>,</a:t>
            </a:r>
            <a:r>
              <a:rPr lang="zh-CN" altLang="en-US"/>
              <a:t>可以吗</a:t>
            </a:r>
            <a:r>
              <a:rPr lang="en-US" altLang="zh-CN"/>
              <a:t>? </a:t>
            </a:r>
            <a:r>
              <a:rPr lang="zh-CN" altLang="en-US"/>
              <a:t>郦道元看到的</a:t>
            </a:r>
            <a:r>
              <a:rPr lang="en-US" altLang="zh-CN"/>
              <a:t>,</a:t>
            </a:r>
            <a:r>
              <a:rPr lang="zh-CN" altLang="en-US"/>
              <a:t>大概和我一样</a:t>
            </a:r>
            <a:r>
              <a:rPr lang="en-US" altLang="zh-CN"/>
              <a:t>,</a:t>
            </a:r>
            <a:r>
              <a:rPr lang="zh-CN" altLang="en-US"/>
              <a:t>但是说得不够详细。</a:t>
            </a:r>
          </a:p>
        </p:txBody>
      </p:sp>
      <p:sp>
        <p:nvSpPr>
          <p:cNvPr id="23" name="Text Box 3">
            <a:extLst>
              <a:ext uri="{FF2B5EF4-FFF2-40B4-BE49-F238E27FC236}">
                <a16:creationId xmlns:a16="http://schemas.microsoft.com/office/drawing/2014/main" id="{3EF7B8B3-21A6-D14E-8497-B7058EC40C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5910" y="353031"/>
            <a:ext cx="9166211" cy="1128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事不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目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见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耳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闻，而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臆断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其有无，可乎？郦元之所见闻，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殆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与余同，而言之不详；</a:t>
            </a:r>
          </a:p>
        </p:txBody>
      </p:sp>
      <p:sp>
        <p:nvSpPr>
          <p:cNvPr id="24" name="Text Box 4">
            <a:extLst>
              <a:ext uri="{FF2B5EF4-FFF2-40B4-BE49-F238E27FC236}">
                <a16:creationId xmlns:a16="http://schemas.microsoft.com/office/drawing/2014/main" id="{B305ADD8-B51C-4E4E-AE81-797C5A7D2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3255" y="1924492"/>
            <a:ext cx="4185761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目</a:t>
            </a:r>
            <a:r>
              <a:rPr kumimoji="0" lang="en-US" altLang="zh-CN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,</a:t>
            </a: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耳</a:t>
            </a:r>
            <a:r>
              <a:rPr kumimoji="0" lang="en-US" altLang="zh-CN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:</a:t>
            </a: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名词作状语</a:t>
            </a:r>
            <a:r>
              <a:rPr kumimoji="0" lang="en-US" altLang="zh-CN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,</a:t>
            </a: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亲眼</a:t>
            </a:r>
            <a:r>
              <a:rPr kumimoji="0" lang="en-US" altLang="zh-CN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,</a:t>
            </a: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亲耳</a:t>
            </a:r>
          </a:p>
        </p:txBody>
      </p:sp>
      <p:sp>
        <p:nvSpPr>
          <p:cNvPr id="25" name="Text Box 5">
            <a:extLst>
              <a:ext uri="{FF2B5EF4-FFF2-40B4-BE49-F238E27FC236}">
                <a16:creationId xmlns:a16="http://schemas.microsoft.com/office/drawing/2014/main" id="{139F043E-0A8C-0A41-9B75-A93A974600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3255" y="2788092"/>
            <a:ext cx="3416320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臆断</a:t>
            </a:r>
            <a:r>
              <a:rPr kumimoji="0" lang="en-US" altLang="zh-CN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:</a:t>
            </a: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凭主观推测而断定</a:t>
            </a:r>
          </a:p>
        </p:txBody>
      </p:sp>
      <p:sp>
        <p:nvSpPr>
          <p:cNvPr id="28" name="Text Box 6">
            <a:extLst>
              <a:ext uri="{FF2B5EF4-FFF2-40B4-BE49-F238E27FC236}">
                <a16:creationId xmlns:a16="http://schemas.microsoft.com/office/drawing/2014/main" id="{978A4F60-E3E4-0941-8FFD-931CD2EF23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3255" y="3653280"/>
            <a:ext cx="1261884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殆</a:t>
            </a:r>
            <a:r>
              <a:rPr kumimoji="0" lang="en-US" altLang="zh-CN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:</a:t>
            </a: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大概</a:t>
            </a:r>
          </a:p>
        </p:txBody>
      </p:sp>
    </p:spTree>
    <p:extLst>
      <p:ext uri="{BB962C8B-B14F-4D97-AF65-F5344CB8AC3E}">
        <p14:creationId xmlns:p14="http://schemas.microsoft.com/office/powerpoint/2010/main" val="6494916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5" grpId="0"/>
      <p:bldP spid="2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" name="图片 29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" t="2983" r="1228" b="2826"/>
          <a:stretch>
            <a:fillRect/>
          </a:stretch>
        </p:blipFill>
        <p:spPr>
          <a:xfrm flipH="1">
            <a:off x="-1888940" y="0"/>
            <a:ext cx="4558963" cy="6858000"/>
          </a:xfrm>
          <a:custGeom>
            <a:gdLst>
              <a:gd name="connsiteX0" fmla="*/ 0 w 6095999"/>
              <a:gd name="connsiteY0" fmla="*/ 0 h 6858000"/>
              <a:gd name="connsiteX1" fmla="*/ 6095999 w 6095999"/>
              <a:gd name="connsiteY1" fmla="*/ 0 h 6858000"/>
              <a:gd name="connsiteX2" fmla="*/ 6095999 w 6095999"/>
              <a:gd name="connsiteY2" fmla="*/ 6858000 h 6858000"/>
              <a:gd name="connsiteX3" fmla="*/ 0 w 6095999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5999" h="6858000">
                <a:moveTo>
                  <a:pt x="0" y="0"/>
                </a:moveTo>
                <a:lnTo>
                  <a:pt x="6095999" y="0"/>
                </a:lnTo>
                <a:lnTo>
                  <a:pt x="6095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8" name="组合 7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671087" y="4710661"/>
            <a:ext cx="130371" cy="1520893"/>
            <a:chOff x="338379" y="1016994"/>
            <a:chExt cx="130371" cy="1520893"/>
          </a:xfrm>
        </p:grpSpPr>
        <p:sp>
          <p:nvSpPr>
            <p:cNvPr id="9" name="矩形 8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矩形 2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632166" y="403808"/>
            <a:ext cx="1508760" cy="398322"/>
          </a:xfrm>
          <a:prstGeom prst="rect">
            <a:avLst/>
          </a:prstGeom>
          <a:solidFill>
            <a:srgbClr val="334857"/>
          </a:solidFill>
          <a:ln w="47625">
            <a:solidFill>
              <a:srgbClr val="3348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7" name="文本框 2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613116" y="437353"/>
            <a:ext cx="150876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第三段</a:t>
            </a: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3" name="Text Box 2">
            <a:extLst>
              <a:ext uri="{FF2B5EF4-FFF2-40B4-BE49-F238E27FC236}">
                <a16:creationId xmlns:a16="http://schemas.microsoft.com/office/drawing/2014/main" id="{7E965378-0ABF-7243-AACE-7622B87A7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0873" y="333601"/>
            <a:ext cx="7634287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士大夫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终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不肯以小舟夜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泊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绝壁之下，故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莫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能知！</a:t>
            </a:r>
          </a:p>
        </p:txBody>
      </p:sp>
      <p:sp>
        <p:nvSpPr>
          <p:cNvPr id="14" name="Text Box 3">
            <a:extLst>
              <a:ext uri="{FF2B5EF4-FFF2-40B4-BE49-F238E27FC236}">
                <a16:creationId xmlns:a16="http://schemas.microsoft.com/office/drawing/2014/main" id="{E77D1847-5695-0D4E-92AD-1B53AE2589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5071" y="4065281"/>
            <a:ext cx="8497888" cy="1667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0"/>
              </a:spcBef>
              <a:defRPr kumimoji="0" sz="2400" b="0">
                <a:solidFill>
                  <a:schemeClr val="accent1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  <a:lvl2pPr marL="742950" indent="-28575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    译文：（那些）士大夫们终究不愿驾小船在夜晚停泊在陡峭的山崖下面，所以没有人能够了解（石钟山得名的真正原因）；</a:t>
            </a:r>
          </a:p>
        </p:txBody>
      </p:sp>
      <p:sp>
        <p:nvSpPr>
          <p:cNvPr id="16" name="Text Box 5">
            <a:extLst>
              <a:ext uri="{FF2B5EF4-FFF2-40B4-BE49-F238E27FC236}">
                <a16:creationId xmlns:a16="http://schemas.microsoft.com/office/drawing/2014/main" id="{08BD6A63-0D6D-4C48-9423-7E78CCBAAE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31284" y="1724293"/>
            <a:ext cx="1268296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终</a:t>
            </a:r>
            <a:r>
              <a:rPr kumimoji="0" lang="en-US" altLang="zh-CN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:</a:t>
            </a: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终究</a:t>
            </a:r>
          </a:p>
        </p:txBody>
      </p:sp>
      <p:sp>
        <p:nvSpPr>
          <p:cNvPr id="17" name="Text Box 6">
            <a:extLst>
              <a:ext uri="{FF2B5EF4-FFF2-40B4-BE49-F238E27FC236}">
                <a16:creationId xmlns:a16="http://schemas.microsoft.com/office/drawing/2014/main" id="{D1DF4AFE-CCB0-4741-B72C-D307752AE1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31284" y="2385974"/>
            <a:ext cx="1268296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泊</a:t>
            </a:r>
            <a:r>
              <a:rPr kumimoji="0" lang="en-US" altLang="zh-CN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:</a:t>
            </a: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停船</a:t>
            </a:r>
          </a:p>
        </p:txBody>
      </p:sp>
      <p:sp>
        <p:nvSpPr>
          <p:cNvPr id="18" name="Text Box 7">
            <a:extLst>
              <a:ext uri="{FF2B5EF4-FFF2-40B4-BE49-F238E27FC236}">
                <a16:creationId xmlns:a16="http://schemas.microsoft.com/office/drawing/2014/main" id="{531425C0-8407-6740-B042-011D7BE6FF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31284" y="2945743"/>
            <a:ext cx="1577676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莫</a:t>
            </a:r>
            <a:r>
              <a:rPr kumimoji="0" lang="en-US" altLang="zh-CN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:</a:t>
            </a: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没有谁</a:t>
            </a:r>
          </a:p>
        </p:txBody>
      </p:sp>
    </p:spTree>
    <p:extLst>
      <p:ext uri="{BB962C8B-B14F-4D97-AF65-F5344CB8AC3E}">
        <p14:creationId xmlns:p14="http://schemas.microsoft.com/office/powerpoint/2010/main" val="19327194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  <p:bldP spid="1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" name="图片 29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" t="2983" r="1228" b="2826"/>
          <a:stretch>
            <a:fillRect/>
          </a:stretch>
        </p:blipFill>
        <p:spPr>
          <a:xfrm flipH="1">
            <a:off x="-1888940" y="0"/>
            <a:ext cx="4558963" cy="6858000"/>
          </a:xfrm>
          <a:custGeom>
            <a:gdLst>
              <a:gd name="connsiteX0" fmla="*/ 0 w 6095999"/>
              <a:gd name="connsiteY0" fmla="*/ 0 h 6858000"/>
              <a:gd name="connsiteX1" fmla="*/ 6095999 w 6095999"/>
              <a:gd name="connsiteY1" fmla="*/ 0 h 6858000"/>
              <a:gd name="connsiteX2" fmla="*/ 6095999 w 6095999"/>
              <a:gd name="connsiteY2" fmla="*/ 6858000 h 6858000"/>
              <a:gd name="connsiteX3" fmla="*/ 0 w 6095999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5999" h="6858000">
                <a:moveTo>
                  <a:pt x="0" y="0"/>
                </a:moveTo>
                <a:lnTo>
                  <a:pt x="6095999" y="0"/>
                </a:lnTo>
                <a:lnTo>
                  <a:pt x="6095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8" name="组合 7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671087" y="4710661"/>
            <a:ext cx="130371" cy="1520893"/>
            <a:chOff x="338379" y="1016994"/>
            <a:chExt cx="130371" cy="1520893"/>
          </a:xfrm>
        </p:grpSpPr>
        <p:sp>
          <p:nvSpPr>
            <p:cNvPr id="9" name="矩形 8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矩形 2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632166" y="403808"/>
            <a:ext cx="1508760" cy="398322"/>
          </a:xfrm>
          <a:prstGeom prst="rect">
            <a:avLst/>
          </a:prstGeom>
          <a:solidFill>
            <a:srgbClr val="334857"/>
          </a:solidFill>
          <a:ln w="47625">
            <a:solidFill>
              <a:srgbClr val="3348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7" name="文本框 2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613116" y="437353"/>
            <a:ext cx="150876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第三段</a:t>
            </a: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3" name="Text Box 2">
            <a:extLst>
              <a:ext uri="{FF2B5EF4-FFF2-40B4-BE49-F238E27FC236}">
                <a16:creationId xmlns:a16="http://schemas.microsoft.com/office/drawing/2014/main" id="{410F083D-6A20-444B-BA47-377024F4F3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5892" y="4118449"/>
            <a:ext cx="8569325" cy="1667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0"/>
              </a:spcBef>
              <a:defRPr kumimoji="0" sz="2400" b="0">
                <a:solidFill>
                  <a:schemeClr val="accent1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  <a:lvl2pPr marL="742950" indent="-28575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    译文：（至于那些）渔夫（和）船工，虽然知道（这些）却（又）不能用文字表达。这（就是）世上没有流传下来（石钟山得名由来）的缘故。</a:t>
            </a:r>
          </a:p>
        </p:txBody>
      </p:sp>
      <p:sp>
        <p:nvSpPr>
          <p:cNvPr id="14" name="Text Box 3">
            <a:extLst>
              <a:ext uri="{FF2B5EF4-FFF2-40B4-BE49-F238E27FC236}">
                <a16:creationId xmlns:a16="http://schemas.microsoft.com/office/drawing/2014/main" id="{6616758A-0DF9-B645-916B-9373A10CD2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1946" y="654070"/>
            <a:ext cx="8497888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而渔工水师虽知而不能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言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。此世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所以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不传也。</a:t>
            </a:r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AF537E90-FEAA-2A4D-84AF-C4F24AC9E6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0282" y="2817687"/>
            <a:ext cx="2492990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所以</a:t>
            </a:r>
            <a:r>
              <a:rPr kumimoji="0" lang="en-US" altLang="zh-CN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:……</a:t>
            </a: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的原因</a:t>
            </a:r>
          </a:p>
        </p:txBody>
      </p:sp>
      <p:sp>
        <p:nvSpPr>
          <p:cNvPr id="17" name="Text Box 4">
            <a:extLst>
              <a:ext uri="{FF2B5EF4-FFF2-40B4-BE49-F238E27FC236}">
                <a16:creationId xmlns:a16="http://schemas.microsoft.com/office/drawing/2014/main" id="{EF55D929-26D8-8E47-A058-3539583CC6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6142" y="1883734"/>
            <a:ext cx="3108543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言</a:t>
            </a:r>
            <a:r>
              <a:rPr kumimoji="0" lang="en-US" altLang="zh-CN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:</a:t>
            </a: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用文字表述、记载</a:t>
            </a:r>
          </a:p>
        </p:txBody>
      </p:sp>
    </p:spTree>
    <p:extLst>
      <p:ext uri="{BB962C8B-B14F-4D97-AF65-F5344CB8AC3E}">
        <p14:creationId xmlns:p14="http://schemas.microsoft.com/office/powerpoint/2010/main" val="2625371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" name="图片 29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" t="2983" r="1228" b="2826"/>
          <a:stretch>
            <a:fillRect/>
          </a:stretch>
        </p:blipFill>
        <p:spPr>
          <a:xfrm flipH="1">
            <a:off x="-1888940" y="0"/>
            <a:ext cx="4558963" cy="6858000"/>
          </a:xfrm>
          <a:custGeom>
            <a:gdLst>
              <a:gd name="connsiteX0" fmla="*/ 0 w 6095999"/>
              <a:gd name="connsiteY0" fmla="*/ 0 h 6858000"/>
              <a:gd name="connsiteX1" fmla="*/ 6095999 w 6095999"/>
              <a:gd name="connsiteY1" fmla="*/ 0 h 6858000"/>
              <a:gd name="connsiteX2" fmla="*/ 6095999 w 6095999"/>
              <a:gd name="connsiteY2" fmla="*/ 6858000 h 6858000"/>
              <a:gd name="connsiteX3" fmla="*/ 0 w 6095999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5999" h="6858000">
                <a:moveTo>
                  <a:pt x="0" y="0"/>
                </a:moveTo>
                <a:lnTo>
                  <a:pt x="6095999" y="0"/>
                </a:lnTo>
                <a:lnTo>
                  <a:pt x="6095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8" name="组合 7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671087" y="4710661"/>
            <a:ext cx="130371" cy="1520893"/>
            <a:chOff x="338379" y="1016994"/>
            <a:chExt cx="130371" cy="1520893"/>
          </a:xfrm>
        </p:grpSpPr>
        <p:sp>
          <p:nvSpPr>
            <p:cNvPr id="9" name="矩形 8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矩形 2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632166" y="403808"/>
            <a:ext cx="1508760" cy="398322"/>
          </a:xfrm>
          <a:prstGeom prst="rect">
            <a:avLst/>
          </a:prstGeom>
          <a:solidFill>
            <a:srgbClr val="334857"/>
          </a:solidFill>
          <a:ln w="47625">
            <a:solidFill>
              <a:srgbClr val="3348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7" name="文本框 2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613116" y="437353"/>
            <a:ext cx="150876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第三段</a:t>
            </a: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3" name="Text Box 2">
            <a:extLst>
              <a:ext uri="{FF2B5EF4-FFF2-40B4-BE49-F238E27FC236}">
                <a16:creationId xmlns:a16="http://schemas.microsoft.com/office/drawing/2014/main" id="{BC397BDB-1057-CA42-887F-8CBB290F1F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1308" y="423397"/>
            <a:ext cx="849630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endParaRPr kumimoji="0" lang="zh-CN" altLang="en-US" sz="2400" b="0"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  <p:sp>
        <p:nvSpPr>
          <p:cNvPr id="14" name="Text Box 3">
            <a:extLst>
              <a:ext uri="{FF2B5EF4-FFF2-40B4-BE49-F238E27FC236}">
                <a16:creationId xmlns:a16="http://schemas.microsoft.com/office/drawing/2014/main" id="{FD154ECF-3217-1D48-81EF-2ABBCE41B6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1758" y="4519147"/>
            <a:ext cx="8820150" cy="222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译文：可是（那些）知识浅薄的人，竟用斧头敲打石头的办法来寻求（石钟山得名的）原因，（还）自以为弄清了事情的真相。我因此记下这件事，叹惜郦道元（说法）的简略，并且讥笑李渤（见识）的浅陋啊。</a:t>
            </a:r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16EF9547-D3C5-F94F-A665-3F1F4A7216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8283" y="351960"/>
            <a:ext cx="8820150" cy="1128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而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陋者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乃以斧斤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考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击而求之，自以为得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其实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。余</a:t>
            </a:r>
            <a:r>
              <a:rPr kumimoji="0" lang="zh-CN" altLang="en-US" sz="2400" b="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是以</a:t>
            </a:r>
            <a:r>
              <a:rPr kumimoji="0" lang="zh-CN" altLang="en-US" sz="2400" b="0">
                <a:latin typeface="SimSun" panose="02010600030101010101" pitchFamily="2" charset="-122"/>
                <a:ea typeface="SimSun" panose="02010600030101010101" pitchFamily="2" charset="-122"/>
              </a:rPr>
              <a:t>记之，盖叹郦元之简，而笑李渤之陋也。</a:t>
            </a:r>
          </a:p>
        </p:txBody>
      </p:sp>
      <p:sp>
        <p:nvSpPr>
          <p:cNvPr id="16" name="Text Box 5">
            <a:extLst>
              <a:ext uri="{FF2B5EF4-FFF2-40B4-BE49-F238E27FC236}">
                <a16:creationId xmlns:a16="http://schemas.microsoft.com/office/drawing/2014/main" id="{9CBC204A-6F7C-9B4B-A1BF-AEB06CB44F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2511" y="2241595"/>
            <a:ext cx="7777162" cy="1830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2000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其实：</a:t>
            </a:r>
            <a:r>
              <a:rPr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（古）两个词连用。其，那，指示代词。</a:t>
            </a:r>
          </a:p>
          <a:p>
            <a:pPr algn="l"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                       实，事情真相，名词。</a:t>
            </a:r>
          </a:p>
          <a:p>
            <a:pPr algn="l"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     （今）一个词。义为“实质上”。</a:t>
            </a:r>
          </a:p>
        </p:txBody>
      </p:sp>
      <p:sp>
        <p:nvSpPr>
          <p:cNvPr id="17" name="Text Box 4">
            <a:extLst>
              <a:ext uri="{FF2B5EF4-FFF2-40B4-BE49-F238E27FC236}">
                <a16:creationId xmlns:a16="http://schemas.microsoft.com/office/drawing/2014/main" id="{82E61E03-9CB7-BF42-B6AA-02D6F692ED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2511" y="1569953"/>
            <a:ext cx="2196435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0"/>
              </a:spcBef>
              <a:defRPr kumimoji="0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defRPr>
            </a:lvl1pPr>
            <a:lvl2pPr marL="742950" indent="-28575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陋者</a:t>
            </a:r>
            <a:r>
              <a:rPr lang="en-US" altLang="zh-CN"/>
              <a:t>:</a:t>
            </a:r>
            <a:r>
              <a:rPr lang="zh-CN" altLang="en-US"/>
              <a:t>浅陋的人</a:t>
            </a:r>
          </a:p>
        </p:txBody>
      </p:sp>
      <p:sp>
        <p:nvSpPr>
          <p:cNvPr id="18" name="Text Box 4">
            <a:extLst>
              <a:ext uri="{FF2B5EF4-FFF2-40B4-BE49-F238E27FC236}">
                <a16:creationId xmlns:a16="http://schemas.microsoft.com/office/drawing/2014/main" id="{E0064995-43D3-9B43-80F5-C5502187DF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1846" y="1577240"/>
            <a:ext cx="1577676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斧斤</a:t>
            </a:r>
            <a:r>
              <a:rPr kumimoji="0" lang="en-US" altLang="zh-CN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:</a:t>
            </a: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斧头</a:t>
            </a:r>
          </a:p>
        </p:txBody>
      </p:sp>
      <p:sp>
        <p:nvSpPr>
          <p:cNvPr id="19" name="Text Box 4">
            <a:extLst>
              <a:ext uri="{FF2B5EF4-FFF2-40B4-BE49-F238E27FC236}">
                <a16:creationId xmlns:a16="http://schemas.microsoft.com/office/drawing/2014/main" id="{F3091323-8981-7B46-BA62-E1AF9958A5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20083" y="1577240"/>
            <a:ext cx="958917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考</a:t>
            </a:r>
            <a:r>
              <a:rPr kumimoji="0" lang="en-US" altLang="zh-CN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:</a:t>
            </a: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敲</a:t>
            </a:r>
          </a:p>
        </p:txBody>
      </p:sp>
      <p:sp>
        <p:nvSpPr>
          <p:cNvPr id="20" name="Text Box 4">
            <a:extLst>
              <a:ext uri="{FF2B5EF4-FFF2-40B4-BE49-F238E27FC236}">
                <a16:creationId xmlns:a16="http://schemas.microsoft.com/office/drawing/2014/main" id="{E338F00F-32DB-414D-9B69-C433468C89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9250" y="3959378"/>
            <a:ext cx="3570208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是以：因此，宾语前置句</a:t>
            </a:r>
          </a:p>
        </p:txBody>
      </p:sp>
    </p:spTree>
    <p:extLst>
      <p:ext uri="{BB962C8B-B14F-4D97-AF65-F5344CB8AC3E}">
        <p14:creationId xmlns:p14="http://schemas.microsoft.com/office/powerpoint/2010/main" val="841264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  <p:bldP spid="18" grpId="0"/>
      <p:bldP spid="19" grpId="0"/>
      <p:bldP spid="2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470391" y="398033"/>
            <a:ext cx="664855" cy="2624866"/>
            <a:chOff x="470391" y="398033"/>
            <a:chExt cx="664855" cy="2624866"/>
          </a:xfrm>
        </p:grpSpPr>
        <p:sp>
          <p:nvSpPr>
            <p:cNvPr id="3" name="文本框 2"/>
            <p:cNvSpPr txBox="1"/>
            <p:nvPr/>
          </p:nvSpPr>
          <p:spPr>
            <a:xfrm>
              <a:off x="470391" y="957432"/>
              <a:ext cx="353943" cy="20654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100" b="1" cap="all">
                  <a:solidFill>
                    <a:srgbClr val="E4E4E4"/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mount</a:t>
              </a:r>
              <a:endParaRPr lang="zh-CN" altLang="en-US" sz="1100" b="1" cap="all">
                <a:solidFill>
                  <a:srgbClr val="E4E4E4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81303" y="398033"/>
              <a:ext cx="353943" cy="214640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100" b="1" cap="all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mount</a:t>
              </a:r>
              <a:endParaRPr lang="zh-CN" altLang="en-US" sz="1100" b="1" cap="all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" name="文本框 4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556597" y="664621"/>
            <a:ext cx="461665" cy="27643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第三段问题探究</a:t>
            </a:r>
          </a:p>
        </p:txBody>
      </p:sp>
      <p:grpSp>
        <p:nvGrpSpPr>
          <p:cNvPr id="7" name="组合 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194837" y="4674187"/>
            <a:ext cx="130371" cy="1520893"/>
            <a:chOff x="338379" y="1016994"/>
            <a:chExt cx="130371" cy="1520893"/>
          </a:xfrm>
        </p:grpSpPr>
        <p:sp>
          <p:nvSpPr>
            <p:cNvPr id="8" name="矩形 7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3" name="矩形 12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>
            <a:extLst>
              <a:ext uri="{FF2B5EF4-FFF2-40B4-BE49-F238E27FC236}">
                <a16:creationId xmlns:a16="http://schemas.microsoft.com/office/drawing/2014/main" id="{4F75CF72-09A9-D84F-806A-AECEE9529F5B}"/>
              </a:ext>
            </a:extLst>
          </p:cNvPr>
          <p:cNvSpPr/>
          <p:nvPr/>
        </p:nvSpPr>
        <p:spPr>
          <a:xfrm>
            <a:off x="1735873" y="547853"/>
            <a:ext cx="9106751" cy="1052347"/>
          </a:xfrm>
          <a:prstGeom prst="rect">
            <a:avLst/>
          </a:prstGeom>
          <a:solidFill>
            <a:srgbClr val="E7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思考：试概括第三段的主要内容及其作用。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F95DA7F-AA90-4346-9445-596E579D9553}"/>
              </a:ext>
            </a:extLst>
          </p:cNvPr>
          <p:cNvSpPr txBox="1"/>
          <p:nvPr/>
        </p:nvSpPr>
        <p:spPr>
          <a:xfrm>
            <a:off x="2374473" y="2743850"/>
            <a:ext cx="7829550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280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内容：交代探明石钟山得名由来的感想，点明写作的目的和意图。</a:t>
            </a:r>
            <a:endParaRPr kumimoji="1" lang="en-US" altLang="zh-CN" sz="2800">
              <a:solidFill>
                <a:schemeClr val="accent1">
                  <a:lumMod val="7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280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作用：照应开头，总结全文，揭示主旨。</a:t>
            </a:r>
            <a:endParaRPr kumimoji="1" lang="en-US" altLang="zh-CN" sz="2800">
              <a:solidFill>
                <a:schemeClr val="accent1">
                  <a:lumMod val="7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51934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" name="图片 29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" t="2983" r="1228" b="2826"/>
          <a:stretch>
            <a:fillRect/>
          </a:stretch>
        </p:blipFill>
        <p:spPr>
          <a:xfrm flipH="1">
            <a:off x="-1337841" y="0"/>
            <a:ext cx="4324349" cy="6858000"/>
          </a:xfrm>
          <a:custGeom>
            <a:gdLst>
              <a:gd name="connsiteX0" fmla="*/ 0 w 6095999"/>
              <a:gd name="connsiteY0" fmla="*/ 0 h 6858000"/>
              <a:gd name="connsiteX1" fmla="*/ 6095999 w 6095999"/>
              <a:gd name="connsiteY1" fmla="*/ 0 h 6858000"/>
              <a:gd name="connsiteX2" fmla="*/ 6095999 w 6095999"/>
              <a:gd name="connsiteY2" fmla="*/ 6858000 h 6858000"/>
              <a:gd name="connsiteX3" fmla="*/ 0 w 6095999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5999" h="6858000">
                <a:moveTo>
                  <a:pt x="0" y="0"/>
                </a:moveTo>
                <a:lnTo>
                  <a:pt x="6095999" y="0"/>
                </a:lnTo>
                <a:lnTo>
                  <a:pt x="6095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3" name="组合 2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556597" y="474121"/>
            <a:ext cx="664855" cy="2624866"/>
            <a:chOff x="470391" y="398033"/>
            <a:chExt cx="664855" cy="2624866"/>
          </a:xfrm>
        </p:grpSpPr>
        <p:sp>
          <p:nvSpPr>
            <p:cNvPr id="4" name="文本框 3"/>
            <p:cNvSpPr txBox="1"/>
            <p:nvPr/>
          </p:nvSpPr>
          <p:spPr>
            <a:xfrm>
              <a:off x="470391" y="957432"/>
              <a:ext cx="353943" cy="20654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100" b="1" cap="all">
                  <a:solidFill>
                    <a:srgbClr val="E4E4E4"/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mount</a:t>
              </a:r>
              <a:endParaRPr lang="zh-CN" altLang="en-US" sz="1100" b="1" cap="all">
                <a:solidFill>
                  <a:srgbClr val="E4E4E4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81303" y="398033"/>
              <a:ext cx="353943" cy="214640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100" b="1" cap="all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mount</a:t>
              </a:r>
              <a:endParaRPr lang="zh-CN" altLang="en-US" sz="1100" b="1" cap="all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420211" y="440953"/>
            <a:ext cx="461665" cy="29548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石钟山记</a:t>
            </a:r>
            <a:r>
              <a:rPr lang="en-US" altLang="zh-CN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--</a:t>
            </a:r>
            <a:r>
              <a: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第三段</a:t>
            </a:r>
          </a:p>
        </p:txBody>
      </p:sp>
      <p:grpSp>
        <p:nvGrpSpPr>
          <p:cNvPr id="8" name="组合 7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624193" y="4725156"/>
            <a:ext cx="130371" cy="1520893"/>
            <a:chOff x="338379" y="1016994"/>
            <a:chExt cx="130371" cy="1520893"/>
          </a:xfrm>
        </p:grpSpPr>
        <p:sp>
          <p:nvSpPr>
            <p:cNvPr id="9" name="矩形 8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文本框 2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3277249" y="319912"/>
            <a:ext cx="2685401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2800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理解性默写</a:t>
            </a:r>
          </a:p>
        </p:txBody>
      </p:sp>
      <p:sp>
        <p:nvSpPr>
          <p:cNvPr id="22" name="文本框 21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3237194" y="1520928"/>
            <a:ext cx="8534595" cy="366773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altLang="zh-CN" sz="2400">
                <a:solidFill>
                  <a:srgbClr val="334857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Arial" panose="020b0604020202020204" pitchFamily="34" charset="0"/>
              </a:rPr>
              <a:t>1.</a:t>
            </a:r>
            <a:r>
              <a:rPr lang="zh-CN" altLang="en-US" sz="2400">
                <a:solidFill>
                  <a:srgbClr val="334857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Arial" panose="020b0604020202020204" pitchFamily="34" charset="0"/>
              </a:rPr>
              <a:t>苏轼亲自探访石钟山名字由来之后，由此引发他的感慨，不禁发问</a:t>
            </a:r>
            <a:r>
              <a:rPr lang="zh-CN" altLang="en-US" sz="2400" u="sng">
                <a:solidFill>
                  <a:srgbClr val="334857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Arial" panose="020b0604020202020204" pitchFamily="34" charset="0"/>
              </a:rPr>
              <a:t>：       ，          ，      ？</a:t>
            </a:r>
            <a:endParaRPr lang="en-US" altLang="zh-CN" sz="2400" u="sng">
              <a:solidFill>
                <a:srgbClr val="334857"/>
              </a:solidFill>
              <a:latin typeface="FangSong" panose="02010609060101010101" pitchFamily="49" charset="-122"/>
              <a:ea typeface="FangSong" panose="02010609060101010101" pitchFamily="49" charset="-122"/>
              <a:sym typeface="Arial" panose="020b0604020202020204" pitchFamily="34" charset="0"/>
            </a:endParaRPr>
          </a:p>
          <a:p>
            <a:pPr algn="just">
              <a:lnSpc>
                <a:spcPct val="200000"/>
              </a:lnSpc>
            </a:pPr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事不目见耳闻，而臆断其有无，可乎？</a:t>
            </a:r>
            <a:endParaRPr lang="en-US" altLang="zh-CN" sz="2400" b="1">
              <a:solidFill>
                <a:schemeClr val="accent1">
                  <a:lumMod val="7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just">
              <a:lnSpc>
                <a:spcPct val="200000"/>
              </a:lnSpc>
            </a:pPr>
            <a:r>
              <a:rPr lang="en-US" altLang="zh-CN" sz="2400">
                <a:solidFill>
                  <a:srgbClr val="334857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Arial" panose="020b0604020202020204" pitchFamily="34" charset="0"/>
              </a:rPr>
              <a:t>2.</a:t>
            </a:r>
            <a:r>
              <a:rPr lang="zh-CN" altLang="en-US" sz="2400">
                <a:solidFill>
                  <a:srgbClr val="334857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Arial" panose="020b0604020202020204" pitchFamily="34" charset="0"/>
              </a:rPr>
              <a:t>苏轼写这篇游记的目的是</a:t>
            </a:r>
            <a:r>
              <a:rPr lang="zh-CN" altLang="en-US" sz="2400" u="sng">
                <a:solidFill>
                  <a:srgbClr val="334857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Arial" panose="020b0604020202020204" pitchFamily="34" charset="0"/>
              </a:rPr>
              <a:t>：       ，         ，        。</a:t>
            </a:r>
            <a:endParaRPr lang="en-US" altLang="zh-CN" sz="2400" u="sng">
              <a:solidFill>
                <a:srgbClr val="334857"/>
              </a:solidFill>
              <a:latin typeface="FangSong" panose="02010609060101010101" pitchFamily="49" charset="-122"/>
              <a:ea typeface="FangSong" panose="02010609060101010101" pitchFamily="49" charset="-122"/>
              <a:sym typeface="Arial" panose="020b0604020202020204" pitchFamily="34" charset="0"/>
            </a:endParaRPr>
          </a:p>
          <a:p>
            <a:pPr algn="just">
              <a:lnSpc>
                <a:spcPct val="200000"/>
              </a:lnSpc>
            </a:pPr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余是以记之，盖叹郦元之简，而笑李渤之陋也。</a:t>
            </a:r>
            <a:endParaRPr lang="en-US" altLang="zh-CN" sz="2400" b="1">
              <a:solidFill>
                <a:schemeClr val="accent1">
                  <a:lumMod val="7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51418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9" t="8519" r="50000" b="8519"/>
          <a:stretch>
            <a:fillRect/>
          </a:stretch>
        </p:blipFill>
        <p:spPr>
          <a:xfrm>
            <a:off x="9668108" y="584200"/>
            <a:ext cx="2523893" cy="5689600"/>
          </a:xfrm>
          <a:custGeom>
            <a:gdLst>
              <a:gd name="connsiteX0" fmla="*/ 0 w 2523893"/>
              <a:gd name="connsiteY0" fmla="*/ 0 h 5689600"/>
              <a:gd name="connsiteX1" fmla="*/ 2523893 w 2523893"/>
              <a:gd name="connsiteY1" fmla="*/ 0 h 5689600"/>
              <a:gd name="connsiteX2" fmla="*/ 2523893 w 2523893"/>
              <a:gd name="connsiteY2" fmla="*/ 5689600 h 5689600"/>
              <a:gd name="connsiteX3" fmla="*/ 0 w 2523893"/>
              <a:gd name="connsiteY3" fmla="*/ 5689600 h 56896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3893" h="5689600">
                <a:moveTo>
                  <a:pt x="0" y="0"/>
                </a:moveTo>
                <a:lnTo>
                  <a:pt x="2523893" y="0"/>
                </a:lnTo>
                <a:lnTo>
                  <a:pt x="2523893" y="5689600"/>
                </a:lnTo>
                <a:lnTo>
                  <a:pt x="0" y="5689600"/>
                </a:lnTo>
                <a:close/>
              </a:path>
            </a:pathLst>
          </a:custGeom>
        </p:spPr>
      </p:pic>
      <p:sp>
        <p:nvSpPr>
          <p:cNvPr id="16" name="矩形 1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6188927" y="3429000"/>
            <a:ext cx="4962293" cy="20127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7" name="文本框 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147558" y="219743"/>
            <a:ext cx="4922409" cy="450892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en-US" altLang="zh-CN" sz="28700" b="1">
                <a:solidFill>
                  <a:srgbClr val="E7E7E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04</a:t>
            </a:r>
            <a:endParaRPr lang="zh-CN" altLang="en-US" sz="28700" b="1">
              <a:solidFill>
                <a:srgbClr val="E7E7E7"/>
              </a:solidFill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1" name="矩形 1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1528928" y="2684028"/>
            <a:ext cx="3312982" cy="194195"/>
          </a:xfrm>
          <a:prstGeom prst="rect">
            <a:avLst/>
          </a:prstGeom>
          <a:solidFill>
            <a:srgbClr val="33485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" name="文本框 3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6346879" y="3602340"/>
            <a:ext cx="3806771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3600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文本解读</a:t>
            </a:r>
          </a:p>
        </p:txBody>
      </p:sp>
      <p:sp>
        <p:nvSpPr>
          <p:cNvPr id="5" name="文本框 4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440299" y="5064279"/>
            <a:ext cx="4401611" cy="2616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en-US" altLang="zh-CN" sz="1100" b="1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Blue Saturday</a:t>
            </a:r>
            <a:endParaRPr lang="zh-CN" altLang="en-US" sz="1100" b="1">
              <a:solidFill>
                <a:srgbClr val="334857"/>
              </a:solidFill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" name="文本框 14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6548632" y="4153543"/>
            <a:ext cx="4242882" cy="123001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2000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梳理层次</a:t>
            </a:r>
            <a:endParaRPr lang="en-US" altLang="zh-CN" sz="2000">
              <a:solidFill>
                <a:srgbClr val="334857"/>
              </a:solidFill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  <a:p>
            <a:pPr algn="r">
              <a:lnSpc>
                <a:spcPct val="200000"/>
              </a:lnSpc>
            </a:pPr>
            <a:r>
              <a:rPr lang="zh-CN" altLang="en-US" sz="2000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明确主旨</a:t>
            </a:r>
            <a:endParaRPr lang="en-US" altLang="zh-CN" sz="2000">
              <a:solidFill>
                <a:srgbClr val="334857"/>
              </a:solidFill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1248365"/>
      </p:ext>
    </p:extLst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" name="图片 22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3" t="10849" r="5043" b="18493"/>
          <a:stretch>
            <a:fillRect/>
          </a:stretch>
        </p:blipFill>
        <p:spPr>
          <a:xfrm>
            <a:off x="1359952" y="990289"/>
            <a:ext cx="1931670" cy="2274570"/>
          </a:xfrm>
          <a:custGeom>
            <a:gdLst>
              <a:gd name="connsiteX0" fmla="*/ 0 w 1931670"/>
              <a:gd name="connsiteY0" fmla="*/ 0 h 2274570"/>
              <a:gd name="connsiteX1" fmla="*/ 1931670 w 1931670"/>
              <a:gd name="connsiteY1" fmla="*/ 0 h 2274570"/>
              <a:gd name="connsiteX2" fmla="*/ 1931670 w 1931670"/>
              <a:gd name="connsiteY2" fmla="*/ 2274570 h 2274570"/>
              <a:gd name="connsiteX3" fmla="*/ 0 w 1931670"/>
              <a:gd name="connsiteY3" fmla="*/ 2274570 h 22745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1670" h="2274570">
                <a:moveTo>
                  <a:pt x="0" y="0"/>
                </a:moveTo>
                <a:lnTo>
                  <a:pt x="1931670" y="0"/>
                </a:lnTo>
                <a:lnTo>
                  <a:pt x="1931670" y="2274570"/>
                </a:lnTo>
                <a:lnTo>
                  <a:pt x="0" y="2274570"/>
                </a:lnTo>
                <a:close/>
              </a:path>
            </a:pathLst>
          </a:custGeom>
        </p:spPr>
      </p:pic>
      <p:pic>
        <p:nvPicPr>
          <p:cNvPr id="24" name="图片 23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95" t="4314" r="27130" b="9451"/>
          <a:stretch>
            <a:fillRect/>
          </a:stretch>
        </p:blipFill>
        <p:spPr>
          <a:xfrm>
            <a:off x="1359952" y="3502039"/>
            <a:ext cx="1931670" cy="2274570"/>
          </a:xfrm>
          <a:custGeom>
            <a:gdLst>
              <a:gd name="connsiteX0" fmla="*/ 0 w 1931670"/>
              <a:gd name="connsiteY0" fmla="*/ 0 h 2274570"/>
              <a:gd name="connsiteX1" fmla="*/ 1931670 w 1931670"/>
              <a:gd name="connsiteY1" fmla="*/ 0 h 2274570"/>
              <a:gd name="connsiteX2" fmla="*/ 1931670 w 1931670"/>
              <a:gd name="connsiteY2" fmla="*/ 2274570 h 2274570"/>
              <a:gd name="connsiteX3" fmla="*/ 0 w 1931670"/>
              <a:gd name="connsiteY3" fmla="*/ 2274570 h 22745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1670" h="2274570">
                <a:moveTo>
                  <a:pt x="0" y="0"/>
                </a:moveTo>
                <a:lnTo>
                  <a:pt x="1931670" y="0"/>
                </a:lnTo>
                <a:lnTo>
                  <a:pt x="1931670" y="2274570"/>
                </a:lnTo>
                <a:lnTo>
                  <a:pt x="0" y="2274570"/>
                </a:lnTo>
                <a:close/>
              </a:path>
            </a:pathLst>
          </a:custGeom>
        </p:spPr>
      </p:pic>
      <p:grpSp>
        <p:nvGrpSpPr>
          <p:cNvPr id="3" name="组合 2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470391" y="398033"/>
            <a:ext cx="664855" cy="2624866"/>
            <a:chOff x="470391" y="398033"/>
            <a:chExt cx="664855" cy="2624866"/>
          </a:xfrm>
        </p:grpSpPr>
        <p:sp>
          <p:nvSpPr>
            <p:cNvPr id="4" name="文本框 3"/>
            <p:cNvSpPr txBox="1"/>
            <p:nvPr/>
          </p:nvSpPr>
          <p:spPr>
            <a:xfrm>
              <a:off x="470391" y="957432"/>
              <a:ext cx="353943" cy="20654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100" b="1" cap="all">
                  <a:solidFill>
                    <a:srgbClr val="E4E4E4"/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mount</a:t>
              </a:r>
              <a:endParaRPr lang="zh-CN" altLang="en-US" sz="1100" b="1" cap="all">
                <a:solidFill>
                  <a:srgbClr val="E4E4E4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81303" y="398033"/>
              <a:ext cx="353943" cy="214640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100" b="1" cap="all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mount</a:t>
              </a:r>
              <a:endParaRPr lang="zh-CN" altLang="en-US" sz="1100" b="1" cap="all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556597" y="664621"/>
            <a:ext cx="461665" cy="21726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梳理层次</a:t>
            </a:r>
          </a:p>
        </p:txBody>
      </p:sp>
      <p:grpSp>
        <p:nvGrpSpPr>
          <p:cNvPr id="8" name="组合 7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594887" y="4739699"/>
            <a:ext cx="130371" cy="1520893"/>
            <a:chOff x="338379" y="1016994"/>
            <a:chExt cx="130371" cy="1520893"/>
          </a:xfrm>
        </p:grpSpPr>
        <p:sp>
          <p:nvSpPr>
            <p:cNvPr id="9" name="矩形 8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2" name="Text Box 5">
            <a:extLst>
              <a:ext uri="{FF2B5EF4-FFF2-40B4-BE49-F238E27FC236}">
                <a16:creationId xmlns:a16="http://schemas.microsoft.com/office/drawing/2014/main" id="{07FF68F5-8A04-F849-AD9C-FBE1F8344D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7717" y="2214084"/>
            <a:ext cx="738664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b="0"/>
              <a:t>石 钟 山 记</a:t>
            </a:r>
          </a:p>
        </p:txBody>
      </p:sp>
      <p:sp>
        <p:nvSpPr>
          <p:cNvPr id="26" name="AutoShape 6">
            <a:extLst>
              <a:ext uri="{FF2B5EF4-FFF2-40B4-BE49-F238E27FC236}">
                <a16:creationId xmlns:a16="http://schemas.microsoft.com/office/drawing/2014/main" id="{DB0473B9-4CAA-8A41-8722-F58A26C18E4F}"/>
              </a:ext>
            </a:extLst>
          </p:cNvPr>
          <p:cNvSpPr/>
          <p:nvPr/>
        </p:nvSpPr>
        <p:spPr bwMode="auto">
          <a:xfrm>
            <a:off x="4514850" y="1353596"/>
            <a:ext cx="152400" cy="4038600"/>
          </a:xfrm>
          <a:prstGeom prst="leftBrace">
            <a:avLst>
              <a:gd name="adj1" fmla="val 220833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zh-CN" altLang="en-US" sz="2400" b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7" name="Text Box 7">
            <a:extLst>
              <a:ext uri="{FF2B5EF4-FFF2-40B4-BE49-F238E27FC236}">
                <a16:creationId xmlns:a16="http://schemas.microsoft.com/office/drawing/2014/main" id="{C9C2412F-D4CE-1E4D-A526-D8995A7F8C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7875" y="1066259"/>
            <a:ext cx="2663825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b="0"/>
              <a:t>一、（议论）</a:t>
            </a:r>
          </a:p>
          <a:p>
            <a:pPr algn="l" eaLnBrk="1" hangingPunct="1">
              <a:lnSpc>
                <a:spcPct val="150000"/>
              </a:lnSpc>
            </a:pPr>
            <a:r>
              <a:rPr lang="zh-CN" altLang="en-US" sz="2400" b="0"/>
              <a:t>          质疑</a:t>
            </a:r>
          </a:p>
        </p:txBody>
      </p:sp>
      <p:sp>
        <p:nvSpPr>
          <p:cNvPr id="28" name="Text Box 8">
            <a:extLst>
              <a:ext uri="{FF2B5EF4-FFF2-40B4-BE49-F238E27FC236}">
                <a16:creationId xmlns:a16="http://schemas.microsoft.com/office/drawing/2014/main" id="{0C67CEF9-0431-BE40-BC93-F4800F26F8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113" y="3082384"/>
            <a:ext cx="2452687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b="0"/>
              <a:t>二、（记叙）</a:t>
            </a:r>
          </a:p>
          <a:p>
            <a:pPr algn="l" eaLnBrk="1" hangingPunct="1">
              <a:lnSpc>
                <a:spcPct val="150000"/>
              </a:lnSpc>
            </a:pPr>
            <a:r>
              <a:rPr lang="zh-CN" altLang="en-US" sz="2400" b="0"/>
              <a:t>           解疑</a:t>
            </a:r>
          </a:p>
        </p:txBody>
      </p:sp>
      <p:sp>
        <p:nvSpPr>
          <p:cNvPr id="29" name="Text Box 9">
            <a:extLst>
              <a:ext uri="{FF2B5EF4-FFF2-40B4-BE49-F238E27FC236}">
                <a16:creationId xmlns:a16="http://schemas.microsoft.com/office/drawing/2014/main" id="{3B281990-4876-3C4D-A16A-C87BED443E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7875" y="4996909"/>
            <a:ext cx="8001000" cy="168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b="0"/>
              <a:t>三、（议论）                事必耳闻目见，</a:t>
            </a:r>
          </a:p>
          <a:p>
            <a:pPr algn="l" eaLnBrk="1" hangingPunct="1">
              <a:lnSpc>
                <a:spcPct val="150000"/>
              </a:lnSpc>
            </a:pPr>
            <a:r>
              <a:rPr lang="zh-CN" altLang="en-US" sz="2400" b="0"/>
              <a:t>            结论                    不可臆断有无</a:t>
            </a:r>
          </a:p>
          <a:p>
            <a:pPr algn="l" eaLnBrk="1" hangingPunct="1">
              <a:lnSpc>
                <a:spcPct val="150000"/>
              </a:lnSpc>
            </a:pPr>
            <a:endParaRPr lang="zh-CN" altLang="en-US" sz="2400" b="0"/>
          </a:p>
        </p:txBody>
      </p:sp>
      <p:sp>
        <p:nvSpPr>
          <p:cNvPr id="31" name="Text Box 11">
            <a:extLst>
              <a:ext uri="{FF2B5EF4-FFF2-40B4-BE49-F238E27FC236}">
                <a16:creationId xmlns:a16="http://schemas.microsoft.com/office/drawing/2014/main" id="{1AD70D09-7741-5D49-942A-D2C5368611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75525" y="856709"/>
            <a:ext cx="4664075" cy="5762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b="0"/>
              <a:t> 郦：水石相搏声    人常疑之</a:t>
            </a:r>
          </a:p>
        </p:txBody>
      </p:sp>
      <p:sp>
        <p:nvSpPr>
          <p:cNvPr id="32" name="Text Box 12">
            <a:extLst>
              <a:ext uri="{FF2B5EF4-FFF2-40B4-BE49-F238E27FC236}">
                <a16:creationId xmlns:a16="http://schemas.microsoft.com/office/drawing/2014/main" id="{2AF0A565-3413-7E4A-AD57-22710C4718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8850" y="1512346"/>
            <a:ext cx="4787900" cy="5762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b="0"/>
              <a:t>  李：击石之声        余尤疑之</a:t>
            </a:r>
          </a:p>
        </p:txBody>
      </p:sp>
      <p:sp>
        <p:nvSpPr>
          <p:cNvPr id="33" name="Text Box 13">
            <a:extLst>
              <a:ext uri="{FF2B5EF4-FFF2-40B4-BE49-F238E27FC236}">
                <a16:creationId xmlns:a16="http://schemas.microsoft.com/office/drawing/2014/main" id="{0258F493-32B9-794F-94D2-39A950BBF3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37463" y="2361659"/>
            <a:ext cx="4402137" cy="22382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2400" b="0"/>
              <a:t>1</a:t>
            </a:r>
            <a:r>
              <a:rPr lang="zh-CN" altLang="en-US" sz="2400" b="0"/>
              <a:t>、访问时间，同伴和机缘</a:t>
            </a:r>
          </a:p>
          <a:p>
            <a:pPr algn="l" eaLnBrk="1" hangingPunct="1">
              <a:lnSpc>
                <a:spcPct val="150000"/>
              </a:lnSpc>
            </a:pPr>
            <a:r>
              <a:rPr lang="en-US" altLang="zh-CN" sz="2400" b="0"/>
              <a:t>2</a:t>
            </a:r>
            <a:r>
              <a:rPr lang="zh-CN" altLang="en-US" sz="2400" b="0"/>
              <a:t>、访问   寺僧</a:t>
            </a:r>
          </a:p>
          <a:p>
            <a:pPr algn="l" eaLnBrk="1" hangingPunct="1">
              <a:lnSpc>
                <a:spcPct val="150000"/>
              </a:lnSpc>
            </a:pPr>
            <a:r>
              <a:rPr lang="en-US" altLang="zh-CN" sz="2400" b="0"/>
              <a:t>3</a:t>
            </a:r>
            <a:r>
              <a:rPr lang="zh-CN" altLang="en-US" sz="2400" b="0"/>
              <a:t>、亲访之见闻</a:t>
            </a:r>
          </a:p>
          <a:p>
            <a:pPr algn="l" eaLnBrk="1" hangingPunct="1">
              <a:lnSpc>
                <a:spcPct val="150000"/>
              </a:lnSpc>
            </a:pPr>
            <a:r>
              <a:rPr lang="en-US" altLang="zh-CN" sz="2400" b="0"/>
              <a:t>4</a:t>
            </a:r>
            <a:r>
              <a:rPr lang="zh-CN" altLang="en-US" sz="2400" b="0"/>
              <a:t>、访之所得</a:t>
            </a:r>
          </a:p>
        </p:txBody>
      </p:sp>
      <p:sp>
        <p:nvSpPr>
          <p:cNvPr id="34" name="AutoShape 14">
            <a:extLst>
              <a:ext uri="{FF2B5EF4-FFF2-40B4-BE49-F238E27FC236}">
                <a16:creationId xmlns:a16="http://schemas.microsoft.com/office/drawing/2014/main" id="{8BBCB7A5-4F1F-6A47-B4DD-CE40EC619DE2}"/>
              </a:ext>
            </a:extLst>
          </p:cNvPr>
          <p:cNvSpPr/>
          <p:nvPr/>
        </p:nvSpPr>
        <p:spPr bwMode="auto">
          <a:xfrm>
            <a:off x="7323138" y="2648996"/>
            <a:ext cx="152400" cy="1905000"/>
          </a:xfrm>
          <a:prstGeom prst="leftBrace">
            <a:avLst>
              <a:gd name="adj1" fmla="val 104167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zh-CN" altLang="en-US" sz="2400" b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5" name="AutoShape 15">
            <a:extLst>
              <a:ext uri="{FF2B5EF4-FFF2-40B4-BE49-F238E27FC236}">
                <a16:creationId xmlns:a16="http://schemas.microsoft.com/office/drawing/2014/main" id="{94FE803B-FC9C-2B45-858D-4C1A07D24E04}"/>
              </a:ext>
            </a:extLst>
          </p:cNvPr>
          <p:cNvSpPr/>
          <p:nvPr/>
        </p:nvSpPr>
        <p:spPr bwMode="auto">
          <a:xfrm>
            <a:off x="7251700" y="1066259"/>
            <a:ext cx="144463" cy="935037"/>
          </a:xfrm>
          <a:prstGeom prst="leftBrace">
            <a:avLst>
              <a:gd name="adj1" fmla="val 53938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spcBef>
                <a:spcPct val="5000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zh-CN" altLang="en-US" sz="2400" b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458584"/>
      </p:ext>
    </p:extLst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470391" y="398033"/>
            <a:ext cx="664855" cy="2624866"/>
            <a:chOff x="470391" y="398033"/>
            <a:chExt cx="664855" cy="2624866"/>
          </a:xfrm>
        </p:grpSpPr>
        <p:sp>
          <p:nvSpPr>
            <p:cNvPr id="3" name="文本框 2"/>
            <p:cNvSpPr txBox="1"/>
            <p:nvPr/>
          </p:nvSpPr>
          <p:spPr>
            <a:xfrm>
              <a:off x="470391" y="957432"/>
              <a:ext cx="353943" cy="20654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100" b="1" cap="all">
                  <a:solidFill>
                    <a:srgbClr val="E4E4E4"/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mount</a:t>
              </a:r>
              <a:endParaRPr lang="zh-CN" altLang="en-US" sz="1100" b="1" cap="all">
                <a:solidFill>
                  <a:srgbClr val="E4E4E4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81303" y="398033"/>
              <a:ext cx="353943" cy="214640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100" b="1" cap="all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mount</a:t>
              </a:r>
              <a:endParaRPr lang="zh-CN" altLang="en-US" sz="1100" b="1" cap="all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" name="文本框 4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556597" y="664622"/>
            <a:ext cx="461665" cy="187981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问题探究</a:t>
            </a:r>
          </a:p>
        </p:txBody>
      </p:sp>
      <p:grpSp>
        <p:nvGrpSpPr>
          <p:cNvPr id="7" name="组合 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194837" y="4674187"/>
            <a:ext cx="130371" cy="1520893"/>
            <a:chOff x="338379" y="1016994"/>
            <a:chExt cx="130371" cy="1520893"/>
          </a:xfrm>
        </p:grpSpPr>
        <p:sp>
          <p:nvSpPr>
            <p:cNvPr id="8" name="矩形 7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3" name="矩形 12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>
            <a:extLst>
              <a:ext uri="{FF2B5EF4-FFF2-40B4-BE49-F238E27FC236}">
                <a16:creationId xmlns:a16="http://schemas.microsoft.com/office/drawing/2014/main" id="{4F75CF72-09A9-D84F-806A-AECEE9529F5B}"/>
              </a:ext>
            </a:extLst>
          </p:cNvPr>
          <p:cNvSpPr/>
          <p:nvPr/>
        </p:nvSpPr>
        <p:spPr>
          <a:xfrm>
            <a:off x="1735873" y="547853"/>
            <a:ext cx="9106751" cy="1447202"/>
          </a:xfrm>
          <a:prstGeom prst="rect">
            <a:avLst/>
          </a:prstGeom>
          <a:solidFill>
            <a:srgbClr val="E7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latin typeface="SimSun" panose="02010600030101010101" pitchFamily="2" charset="-122"/>
                <a:ea typeface="SimSun" panose="02010600030101010101" pitchFamily="2" charset="-122"/>
                <a:sym typeface="Arial" panose="020b0604020202020204" pitchFamily="34" charset="0"/>
              </a:rPr>
              <a:t>思考：作者认为世人不能准确知道石钟山名字由来的原因是什么？作者对前人不同做法的态度又是什么？。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F95DA7F-AA90-4346-9445-596E579D9553}"/>
              </a:ext>
            </a:extLst>
          </p:cNvPr>
          <p:cNvSpPr txBox="1"/>
          <p:nvPr/>
        </p:nvSpPr>
        <p:spPr>
          <a:xfrm>
            <a:off x="2374473" y="2380896"/>
            <a:ext cx="7829550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280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主要原因：没有耳闻目见就主观臆断</a:t>
            </a:r>
            <a:endParaRPr kumimoji="1" lang="en-US" altLang="zh-CN" sz="2800">
              <a:solidFill>
                <a:schemeClr val="accent1">
                  <a:lumMod val="7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280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具体原因：</a:t>
            </a:r>
            <a:endParaRPr kumimoji="1" lang="en-US" altLang="zh-CN" sz="2800">
              <a:solidFill>
                <a:schemeClr val="accent1">
                  <a:lumMod val="7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id="{7F7C62A7-4CA8-E54B-B06A-F3AAB7A35E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7954438"/>
              </p:ext>
            </p:extLst>
          </p:nvPr>
        </p:nvGraphicFramePr>
        <p:xfrm>
          <a:off x="2091040" y="3893834"/>
          <a:ext cx="8396415" cy="13815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8805">
                  <a:extLst>
                    <a:ext uri="{9D8B030D-6E8A-4147-A177-3AD203B41FA5}">
                      <a16:colId xmlns:a16="http://schemas.microsoft.com/office/drawing/2014/main" val="3444415251"/>
                    </a:ext>
                  </a:extLst>
                </a:gridCol>
                <a:gridCol w="2798805">
                  <a:extLst>
                    <a:ext uri="{9D8B030D-6E8A-4147-A177-3AD203B41FA5}">
                      <a16:colId xmlns:a16="http://schemas.microsoft.com/office/drawing/2014/main" val="1708068144"/>
                    </a:ext>
                  </a:extLst>
                </a:gridCol>
                <a:gridCol w="2798805">
                  <a:extLst>
                    <a:ext uri="{9D8B030D-6E8A-4147-A177-3AD203B41FA5}">
                      <a16:colId xmlns:a16="http://schemas.microsoft.com/office/drawing/2014/main" val="2327061387"/>
                    </a:ext>
                  </a:extLst>
                </a:gridCol>
              </a:tblGrid>
              <a:tr h="460511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/>
                        <a:t>人物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/>
                        <a:t>原因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/>
                        <a:t>态度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9451489"/>
                  </a:ext>
                </a:extLst>
              </a:tr>
              <a:tr h="460511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/>
                        <a:t>郦道元、渔夫水师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/>
                        <a:t>讲述太简略、不会表达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/>
                        <a:t>叹惜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636898"/>
                  </a:ext>
                </a:extLst>
              </a:tr>
              <a:tr h="460511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/>
                        <a:t>李渤、士大夫、陋者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/>
                        <a:t>主观臆测、没有实地考察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/>
                        <a:t>讥笑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38068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16062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" name="矩形 31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5772610" y="1286020"/>
            <a:ext cx="669074" cy="669074"/>
          </a:xfrm>
          <a:prstGeom prst="rect">
            <a:avLst/>
          </a:prstGeom>
          <a:solidFill>
            <a:srgbClr val="334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23" name="图片 22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0" t="8581" r="4450" b="50843"/>
          <a:stretch>
            <a:fillRect/>
          </a:stretch>
        </p:blipFill>
        <p:spPr>
          <a:xfrm>
            <a:off x="7482468" y="4736981"/>
            <a:ext cx="2587083" cy="864220"/>
          </a:xfrm>
          <a:custGeom>
            <a:gdLst>
              <a:gd name="connsiteX0" fmla="*/ 0 w 2587083"/>
              <a:gd name="connsiteY0" fmla="*/ 0 h 864220"/>
              <a:gd name="connsiteX1" fmla="*/ 2587083 w 2587083"/>
              <a:gd name="connsiteY1" fmla="*/ 0 h 864220"/>
              <a:gd name="connsiteX2" fmla="*/ 2587083 w 2587083"/>
              <a:gd name="connsiteY2" fmla="*/ 864220 h 864220"/>
              <a:gd name="connsiteX3" fmla="*/ 0 w 2587083"/>
              <a:gd name="connsiteY3" fmla="*/ 864220 h 86422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7083" h="864220">
                <a:moveTo>
                  <a:pt x="0" y="0"/>
                </a:moveTo>
                <a:lnTo>
                  <a:pt x="2587083" y="0"/>
                </a:lnTo>
                <a:lnTo>
                  <a:pt x="2587083" y="864220"/>
                </a:lnTo>
                <a:lnTo>
                  <a:pt x="0" y="864220"/>
                </a:lnTo>
                <a:close/>
              </a:path>
            </a:pathLst>
          </a:custGeom>
        </p:spPr>
      </p:pic>
      <p:pic>
        <p:nvPicPr>
          <p:cNvPr id="22" name="图片 21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6" t="30793" r="18976" b="55486"/>
          <a:stretch>
            <a:fillRect/>
          </a:stretch>
        </p:blipFill>
        <p:spPr>
          <a:xfrm>
            <a:off x="4813607" y="4736981"/>
            <a:ext cx="2587083" cy="864220"/>
          </a:xfrm>
          <a:custGeom>
            <a:gdLst>
              <a:gd name="connsiteX0" fmla="*/ 0 w 2587083"/>
              <a:gd name="connsiteY0" fmla="*/ 0 h 864220"/>
              <a:gd name="connsiteX1" fmla="*/ 2587083 w 2587083"/>
              <a:gd name="connsiteY1" fmla="*/ 0 h 864220"/>
              <a:gd name="connsiteX2" fmla="*/ 2587083 w 2587083"/>
              <a:gd name="connsiteY2" fmla="*/ 864220 h 864220"/>
              <a:gd name="connsiteX3" fmla="*/ 0 w 2587083"/>
              <a:gd name="connsiteY3" fmla="*/ 864220 h 86422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7083" h="864220">
                <a:moveTo>
                  <a:pt x="0" y="0"/>
                </a:moveTo>
                <a:lnTo>
                  <a:pt x="2587083" y="0"/>
                </a:lnTo>
                <a:lnTo>
                  <a:pt x="2587083" y="864220"/>
                </a:lnTo>
                <a:lnTo>
                  <a:pt x="0" y="864220"/>
                </a:lnTo>
                <a:close/>
              </a:path>
            </a:pathLst>
          </a:custGeom>
        </p:spPr>
      </p:pic>
      <p:pic>
        <p:nvPicPr>
          <p:cNvPr id="21" name="图片 2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" t="3668" r="46535" b="71983"/>
          <a:stretch>
            <a:fillRect/>
          </a:stretch>
        </p:blipFill>
        <p:spPr>
          <a:xfrm>
            <a:off x="2122449" y="4736981"/>
            <a:ext cx="2587083" cy="864220"/>
          </a:xfrm>
          <a:custGeom>
            <a:gdLst>
              <a:gd name="connsiteX0" fmla="*/ 0 w 2587083"/>
              <a:gd name="connsiteY0" fmla="*/ 0 h 864220"/>
              <a:gd name="connsiteX1" fmla="*/ 2587083 w 2587083"/>
              <a:gd name="connsiteY1" fmla="*/ 0 h 864220"/>
              <a:gd name="connsiteX2" fmla="*/ 2587083 w 2587083"/>
              <a:gd name="connsiteY2" fmla="*/ 864220 h 864220"/>
              <a:gd name="connsiteX3" fmla="*/ 0 w 2587083"/>
              <a:gd name="connsiteY3" fmla="*/ 864220 h 86422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7083" h="864220">
                <a:moveTo>
                  <a:pt x="0" y="0"/>
                </a:moveTo>
                <a:lnTo>
                  <a:pt x="2587083" y="0"/>
                </a:lnTo>
                <a:lnTo>
                  <a:pt x="2587083" y="864220"/>
                </a:lnTo>
                <a:lnTo>
                  <a:pt x="0" y="864220"/>
                </a:lnTo>
                <a:close/>
              </a:path>
            </a:pathLst>
          </a:custGeom>
        </p:spPr>
      </p:pic>
      <p:grpSp>
        <p:nvGrpSpPr>
          <p:cNvPr id="3" name="组合 2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470391" y="398033"/>
            <a:ext cx="664855" cy="2624866"/>
            <a:chOff x="470391" y="398033"/>
            <a:chExt cx="664855" cy="2624866"/>
          </a:xfrm>
        </p:grpSpPr>
        <p:sp>
          <p:nvSpPr>
            <p:cNvPr id="4" name="文本框 3"/>
            <p:cNvSpPr txBox="1"/>
            <p:nvPr/>
          </p:nvSpPr>
          <p:spPr>
            <a:xfrm>
              <a:off x="470391" y="957432"/>
              <a:ext cx="353943" cy="20654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100" b="1" cap="all">
                  <a:solidFill>
                    <a:srgbClr val="E4E4E4"/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mount</a:t>
              </a:r>
              <a:endParaRPr lang="zh-CN" altLang="en-US" sz="1100" b="1" cap="all">
                <a:solidFill>
                  <a:srgbClr val="E4E4E4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81303" y="398033"/>
              <a:ext cx="353943" cy="214640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100" b="1" cap="all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mount</a:t>
              </a:r>
              <a:endParaRPr lang="zh-CN" altLang="en-US" sz="1100" b="1" cap="all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556597" y="664621"/>
            <a:ext cx="461665" cy="21726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石钟山记</a:t>
            </a:r>
          </a:p>
        </p:txBody>
      </p:sp>
      <p:grpSp>
        <p:nvGrpSpPr>
          <p:cNvPr id="8" name="组合 7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499637" y="4614338"/>
            <a:ext cx="130371" cy="1520893"/>
            <a:chOff x="338379" y="1016994"/>
            <a:chExt cx="130371" cy="1520893"/>
          </a:xfrm>
        </p:grpSpPr>
        <p:sp>
          <p:nvSpPr>
            <p:cNvPr id="9" name="矩形 8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" name="文本框 13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1431382" y="2348005"/>
            <a:ext cx="9893826" cy="16677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    这篇文章将议论和叙述相结合，通过夜游石钟山的实地考查，对郦道元和李渤关于石钟山得名的说法进行了分析批评，提出了事不目见耳闻不能臆断其有无的论断，表现了作者注重调查研究的求实精神。</a:t>
            </a:r>
            <a:endParaRPr lang="en-US" altLang="zh-CN" sz="2400">
              <a:solidFill>
                <a:srgbClr val="334857"/>
              </a:solidFill>
              <a:latin typeface="FangSong" panose="02010609060101010101" pitchFamily="49" charset="-122"/>
              <a:ea typeface="FangSong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5" name="文本框 24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3946858" y="1331065"/>
            <a:ext cx="4320581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3600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明</a:t>
            </a: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主</a:t>
            </a:r>
            <a:r>
              <a:rPr lang="zh-CN" altLang="en-US" sz="3600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旨</a:t>
            </a:r>
          </a:p>
        </p:txBody>
      </p:sp>
      <p:sp>
        <p:nvSpPr>
          <p:cNvPr id="26" name="文本框 2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2199683" y="5889010"/>
            <a:ext cx="7814930" cy="24622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en-US" altLang="zh-CN" sz="1000" b="1" cap="all">
                <a:solidFill>
                  <a:srgbClr val="899EA3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distant</a:t>
            </a:r>
            <a:endParaRPr lang="zh-CN" altLang="en-US" sz="1000" b="1" cap="all">
              <a:solidFill>
                <a:srgbClr val="899EA3"/>
              </a:solidFill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4450209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815370"/>
            <a:ext cx="5215235" cy="401028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20" name="文本框 19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0" y="386017"/>
            <a:ext cx="4642108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360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“苏轼”与“苏小妹”</a:t>
            </a: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7BCC49-F2A6-C049-9ED1-86DA0CE7821E}"/>
              </a:ext>
            </a:extLst>
          </p:cNvPr>
          <p:cNvSpPr txBox="1"/>
          <p:nvPr/>
        </p:nvSpPr>
        <p:spPr>
          <a:xfrm>
            <a:off x="4876800" y="1586770"/>
            <a:ext cx="6972300" cy="3329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>
                <a:latin typeface="SimSun" panose="02010600030101010101" pitchFamily="2" charset="-122"/>
                <a:ea typeface="SimSun" panose="02010600030101010101" pitchFamily="2" charset="-122"/>
              </a:rPr>
              <a:t>    一天，苏东坡看到苏小妹从闺房出来，无意发现苏小妹是个门楼头，即前额突出；窝窝眼，即眼眶深陷。便拿妹妹凸额凹眼的长相来开玩笑，即时吟诗一首：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>
                <a:latin typeface="SimSun" panose="02010600030101010101" pitchFamily="2" charset="-122"/>
                <a:ea typeface="SimSun" panose="02010600030101010101" pitchFamily="2" charset="-122"/>
              </a:rPr>
              <a:t>　  </a:t>
            </a:r>
            <a:r>
              <a:rPr kumimoji="1" lang="zh-CN" altLang="en-US" sz="2400">
                <a:solidFill>
                  <a:schemeClr val="accent2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未出堂前三五步，额头先到画堂前；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chemeClr val="accent2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    几回拭泪深难到，留得汪汪两道泉。</a:t>
            </a:r>
          </a:p>
        </p:txBody>
      </p:sp>
    </p:spTree>
    <p:extLst>
      <p:ext uri="{BB962C8B-B14F-4D97-AF65-F5344CB8AC3E}">
        <p14:creationId xmlns:p14="http://schemas.microsoft.com/office/powerpoint/2010/main" val="20681526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9" t="8519" r="50000" b="8519"/>
          <a:stretch>
            <a:fillRect/>
          </a:stretch>
        </p:blipFill>
        <p:spPr>
          <a:xfrm>
            <a:off x="9668108" y="584200"/>
            <a:ext cx="2523893" cy="5689600"/>
          </a:xfrm>
          <a:custGeom>
            <a:gdLst>
              <a:gd name="connsiteX0" fmla="*/ 0 w 2523893"/>
              <a:gd name="connsiteY0" fmla="*/ 0 h 5689600"/>
              <a:gd name="connsiteX1" fmla="*/ 2523893 w 2523893"/>
              <a:gd name="connsiteY1" fmla="*/ 0 h 5689600"/>
              <a:gd name="connsiteX2" fmla="*/ 2523893 w 2523893"/>
              <a:gd name="connsiteY2" fmla="*/ 5689600 h 5689600"/>
              <a:gd name="connsiteX3" fmla="*/ 0 w 2523893"/>
              <a:gd name="connsiteY3" fmla="*/ 5689600 h 56896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3893" h="5689600">
                <a:moveTo>
                  <a:pt x="0" y="0"/>
                </a:moveTo>
                <a:lnTo>
                  <a:pt x="2523893" y="0"/>
                </a:lnTo>
                <a:lnTo>
                  <a:pt x="2523893" y="5689600"/>
                </a:lnTo>
                <a:lnTo>
                  <a:pt x="0" y="5689600"/>
                </a:lnTo>
                <a:close/>
              </a:path>
            </a:pathLst>
          </a:custGeom>
        </p:spPr>
      </p:pic>
      <p:sp>
        <p:nvSpPr>
          <p:cNvPr id="16" name="矩形 1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6188927" y="3429000"/>
            <a:ext cx="4962293" cy="20127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7" name="文本框 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147558" y="219743"/>
            <a:ext cx="4922409" cy="450892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en-US" altLang="zh-CN" sz="28700" b="1">
                <a:solidFill>
                  <a:srgbClr val="E7E7E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05</a:t>
            </a:r>
            <a:endParaRPr lang="zh-CN" altLang="en-US" sz="28700" b="1">
              <a:solidFill>
                <a:srgbClr val="E7E7E7"/>
              </a:solidFill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1" name="矩形 1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1528928" y="2684028"/>
            <a:ext cx="3312982" cy="194195"/>
          </a:xfrm>
          <a:prstGeom prst="rect">
            <a:avLst/>
          </a:prstGeom>
          <a:solidFill>
            <a:srgbClr val="33485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" name="文本框 3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6346879" y="3602340"/>
            <a:ext cx="3806771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3600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高屋建瓴</a:t>
            </a:r>
          </a:p>
        </p:txBody>
      </p:sp>
      <p:sp>
        <p:nvSpPr>
          <p:cNvPr id="5" name="文本框 4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440299" y="5064279"/>
            <a:ext cx="4401611" cy="2616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en-US" altLang="zh-CN" sz="1100" b="1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Blue Saturday</a:t>
            </a:r>
            <a:endParaRPr lang="zh-CN" altLang="en-US" sz="1100" b="1">
              <a:solidFill>
                <a:srgbClr val="334857"/>
              </a:solidFill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" name="文本框 14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6548632" y="4153543"/>
            <a:ext cx="4242882" cy="123001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2000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一词多义</a:t>
            </a:r>
            <a:endParaRPr lang="en-US" altLang="zh-CN" sz="2000">
              <a:solidFill>
                <a:srgbClr val="334857"/>
              </a:solidFill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  <a:p>
            <a:pPr algn="r">
              <a:lnSpc>
                <a:spcPct val="200000"/>
              </a:lnSpc>
            </a:pPr>
            <a:r>
              <a:rPr lang="zh-CN" altLang="en-US" sz="2000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小试牛刀</a:t>
            </a:r>
            <a:endParaRPr lang="en-US" altLang="zh-CN" sz="2000">
              <a:solidFill>
                <a:srgbClr val="334857"/>
              </a:solidFill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4413764"/>
      </p:ext>
    </p:extLst>
  </p:cSld>
  <p:clrMapOvr>
    <a:masterClrMapping/>
  </p:clrMapOvr>
  <p:transition/>
  <p:timing/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470391" y="398033"/>
            <a:ext cx="664855" cy="2624866"/>
            <a:chOff x="470391" y="398033"/>
            <a:chExt cx="664855" cy="2624866"/>
          </a:xfrm>
        </p:grpSpPr>
        <p:sp>
          <p:nvSpPr>
            <p:cNvPr id="4" name="文本框 3"/>
            <p:cNvSpPr txBox="1"/>
            <p:nvPr/>
          </p:nvSpPr>
          <p:spPr>
            <a:xfrm>
              <a:off x="470391" y="957432"/>
              <a:ext cx="353943" cy="20654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100" b="1" cap="all">
                  <a:solidFill>
                    <a:srgbClr val="E4E4E4"/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mount</a:t>
              </a:r>
              <a:endParaRPr lang="zh-CN" altLang="en-US" sz="1100" b="1" cap="all">
                <a:solidFill>
                  <a:srgbClr val="E4E4E4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81303" y="398033"/>
              <a:ext cx="353943" cy="214640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100" b="1" cap="all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mount</a:t>
              </a:r>
              <a:endParaRPr lang="zh-CN" altLang="en-US" sz="1100" b="1" cap="all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556597" y="664621"/>
            <a:ext cx="461665" cy="21726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一词多义</a:t>
            </a:r>
          </a:p>
        </p:txBody>
      </p:sp>
      <p:grpSp>
        <p:nvGrpSpPr>
          <p:cNvPr id="8" name="组合 7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594887" y="4804557"/>
            <a:ext cx="130371" cy="1520893"/>
            <a:chOff x="338379" y="1016994"/>
            <a:chExt cx="130371" cy="1520893"/>
          </a:xfrm>
        </p:grpSpPr>
        <p:sp>
          <p:nvSpPr>
            <p:cNvPr id="9" name="矩形 8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14" name="图片 13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291" y="2544439"/>
            <a:ext cx="3230585" cy="4046973"/>
          </a:xfrm>
          <a:prstGeom prst="rect">
            <a:avLst/>
          </a:prstGeom>
        </p:spPr>
      </p:pic>
      <p:pic>
        <p:nvPicPr>
          <p:cNvPr id="15" name="图片 14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4" t="11390" b="14504"/>
          <a:stretch>
            <a:fillRect/>
          </a:stretch>
        </p:blipFill>
        <p:spPr>
          <a:xfrm>
            <a:off x="3479876" y="5268064"/>
            <a:ext cx="1004542" cy="1073203"/>
          </a:xfrm>
          <a:prstGeom prst="rect">
            <a:avLst/>
          </a:prstGeom>
        </p:spPr>
      </p:pic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8BBB49A-21A8-774C-8257-AF1726B2E293}"/>
              </a:ext>
            </a:extLst>
          </p:cNvPr>
          <p:cNvSpPr txBox="1"/>
          <p:nvPr/>
        </p:nvSpPr>
        <p:spPr>
          <a:xfrm>
            <a:off x="2791173" y="792910"/>
            <a:ext cx="6609654" cy="3883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莫</a:t>
            </a:r>
            <a:b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</a:b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      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①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至</a:t>
            </a:r>
            <a:r>
              <a:rPr lang="zh-CN" altLang="en-US" sz="240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莫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夜月明</a:t>
            </a:r>
            <a:endParaRPr lang="en-US" altLang="zh-CN" sz="2400">
              <a:solidFill>
                <a:schemeClr val="tx1">
                  <a:lumMod val="95000"/>
                  <a:lumOff val="5000"/>
                </a:schemeClr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lvl="2"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②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故</a:t>
            </a:r>
            <a:r>
              <a:rPr lang="zh-CN" altLang="en-US" sz="240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莫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能知       </a:t>
            </a:r>
            <a:endParaRPr lang="en-US" altLang="zh-CN" sz="2400">
              <a:solidFill>
                <a:schemeClr val="tx1">
                  <a:lumMod val="95000"/>
                  <a:lumOff val="5000"/>
                </a:schemeClr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lvl="2"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③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如使人之所欲</a:t>
            </a:r>
            <a:r>
              <a:rPr lang="zh-CN" altLang="en-US" sz="240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莫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甚于生者</a:t>
            </a:r>
            <a:b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</a:b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④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成仓猝</a:t>
            </a:r>
            <a:r>
              <a:rPr lang="zh-CN" altLang="en-US" sz="240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莫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知所救，顿足失色。</a:t>
            </a:r>
            <a:endParaRPr lang="en-US" altLang="zh-CN" sz="2400">
              <a:solidFill>
                <a:schemeClr val="tx1">
                  <a:lumMod val="95000"/>
                  <a:lumOff val="5000"/>
                </a:schemeClr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lvl="2"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⑤</a:t>
            </a:r>
            <a:r>
              <a:rPr lang="zh-CN" altLang="en-US" sz="240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莫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用众人之议也。          </a:t>
            </a:r>
            <a:endParaRPr lang="en-US" altLang="zh-CN" sz="2400">
              <a:solidFill>
                <a:schemeClr val="tx1">
                  <a:lumMod val="95000"/>
                  <a:lumOff val="5000"/>
                </a:schemeClr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lvl="2">
              <a:lnSpc>
                <a:spcPct val="150000"/>
              </a:lnSpc>
            </a:pP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⑥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其事体</a:t>
            </a:r>
            <a:r>
              <a:rPr lang="zh-CN" altLang="en-US" sz="2400">
                <a:solidFill>
                  <a:schemeClr val="accent2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莫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须有。</a:t>
            </a:r>
            <a:endParaRPr kumimoji="1" lang="zh-CN" altLang="en-US" sz="2400">
              <a:solidFill>
                <a:schemeClr val="tx1">
                  <a:lumMod val="95000"/>
                  <a:lumOff val="5000"/>
                </a:schemeClr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3ED2160-F268-BB43-8097-857C493DA0F0}"/>
              </a:ext>
            </a:extLst>
          </p:cNvPr>
          <p:cNvSpPr txBox="1"/>
          <p:nvPr/>
        </p:nvSpPr>
        <p:spPr>
          <a:xfrm>
            <a:off x="7978701" y="1390567"/>
            <a:ext cx="4403799" cy="3329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rgbClr val="FF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①</a:t>
            </a:r>
            <a:r>
              <a:rPr lang="zh-CN" altLang="en-US" sz="2400">
                <a:solidFill>
                  <a:srgbClr val="FF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名词，通“暮”，晚上  </a:t>
            </a:r>
            <a:endParaRPr lang="en-US" altLang="zh-CN" sz="2400">
              <a:solidFill>
                <a:srgbClr val="FF0000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rgbClr val="FF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②</a:t>
            </a:r>
            <a:r>
              <a:rPr lang="zh-CN" altLang="en-US" sz="2400">
                <a:solidFill>
                  <a:srgbClr val="FF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没有人，否定性代词 </a:t>
            </a:r>
            <a:endParaRPr lang="en-US" altLang="zh-CN" sz="2400">
              <a:solidFill>
                <a:srgbClr val="FF0000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rgbClr val="FF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③</a:t>
            </a:r>
            <a:r>
              <a:rPr lang="zh-CN" altLang="en-US" sz="2400">
                <a:solidFill>
                  <a:srgbClr val="FF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没有（什么）</a:t>
            </a:r>
            <a:endParaRPr lang="en-US" altLang="zh-CN" sz="2400">
              <a:solidFill>
                <a:srgbClr val="FF0000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rgbClr val="FF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④</a:t>
            </a:r>
            <a:r>
              <a:rPr lang="zh-CN" altLang="en-US" sz="2400">
                <a:solidFill>
                  <a:srgbClr val="FF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表否定，不</a:t>
            </a:r>
            <a:endParaRPr lang="en-US" altLang="zh-CN" sz="2400">
              <a:solidFill>
                <a:srgbClr val="FF0000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rgbClr val="FF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⑤</a:t>
            </a:r>
            <a:r>
              <a:rPr lang="zh-CN" altLang="en-US" sz="2400">
                <a:solidFill>
                  <a:srgbClr val="FF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表禁止，不要</a:t>
            </a:r>
            <a:endParaRPr lang="en-US" altLang="zh-CN" sz="2400">
              <a:solidFill>
                <a:srgbClr val="FF0000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rgbClr val="FF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⑥</a:t>
            </a:r>
            <a:r>
              <a:rPr lang="zh-CN" altLang="en-US" sz="2400">
                <a:solidFill>
                  <a:srgbClr val="FF0000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表测度，或许 </a:t>
            </a:r>
            <a:endParaRPr kumimoji="1" lang="zh-CN" altLang="en-US" sz="2400">
              <a:solidFill>
                <a:srgbClr val="FF0000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</p:txBody>
      </p:sp>
      <p:cxnSp>
        <p:nvCxnSpPr>
          <p:cNvPr id="29" name="直线连接符 28">
            <a:extLst>
              <a:ext uri="{FF2B5EF4-FFF2-40B4-BE49-F238E27FC236}">
                <a16:creationId xmlns:a16="http://schemas.microsoft.com/office/drawing/2014/main" id="{9F08D744-1BA0-B044-A451-9A323375DC24}"/>
              </a:ext>
            </a:extLst>
          </p:cNvPr>
          <p:cNvCxnSpPr/>
          <p:nvPr/>
        </p:nvCxnSpPr>
        <p:spPr>
          <a:xfrm>
            <a:off x="8115300" y="1981200"/>
            <a:ext cx="360995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直线连接符 29">
            <a:extLst>
              <a:ext uri="{FF2B5EF4-FFF2-40B4-BE49-F238E27FC236}">
                <a16:creationId xmlns:a16="http://schemas.microsoft.com/office/drawing/2014/main" id="{1F69AAB6-30FD-BD4F-8BE6-116D0AE5658C}"/>
              </a:ext>
            </a:extLst>
          </p:cNvPr>
          <p:cNvCxnSpPr/>
          <p:nvPr/>
        </p:nvCxnSpPr>
        <p:spPr>
          <a:xfrm>
            <a:off x="8115300" y="2544439"/>
            <a:ext cx="360995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直线连接符 30">
            <a:extLst>
              <a:ext uri="{FF2B5EF4-FFF2-40B4-BE49-F238E27FC236}">
                <a16:creationId xmlns:a16="http://schemas.microsoft.com/office/drawing/2014/main" id="{532D9817-51B3-5B4A-88BC-F340C77974C4}"/>
              </a:ext>
            </a:extLst>
          </p:cNvPr>
          <p:cNvCxnSpPr/>
          <p:nvPr/>
        </p:nvCxnSpPr>
        <p:spPr>
          <a:xfrm>
            <a:off x="8115300" y="3099099"/>
            <a:ext cx="360995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直线连接符 31">
            <a:extLst>
              <a:ext uri="{FF2B5EF4-FFF2-40B4-BE49-F238E27FC236}">
                <a16:creationId xmlns:a16="http://schemas.microsoft.com/office/drawing/2014/main" id="{E6991470-1BCE-0743-B8CB-C616C94CA426}"/>
              </a:ext>
            </a:extLst>
          </p:cNvPr>
          <p:cNvCxnSpPr/>
          <p:nvPr/>
        </p:nvCxnSpPr>
        <p:spPr>
          <a:xfrm>
            <a:off x="8115300" y="3676650"/>
            <a:ext cx="360995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直线连接符 32">
            <a:extLst>
              <a:ext uri="{FF2B5EF4-FFF2-40B4-BE49-F238E27FC236}">
                <a16:creationId xmlns:a16="http://schemas.microsoft.com/office/drawing/2014/main" id="{857A3080-C97E-B54E-BBB0-AEEAABD23AA6}"/>
              </a:ext>
            </a:extLst>
          </p:cNvPr>
          <p:cNvCxnSpPr/>
          <p:nvPr/>
        </p:nvCxnSpPr>
        <p:spPr>
          <a:xfrm>
            <a:off x="8115300" y="4210050"/>
            <a:ext cx="360995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直线连接符 33">
            <a:extLst>
              <a:ext uri="{FF2B5EF4-FFF2-40B4-BE49-F238E27FC236}">
                <a16:creationId xmlns:a16="http://schemas.microsoft.com/office/drawing/2014/main" id="{462FECAB-A0C0-7D40-9B33-0BA6B0CDD380}"/>
              </a:ext>
            </a:extLst>
          </p:cNvPr>
          <p:cNvCxnSpPr/>
          <p:nvPr/>
        </p:nvCxnSpPr>
        <p:spPr>
          <a:xfrm>
            <a:off x="8115300" y="4766457"/>
            <a:ext cx="360995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41174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片 13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矩形 14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11959" y="957432"/>
            <a:ext cx="10994295" cy="590056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2" name="组合 1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470391" y="398033"/>
            <a:ext cx="664855" cy="2624866"/>
            <a:chOff x="470391" y="398033"/>
            <a:chExt cx="664855" cy="2624866"/>
          </a:xfrm>
        </p:grpSpPr>
        <p:sp>
          <p:nvSpPr>
            <p:cNvPr id="3" name="文本框 2"/>
            <p:cNvSpPr txBox="1"/>
            <p:nvPr/>
          </p:nvSpPr>
          <p:spPr>
            <a:xfrm>
              <a:off x="470391" y="957432"/>
              <a:ext cx="353943" cy="20654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100" b="1" cap="all">
                  <a:solidFill>
                    <a:srgbClr val="E4E4E4"/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mount</a:t>
              </a:r>
              <a:endParaRPr lang="zh-CN" altLang="en-US" sz="1100" b="1" cap="all">
                <a:solidFill>
                  <a:srgbClr val="E4E4E4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81303" y="398033"/>
              <a:ext cx="353943" cy="214640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100" b="1" cap="all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書體坊顏體㊣" panose="02010600030101010101" pitchFamily="2" charset="-122"/>
                  <a:sym typeface="Arial" panose="020b0604020202020204" pitchFamily="34" charset="0"/>
                </a:rPr>
                <a:t>mount</a:t>
              </a:r>
              <a:endParaRPr lang="zh-CN" altLang="en-US" sz="1100" b="1" cap="all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" name="文本框 4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556597" y="664621"/>
            <a:ext cx="461665" cy="21726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小试牛刀</a:t>
            </a:r>
          </a:p>
        </p:txBody>
      </p:sp>
      <p:grpSp>
        <p:nvGrpSpPr>
          <p:cNvPr id="7" name="组合 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194837" y="4674187"/>
            <a:ext cx="130371" cy="1520893"/>
            <a:chOff x="338379" y="1016994"/>
            <a:chExt cx="130371" cy="1520893"/>
          </a:xfrm>
        </p:grpSpPr>
        <p:sp>
          <p:nvSpPr>
            <p:cNvPr id="8" name="矩形 7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29" name="图片 28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87" t="17997" r="17925" b="18393"/>
          <a:stretch>
            <a:fillRect/>
          </a:stretch>
        </p:blipFill>
        <p:spPr>
          <a:xfrm>
            <a:off x="1135246" y="105222"/>
            <a:ext cx="1784334" cy="1749209"/>
          </a:xfrm>
          <a:prstGeom prst="rect">
            <a:avLst/>
          </a:prstGeom>
        </p:spPr>
      </p:pic>
      <p:sp>
        <p:nvSpPr>
          <p:cNvPr id="1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3C9FF86-043A-4E45-B1DA-D922458E7E54}"/>
              </a:ext>
            </a:extLst>
          </p:cNvPr>
          <p:cNvSpPr txBox="1"/>
          <p:nvPr/>
        </p:nvSpPr>
        <p:spPr>
          <a:xfrm>
            <a:off x="1282766" y="1990165"/>
            <a:ext cx="9556684" cy="4437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莫</a:t>
            </a:r>
          </a:p>
          <a:p>
            <a:pPr lvl="1">
              <a:lnSpc>
                <a:spcPct val="150000"/>
              </a:lnSpc>
            </a:pPr>
            <a:r>
              <a:rPr kumimoji="1"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日莫（      ）时分，有好友二人离于沧州，二人皆语友人曰莫（     ）相忘，其一人曰：“人当重义，不义之财莫（   ）取。如此，莫（    ）能加害于尔也。”</a:t>
            </a:r>
          </a:p>
          <a:p>
            <a:pPr lvl="1">
              <a:lnSpc>
                <a:spcPct val="150000"/>
              </a:lnSpc>
            </a:pPr>
            <a:r>
              <a:rPr kumimoji="1"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翻译：</a:t>
            </a:r>
            <a:r>
              <a:rPr kumimoji="1" lang="zh-CN" altLang="en-US" sz="2400">
                <a:solidFill>
                  <a:srgbClr val="FF000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傍晚时分</a:t>
            </a:r>
            <a:r>
              <a:rPr kumimoji="1"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，有两个朋友从沧州离开，两人都说</a:t>
            </a:r>
            <a:r>
              <a:rPr kumimoji="1" lang="zh-CN" altLang="en-US" sz="2400">
                <a:solidFill>
                  <a:srgbClr val="FF000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不要</a:t>
            </a:r>
            <a:r>
              <a:rPr kumimoji="1"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互相忘记，其中一人说：“人应当重视情义，不道义的钱</a:t>
            </a:r>
            <a:r>
              <a:rPr kumimoji="1" lang="zh-CN" altLang="en-US" sz="2400">
                <a:solidFill>
                  <a:srgbClr val="FF000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不要</a:t>
            </a:r>
            <a:r>
              <a:rPr kumimoji="1"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拿去。这样，</a:t>
            </a:r>
            <a:r>
              <a:rPr kumimoji="1" lang="zh-CN" altLang="en-US" sz="2400">
                <a:solidFill>
                  <a:srgbClr val="FF000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没有谁</a:t>
            </a:r>
            <a:r>
              <a:rPr kumimoji="1"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能够伤害你。” </a:t>
            </a:r>
          </a:p>
          <a:p>
            <a:pPr>
              <a:lnSpc>
                <a:spcPct val="150000"/>
              </a:lnSpc>
            </a:pPr>
            <a:endParaRPr kumimoji="1" lang="zh-CN" altLang="en-US" sz="2400"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35290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9" t="8519" r="50000" b="8519"/>
          <a:stretch>
            <a:fillRect/>
          </a:stretch>
        </p:blipFill>
        <p:spPr>
          <a:xfrm>
            <a:off x="9668108" y="584200"/>
            <a:ext cx="2523893" cy="5689600"/>
          </a:xfrm>
          <a:custGeom>
            <a:gdLst>
              <a:gd name="connsiteX0" fmla="*/ 0 w 2523893"/>
              <a:gd name="connsiteY0" fmla="*/ 0 h 5689600"/>
              <a:gd name="connsiteX1" fmla="*/ 2523893 w 2523893"/>
              <a:gd name="connsiteY1" fmla="*/ 0 h 5689600"/>
              <a:gd name="connsiteX2" fmla="*/ 2523893 w 2523893"/>
              <a:gd name="connsiteY2" fmla="*/ 5689600 h 5689600"/>
              <a:gd name="connsiteX3" fmla="*/ 0 w 2523893"/>
              <a:gd name="connsiteY3" fmla="*/ 5689600 h 56896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3893" h="5689600">
                <a:moveTo>
                  <a:pt x="0" y="0"/>
                </a:moveTo>
                <a:lnTo>
                  <a:pt x="2523893" y="0"/>
                </a:lnTo>
                <a:lnTo>
                  <a:pt x="2523893" y="5689600"/>
                </a:lnTo>
                <a:lnTo>
                  <a:pt x="0" y="5689600"/>
                </a:lnTo>
                <a:close/>
              </a:path>
            </a:pathLst>
          </a:custGeom>
        </p:spPr>
      </p:pic>
      <p:sp>
        <p:nvSpPr>
          <p:cNvPr id="16" name="矩形 1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6188927" y="3429000"/>
            <a:ext cx="4962293" cy="20127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7" name="文本框 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147558" y="219743"/>
            <a:ext cx="4922409" cy="450892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en-US" altLang="zh-CN" sz="28700" b="1">
                <a:solidFill>
                  <a:srgbClr val="E7E7E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06</a:t>
            </a:r>
            <a:endParaRPr lang="zh-CN" altLang="en-US" sz="28700" b="1">
              <a:solidFill>
                <a:srgbClr val="E7E7E7"/>
              </a:solidFill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1" name="矩形 1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1528928" y="2684028"/>
            <a:ext cx="3312982" cy="194195"/>
          </a:xfrm>
          <a:prstGeom prst="rect">
            <a:avLst/>
          </a:prstGeom>
          <a:solidFill>
            <a:srgbClr val="33485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" name="文本框 3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6984743" y="3507212"/>
            <a:ext cx="3806771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3600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素材积累</a:t>
            </a:r>
          </a:p>
        </p:txBody>
      </p:sp>
      <p:sp>
        <p:nvSpPr>
          <p:cNvPr id="5" name="文本框 4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440299" y="5064279"/>
            <a:ext cx="4401611" cy="2616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en-US" altLang="zh-CN" sz="1100" b="1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Blue Saturday</a:t>
            </a:r>
            <a:endParaRPr lang="zh-CN" altLang="en-US" sz="1100" b="1">
              <a:solidFill>
                <a:srgbClr val="334857"/>
              </a:solidFill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" name="文本框 14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6548632" y="4153543"/>
            <a:ext cx="4242882" cy="123001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2000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课内素材</a:t>
            </a:r>
            <a:endParaRPr lang="en-US" altLang="zh-CN" sz="2000">
              <a:solidFill>
                <a:srgbClr val="334857"/>
              </a:solidFill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  <a:p>
            <a:pPr algn="r">
              <a:lnSpc>
                <a:spcPct val="200000"/>
              </a:lnSpc>
            </a:pPr>
            <a:r>
              <a:rPr lang="zh-CN" altLang="en-US" sz="2000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课外素材</a:t>
            </a:r>
            <a:endParaRPr lang="en-US" altLang="zh-CN" sz="2000">
              <a:solidFill>
                <a:srgbClr val="334857"/>
              </a:solidFill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8738996"/>
      </p:ext>
    </p:extLst>
  </p:cSld>
  <p:clrMapOvr>
    <a:masterClrMapping/>
  </p:clrMapOvr>
  <p:transition/>
  <p:timing/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" name="图片 1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53" r="0"/>
          <a:stretch>
            <a:fillRect/>
          </a:stretch>
        </p:blipFill>
        <p:spPr>
          <a:xfrm rot="16200000">
            <a:off x="2667000" y="-2667000"/>
            <a:ext cx="6857999" cy="12192000"/>
          </a:xfrm>
          <a:prstGeom prst="rect">
            <a:avLst/>
          </a:prstGeom>
        </p:spPr>
      </p:pic>
      <p:grpSp>
        <p:nvGrpSpPr>
          <p:cNvPr id="11" name="组合 1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194837" y="4674187"/>
            <a:ext cx="130371" cy="1520893"/>
            <a:chOff x="338379" y="1016994"/>
            <a:chExt cx="130371" cy="1520893"/>
          </a:xfrm>
        </p:grpSpPr>
        <p:sp>
          <p:nvSpPr>
            <p:cNvPr id="7" name="矩形 6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" name="文本框 19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10825505" y="601912"/>
            <a:ext cx="738664" cy="29604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课内素材</a:t>
            </a: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74EFF99-A8FA-9A41-A6B6-5BAA6B26ACBF}"/>
              </a:ext>
            </a:extLst>
          </p:cNvPr>
          <p:cNvSpPr txBox="1"/>
          <p:nvPr/>
        </p:nvSpPr>
        <p:spPr>
          <a:xfrm>
            <a:off x="399231" y="1898427"/>
            <a:ext cx="6324601" cy="277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大石侧立千尺，如猛兽奇鬼，森然欲搏人。</a:t>
            </a:r>
            <a:endParaRPr lang="en-US" altLang="zh-CN" sz="240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240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适用主题：描摹景物、感叹自然等。</a:t>
            </a:r>
            <a:endParaRPr kumimoji="1" lang="en-US" altLang="zh-CN" sz="2400">
              <a:solidFill>
                <a:schemeClr val="accent1">
                  <a:lumMod val="7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kumimoji="1" lang="en-US" altLang="zh-CN" sz="240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事不目见耳闻，而臆断其有无，可乎？</a:t>
            </a:r>
            <a:endParaRPr lang="en-US" altLang="zh-CN" sz="240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240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适用主题：实践、客观、真实等</a:t>
            </a:r>
            <a:endParaRPr kumimoji="1" lang="en-US" altLang="zh-CN" sz="2400">
              <a:solidFill>
                <a:schemeClr val="accent1">
                  <a:lumMod val="7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7362279"/>
      </p:ext>
    </p:extLst>
  </p:cSld>
  <p:clrMapOvr>
    <a:masterClrMapping/>
  </p:clrMapOvr>
  <p:transition/>
  <p:timing/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" name="图片 1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53" r="0"/>
          <a:stretch>
            <a:fillRect/>
          </a:stretch>
        </p:blipFill>
        <p:spPr>
          <a:xfrm rot="16200000">
            <a:off x="2667000" y="-2667000"/>
            <a:ext cx="6857999" cy="12192000"/>
          </a:xfrm>
          <a:prstGeom prst="rect">
            <a:avLst/>
          </a:prstGeom>
        </p:spPr>
      </p:pic>
      <p:grpSp>
        <p:nvGrpSpPr>
          <p:cNvPr id="11" name="组合 1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194837" y="4674187"/>
            <a:ext cx="130371" cy="1520893"/>
            <a:chOff x="338379" y="1016994"/>
            <a:chExt cx="130371" cy="1520893"/>
          </a:xfrm>
        </p:grpSpPr>
        <p:sp>
          <p:nvSpPr>
            <p:cNvPr id="7" name="矩形 6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" name="文本框 19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10825505" y="601912"/>
            <a:ext cx="738664" cy="29604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课外素材</a:t>
            </a: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74EFF99-A8FA-9A41-A6B6-5BAA6B26ACBF}"/>
              </a:ext>
            </a:extLst>
          </p:cNvPr>
          <p:cNvSpPr txBox="1"/>
          <p:nvPr/>
        </p:nvSpPr>
        <p:spPr>
          <a:xfrm>
            <a:off x="151581" y="1319124"/>
            <a:ext cx="6782619" cy="3883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古之立大事者，不惟有超世之才，亦必有坚忍不拔之志。</a:t>
            </a:r>
            <a:endParaRPr lang="en-US" altLang="zh-CN" sz="240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240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适用主题：建功立业、坚韧、才能品格等。</a:t>
            </a:r>
            <a:endParaRPr kumimoji="1" lang="en-US" altLang="zh-CN" sz="2400">
              <a:solidFill>
                <a:schemeClr val="accent1">
                  <a:lumMod val="7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kumimoji="1" lang="en-US" altLang="zh-CN" sz="240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天下有大勇者，猝然临之而不惊，无故加之而不怒。</a:t>
            </a:r>
            <a:endParaRPr lang="en-US" altLang="zh-CN" sz="240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240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适用主题：淡定从容、勇敢无畏、处变不惊等。</a:t>
            </a:r>
            <a:endParaRPr kumimoji="1" lang="en-US" altLang="zh-CN" sz="2400">
              <a:solidFill>
                <a:schemeClr val="accent1">
                  <a:lumMod val="7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9027204"/>
      </p:ext>
    </p:extLst>
  </p:cSld>
  <p:clrMapOvr>
    <a:masterClrMapping/>
  </p:clrMapOvr>
  <p:transition/>
  <p:timing/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9" t="8519" r="50000" b="8519"/>
          <a:stretch>
            <a:fillRect/>
          </a:stretch>
        </p:blipFill>
        <p:spPr>
          <a:xfrm>
            <a:off x="9668108" y="584200"/>
            <a:ext cx="2523893" cy="5689600"/>
          </a:xfrm>
          <a:custGeom>
            <a:gdLst>
              <a:gd name="connsiteX0" fmla="*/ 0 w 2523893"/>
              <a:gd name="connsiteY0" fmla="*/ 0 h 5689600"/>
              <a:gd name="connsiteX1" fmla="*/ 2523893 w 2523893"/>
              <a:gd name="connsiteY1" fmla="*/ 0 h 5689600"/>
              <a:gd name="connsiteX2" fmla="*/ 2523893 w 2523893"/>
              <a:gd name="connsiteY2" fmla="*/ 5689600 h 5689600"/>
              <a:gd name="connsiteX3" fmla="*/ 0 w 2523893"/>
              <a:gd name="connsiteY3" fmla="*/ 5689600 h 56896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3893" h="5689600">
                <a:moveTo>
                  <a:pt x="0" y="0"/>
                </a:moveTo>
                <a:lnTo>
                  <a:pt x="2523893" y="0"/>
                </a:lnTo>
                <a:lnTo>
                  <a:pt x="2523893" y="5689600"/>
                </a:lnTo>
                <a:lnTo>
                  <a:pt x="0" y="5689600"/>
                </a:lnTo>
                <a:close/>
              </a:path>
            </a:pathLst>
          </a:custGeom>
        </p:spPr>
      </p:pic>
      <p:sp>
        <p:nvSpPr>
          <p:cNvPr id="16" name="矩形 1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6188927" y="3429000"/>
            <a:ext cx="4962293" cy="20127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7" name="文本框 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147558" y="219743"/>
            <a:ext cx="4922409" cy="450892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en-US" altLang="zh-CN" sz="28700" b="1">
                <a:solidFill>
                  <a:srgbClr val="E7E7E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07</a:t>
            </a:r>
            <a:endParaRPr lang="zh-CN" altLang="en-US" sz="28700" b="1">
              <a:solidFill>
                <a:srgbClr val="E7E7E7"/>
              </a:solidFill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1" name="矩形 1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1528928" y="2684028"/>
            <a:ext cx="3312982" cy="194195"/>
          </a:xfrm>
          <a:prstGeom prst="rect">
            <a:avLst/>
          </a:prstGeom>
          <a:solidFill>
            <a:srgbClr val="33485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" name="文本框 3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6984743" y="3507212"/>
            <a:ext cx="3806771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3600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巩固提升</a:t>
            </a:r>
          </a:p>
        </p:txBody>
      </p:sp>
      <p:sp>
        <p:nvSpPr>
          <p:cNvPr id="5" name="文本框 4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440299" y="5064279"/>
            <a:ext cx="4401611" cy="2616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en-US" altLang="zh-CN" sz="1100" b="1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Blue Saturday</a:t>
            </a:r>
            <a:endParaRPr lang="zh-CN" altLang="en-US" sz="1100" b="1">
              <a:solidFill>
                <a:srgbClr val="334857"/>
              </a:solidFill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" name="文本框 14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6548632" y="4153543"/>
            <a:ext cx="4242882" cy="123001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2000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重点句子翻译</a:t>
            </a:r>
            <a:endParaRPr lang="en-US" altLang="zh-CN" sz="2000">
              <a:solidFill>
                <a:srgbClr val="334857"/>
              </a:solidFill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  <a:p>
            <a:pPr algn="r">
              <a:lnSpc>
                <a:spcPct val="200000"/>
              </a:lnSpc>
            </a:pPr>
            <a:r>
              <a:rPr lang="zh-CN" altLang="en-US" sz="2000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知识梳理</a:t>
            </a:r>
            <a:endParaRPr lang="en-US" altLang="zh-CN" sz="2000">
              <a:solidFill>
                <a:srgbClr val="334857"/>
              </a:solidFill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3553729"/>
      </p:ext>
    </p:extLst>
  </p:cSld>
  <p:clrMapOvr>
    <a:masterClrMapping/>
  </p:clrMapOvr>
  <p:transition/>
  <p:timing/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" name="图片 29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" t="2983" r="1228" b="2826"/>
          <a:stretch>
            <a:fillRect/>
          </a:stretch>
        </p:blipFill>
        <p:spPr>
          <a:xfrm flipH="1">
            <a:off x="-1888940" y="0"/>
            <a:ext cx="4558963" cy="6858000"/>
          </a:xfrm>
          <a:custGeom>
            <a:gdLst>
              <a:gd name="connsiteX0" fmla="*/ 0 w 6095999"/>
              <a:gd name="connsiteY0" fmla="*/ 0 h 6858000"/>
              <a:gd name="connsiteX1" fmla="*/ 6095999 w 6095999"/>
              <a:gd name="connsiteY1" fmla="*/ 0 h 6858000"/>
              <a:gd name="connsiteX2" fmla="*/ 6095999 w 6095999"/>
              <a:gd name="connsiteY2" fmla="*/ 6858000 h 6858000"/>
              <a:gd name="connsiteX3" fmla="*/ 0 w 6095999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5999" h="6858000">
                <a:moveTo>
                  <a:pt x="0" y="0"/>
                </a:moveTo>
                <a:lnTo>
                  <a:pt x="6095999" y="0"/>
                </a:lnTo>
                <a:lnTo>
                  <a:pt x="6095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8" name="组合 7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671087" y="4710661"/>
            <a:ext cx="130371" cy="1520893"/>
            <a:chOff x="338379" y="1016994"/>
            <a:chExt cx="130371" cy="1520893"/>
          </a:xfrm>
        </p:grpSpPr>
        <p:sp>
          <p:nvSpPr>
            <p:cNvPr id="9" name="矩形 8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矩形 2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632166" y="403808"/>
            <a:ext cx="1508760" cy="398322"/>
          </a:xfrm>
          <a:prstGeom prst="rect">
            <a:avLst/>
          </a:prstGeom>
          <a:solidFill>
            <a:srgbClr val="334857"/>
          </a:solidFill>
          <a:ln w="47625">
            <a:solidFill>
              <a:srgbClr val="3348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7" name="文本框 2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613116" y="437353"/>
            <a:ext cx="150876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句子翻译</a:t>
            </a: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D14D1B-D964-DC4A-9C51-5680ABA39CFA}"/>
              </a:ext>
            </a:extLst>
          </p:cNvPr>
          <p:cNvSpPr txBox="1"/>
          <p:nvPr/>
        </p:nvSpPr>
        <p:spPr>
          <a:xfrm>
            <a:off x="3231937" y="740225"/>
            <a:ext cx="8439150" cy="4991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 </a:t>
            </a:r>
            <a:r>
              <a:rPr lang="en-US" altLang="zh-CN" sz="2400">
                <a:latin typeface="FangSong" panose="02010609060101010101" pitchFamily="49" charset="-122"/>
                <a:ea typeface="FangSong" panose="02010609060101010101" pitchFamily="49" charset="-122"/>
              </a:rPr>
              <a:t>1.《</a:t>
            </a: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水经</a:t>
            </a:r>
            <a:r>
              <a:rPr lang="en-US" altLang="zh-CN" sz="2400">
                <a:latin typeface="FangSong" panose="02010609060101010101" pitchFamily="49" charset="-122"/>
                <a:ea typeface="FangSong" panose="02010609060101010101" pitchFamily="49" charset="-122"/>
              </a:rPr>
              <a:t>》</a:t>
            </a: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云：“彭蠡之口有石钟山焉。”郦元以为下临深潭，微风鼓浪，水石相搏，声如洪钟。</a:t>
            </a:r>
            <a:endParaRPr lang="en-US" altLang="zh-CN" sz="240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accent5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译文：</a:t>
            </a:r>
            <a:r>
              <a:rPr lang="en-US" altLang="zh-CN" sz="2400">
                <a:solidFill>
                  <a:schemeClr val="accent5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《</a:t>
            </a:r>
            <a:r>
              <a:rPr lang="zh-CN" altLang="en-US" sz="2400">
                <a:solidFill>
                  <a:schemeClr val="accent5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水经</a:t>
            </a:r>
            <a:r>
              <a:rPr lang="en-US" altLang="zh-CN" sz="2400">
                <a:solidFill>
                  <a:schemeClr val="accent5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》</a:t>
            </a:r>
            <a:r>
              <a:rPr lang="zh-CN" altLang="en-US" sz="2400">
                <a:solidFill>
                  <a:schemeClr val="accent5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上记载：“鄱阳湖的出口处有座石钟山在那里。”郦道元认为（这座山）的下面紧挨着深水潭，微风振动波浪，使水和石头互相拍打，发出的声音像大钟一样。</a:t>
            </a:r>
            <a:endParaRPr lang="en-US" altLang="zh-CN" sz="2400">
              <a:solidFill>
                <a:schemeClr val="accent5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400">
              <a:solidFill>
                <a:schemeClr val="accent5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400">
                <a:latin typeface="FangSong" panose="02010609060101010101" pitchFamily="49" charset="-122"/>
                <a:ea typeface="FangSong" panose="02010609060101010101" pitchFamily="49" charset="-122"/>
              </a:rPr>
              <a:t>2.</a:t>
            </a: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石之铿然有声者，所在皆是也，而此独以钟名，何哉？</a:t>
            </a:r>
            <a:endParaRPr lang="en-US" altLang="zh-CN" sz="240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译文：能敲打发出铿锵声音的石头，到处都是这样的。可是惟独这座山用钟来命名，为什么呢？</a:t>
            </a:r>
            <a:endParaRPr kumimoji="1" lang="zh-CN" altLang="en-US" sz="2400"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83409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" name="图片 29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" t="2983" r="1228" b="2826"/>
          <a:stretch>
            <a:fillRect/>
          </a:stretch>
        </p:blipFill>
        <p:spPr>
          <a:xfrm flipH="1">
            <a:off x="-1888940" y="0"/>
            <a:ext cx="4558963" cy="6858000"/>
          </a:xfrm>
          <a:custGeom>
            <a:gdLst>
              <a:gd name="connsiteX0" fmla="*/ 0 w 6095999"/>
              <a:gd name="connsiteY0" fmla="*/ 0 h 6858000"/>
              <a:gd name="connsiteX1" fmla="*/ 6095999 w 6095999"/>
              <a:gd name="connsiteY1" fmla="*/ 0 h 6858000"/>
              <a:gd name="connsiteX2" fmla="*/ 6095999 w 6095999"/>
              <a:gd name="connsiteY2" fmla="*/ 6858000 h 6858000"/>
              <a:gd name="connsiteX3" fmla="*/ 0 w 6095999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5999" h="6858000">
                <a:moveTo>
                  <a:pt x="0" y="0"/>
                </a:moveTo>
                <a:lnTo>
                  <a:pt x="6095999" y="0"/>
                </a:lnTo>
                <a:lnTo>
                  <a:pt x="6095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8" name="组合 7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671087" y="4710661"/>
            <a:ext cx="130371" cy="1520893"/>
            <a:chOff x="338379" y="1016994"/>
            <a:chExt cx="130371" cy="1520893"/>
          </a:xfrm>
        </p:grpSpPr>
        <p:sp>
          <p:nvSpPr>
            <p:cNvPr id="9" name="矩形 8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矩形 2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632166" y="403808"/>
            <a:ext cx="1508760" cy="398322"/>
          </a:xfrm>
          <a:prstGeom prst="rect">
            <a:avLst/>
          </a:prstGeom>
          <a:solidFill>
            <a:srgbClr val="334857"/>
          </a:solidFill>
          <a:ln w="47625">
            <a:solidFill>
              <a:srgbClr val="3348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7" name="文本框 2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613116" y="437353"/>
            <a:ext cx="150876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句子翻译</a:t>
            </a: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D14D1B-D964-DC4A-9C51-5680ABA39CFA}"/>
              </a:ext>
            </a:extLst>
          </p:cNvPr>
          <p:cNvSpPr txBox="1"/>
          <p:nvPr/>
        </p:nvSpPr>
        <p:spPr>
          <a:xfrm>
            <a:off x="3004809" y="543615"/>
            <a:ext cx="8731463" cy="4991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400">
                <a:latin typeface="FangSong" panose="02010609060101010101" pitchFamily="49" charset="-122"/>
                <a:ea typeface="FangSong" panose="02010609060101010101" pitchFamily="49" charset="-122"/>
              </a:rPr>
              <a:t>3.</a:t>
            </a: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余方心动欲还，而大声发于水上，噌吰如钟鼓不绝。</a:t>
            </a:r>
            <a:endParaRPr lang="en-US" altLang="zh-CN" sz="240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译文：我正心惊害怕想要回去（的时候），却（听到）从水面上传来巨大的声音，声音洪亮像（击）钟（敲）鼓一样连续不断。</a:t>
            </a:r>
            <a:endParaRPr lang="en-US" altLang="zh-CN" sz="2400">
              <a:solidFill>
                <a:schemeClr val="accent1">
                  <a:lumMod val="75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en-US" altLang="zh-CN" sz="2400">
              <a:solidFill>
                <a:schemeClr val="accent1">
                  <a:lumMod val="75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400">
                <a:latin typeface="FangSong" panose="02010609060101010101" pitchFamily="49" charset="-122"/>
                <a:ea typeface="FangSong" panose="02010609060101010101" pitchFamily="49" charset="-122"/>
              </a:rPr>
              <a:t>4.</a:t>
            </a: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事不目见耳闻，而臆断其有无，可乎？郦元之所见闻，殆与余同，而言之不详。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译文：凡事不是亲眼看到</a:t>
            </a:r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,</a:t>
            </a:r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亲耳听到</a:t>
            </a:r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,</a:t>
            </a:r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却凭主观猜测来判断的存在或不存在</a:t>
            </a:r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,</a:t>
            </a:r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可以吗</a:t>
            </a:r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? </a:t>
            </a:r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郦道元看到的</a:t>
            </a:r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,</a:t>
            </a:r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大概和我一样</a:t>
            </a:r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,</a:t>
            </a:r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但是说得不够详细。</a:t>
            </a:r>
          </a:p>
        </p:txBody>
      </p:sp>
    </p:spTree>
    <p:extLst>
      <p:ext uri="{BB962C8B-B14F-4D97-AF65-F5344CB8AC3E}">
        <p14:creationId xmlns:p14="http://schemas.microsoft.com/office/powerpoint/2010/main" val="22547793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" name="图片 29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" t="2983" r="1228" b="2826"/>
          <a:stretch>
            <a:fillRect/>
          </a:stretch>
        </p:blipFill>
        <p:spPr>
          <a:xfrm flipH="1">
            <a:off x="-1888940" y="0"/>
            <a:ext cx="4558963" cy="6858000"/>
          </a:xfrm>
          <a:custGeom>
            <a:gdLst>
              <a:gd name="connsiteX0" fmla="*/ 0 w 6095999"/>
              <a:gd name="connsiteY0" fmla="*/ 0 h 6858000"/>
              <a:gd name="connsiteX1" fmla="*/ 6095999 w 6095999"/>
              <a:gd name="connsiteY1" fmla="*/ 0 h 6858000"/>
              <a:gd name="connsiteX2" fmla="*/ 6095999 w 6095999"/>
              <a:gd name="connsiteY2" fmla="*/ 6858000 h 6858000"/>
              <a:gd name="connsiteX3" fmla="*/ 0 w 6095999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5999" h="6858000">
                <a:moveTo>
                  <a:pt x="0" y="0"/>
                </a:moveTo>
                <a:lnTo>
                  <a:pt x="6095999" y="0"/>
                </a:lnTo>
                <a:lnTo>
                  <a:pt x="6095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8" name="组合 7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671087" y="4710661"/>
            <a:ext cx="130371" cy="1520893"/>
            <a:chOff x="338379" y="1016994"/>
            <a:chExt cx="130371" cy="1520893"/>
          </a:xfrm>
        </p:grpSpPr>
        <p:sp>
          <p:nvSpPr>
            <p:cNvPr id="9" name="矩形 8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矩形 2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632166" y="403808"/>
            <a:ext cx="1508760" cy="398322"/>
          </a:xfrm>
          <a:prstGeom prst="rect">
            <a:avLst/>
          </a:prstGeom>
          <a:solidFill>
            <a:srgbClr val="334857"/>
          </a:solidFill>
          <a:ln w="47625">
            <a:solidFill>
              <a:srgbClr val="3348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7" name="文本框 2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613116" y="437353"/>
            <a:ext cx="150876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通假字</a:t>
            </a: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D14D1B-D964-DC4A-9C51-5680ABA39CFA}"/>
              </a:ext>
            </a:extLst>
          </p:cNvPr>
          <p:cNvSpPr txBox="1"/>
          <p:nvPr/>
        </p:nvSpPr>
        <p:spPr>
          <a:xfrm>
            <a:off x="3460537" y="1619214"/>
            <a:ext cx="8731463" cy="26045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800">
                <a:latin typeface="FangSong" panose="02010609060101010101" pitchFamily="49" charset="-122"/>
                <a:ea typeface="FangSong" panose="02010609060101010101" pitchFamily="49" charset="-122"/>
              </a:rPr>
              <a:t>①南声函胡，北音清越</a:t>
            </a:r>
            <a:endParaRPr lang="en-US" altLang="zh-CN" sz="280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（函胡，同“含糊”，重浊而模糊）</a:t>
            </a:r>
            <a:endParaRPr lang="en-US" altLang="zh-CN" sz="2800">
              <a:solidFill>
                <a:schemeClr val="accent1">
                  <a:lumMod val="7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800">
                <a:latin typeface="FangSong" panose="02010609060101010101" pitchFamily="49" charset="-122"/>
                <a:ea typeface="FangSong" panose="02010609060101010101" pitchFamily="49" charset="-122"/>
              </a:rPr>
              <a:t>②至莫夜月明</a:t>
            </a:r>
            <a:endParaRPr lang="en-US" altLang="zh-CN" sz="280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（莫，通“暮”，晚上）   </a:t>
            </a:r>
          </a:p>
        </p:txBody>
      </p:sp>
    </p:spTree>
    <p:extLst>
      <p:ext uri="{BB962C8B-B14F-4D97-AF65-F5344CB8AC3E}">
        <p14:creationId xmlns:p14="http://schemas.microsoft.com/office/powerpoint/2010/main" val="8991987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4909" y="1586770"/>
            <a:ext cx="4942671" cy="377256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7BCC49-F2A6-C049-9ED1-86DA0CE7821E}"/>
              </a:ext>
            </a:extLst>
          </p:cNvPr>
          <p:cNvSpPr txBox="1"/>
          <p:nvPr/>
        </p:nvSpPr>
        <p:spPr>
          <a:xfrm>
            <a:off x="4944791" y="1630490"/>
            <a:ext cx="6972300" cy="3329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>
                <a:latin typeface="SimSun" panose="02010600030101010101" pitchFamily="2" charset="-122"/>
                <a:ea typeface="SimSun" panose="02010600030101010101" pitchFamily="2" charset="-122"/>
              </a:rPr>
              <a:t>    女孩子最怕别人说出她长相的弱点，苏小妹额头凸出一些，眼睛稍微窝进了一些，就被哥哥抓出来调侃一番，当然不太高兴。但是，当她看到哥哥那副邋遢模样，当时反而嘻嘻一笑，反唇相讥：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>
                <a:latin typeface="SimSun" panose="02010600030101010101" pitchFamily="2" charset="-122"/>
                <a:ea typeface="SimSun" panose="02010600030101010101" pitchFamily="2" charset="-122"/>
              </a:rPr>
              <a:t>　  </a:t>
            </a:r>
            <a:r>
              <a:rPr kumimoji="1" lang="zh-CN" altLang="en-US" sz="2400">
                <a:solidFill>
                  <a:schemeClr val="accent2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一丛哀草出唇间，须发连鬓耳杳然；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chemeClr val="accent2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    口角几回无觅处，忽闻毛里有声传。</a:t>
            </a:r>
          </a:p>
        </p:txBody>
      </p:sp>
      <p:sp>
        <p:nvSpPr>
          <p:cNvPr id="7" name="文本框 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>
            <a:extLst>
              <a:ext uri="{FF2B5EF4-FFF2-40B4-BE49-F238E27FC236}">
                <a16:creationId xmlns:a16="http://schemas.microsoft.com/office/drawing/2014/main" id="{98BC5D76-4D4C-A141-BFC3-61FFC2F44BB0}"/>
              </a:ext>
            </a:extLst>
          </p:cNvPr>
          <p:cNvSpPr txBox="1"/>
          <p:nvPr/>
        </p:nvSpPr>
        <p:spPr>
          <a:xfrm>
            <a:off x="0" y="386017"/>
            <a:ext cx="4642108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360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“苏轼”与“苏小妹”</a:t>
            </a:r>
          </a:p>
        </p:txBody>
      </p:sp>
    </p:spTree>
    <p:extLst>
      <p:ext uri="{BB962C8B-B14F-4D97-AF65-F5344CB8AC3E}">
        <p14:creationId xmlns:p14="http://schemas.microsoft.com/office/powerpoint/2010/main" val="15743031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" name="图片 29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" t="2983" r="1228" b="2826"/>
          <a:stretch>
            <a:fillRect/>
          </a:stretch>
        </p:blipFill>
        <p:spPr>
          <a:xfrm flipH="1">
            <a:off x="-1888940" y="0"/>
            <a:ext cx="4558963" cy="6858000"/>
          </a:xfrm>
          <a:custGeom>
            <a:gdLst>
              <a:gd name="connsiteX0" fmla="*/ 0 w 6095999"/>
              <a:gd name="connsiteY0" fmla="*/ 0 h 6858000"/>
              <a:gd name="connsiteX1" fmla="*/ 6095999 w 6095999"/>
              <a:gd name="connsiteY1" fmla="*/ 0 h 6858000"/>
              <a:gd name="connsiteX2" fmla="*/ 6095999 w 6095999"/>
              <a:gd name="connsiteY2" fmla="*/ 6858000 h 6858000"/>
              <a:gd name="connsiteX3" fmla="*/ 0 w 6095999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5999" h="6858000">
                <a:moveTo>
                  <a:pt x="0" y="0"/>
                </a:moveTo>
                <a:lnTo>
                  <a:pt x="6095999" y="0"/>
                </a:lnTo>
                <a:lnTo>
                  <a:pt x="6095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8" name="组合 7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671087" y="4710661"/>
            <a:ext cx="130371" cy="1520893"/>
            <a:chOff x="338379" y="1016994"/>
            <a:chExt cx="130371" cy="1520893"/>
          </a:xfrm>
        </p:grpSpPr>
        <p:sp>
          <p:nvSpPr>
            <p:cNvPr id="9" name="矩形 8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矩形 2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632166" y="403808"/>
            <a:ext cx="1508760" cy="398322"/>
          </a:xfrm>
          <a:prstGeom prst="rect">
            <a:avLst/>
          </a:prstGeom>
          <a:solidFill>
            <a:srgbClr val="334857"/>
          </a:solidFill>
          <a:ln w="47625">
            <a:solidFill>
              <a:srgbClr val="3348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7" name="文本框 2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613116" y="437353"/>
            <a:ext cx="150876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古今异义</a:t>
            </a: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D14D1B-D964-DC4A-9C51-5680ABA39CFA}"/>
              </a:ext>
            </a:extLst>
          </p:cNvPr>
          <p:cNvSpPr txBox="1"/>
          <p:nvPr/>
        </p:nvSpPr>
        <p:spPr>
          <a:xfrm>
            <a:off x="3231937" y="1564268"/>
            <a:ext cx="8731463" cy="26045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800">
                <a:latin typeface="FangSong" panose="02010609060101010101" pitchFamily="49" charset="-122"/>
                <a:ea typeface="FangSong" panose="02010609060101010101" pitchFamily="49" charset="-122"/>
              </a:rPr>
              <a:t>1</a:t>
            </a:r>
            <a:r>
              <a:rPr lang="zh-CN" altLang="en-US" sz="2800">
                <a:latin typeface="FangSong" panose="02010609060101010101" pitchFamily="49" charset="-122"/>
                <a:ea typeface="FangSong" panose="02010609060101010101" pitchFamily="49" charset="-122"/>
              </a:rPr>
              <a:t>．空中而多窍  </a:t>
            </a:r>
            <a:endParaRPr lang="en-US" altLang="zh-CN" sz="280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古：中间是空的；今：天空上。</a:t>
            </a:r>
            <a:endParaRPr lang="en-US" altLang="zh-CN" sz="2800">
              <a:solidFill>
                <a:schemeClr val="accent1">
                  <a:lumMod val="7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800">
                <a:latin typeface="FangSong" panose="02010609060101010101" pitchFamily="49" charset="-122"/>
                <a:ea typeface="FangSong" panose="02010609060101010101" pitchFamily="49" charset="-122"/>
              </a:rPr>
              <a:t>2</a:t>
            </a:r>
            <a:r>
              <a:rPr lang="zh-CN" altLang="en-US" sz="2800">
                <a:latin typeface="FangSong" panose="02010609060101010101" pitchFamily="49" charset="-122"/>
                <a:ea typeface="FangSong" panose="02010609060101010101" pitchFamily="49" charset="-122"/>
              </a:rPr>
              <a:t>．自以为得其实  </a:t>
            </a:r>
            <a:endParaRPr lang="en-US" altLang="zh-CN" sz="280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古：那事情的真相；今：实际上。 </a:t>
            </a:r>
          </a:p>
        </p:txBody>
      </p:sp>
    </p:spTree>
    <p:extLst>
      <p:ext uri="{BB962C8B-B14F-4D97-AF65-F5344CB8AC3E}">
        <p14:creationId xmlns:p14="http://schemas.microsoft.com/office/powerpoint/2010/main" val="20373043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" name="图片 29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" t="2983" r="1228" b="2826"/>
          <a:stretch>
            <a:fillRect/>
          </a:stretch>
        </p:blipFill>
        <p:spPr>
          <a:xfrm flipH="1">
            <a:off x="-1888940" y="0"/>
            <a:ext cx="4558963" cy="6858000"/>
          </a:xfrm>
          <a:custGeom>
            <a:gdLst>
              <a:gd name="connsiteX0" fmla="*/ 0 w 6095999"/>
              <a:gd name="connsiteY0" fmla="*/ 0 h 6858000"/>
              <a:gd name="connsiteX1" fmla="*/ 6095999 w 6095999"/>
              <a:gd name="connsiteY1" fmla="*/ 0 h 6858000"/>
              <a:gd name="connsiteX2" fmla="*/ 6095999 w 6095999"/>
              <a:gd name="connsiteY2" fmla="*/ 6858000 h 6858000"/>
              <a:gd name="connsiteX3" fmla="*/ 0 w 6095999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5999" h="6858000">
                <a:moveTo>
                  <a:pt x="0" y="0"/>
                </a:moveTo>
                <a:lnTo>
                  <a:pt x="6095999" y="0"/>
                </a:lnTo>
                <a:lnTo>
                  <a:pt x="6095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8" name="组合 7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671087" y="4710661"/>
            <a:ext cx="130371" cy="1520893"/>
            <a:chOff x="338379" y="1016994"/>
            <a:chExt cx="130371" cy="1520893"/>
          </a:xfrm>
        </p:grpSpPr>
        <p:sp>
          <p:nvSpPr>
            <p:cNvPr id="9" name="矩形 8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矩形 2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632166" y="403808"/>
            <a:ext cx="1508760" cy="398322"/>
          </a:xfrm>
          <a:prstGeom prst="rect">
            <a:avLst/>
          </a:prstGeom>
          <a:solidFill>
            <a:srgbClr val="334857"/>
          </a:solidFill>
          <a:ln w="47625">
            <a:solidFill>
              <a:srgbClr val="3348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7" name="文本框 2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613116" y="437353"/>
            <a:ext cx="150876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一词多义</a:t>
            </a: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D14D1B-D964-DC4A-9C51-5680ABA39CFA}"/>
              </a:ext>
            </a:extLst>
          </p:cNvPr>
          <p:cNvSpPr txBox="1"/>
          <p:nvPr/>
        </p:nvSpPr>
        <p:spPr>
          <a:xfrm>
            <a:off x="3069995" y="802130"/>
            <a:ext cx="8731463" cy="5015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焉  </a:t>
            </a:r>
            <a:b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</a:b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①彭蠢之口有石钟山焉</a:t>
            </a:r>
            <a:endParaRPr lang="en-US" altLang="zh-CN" sz="240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（兼词，相当于“于此”，在那里）</a:t>
            </a:r>
            <a:b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</a:b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②硿硿焉</a:t>
            </a:r>
            <a:endParaRPr lang="en-US" altLang="zh-CN" sz="240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（相当于“然”，“地”、“</a:t>
            </a:r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„„</a:t>
            </a:r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的样子”，形容词词尾）</a:t>
            </a:r>
            <a:b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</a:b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③微波入焉</a:t>
            </a:r>
            <a:endParaRPr lang="en-US" altLang="zh-CN" sz="240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（相当于“于是”，即“到那里”，兼词）</a:t>
            </a:r>
            <a:b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</a:b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④如乐作焉</a:t>
            </a:r>
            <a:endParaRPr lang="en-US" altLang="zh-CN" sz="240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（无义，表陈述语气词，助词） </a:t>
            </a: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 </a:t>
            </a:r>
            <a:endParaRPr lang="zh-CN" altLang="en-US" sz="2400">
              <a:solidFill>
                <a:schemeClr val="accent1">
                  <a:lumMod val="7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6139756"/>
      </p:ext>
    </p:extLst>
  </p:cSld>
  <p:clrMapOvr>
    <a:masterClrMapping/>
  </p:clrMapOvr>
  <p:transition/>
  <p:timing/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" name="图片 29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" t="2983" r="1228" b="2826"/>
          <a:stretch>
            <a:fillRect/>
          </a:stretch>
        </p:blipFill>
        <p:spPr>
          <a:xfrm flipH="1">
            <a:off x="-1888940" y="0"/>
            <a:ext cx="4558963" cy="6858000"/>
          </a:xfrm>
          <a:custGeom>
            <a:gdLst>
              <a:gd name="connsiteX0" fmla="*/ 0 w 6095999"/>
              <a:gd name="connsiteY0" fmla="*/ 0 h 6858000"/>
              <a:gd name="connsiteX1" fmla="*/ 6095999 w 6095999"/>
              <a:gd name="connsiteY1" fmla="*/ 0 h 6858000"/>
              <a:gd name="connsiteX2" fmla="*/ 6095999 w 6095999"/>
              <a:gd name="connsiteY2" fmla="*/ 6858000 h 6858000"/>
              <a:gd name="connsiteX3" fmla="*/ 0 w 6095999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5999" h="6858000">
                <a:moveTo>
                  <a:pt x="0" y="0"/>
                </a:moveTo>
                <a:lnTo>
                  <a:pt x="6095999" y="0"/>
                </a:lnTo>
                <a:lnTo>
                  <a:pt x="6095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8" name="组合 7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671087" y="4710661"/>
            <a:ext cx="130371" cy="1520893"/>
            <a:chOff x="338379" y="1016994"/>
            <a:chExt cx="130371" cy="1520893"/>
          </a:xfrm>
        </p:grpSpPr>
        <p:sp>
          <p:nvSpPr>
            <p:cNvPr id="9" name="矩形 8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矩形 2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632166" y="403808"/>
            <a:ext cx="1508760" cy="398322"/>
          </a:xfrm>
          <a:prstGeom prst="rect">
            <a:avLst/>
          </a:prstGeom>
          <a:solidFill>
            <a:srgbClr val="334857"/>
          </a:solidFill>
          <a:ln w="47625">
            <a:solidFill>
              <a:srgbClr val="3348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7" name="文本框 2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613116" y="437353"/>
            <a:ext cx="150876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特殊句式</a:t>
            </a: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D14D1B-D964-DC4A-9C51-5680ABA39CFA}"/>
              </a:ext>
            </a:extLst>
          </p:cNvPr>
          <p:cNvSpPr txBox="1"/>
          <p:nvPr/>
        </p:nvSpPr>
        <p:spPr>
          <a:xfrm>
            <a:off x="3743308" y="1472743"/>
            <a:ext cx="7721813" cy="3353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（一）判断句  </a:t>
            </a:r>
            <a:b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</a:b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①石之铿然有声者，所在皆是也</a:t>
            </a:r>
            <a:b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</a:b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②此鹳鹤也  </a:t>
            </a:r>
            <a:b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</a:b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③噌吰者，周景王之无射也</a:t>
            </a:r>
            <a:b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</a:b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④窾坎镗鞳者，魏庄子之歌钟也</a:t>
            </a:r>
            <a:b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</a:b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⑤此世所以不传也   </a:t>
            </a:r>
            <a:endParaRPr lang="zh-CN" altLang="en-US" sz="2400">
              <a:solidFill>
                <a:schemeClr val="accent1">
                  <a:lumMod val="7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8497080"/>
      </p:ext>
    </p:extLst>
  </p:cSld>
  <p:clrMapOvr>
    <a:masterClrMapping/>
  </p:clrMapOvr>
  <p:transition/>
  <p:timing/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" name="图片 29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" t="2983" r="1228" b="2826"/>
          <a:stretch>
            <a:fillRect/>
          </a:stretch>
        </p:blipFill>
        <p:spPr>
          <a:xfrm flipH="1">
            <a:off x="-1888940" y="0"/>
            <a:ext cx="4558963" cy="6858000"/>
          </a:xfrm>
          <a:custGeom>
            <a:gdLst>
              <a:gd name="connsiteX0" fmla="*/ 0 w 6095999"/>
              <a:gd name="connsiteY0" fmla="*/ 0 h 6858000"/>
              <a:gd name="connsiteX1" fmla="*/ 6095999 w 6095999"/>
              <a:gd name="connsiteY1" fmla="*/ 0 h 6858000"/>
              <a:gd name="connsiteX2" fmla="*/ 6095999 w 6095999"/>
              <a:gd name="connsiteY2" fmla="*/ 6858000 h 6858000"/>
              <a:gd name="connsiteX3" fmla="*/ 0 w 6095999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5999" h="6858000">
                <a:moveTo>
                  <a:pt x="0" y="0"/>
                </a:moveTo>
                <a:lnTo>
                  <a:pt x="6095999" y="0"/>
                </a:lnTo>
                <a:lnTo>
                  <a:pt x="6095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8" name="组合 7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671087" y="4710661"/>
            <a:ext cx="130371" cy="1520893"/>
            <a:chOff x="338379" y="1016994"/>
            <a:chExt cx="130371" cy="1520893"/>
          </a:xfrm>
        </p:grpSpPr>
        <p:sp>
          <p:nvSpPr>
            <p:cNvPr id="9" name="矩形 8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矩形 2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632166" y="403808"/>
            <a:ext cx="1508760" cy="398322"/>
          </a:xfrm>
          <a:prstGeom prst="rect">
            <a:avLst/>
          </a:prstGeom>
          <a:solidFill>
            <a:srgbClr val="334857"/>
          </a:solidFill>
          <a:ln w="47625">
            <a:solidFill>
              <a:srgbClr val="3348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7" name="文本框 2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613116" y="437353"/>
            <a:ext cx="150876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特殊句式</a:t>
            </a: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D14D1B-D964-DC4A-9C51-5680ABA39CFA}"/>
              </a:ext>
            </a:extLst>
          </p:cNvPr>
          <p:cNvSpPr txBox="1"/>
          <p:nvPr/>
        </p:nvSpPr>
        <p:spPr>
          <a:xfrm>
            <a:off x="3949274" y="1796593"/>
            <a:ext cx="7721813" cy="2245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（二）省略句  </a:t>
            </a:r>
            <a:b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</a:b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①今以钟磬置水中，虽大风浪不能鸣也，而况石乎！</a:t>
            </a:r>
            <a:b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</a:b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②磔磔云霄间  </a:t>
            </a:r>
            <a:b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</a:b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③士大夫终不肯以小舟夜泊绝壁之下   </a:t>
            </a:r>
            <a:endParaRPr lang="zh-CN" altLang="en-US" sz="2400">
              <a:solidFill>
                <a:schemeClr val="accent1">
                  <a:lumMod val="7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3754821"/>
      </p:ext>
    </p:extLst>
  </p:cSld>
  <p:clrMapOvr>
    <a:masterClrMapping/>
  </p:clrMapOvr>
  <p:transition/>
  <p:timing/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" name="图片 29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" t="2983" r="1228" b="2826"/>
          <a:stretch>
            <a:fillRect/>
          </a:stretch>
        </p:blipFill>
        <p:spPr>
          <a:xfrm flipH="1">
            <a:off x="-1888940" y="0"/>
            <a:ext cx="4558963" cy="6858000"/>
          </a:xfrm>
          <a:custGeom>
            <a:gdLst>
              <a:gd name="connsiteX0" fmla="*/ 0 w 6095999"/>
              <a:gd name="connsiteY0" fmla="*/ 0 h 6858000"/>
              <a:gd name="connsiteX1" fmla="*/ 6095999 w 6095999"/>
              <a:gd name="connsiteY1" fmla="*/ 0 h 6858000"/>
              <a:gd name="connsiteX2" fmla="*/ 6095999 w 6095999"/>
              <a:gd name="connsiteY2" fmla="*/ 6858000 h 6858000"/>
              <a:gd name="connsiteX3" fmla="*/ 0 w 6095999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5999" h="6858000">
                <a:moveTo>
                  <a:pt x="0" y="0"/>
                </a:moveTo>
                <a:lnTo>
                  <a:pt x="6095999" y="0"/>
                </a:lnTo>
                <a:lnTo>
                  <a:pt x="6095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8" name="组合 7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671087" y="4710661"/>
            <a:ext cx="130371" cy="1520893"/>
            <a:chOff x="338379" y="1016994"/>
            <a:chExt cx="130371" cy="1520893"/>
          </a:xfrm>
        </p:grpSpPr>
        <p:sp>
          <p:nvSpPr>
            <p:cNvPr id="9" name="矩形 8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矩形 2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632166" y="403808"/>
            <a:ext cx="1508760" cy="398322"/>
          </a:xfrm>
          <a:prstGeom prst="rect">
            <a:avLst/>
          </a:prstGeom>
          <a:solidFill>
            <a:srgbClr val="334857"/>
          </a:solidFill>
          <a:ln w="47625">
            <a:solidFill>
              <a:srgbClr val="3348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7" name="文本框 2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613116" y="437353"/>
            <a:ext cx="150876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特殊句式</a:t>
            </a: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D14D1B-D964-DC4A-9C51-5680ABA39CFA}"/>
              </a:ext>
            </a:extLst>
          </p:cNvPr>
          <p:cNvSpPr txBox="1"/>
          <p:nvPr/>
        </p:nvSpPr>
        <p:spPr>
          <a:xfrm>
            <a:off x="3949274" y="1796593"/>
            <a:ext cx="7721813" cy="27996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（三）宾语前置</a:t>
            </a:r>
            <a:b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</a:b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①之人不余欺也</a:t>
            </a:r>
            <a:endParaRPr lang="en-US" altLang="zh-CN" sz="240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（“不余欺”即“不欺余”）</a:t>
            </a:r>
            <a:endParaRPr lang="en-US" altLang="zh-CN" sz="2400">
              <a:solidFill>
                <a:schemeClr val="accent1">
                  <a:lumMod val="7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②余是以记之</a:t>
            </a:r>
            <a:endParaRPr lang="en-US" altLang="zh-CN" sz="240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（“是以”即“以是”） </a:t>
            </a:r>
          </a:p>
        </p:txBody>
      </p:sp>
    </p:spTree>
    <p:extLst>
      <p:ext uri="{BB962C8B-B14F-4D97-AF65-F5344CB8AC3E}">
        <p14:creationId xmlns:p14="http://schemas.microsoft.com/office/powerpoint/2010/main" val="2990034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" name="图片 29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" t="2983" r="1228" b="2826"/>
          <a:stretch>
            <a:fillRect/>
          </a:stretch>
        </p:blipFill>
        <p:spPr>
          <a:xfrm flipH="1">
            <a:off x="-1888940" y="0"/>
            <a:ext cx="4558963" cy="6858000"/>
          </a:xfrm>
          <a:custGeom>
            <a:gdLst>
              <a:gd name="connsiteX0" fmla="*/ 0 w 6095999"/>
              <a:gd name="connsiteY0" fmla="*/ 0 h 6858000"/>
              <a:gd name="connsiteX1" fmla="*/ 6095999 w 6095999"/>
              <a:gd name="connsiteY1" fmla="*/ 0 h 6858000"/>
              <a:gd name="connsiteX2" fmla="*/ 6095999 w 6095999"/>
              <a:gd name="connsiteY2" fmla="*/ 6858000 h 6858000"/>
              <a:gd name="connsiteX3" fmla="*/ 0 w 6095999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5999" h="6858000">
                <a:moveTo>
                  <a:pt x="0" y="0"/>
                </a:moveTo>
                <a:lnTo>
                  <a:pt x="6095999" y="0"/>
                </a:lnTo>
                <a:lnTo>
                  <a:pt x="6095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8" name="组合 7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671087" y="4710661"/>
            <a:ext cx="130371" cy="1520893"/>
            <a:chOff x="338379" y="1016994"/>
            <a:chExt cx="130371" cy="1520893"/>
          </a:xfrm>
        </p:grpSpPr>
        <p:sp>
          <p:nvSpPr>
            <p:cNvPr id="9" name="矩形 8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矩形 2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632166" y="403808"/>
            <a:ext cx="1508760" cy="398322"/>
          </a:xfrm>
          <a:prstGeom prst="rect">
            <a:avLst/>
          </a:prstGeom>
          <a:solidFill>
            <a:srgbClr val="334857"/>
          </a:solidFill>
          <a:ln w="47625">
            <a:solidFill>
              <a:srgbClr val="3348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7" name="文本框 2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613116" y="437353"/>
            <a:ext cx="150876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特殊句式</a:t>
            </a: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D14D1B-D964-DC4A-9C51-5680ABA39CFA}"/>
              </a:ext>
            </a:extLst>
          </p:cNvPr>
          <p:cNvSpPr txBox="1"/>
          <p:nvPr/>
        </p:nvSpPr>
        <p:spPr>
          <a:xfrm>
            <a:off x="3796874" y="1761236"/>
            <a:ext cx="7721813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（四）定语后置  </a:t>
            </a:r>
            <a:b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</a:b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①石之铿然有声者</a:t>
            </a:r>
            <a:endParaRPr lang="en-US" altLang="zh-CN" sz="240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（即“铿然有声之石”）</a:t>
            </a:r>
          </a:p>
        </p:txBody>
      </p:sp>
    </p:spTree>
    <p:extLst>
      <p:ext uri="{BB962C8B-B14F-4D97-AF65-F5344CB8AC3E}">
        <p14:creationId xmlns:p14="http://schemas.microsoft.com/office/powerpoint/2010/main" val="29378472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" name="图片 29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" t="2983" r="1228" b="2826"/>
          <a:stretch>
            <a:fillRect/>
          </a:stretch>
        </p:blipFill>
        <p:spPr>
          <a:xfrm flipH="1">
            <a:off x="-1888940" y="0"/>
            <a:ext cx="4558963" cy="6858000"/>
          </a:xfrm>
          <a:custGeom>
            <a:gdLst>
              <a:gd name="connsiteX0" fmla="*/ 0 w 6095999"/>
              <a:gd name="connsiteY0" fmla="*/ 0 h 6858000"/>
              <a:gd name="connsiteX1" fmla="*/ 6095999 w 6095999"/>
              <a:gd name="connsiteY1" fmla="*/ 0 h 6858000"/>
              <a:gd name="connsiteX2" fmla="*/ 6095999 w 6095999"/>
              <a:gd name="connsiteY2" fmla="*/ 6858000 h 6858000"/>
              <a:gd name="connsiteX3" fmla="*/ 0 w 6095999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5999" h="6858000">
                <a:moveTo>
                  <a:pt x="0" y="0"/>
                </a:moveTo>
                <a:lnTo>
                  <a:pt x="6095999" y="0"/>
                </a:lnTo>
                <a:lnTo>
                  <a:pt x="609599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8" name="组合 7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671087" y="4710661"/>
            <a:ext cx="130371" cy="1520893"/>
            <a:chOff x="338379" y="1016994"/>
            <a:chExt cx="130371" cy="1520893"/>
          </a:xfrm>
        </p:grpSpPr>
        <p:sp>
          <p:nvSpPr>
            <p:cNvPr id="9" name="矩形 8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矩形 2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632166" y="403808"/>
            <a:ext cx="1508760" cy="398322"/>
          </a:xfrm>
          <a:prstGeom prst="rect">
            <a:avLst/>
          </a:prstGeom>
          <a:solidFill>
            <a:srgbClr val="334857"/>
          </a:solidFill>
          <a:ln w="47625">
            <a:solidFill>
              <a:srgbClr val="3348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7" name="文本框 2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613116" y="437353"/>
            <a:ext cx="150876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特殊句式</a:t>
            </a: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D14D1B-D964-DC4A-9C51-5680ABA39CFA}"/>
              </a:ext>
            </a:extLst>
          </p:cNvPr>
          <p:cNvSpPr txBox="1"/>
          <p:nvPr/>
        </p:nvSpPr>
        <p:spPr>
          <a:xfrm>
            <a:off x="3796874" y="1761236"/>
            <a:ext cx="7721813" cy="2245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（五）介词结构后置</a:t>
            </a:r>
            <a:b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</a:b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①得双石于潭上  </a:t>
            </a:r>
            <a:b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</a:b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②又有若老人咳且笑于山谷中者</a:t>
            </a:r>
            <a:b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</a:br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③而大声发于水上  </a:t>
            </a:r>
            <a:endParaRPr lang="zh-CN" altLang="en-US" sz="2400">
              <a:solidFill>
                <a:schemeClr val="accent1">
                  <a:lumMod val="7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3509672"/>
      </p:ext>
    </p:extLst>
  </p:cSld>
  <p:clrMapOvr>
    <a:masterClrMapping/>
  </p:clrMapOvr>
  <p:transition/>
  <p:timing/>
</p:sld>
</file>

<file path=ppt/slides/slide6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993B8589-6DCF-4568-B8D3-085F0E8C88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" y="2881"/>
            <a:ext cx="12190560" cy="685512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C4FE19F8-4C72-4D3B-BE76-3A4C210ED138}"/>
              </a:ext>
            </a:extLst>
          </p:cNvPr>
          <p:cNvSpPr/>
          <p:nvPr/>
        </p:nvSpPr>
        <p:spPr>
          <a:xfrm>
            <a:off x="1440" y="0"/>
            <a:ext cx="12190560" cy="6855119"/>
          </a:xfrm>
          <a:prstGeom prst="rect">
            <a:avLst/>
          </a:prstGeom>
          <a:solidFill>
            <a:schemeClr val="tx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6340996" y="1624836"/>
            <a:ext cx="2853261" cy="212365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9600">
                <a:solidFill>
                  <a:schemeClr val="bg1"/>
                </a:solidFill>
                <a:latin typeface="STLiti" panose="02010800040101010101" pitchFamily="2" charset="-122"/>
                <a:ea typeface="STLiti" panose="02010800040101010101" pitchFamily="2" charset="-122"/>
                <a:sym typeface="Arial" panose="020b0604020202020204" pitchFamily="34" charset="0"/>
              </a:rPr>
              <a:t>结束</a:t>
            </a:r>
          </a:p>
        </p:txBody>
      </p:sp>
      <p:sp>
        <p:nvSpPr>
          <p:cNvPr id="7" name="文本框 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4908431" y="1755393"/>
            <a:ext cx="942575" cy="230832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2400" b="1" cap="all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Mo</a:t>
            </a:r>
          </a:p>
          <a:p>
            <a:pPr algn="dist">
              <a:lnSpc>
                <a:spcPct val="150000"/>
              </a:lnSpc>
            </a:pPr>
            <a:r>
              <a:rPr lang="en-US" altLang="zh-CN" sz="2400" b="1" cap="all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Un</a:t>
            </a:r>
          </a:p>
          <a:p>
            <a:pPr algn="dist">
              <a:lnSpc>
                <a:spcPct val="150000"/>
              </a:lnSpc>
            </a:pPr>
            <a:r>
              <a:rPr lang="en-US" altLang="zh-CN" sz="2400" b="1" cap="all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Ta</a:t>
            </a:r>
          </a:p>
          <a:p>
            <a:pPr algn="dist">
              <a:lnSpc>
                <a:spcPct val="150000"/>
              </a:lnSpc>
            </a:pPr>
            <a:r>
              <a:rPr lang="en-US" altLang="zh-CN" sz="2400" b="1" cap="all" err="1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kn</a:t>
            </a:r>
            <a:endParaRPr lang="zh-CN" altLang="en-US" sz="2400" b="1" cap="all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cxnSp>
        <p:nvCxnSpPr>
          <p:cNvPr id="11" name="直接连接符 1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CxnSpPr>
            <a:stCxn id="7" idx="1"/>
            <a:endCxn id="7" idx="3"/>
          </p:cNvCxnSpPr>
          <p:nvPr/>
        </p:nvCxnSpPr>
        <p:spPr>
          <a:xfrm>
            <a:off x="4908431" y="2909555"/>
            <a:ext cx="942575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D700CD0-CF91-7A4B-80CE-424275C4A2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1500" y="62707"/>
            <a:ext cx="1460500" cy="596900"/>
          </a:xfrm>
          <a:prstGeom prst="rect">
            <a:avLst/>
          </a:prstGeom>
        </p:spPr>
      </p:pic>
      <p:pic>
        <p:nvPicPr>
          <p:cNvPr id="13" name="New picture" hidden="1"/>
          <p:cNvPicPr/>
          <p:nvPr/>
        </p:nvPicPr>
        <p:blipFill>
          <a:blip r:embed="rId4"/>
          <a:stretch>
            <a:fillRect/>
          </a:stretch>
        </p:blipFill>
        <p:spPr>
          <a:xfrm>
            <a:off x="10375900" y="12052300"/>
            <a:ext cx="266700" cy="3175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293398733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4909" y="1586770"/>
            <a:ext cx="4942671" cy="377256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7BCC49-F2A6-C049-9ED1-86DA0CE7821E}"/>
              </a:ext>
            </a:extLst>
          </p:cNvPr>
          <p:cNvSpPr txBox="1"/>
          <p:nvPr/>
        </p:nvSpPr>
        <p:spPr>
          <a:xfrm>
            <a:off x="4944791" y="1034063"/>
            <a:ext cx="6972300" cy="4991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>
                <a:latin typeface="SimSun" panose="02010600030101010101" pitchFamily="2" charset="-122"/>
                <a:ea typeface="SimSun" panose="02010600030101010101" pitchFamily="2" charset="-122"/>
              </a:rPr>
              <a:t>    这首诗讥笑的是苏轼那不加修理的、乱蓬蓬的络腮胡须。可是，转而一想，这样说他的胡须似乎又还没有抓到痛处，觉得自己没有占到便宜，于是，仔细端详起来，她终于发现哥哥的额头扁平，了无峥嵘之感，一副马脸，长达一尺，两只眼睛距离较远，整体结构就是：五官搭配不合比例，当即又喜滋滋地再吟诗一首：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>
                <a:latin typeface="SimSun" panose="02010600030101010101" pitchFamily="2" charset="-122"/>
                <a:ea typeface="SimSun" panose="02010600030101010101" pitchFamily="2" charset="-122"/>
              </a:rPr>
              <a:t>  　</a:t>
            </a:r>
            <a:r>
              <a:rPr kumimoji="1" lang="zh-CN" altLang="en-US" sz="2400">
                <a:solidFill>
                  <a:schemeClr val="accent2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天平地阔路三千，遥望双眉云汉间；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chemeClr val="accent2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    去年一滴相思泪，至今流不到腮边。</a:t>
            </a:r>
          </a:p>
        </p:txBody>
      </p:sp>
      <p:sp>
        <p:nvSpPr>
          <p:cNvPr id="6" name="文本框 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>
            <a:extLst>
              <a:ext uri="{FF2B5EF4-FFF2-40B4-BE49-F238E27FC236}">
                <a16:creationId xmlns:a16="http://schemas.microsoft.com/office/drawing/2014/main" id="{4CAA5E32-3CF0-5445-861A-00A5DCF73DF0}"/>
              </a:ext>
            </a:extLst>
          </p:cNvPr>
          <p:cNvSpPr txBox="1"/>
          <p:nvPr/>
        </p:nvSpPr>
        <p:spPr>
          <a:xfrm>
            <a:off x="0" y="386017"/>
            <a:ext cx="4642108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360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“苏轼”与“苏小妹”</a:t>
            </a:r>
          </a:p>
        </p:txBody>
      </p:sp>
    </p:spTree>
    <p:extLst>
      <p:ext uri="{BB962C8B-B14F-4D97-AF65-F5344CB8AC3E}">
        <p14:creationId xmlns:p14="http://schemas.microsoft.com/office/powerpoint/2010/main" val="10899697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" name="图片 24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12" t="3667" r="21848" b="51037"/>
          <a:stretch>
            <a:fillRect/>
          </a:stretch>
        </p:blipFill>
        <p:spPr>
          <a:xfrm>
            <a:off x="3485725" y="1851660"/>
            <a:ext cx="1714500" cy="1748790"/>
          </a:xfrm>
          <a:custGeom>
            <a:gdLst>
              <a:gd name="connsiteX0" fmla="*/ 0 w 1714500"/>
              <a:gd name="connsiteY0" fmla="*/ 0 h 1748790"/>
              <a:gd name="connsiteX1" fmla="*/ 1714500 w 1714500"/>
              <a:gd name="connsiteY1" fmla="*/ 0 h 1748790"/>
              <a:gd name="connsiteX2" fmla="*/ 1714500 w 1714500"/>
              <a:gd name="connsiteY2" fmla="*/ 1748790 h 1748790"/>
              <a:gd name="connsiteX3" fmla="*/ 0 w 1714500"/>
              <a:gd name="connsiteY3" fmla="*/ 1748790 h 1748790"/>
              <a:gd name="connsiteX4" fmla="*/ 0 w 1714500"/>
              <a:gd name="connsiteY4" fmla="*/ 0 h 174879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4500" h="1748789">
                <a:moveTo>
                  <a:pt x="0" y="0"/>
                </a:moveTo>
                <a:lnTo>
                  <a:pt x="1714500" y="0"/>
                </a:lnTo>
                <a:lnTo>
                  <a:pt x="1714500" y="1748790"/>
                </a:lnTo>
                <a:lnTo>
                  <a:pt x="0" y="174879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4" name="图片 23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12" t="51301" r="21848" b="3404"/>
          <a:stretch>
            <a:fillRect/>
          </a:stretch>
        </p:blipFill>
        <p:spPr>
          <a:xfrm>
            <a:off x="3485725" y="3690725"/>
            <a:ext cx="1714500" cy="1748790"/>
          </a:xfrm>
          <a:custGeom>
            <a:gdLst>
              <a:gd name="connsiteX0" fmla="*/ 0 w 1714500"/>
              <a:gd name="connsiteY0" fmla="*/ 0 h 1748790"/>
              <a:gd name="connsiteX1" fmla="*/ 1714500 w 1714500"/>
              <a:gd name="connsiteY1" fmla="*/ 0 h 1748790"/>
              <a:gd name="connsiteX2" fmla="*/ 1714500 w 1714500"/>
              <a:gd name="connsiteY2" fmla="*/ 1748790 h 1748790"/>
              <a:gd name="connsiteX3" fmla="*/ 0 w 1714500"/>
              <a:gd name="connsiteY3" fmla="*/ 1748790 h 1748790"/>
              <a:gd name="connsiteX4" fmla="*/ 0 w 1714500"/>
              <a:gd name="connsiteY4" fmla="*/ 0 h 174879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4500" h="1748789">
                <a:moveTo>
                  <a:pt x="0" y="0"/>
                </a:moveTo>
                <a:lnTo>
                  <a:pt x="1714500" y="0"/>
                </a:lnTo>
                <a:lnTo>
                  <a:pt x="1714500" y="1748790"/>
                </a:lnTo>
                <a:lnTo>
                  <a:pt x="0" y="174879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2" name="图片 21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4" t="21151" r="15452" b="33554"/>
          <a:stretch>
            <a:fillRect/>
          </a:stretch>
        </p:blipFill>
        <p:spPr>
          <a:xfrm>
            <a:off x="1668780" y="3690725"/>
            <a:ext cx="1714500" cy="1748790"/>
          </a:xfrm>
          <a:custGeom>
            <a:gdLst>
              <a:gd name="connsiteX0" fmla="*/ 0 w 1714500"/>
              <a:gd name="connsiteY0" fmla="*/ 0 h 1748790"/>
              <a:gd name="connsiteX1" fmla="*/ 1714500 w 1714500"/>
              <a:gd name="connsiteY1" fmla="*/ 0 h 1748790"/>
              <a:gd name="connsiteX2" fmla="*/ 1714500 w 1714500"/>
              <a:gd name="connsiteY2" fmla="*/ 1748790 h 1748790"/>
              <a:gd name="connsiteX3" fmla="*/ 0 w 1714500"/>
              <a:gd name="connsiteY3" fmla="*/ 1748790 h 174879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4500" h="1748789">
                <a:moveTo>
                  <a:pt x="0" y="0"/>
                </a:moveTo>
                <a:lnTo>
                  <a:pt x="1714500" y="0"/>
                </a:lnTo>
                <a:lnTo>
                  <a:pt x="1714500" y="1748790"/>
                </a:lnTo>
                <a:lnTo>
                  <a:pt x="0" y="1748790"/>
                </a:lnTo>
                <a:close/>
              </a:path>
            </a:pathLst>
          </a:custGeom>
        </p:spPr>
      </p:pic>
      <p:pic>
        <p:nvPicPr>
          <p:cNvPr id="21" name="图片 2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6" t="7071" r="61223" b="47633"/>
          <a:stretch>
            <a:fillRect/>
          </a:stretch>
        </p:blipFill>
        <p:spPr>
          <a:xfrm>
            <a:off x="1668780" y="1851660"/>
            <a:ext cx="1714500" cy="1748790"/>
          </a:xfrm>
          <a:custGeom>
            <a:gdLst>
              <a:gd name="connsiteX0" fmla="*/ 0 w 1714500"/>
              <a:gd name="connsiteY0" fmla="*/ 0 h 1748790"/>
              <a:gd name="connsiteX1" fmla="*/ 1714500 w 1714500"/>
              <a:gd name="connsiteY1" fmla="*/ 0 h 1748790"/>
              <a:gd name="connsiteX2" fmla="*/ 1714500 w 1714500"/>
              <a:gd name="connsiteY2" fmla="*/ 1748790 h 1748790"/>
              <a:gd name="connsiteX3" fmla="*/ 0 w 1714500"/>
              <a:gd name="connsiteY3" fmla="*/ 1748790 h 174879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4500" h="1748789">
                <a:moveTo>
                  <a:pt x="0" y="0"/>
                </a:moveTo>
                <a:lnTo>
                  <a:pt x="1714500" y="0"/>
                </a:lnTo>
                <a:lnTo>
                  <a:pt x="1714500" y="1748790"/>
                </a:lnTo>
                <a:lnTo>
                  <a:pt x="0" y="1748790"/>
                </a:lnTo>
                <a:close/>
              </a:path>
            </a:pathLst>
          </a:custGeom>
        </p:spPr>
      </p:pic>
      <p:grpSp>
        <p:nvGrpSpPr>
          <p:cNvPr id="8" name="组合 7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194837" y="4674187"/>
            <a:ext cx="130371" cy="1520893"/>
            <a:chOff x="338379" y="1016994"/>
            <a:chExt cx="130371" cy="1520893"/>
          </a:xfrm>
        </p:grpSpPr>
        <p:sp>
          <p:nvSpPr>
            <p:cNvPr id="9" name="矩形 8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7" name="矩形 1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5302670" y="1313650"/>
            <a:ext cx="6214110" cy="4944214"/>
          </a:xfrm>
          <a:prstGeom prst="rect">
            <a:avLst/>
          </a:prstGeom>
          <a:solidFill>
            <a:srgbClr val="E7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6" name="文本框 25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5555612" y="1537590"/>
            <a:ext cx="5769596" cy="43915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2400">
                <a:solidFill>
                  <a:srgbClr val="334857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Arial" panose="020b0604020202020204" pitchFamily="34" charset="0"/>
              </a:rPr>
              <a:t>    宋神宗元丰七年（公元</a:t>
            </a:r>
            <a:r>
              <a:rPr lang="en-US" altLang="zh-CN" sz="2400">
                <a:solidFill>
                  <a:srgbClr val="334857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Arial" panose="020b0604020202020204" pitchFamily="34" charset="0"/>
              </a:rPr>
              <a:t>1084</a:t>
            </a:r>
            <a:r>
              <a:rPr lang="zh-CN" altLang="en-US" sz="2400">
                <a:solidFill>
                  <a:srgbClr val="334857"/>
                </a:solidFill>
                <a:latin typeface="FangSong" panose="02010609060101010101" pitchFamily="49" charset="-122"/>
                <a:ea typeface="FangSong" panose="02010609060101010101" pitchFamily="49" charset="-122"/>
                <a:sym typeface="Arial" panose="020b0604020202020204" pitchFamily="34" charset="0"/>
              </a:rPr>
              <a:t>年）六月，苏轼由黄州团练副使调任汝州（现河南临汝）团练副使时，顺便送他的长子苏迈到饶州德兴县任县尉，途径湖州，游览了石钟山，进行实地考察，为辨明石钟山命名的由来，写了这篇文章。</a:t>
            </a:r>
            <a:endParaRPr lang="en-US" altLang="zh-CN" sz="2400">
              <a:solidFill>
                <a:srgbClr val="334857"/>
              </a:solidFill>
              <a:latin typeface="FangSong" panose="02010609060101010101" pitchFamily="49" charset="-122"/>
              <a:ea typeface="FangSong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7" name="矩形 2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/>
          <p:nvPr/>
        </p:nvSpPr>
        <p:spPr>
          <a:xfrm>
            <a:off x="1952830" y="1008050"/>
            <a:ext cx="2200070" cy="611200"/>
          </a:xfrm>
          <a:prstGeom prst="rect">
            <a:avLst/>
          </a:prstGeom>
          <a:solidFill>
            <a:srgbClr val="334857"/>
          </a:solidFill>
          <a:ln w="47625">
            <a:solidFill>
              <a:srgbClr val="3348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8" name="文本框 27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2088935" y="1075925"/>
            <a:ext cx="1987765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写作背景</a:t>
            </a: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133921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" name="图片 16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53" r="0"/>
          <a:stretch>
            <a:fillRect/>
          </a:stretch>
        </p:blipFill>
        <p:spPr>
          <a:xfrm rot="16200000">
            <a:off x="2667000" y="-2667000"/>
            <a:ext cx="6857999" cy="12192000"/>
          </a:xfrm>
          <a:prstGeom prst="rect">
            <a:avLst/>
          </a:prstGeom>
        </p:spPr>
      </p:pic>
      <p:grpSp>
        <p:nvGrpSpPr>
          <p:cNvPr id="11" name="组合 1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GrpSpPr/>
          <p:nvPr/>
        </p:nvGrpSpPr>
        <p:grpSpPr>
          <a:xfrm>
            <a:off x="11194837" y="4674187"/>
            <a:ext cx="130371" cy="1520893"/>
            <a:chOff x="338379" y="1016994"/>
            <a:chExt cx="130371" cy="1520893"/>
          </a:xfrm>
        </p:grpSpPr>
        <p:sp>
          <p:nvSpPr>
            <p:cNvPr id="7" name="矩形 6"/>
            <p:cNvSpPr/>
            <p:nvPr/>
          </p:nvSpPr>
          <p:spPr>
            <a:xfrm>
              <a:off x="338379" y="1016994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38379" y="1480501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38379" y="1944008"/>
              <a:ext cx="130371" cy="130371"/>
            </a:xfrm>
            <a:prstGeom prst="rect">
              <a:avLst/>
            </a:prstGeom>
            <a:solidFill>
              <a:srgbClr val="899E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38379" y="2407516"/>
              <a:ext cx="130371" cy="130371"/>
            </a:xfrm>
            <a:prstGeom prst="rect">
              <a:avLst/>
            </a:prstGeom>
            <a:solidFill>
              <a:srgbClr val="3348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4857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" name="文本框 19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/>
          <p:cNvSpPr txBox="1"/>
          <p:nvPr/>
        </p:nvSpPr>
        <p:spPr>
          <a:xfrm>
            <a:off x="10825505" y="601912"/>
            <a:ext cx="738664" cy="29604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走近石钟山</a:t>
            </a:r>
          </a:p>
        </p:txBody>
      </p:sp>
      <p:sp>
        <p:nvSpPr>
          <p:cNvPr id="2" name="e7d195523061f1c0" descr="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" hidden="1"/>
          <p:cNvSpPr txBox="1"/>
          <p:nvPr/>
        </p:nvSpPr>
        <p:spPr>
          <a:xfrm>
            <a:off x="-355600" y="1803400"/>
            <a:ext cx="284693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latin typeface="Arial" panose="020b0604020202020204" pitchFamily="34" charset="0"/>
                <a:ea typeface="書體坊顏體㊣" panose="02010600030101010101" pitchFamily="2" charset="-122"/>
                <a:sym typeface="Arial" panose="020b0604020202020204" pitchFamily="34" charset="0"/>
              </a:rPr>
              <a:t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a:t>
            </a:r>
            <a:endParaRPr lang="zh-CN" altLang="en-US" sz="100">
              <a:latin typeface="Arial" panose="020b0604020202020204" pitchFamily="34" charset="0"/>
              <a:ea typeface="書體坊顏體㊣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74EFF99-A8FA-9A41-A6B6-5BAA6B26ACBF}"/>
              </a:ext>
            </a:extLst>
          </p:cNvPr>
          <p:cNvSpPr txBox="1"/>
          <p:nvPr/>
        </p:nvSpPr>
        <p:spPr>
          <a:xfrm>
            <a:off x="704849" y="933124"/>
            <a:ext cx="5391150" cy="4991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石钟山 ，素有“中国千古奇音第一山”之称，位于江西省九江市湖口县城区，长江与鄱阳湖交汇处。</a:t>
            </a:r>
            <a:endParaRPr kumimoji="1" lang="en-US" altLang="zh-CN" sz="240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石钟山海拔</a:t>
            </a:r>
            <a:r>
              <a:rPr kumimoji="1" lang="en-US" altLang="zh-CN" sz="2400">
                <a:latin typeface="FangSong" panose="02010609060101010101" pitchFamily="49" charset="-122"/>
                <a:ea typeface="FangSong" panose="02010609060101010101" pitchFamily="49" charset="-122"/>
              </a:rPr>
              <a:t>61.8</a:t>
            </a:r>
            <a:r>
              <a:rPr kumimoji="1"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米，相对高度约</a:t>
            </a:r>
            <a:r>
              <a:rPr kumimoji="1" lang="en-US" altLang="zh-CN" sz="2400">
                <a:latin typeface="FangSong" panose="02010609060101010101" pitchFamily="49" charset="-122"/>
                <a:ea typeface="FangSong" panose="02010609060101010101" pitchFamily="49" charset="-122"/>
              </a:rPr>
              <a:t>40</a:t>
            </a:r>
            <a:r>
              <a:rPr kumimoji="1"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米左右，面积</a:t>
            </a:r>
            <a:r>
              <a:rPr kumimoji="1" lang="en-US" altLang="zh-CN" sz="2400">
                <a:latin typeface="FangSong" panose="02010609060101010101" pitchFamily="49" charset="-122"/>
                <a:ea typeface="FangSong" panose="02010609060101010101" pitchFamily="49" charset="-122"/>
              </a:rPr>
              <a:t>0.2</a:t>
            </a:r>
            <a:r>
              <a:rPr kumimoji="1"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平方公里。因山石多隙，水石相搏，击出如钟鸣之声而得名。北宋大文学家苏轼曾夜泊山下，他撰写的</a:t>
            </a:r>
            <a:r>
              <a:rPr kumimoji="1" lang="en-US" altLang="zh-CN" sz="2400">
                <a:latin typeface="FangSong" panose="02010609060101010101" pitchFamily="49" charset="-122"/>
                <a:ea typeface="FangSong" panose="02010609060101010101" pitchFamily="49" charset="-122"/>
              </a:rPr>
              <a:t>《</a:t>
            </a:r>
            <a:r>
              <a:rPr kumimoji="1"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石钟山记</a:t>
            </a:r>
            <a:r>
              <a:rPr kumimoji="1" lang="en-US" altLang="zh-CN" sz="2400">
                <a:latin typeface="FangSong" panose="02010609060101010101" pitchFamily="49" charset="-122"/>
                <a:ea typeface="FangSong" panose="02010609060101010101" pitchFamily="49" charset="-122"/>
              </a:rPr>
              <a:t>》</a:t>
            </a:r>
            <a:r>
              <a:rPr kumimoji="1"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闻名天下，与石钟山相得益彰。</a:t>
            </a:r>
          </a:p>
        </p:txBody>
      </p:sp>
    </p:spTree>
    <p:extLst>
      <p:ext uri="{BB962C8B-B14F-4D97-AF65-F5344CB8AC3E}">
        <p14:creationId xmlns:p14="http://schemas.microsoft.com/office/powerpoint/2010/main" val="2437981026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&#65279;<?xml version="1.0" encoding="utf-8" standalone="yes"?><Relationships xmlns="http://schemas.openxmlformats.org/package/2006/relationships"><Relationship Id="rId1" Type="http://schemas.openxmlformats.org/officeDocument/2006/relationships/customXmlProps" Target="itemProps1.xml" /></Relationships>
</file>

<file path=customXml/item1.xml><?xml version="1.0" encoding="utf-8"?>
<e7d195523061f1c0 xmlns="http://e7d195523061f1c0/custom/data/def">
  <_7b1dac89e7d195523061f1c0316ecb71 xmlns="">e7d195523061f1c0092ce48a5fc95870a0687ac45bc8b2caB227BFDC40F9DB2B7A559DE97B8BDC6E716585DDCE188C7BF488BAA08C98985C74A3E1B5E305210FABE6A8AE2A6A8AB67019A6860E9B7AF58A2B57A1C6B8F2C85CB0EAED40C4F82894BC2D39F64AE6627D776777574710C96A2982A5D0BB6553398D7E5F4D6303B11156A917EB4EF75F035612C03AD96E20</_7b1dac89e7d195523061f1c0316ecb71>
</e7d195523061f1c0>
</file>

<file path=customXml/itemProps1.xml><?xml version="1.0" encoding="utf-8"?>
<ds:datastoreItem xmlns:ds="http://schemas.openxmlformats.org/officeDocument/2006/customXml" ds:itemID="{4FBC9FA1-C426-41CE-BD39-922708F0C867}">
  <ds:schemaRefs>
    <ds:schemaRef ds:uri="http://e7d195523061f1c0/custom/data/def"/>
    <ds:schemaRef ds:uri=""/>
  </ds:schemaRefs>
</ds:datastoreItem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497</Paragraphs>
  <Slides>67</Slides>
  <Notes>5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67</vt:i4>
      </vt:variant>
    </vt:vector>
  </HeadingPairs>
  <TitlesOfParts>
    <vt:vector baseType="lpstr" size="81">
      <vt:lpstr>Arial</vt:lpstr>
      <vt:lpstr>Calibri Light</vt:lpstr>
      <vt:lpstr>Calibri</vt:lpstr>
      <vt:lpstr>STLiti</vt:lpstr>
      <vt:lpstr>KaiTi</vt:lpstr>
      <vt:lpstr>FangSong</vt:lpstr>
      <vt:lpstr>書體坊顏體㊣</vt:lpstr>
      <vt:lpstr>SimSun</vt:lpstr>
      <vt:lpstr>Times New Roman</vt:lpstr>
      <vt:lpstr>宋体</vt:lpstr>
      <vt:lpstr>Wingdings</vt:lpstr>
      <vt:lpstr>方正舒体</vt:lpstr>
      <vt:lpstr>黑体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2021-04-23T16:29:04.678</cp:lastPrinted>
  <dcterms:created xsi:type="dcterms:W3CDTF">2021-04-23T16:29:04Z</dcterms:created>
  <dcterms:modified xsi:type="dcterms:W3CDTF">2021-05-17T03:35:54Z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