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574" r:id="rId2"/>
    <p:sldId id="561" r:id="rId3"/>
    <p:sldId id="431" r:id="rId4"/>
    <p:sldId id="437" r:id="rId5"/>
    <p:sldId id="570" r:id="rId6"/>
    <p:sldId id="571" r:id="rId7"/>
    <p:sldId id="572" r:id="rId8"/>
    <p:sldId id="573" r:id="rId9"/>
    <p:sldId id="575" r:id="rId10"/>
    <p:sldId id="576" r:id="rId11"/>
    <p:sldId id="449" r:id="rId12"/>
    <p:sldId id="451" r:id="rId13"/>
    <p:sldId id="453" r:id="rId14"/>
    <p:sldId id="566" r:id="rId15"/>
    <p:sldId id="567" r:id="rId16"/>
    <p:sldId id="553" r:id="rId17"/>
    <p:sldId id="554" r:id="rId18"/>
    <p:sldId id="555" r:id="rId1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幼圆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幼圆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幼圆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幼圆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幼圆" pitchFamily="49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幼圆" pitchFamily="49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幼圆" pitchFamily="49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幼圆" pitchFamily="49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幼圆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0000FF"/>
    <a:srgbClr val="FC2AED"/>
    <a:srgbClr val="1A09F3"/>
    <a:srgbClr val="2EF82E"/>
    <a:srgbClr val="96F4A3"/>
    <a:srgbClr val="F72B47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defRPr sz="1200" b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b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6" name="Rectangle 4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 eaLnBrk="1" hangingPunct="1">
              <a:defRPr sz="1200" b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F266162-DDA3-4738-95A4-AF9CBBC05C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F2AFB8-6B68-46EA-887C-009A18F5D1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19DEE-F686-4130-8040-C9F6DD0356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460BB0-0BD3-4E76-9313-2DD187641B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931B2F-B4EB-4842-9418-323F60ACB8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978DBB-5C15-433A-AC2B-BF5C504E55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990727-25A8-4704-AA8E-81017F90AB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315AA3-9F67-4A9C-B593-53692F9965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3F00C1-47FE-47EA-BB86-1E0FD54DD8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6083D9-73DC-41B8-B993-EF40A9CCA7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EA4F3B-F687-4624-A269-F672BB1F3B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FFC08A-4EA6-4BE3-98A9-6C197C5B5F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单击以编辑母版标题样式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单击以编辑母版文本样式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spcBef>
                <a:spcPct val="50000"/>
              </a:spcBef>
              <a:defRPr sz="1400"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spcBef>
                <a:spcPct val="50000"/>
              </a:spcBef>
              <a:defRPr sz="1400"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50000"/>
              </a:spcBef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55FE962-282D-45C4-A632-6F725D6008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174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 smtClean="0"/>
              <a:t>父进士、子进士，父子皆进士； </a:t>
            </a:r>
            <a:br>
              <a:rPr lang="zh-CN" altLang="en-US" b="1" smtClean="0"/>
            </a:br>
            <a:r>
              <a:rPr lang="zh-CN" altLang="en-US" b="1" smtClean="0"/>
              <a:t>　　</a:t>
            </a:r>
          </a:p>
          <a:p>
            <a:r>
              <a:rPr lang="zh-CN" altLang="en-US" b="1" smtClean="0"/>
              <a:t>婆夫人，媳夫人，婆媳均夫人。 </a:t>
            </a:r>
          </a:p>
          <a:p>
            <a:endParaRPr lang="zh-CN" altLang="en-US" b="1" smtClean="0"/>
          </a:p>
          <a:p>
            <a:endParaRPr lang="zh-CN" altLang="en-US" b="1" smtClean="0"/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971550" y="3933825"/>
            <a:ext cx="7345363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/>
              <a:t>父进土，子进土，父子皆进土； </a:t>
            </a:r>
            <a:br>
              <a:rPr lang="zh-CN" altLang="en-US" sz="3200" b="1"/>
            </a:br>
            <a:r>
              <a:rPr lang="zh-CN" altLang="en-US" sz="3200" b="1"/>
              <a:t>　　</a:t>
            </a:r>
          </a:p>
          <a:p>
            <a:r>
              <a:rPr lang="zh-CN" altLang="en-US" sz="3200" b="1"/>
              <a:t>婆失夫，媳失夫，婆媳均失夫。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1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620688"/>
            <a:ext cx="65527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清明时节雨纷纷，路上行人欲断魂。</a:t>
            </a:r>
            <a:endParaRPr lang="en-US" altLang="zh-CN" sz="3200" dirty="0" smtClean="0"/>
          </a:p>
          <a:p>
            <a:r>
              <a:rPr lang="zh-CN" altLang="en-US" sz="3200" dirty="0" smtClean="0"/>
              <a:t>借问酒家何处有？牧童遥指杏花村。</a:t>
            </a:r>
            <a:endParaRPr lang="en-US" altLang="zh-CN" sz="3200" dirty="0" smtClean="0"/>
          </a:p>
          <a:p>
            <a:r>
              <a:rPr lang="en-US" altLang="zh-CN" sz="3200" dirty="0" smtClean="0"/>
              <a:t>                              ——</a:t>
            </a:r>
            <a:r>
              <a:rPr lang="zh-CN" altLang="en-US" sz="3200" dirty="0" smtClean="0"/>
              <a:t>唐杜牧</a:t>
            </a:r>
            <a:r>
              <a:rPr lang="en-US" altLang="zh-CN" sz="3200" dirty="0" smtClean="0"/>
              <a:t>《</a:t>
            </a:r>
            <a:r>
              <a:rPr lang="zh-CN" altLang="en-US" sz="3200" dirty="0" smtClean="0"/>
              <a:t>清明</a:t>
            </a:r>
            <a:r>
              <a:rPr lang="en-US" altLang="zh-CN" sz="3200" dirty="0" smtClean="0"/>
              <a:t>》</a:t>
            </a:r>
            <a:endParaRPr lang="zh-CN" alt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827584" y="2924944"/>
            <a:ext cx="68407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时节雨纷纷，行人欲断魂。</a:t>
            </a:r>
            <a:endParaRPr lang="en-US" altLang="zh-CN" sz="3200" dirty="0" smtClean="0"/>
          </a:p>
          <a:p>
            <a:r>
              <a:rPr lang="zh-CN" altLang="en-US" sz="3200" dirty="0" smtClean="0"/>
              <a:t>酒家何处有？遥指杏花村。</a:t>
            </a:r>
            <a:endParaRPr lang="en-US" altLang="zh-CN" sz="3200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WordArt 7"/>
          <p:cNvSpPr>
            <a:spLocks noTextEdit="1"/>
          </p:cNvSpPr>
          <p:nvPr/>
        </p:nvSpPr>
        <p:spPr bwMode="auto">
          <a:xfrm>
            <a:off x="1643063" y="2000250"/>
            <a:ext cx="5500687" cy="242887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12"/>
              </a:avLst>
            </a:prstTxWarp>
          </a:bodyPr>
          <a:lstStyle/>
          <a:p>
            <a:pPr algn="ctr"/>
            <a:r>
              <a:rPr lang="zh-CN" altLang="en-US" sz="40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C2AED"/>
                </a:solidFill>
                <a:latin typeface="宋体"/>
                <a:ea typeface="宋体"/>
              </a:rPr>
              <a:t>我们也来咬文嚼字</a:t>
            </a:r>
          </a:p>
        </p:txBody>
      </p:sp>
      <p:sp>
        <p:nvSpPr>
          <p:cNvPr id="22530" name="WordArt 9"/>
          <p:cNvSpPr>
            <a:spLocks noTextEdit="1"/>
          </p:cNvSpPr>
          <p:nvPr/>
        </p:nvSpPr>
        <p:spPr bwMode="auto">
          <a:xfrm>
            <a:off x="2971800" y="1295400"/>
            <a:ext cx="1714500" cy="12636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endParaRPr lang="zh-CN" altLang="en-US" sz="4400" b="1" i="1" kern="1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22531" name="Text Box 10"/>
          <p:cNvSpPr txBox="1">
            <a:spLocks noChangeArrowheads="1"/>
          </p:cNvSpPr>
          <p:nvPr/>
        </p:nvSpPr>
        <p:spPr bwMode="auto">
          <a:xfrm>
            <a:off x="1116013" y="3860800"/>
            <a:ext cx="76549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 eaLnBrk="0" hangingPunct="0">
              <a:spcBef>
                <a:spcPct val="50000"/>
              </a:spcBef>
            </a:pPr>
            <a:r>
              <a:rPr lang="zh-CN" altLang="en-US" sz="6000" b="1">
                <a:solidFill>
                  <a:srgbClr val="FF0000"/>
                </a:solidFill>
              </a:rPr>
              <a:t>学习“炼字”的方法。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4" name="Text Box 4"/>
          <p:cNvSpPr txBox="1">
            <a:spLocks noChangeArrowheads="1"/>
          </p:cNvSpPr>
          <p:nvPr/>
        </p:nvSpPr>
        <p:spPr bwMode="auto">
          <a:xfrm>
            <a:off x="357188" y="928688"/>
            <a:ext cx="5867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语文“炼字”三步曲</a:t>
            </a:r>
            <a:r>
              <a:rPr lang="en-US" altLang="zh-CN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: </a:t>
            </a:r>
          </a:p>
        </p:txBody>
      </p:sp>
      <p:sp>
        <p:nvSpPr>
          <p:cNvPr id="76805" name="Text Box 5"/>
          <p:cNvSpPr txBox="1">
            <a:spLocks noChangeArrowheads="1"/>
          </p:cNvSpPr>
          <p:nvPr/>
        </p:nvSpPr>
        <p:spPr bwMode="auto">
          <a:xfrm>
            <a:off x="0" y="1700213"/>
            <a:ext cx="9144000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0" hangingPunct="0"/>
            <a:r>
              <a:rPr lang="zh-CN" altLang="en-US" sz="3200" b="1">
                <a:latin typeface="黑体" pitchFamily="2" charset="-122"/>
                <a:ea typeface="黑体" pitchFamily="2" charset="-122"/>
              </a:rPr>
              <a:t>第一步，</a:t>
            </a:r>
            <a:r>
              <a:rPr lang="zh-CN" altLang="en-US" sz="3200" b="1">
                <a:solidFill>
                  <a:srgbClr val="1A09F3"/>
                </a:solidFill>
                <a:latin typeface="黑体" pitchFamily="2" charset="-122"/>
                <a:ea typeface="黑体" pitchFamily="2" charset="-122"/>
              </a:rPr>
              <a:t>释字意。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解释该字在句中的含义，或指出这个字特殊的语法现象或修辞手法。</a:t>
            </a:r>
          </a:p>
          <a:p>
            <a:pPr marL="342900" indent="-342900" eaLnBrk="0" hangingPunct="0"/>
            <a:r>
              <a:rPr lang="zh-CN" altLang="en-US" sz="3200" b="1">
                <a:latin typeface="黑体" pitchFamily="2" charset="-122"/>
                <a:ea typeface="黑体" pitchFamily="2" charset="-122"/>
              </a:rPr>
              <a:t>                                      </a:t>
            </a:r>
          </a:p>
          <a:p>
            <a:pPr marL="342900" indent="-342900" eaLnBrk="0" hangingPunct="0"/>
            <a:r>
              <a:rPr lang="zh-CN" altLang="en-US" sz="3200" b="1">
                <a:latin typeface="黑体" pitchFamily="2" charset="-122"/>
                <a:ea typeface="黑体" pitchFamily="2" charset="-122"/>
              </a:rPr>
              <a:t>第二步，</a:t>
            </a:r>
            <a:r>
              <a:rPr lang="zh-CN" altLang="en-US" sz="3200" b="1">
                <a:solidFill>
                  <a:srgbClr val="1A09F3"/>
                </a:solidFill>
                <a:latin typeface="黑体" pitchFamily="2" charset="-122"/>
                <a:ea typeface="黑体" pitchFamily="2" charset="-122"/>
              </a:rPr>
              <a:t>绘景象。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展开联想，把该字放入原句中描述景象； </a:t>
            </a:r>
          </a:p>
          <a:p>
            <a:pPr marL="342900" indent="-342900" eaLnBrk="0" hangingPunct="0"/>
            <a:r>
              <a:rPr lang="zh-CN" altLang="en-US" sz="3200" b="1">
                <a:latin typeface="黑体" pitchFamily="2" charset="-122"/>
                <a:ea typeface="黑体" pitchFamily="2" charset="-122"/>
              </a:rPr>
              <a:t>                            </a:t>
            </a:r>
          </a:p>
          <a:p>
            <a:pPr marL="342900" indent="-342900" eaLnBrk="0" hangingPunct="0"/>
            <a:r>
              <a:rPr lang="zh-CN" altLang="en-US" sz="3200" b="1">
                <a:latin typeface="黑体" pitchFamily="2" charset="-122"/>
                <a:ea typeface="黑体" pitchFamily="2" charset="-122"/>
              </a:rPr>
              <a:t>第三步，</a:t>
            </a:r>
            <a:r>
              <a:rPr lang="zh-CN" altLang="en-US" sz="3200" b="1">
                <a:solidFill>
                  <a:srgbClr val="1A09F3"/>
                </a:solidFill>
                <a:latin typeface="黑体" pitchFamily="2" charset="-122"/>
                <a:ea typeface="黑体" pitchFamily="2" charset="-122"/>
              </a:rPr>
              <a:t>析作用。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点出该字烘托了怎样的意境，表达了怎样的感情，或有什么艺术效果。 </a:t>
            </a:r>
          </a:p>
        </p:txBody>
      </p:sp>
      <p:sp>
        <p:nvSpPr>
          <p:cNvPr id="23555" name="WordArt 6"/>
          <p:cNvSpPr>
            <a:spLocks noTextEdit="1"/>
          </p:cNvSpPr>
          <p:nvPr/>
        </p:nvSpPr>
        <p:spPr bwMode="auto">
          <a:xfrm>
            <a:off x="2438400" y="457200"/>
            <a:ext cx="2476500" cy="6096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12"/>
              </a:avLst>
            </a:prstTxWarp>
          </a:bodyPr>
          <a:lstStyle/>
          <a:p>
            <a:pPr algn="ctr"/>
            <a:r>
              <a:rPr lang="zh-CN" altLang="en-US" sz="48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怎么做？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6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68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8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68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68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68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68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16" name="Rectangle 16"/>
          <p:cNvSpPr>
            <a:spLocks noChangeArrowheads="1"/>
          </p:cNvSpPr>
          <p:nvPr/>
        </p:nvSpPr>
        <p:spPr bwMode="auto">
          <a:xfrm>
            <a:off x="0" y="0"/>
            <a:ext cx="9144000" cy="289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 eaLnBrk="0" hangingPunct="0"/>
            <a:r>
              <a:rPr lang="zh-CN" altLang="en-US" sz="44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南 浦 别</a:t>
            </a:r>
            <a:r>
              <a:rPr lang="zh-CN" altLang="en-US" sz="4400" b="1">
                <a:latin typeface="黑体" pitchFamily="2" charset="-122"/>
                <a:ea typeface="黑体" pitchFamily="2" charset="-122"/>
              </a:rPr>
              <a:t>  </a:t>
            </a:r>
            <a:r>
              <a:rPr lang="zh-CN" altLang="en-US" sz="44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白居易</a:t>
            </a:r>
            <a:endParaRPr lang="zh-CN" altLang="en-US" sz="4400" b="1">
              <a:latin typeface="黑体" pitchFamily="2" charset="-122"/>
              <a:ea typeface="黑体" pitchFamily="2" charset="-122"/>
            </a:endParaRPr>
          </a:p>
          <a:p>
            <a:pPr marL="342900" indent="-342900" algn="ctr" eaLnBrk="0" hangingPunct="0"/>
            <a:r>
              <a:rPr lang="zh-CN" altLang="en-US" sz="44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南浦凄凄别，西风袅袅秋。</a:t>
            </a:r>
            <a:endParaRPr lang="zh-CN" altLang="en-US" sz="4400" b="1">
              <a:latin typeface="黑体" pitchFamily="2" charset="-122"/>
              <a:ea typeface="黑体" pitchFamily="2" charset="-122"/>
            </a:endParaRPr>
          </a:p>
          <a:p>
            <a:pPr marL="342900" indent="-342900" algn="ctr" eaLnBrk="0" hangingPunct="0"/>
            <a:r>
              <a:rPr lang="zh-CN" altLang="en-US" sz="44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一</a:t>
            </a:r>
            <a:r>
              <a:rPr lang="zh-CN" altLang="en-US" sz="4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看</a:t>
            </a:r>
            <a:r>
              <a:rPr lang="zh-CN" altLang="en-US" sz="44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肠一断，好去莫回头。</a:t>
            </a:r>
            <a:endParaRPr lang="zh-CN" altLang="en-US" sz="4400" b="1">
              <a:latin typeface="黑体" pitchFamily="2" charset="-122"/>
              <a:ea typeface="黑体" pitchFamily="2" charset="-122"/>
            </a:endParaRPr>
          </a:p>
          <a:p>
            <a:pPr marL="342900" indent="-342900" algn="ctr" eaLnBrk="0" hangingPunct="0"/>
            <a:endParaRPr lang="zh-CN" altLang="en-US" b="1">
              <a:latin typeface="黑体" pitchFamily="2" charset="-122"/>
              <a:ea typeface="黑体" pitchFamily="2" charset="-122"/>
            </a:endParaRPr>
          </a:p>
          <a:p>
            <a:pPr marL="342900" indent="-342900" algn="ctr" eaLnBrk="0" hangingPunct="0"/>
            <a:r>
              <a:rPr lang="zh-CN" altLang="en-US" sz="28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   </a:t>
            </a:r>
          </a:p>
        </p:txBody>
      </p:sp>
      <p:sp>
        <p:nvSpPr>
          <p:cNvPr id="64515" name="Text Box 19"/>
          <p:cNvSpPr txBox="1">
            <a:spLocks noChangeArrowheads="1"/>
          </p:cNvSpPr>
          <p:nvPr/>
        </p:nvSpPr>
        <p:spPr bwMode="auto">
          <a:xfrm>
            <a:off x="0" y="2060575"/>
            <a:ext cx="9144000" cy="12001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0" hangingPunct="0"/>
            <a:r>
              <a:rPr lang="en-US" altLang="zh-CN" b="1"/>
              <a:t>   </a:t>
            </a:r>
            <a:r>
              <a:rPr lang="zh-CN" altLang="en-US" sz="3600" b="1">
                <a:ea typeface="黑体" pitchFamily="2" charset="-122"/>
              </a:rPr>
              <a:t>前人认为，</a:t>
            </a:r>
            <a:r>
              <a:rPr lang="zh-CN" altLang="en-US" sz="36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“看”</a:t>
            </a:r>
            <a:r>
              <a:rPr lang="zh-CN" altLang="en-US" sz="3600" b="1">
                <a:ea typeface="黑体" pitchFamily="2" charset="-122"/>
              </a:rPr>
              <a:t>字看似平常，实际上非常传神。你同意这种说法吗？为什么？</a:t>
            </a:r>
            <a:endParaRPr lang="zh-CN" altLang="en-US" sz="3600">
              <a:ea typeface="黑体" pitchFamily="2" charset="-122"/>
            </a:endParaRPr>
          </a:p>
        </p:txBody>
      </p:sp>
      <p:sp>
        <p:nvSpPr>
          <p:cNvPr id="64518" name="Text Box 37"/>
          <p:cNvSpPr txBox="1">
            <a:spLocks noChangeArrowheads="1"/>
          </p:cNvSpPr>
          <p:nvPr/>
        </p:nvSpPr>
        <p:spPr bwMode="auto">
          <a:xfrm>
            <a:off x="0" y="3573463"/>
            <a:ext cx="9144000" cy="30257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0" hangingPunct="0"/>
            <a:r>
              <a:rPr lang="zh-CN" altLang="en-US"/>
              <a:t>      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同意。看，</a:t>
            </a:r>
            <a:r>
              <a:rPr lang="zh-CN" altLang="en-US" sz="3200" b="1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在诗中指回望。</a:t>
            </a:r>
          </a:p>
          <a:p>
            <a:pPr marL="342900" indent="-342900" eaLnBrk="0" hangingPunct="0"/>
            <a:r>
              <a:rPr lang="zh-CN" altLang="en-US" sz="3200" b="1">
                <a:latin typeface="黑体" pitchFamily="2" charset="-122"/>
                <a:ea typeface="黑体" pitchFamily="2" charset="-122"/>
              </a:rPr>
              <a:t>  </a:t>
            </a:r>
            <a:r>
              <a:rPr lang="zh-CN" altLang="en-US" sz="3200" b="1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离人孤独地走了，还频频回望，每一次回望，都令自己肝肠寸断。</a:t>
            </a:r>
          </a:p>
          <a:p>
            <a:pPr marL="342900" indent="-342900" eaLnBrk="0" hangingPunct="0"/>
            <a:r>
              <a:rPr lang="zh-CN" altLang="en-US" sz="3200" b="1">
                <a:latin typeface="黑体" pitchFamily="2" charset="-122"/>
                <a:ea typeface="黑体" pitchFamily="2" charset="-122"/>
              </a:rPr>
              <a:t>  塑造了抒情主人公</a:t>
            </a:r>
            <a:r>
              <a:rPr lang="zh-CN" altLang="en-US" sz="3200" b="1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泪眼朦胧，想看又不敢看的形象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。只一“看”字，就淋漓尽致地</a:t>
            </a:r>
            <a:r>
              <a:rPr lang="zh-CN" altLang="en-US" sz="3200" b="1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表现了离别的酸楚。</a:t>
            </a:r>
            <a:r>
              <a:rPr lang="zh-CN" altLang="en-US" sz="320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4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4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45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45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45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45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6" grpId="0"/>
      <p:bldP spid="645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5602" name="Rectangle 3"/>
          <p:cNvSpPr>
            <a:spLocks noGrp="1"/>
          </p:cNvSpPr>
          <p:nvPr>
            <p:ph type="body" idx="1"/>
          </p:nvPr>
        </p:nvSpPr>
        <p:spPr>
          <a:xfrm>
            <a:off x="539750" y="476250"/>
            <a:ext cx="8208963" cy="60483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800" b="1" smtClean="0"/>
              <a:t>（</a:t>
            </a:r>
            <a:r>
              <a:rPr lang="en-US" altLang="zh-CN" sz="2800" b="1" smtClean="0"/>
              <a:t>2016</a:t>
            </a:r>
            <a:r>
              <a:rPr lang="zh-CN" altLang="en-US" sz="2800" b="1" smtClean="0"/>
              <a:t>年高考全国卷</a:t>
            </a:r>
            <a:r>
              <a:rPr lang="en-US" altLang="zh-CN" sz="2800" b="1" smtClean="0"/>
              <a:t>3</a:t>
            </a:r>
            <a:r>
              <a:rPr lang="zh-CN" altLang="en-US" sz="2800" b="1" smtClean="0"/>
              <a:t>）阅读下面的宋诗，完成</a:t>
            </a:r>
            <a:r>
              <a:rPr lang="en-US" altLang="zh-CN" sz="2800" b="1" smtClean="0"/>
              <a:t>8</a:t>
            </a:r>
            <a:r>
              <a:rPr lang="zh-CN" altLang="en-US" sz="2800" b="1" smtClean="0"/>
              <a:t>～</a:t>
            </a:r>
            <a:r>
              <a:rPr lang="en-US" altLang="zh-CN" sz="2800" b="1" smtClean="0"/>
              <a:t>9</a:t>
            </a:r>
            <a:r>
              <a:rPr lang="zh-CN" altLang="en-US" sz="2800" b="1" smtClean="0"/>
              <a:t>题。</a:t>
            </a:r>
          </a:p>
          <a:p>
            <a:pPr>
              <a:lnSpc>
                <a:spcPct val="90000"/>
              </a:lnSpc>
            </a:pPr>
            <a:r>
              <a:rPr lang="zh-CN" altLang="en-US" sz="2800" smtClean="0"/>
              <a:t>                </a:t>
            </a:r>
            <a:r>
              <a:rPr lang="zh-CN" altLang="en-US" sz="2800" b="1" smtClean="0"/>
              <a:t>    内宴奉诏作   曹翰①</a:t>
            </a:r>
          </a:p>
          <a:p>
            <a:pPr>
              <a:lnSpc>
                <a:spcPct val="90000"/>
              </a:lnSpc>
            </a:pPr>
            <a:r>
              <a:rPr lang="zh-CN" altLang="en-US" sz="2800" b="1" smtClean="0"/>
              <a:t>              三十年前学六韬②，英名常得预时髦③。</a:t>
            </a:r>
          </a:p>
          <a:p>
            <a:pPr>
              <a:lnSpc>
                <a:spcPct val="90000"/>
              </a:lnSpc>
            </a:pPr>
            <a:r>
              <a:rPr lang="zh-CN" altLang="en-US" sz="2800" b="1" smtClean="0"/>
              <a:t>              曾因国难披金甲，不为家贫卖宝刀。</a:t>
            </a:r>
          </a:p>
          <a:p>
            <a:pPr>
              <a:lnSpc>
                <a:spcPct val="90000"/>
              </a:lnSpc>
            </a:pPr>
            <a:r>
              <a:rPr lang="zh-CN" altLang="en-US" sz="2800" b="1" smtClean="0"/>
              <a:t>              臂健尚嫌弓力软，眼明犹识阵云高④。</a:t>
            </a:r>
          </a:p>
          <a:p>
            <a:pPr>
              <a:lnSpc>
                <a:spcPct val="90000"/>
              </a:lnSpc>
            </a:pPr>
            <a:r>
              <a:rPr lang="zh-CN" altLang="en-US" sz="2800" b="1" smtClean="0"/>
              <a:t>              庭前昨夜秋风起，羞见盘花旧战袍。</a:t>
            </a:r>
          </a:p>
          <a:p>
            <a:pPr>
              <a:lnSpc>
                <a:spcPct val="90000"/>
              </a:lnSpc>
            </a:pPr>
            <a:r>
              <a:rPr lang="en-US" altLang="zh-CN" sz="2800" b="1" smtClean="0"/>
              <a:t>【</a:t>
            </a:r>
            <a:r>
              <a:rPr lang="zh-CN" altLang="en-US" sz="2800" b="1" smtClean="0"/>
              <a:t>注</a:t>
            </a:r>
            <a:r>
              <a:rPr lang="en-US" altLang="zh-CN" sz="2800" b="1" smtClean="0"/>
              <a:t>】①</a:t>
            </a:r>
            <a:r>
              <a:rPr lang="zh-CN" altLang="en-US" sz="2800" b="1" smtClean="0"/>
              <a:t>曹翰（</a:t>
            </a:r>
            <a:r>
              <a:rPr lang="en-US" altLang="zh-CN" sz="2800" b="1" smtClean="0"/>
              <a:t>923</a:t>
            </a:r>
            <a:r>
              <a:rPr lang="zh-CN" altLang="en-US" sz="2800" b="1" smtClean="0"/>
              <a:t>～</a:t>
            </a:r>
            <a:r>
              <a:rPr lang="en-US" altLang="zh-CN" sz="2800" b="1" smtClean="0"/>
              <a:t>992</a:t>
            </a:r>
            <a:r>
              <a:rPr lang="zh-CN" altLang="en-US" sz="2800" b="1" smtClean="0"/>
              <a:t>），宋初名将，  ②六韬：古代兵书。  ③时髦：指当代俊杰。  ④阵云：战争中的云气，这里有站阵之意。</a:t>
            </a:r>
          </a:p>
          <a:p>
            <a:pPr>
              <a:lnSpc>
                <a:spcPct val="90000"/>
              </a:lnSpc>
            </a:pPr>
            <a:r>
              <a:rPr lang="en-US" altLang="zh-CN" sz="2800" b="1" smtClean="0"/>
              <a:t>8.</a:t>
            </a:r>
            <a:r>
              <a:rPr lang="zh-CN" altLang="en-US" sz="2800" b="1" smtClean="0"/>
              <a:t>诗的颈联又作“臂弱尚嫌弓力软，眼昏犹识阵云高”，你认为哪一种比较好？为什么？请简要分析。（</a:t>
            </a:r>
            <a:r>
              <a:rPr lang="en-US" altLang="zh-CN" sz="2800" b="1" smtClean="0"/>
              <a:t>5</a:t>
            </a:r>
            <a:r>
              <a:rPr lang="zh-CN" altLang="en-US" sz="2800" b="1" smtClean="0"/>
              <a:t>分）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6626" name="Rectangle 3"/>
          <p:cNvSpPr>
            <a:spLocks noGrp="1"/>
          </p:cNvSpPr>
          <p:nvPr>
            <p:ph type="body" idx="1"/>
          </p:nvPr>
        </p:nvSpPr>
        <p:spPr>
          <a:xfrm>
            <a:off x="323850" y="476250"/>
            <a:ext cx="8424863" cy="5761038"/>
          </a:xfrm>
        </p:spPr>
        <p:txBody>
          <a:bodyPr/>
          <a:lstStyle/>
          <a:p>
            <a:r>
              <a:rPr lang="zh-CN" altLang="en-US" b="1" smtClean="0"/>
              <a:t>参考答案：观点一：作“弱”“昏”好  </a:t>
            </a:r>
            <a:r>
              <a:rPr lang="zh-CN" altLang="en-US" smtClean="0"/>
              <a:t> </a:t>
            </a:r>
          </a:p>
          <a:p>
            <a:r>
              <a:rPr lang="zh-CN" altLang="en-US" b="1" smtClean="0"/>
              <a:t>①“臂弱”“眼昏”表明作者承认自己已年老体衰的客观现实，但强调即便如此，也还是能够冲锋陷阵；②更强烈地表现出作者只要一息尚存，就不忘杀敌报国的刚毅精神。  </a:t>
            </a:r>
          </a:p>
          <a:p>
            <a:r>
              <a:rPr lang="zh-CN" altLang="en-US" b="1" smtClean="0"/>
              <a:t>观点二：作“健”“明”好</a:t>
            </a:r>
          </a:p>
          <a:p>
            <a:r>
              <a:rPr lang="zh-CN" altLang="en-US" b="1" smtClean="0"/>
              <a:t>①“臂健”“眼明”表明作者认为虽然岁月流逝，但身体依然强健，当然还可以冲锋陷阵，为国驱驰；②表现作者心存随时准备杀敌报国的坚定信念，而忘记自己老之将至。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6" descr="BAN_06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575" y="188913"/>
            <a:ext cx="3455988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611188" y="1255713"/>
            <a:ext cx="7993062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  <a:spcBef>
                <a:spcPct val="50000"/>
              </a:spcBef>
            </a:pPr>
            <a:r>
              <a:rPr lang="zh-CN" altLang="en-US" sz="3600">
                <a:latin typeface="华文中宋"/>
                <a:ea typeface="华文中宋"/>
                <a:cs typeface="华文中宋"/>
              </a:rPr>
              <a:t>   请根据特定的情景增加词语，使下面的文字表现出特定的内容。</a:t>
            </a:r>
          </a:p>
          <a:p>
            <a:pPr algn="ctr" eaLnBrk="0" hangingPunct="0">
              <a:lnSpc>
                <a:spcPct val="110000"/>
              </a:lnSpc>
              <a:spcBef>
                <a:spcPct val="50000"/>
              </a:spcBef>
            </a:pPr>
            <a:r>
              <a:rPr lang="zh-CN" altLang="en-US" sz="3600">
                <a:solidFill>
                  <a:srgbClr val="FF3300"/>
                </a:solidFill>
                <a:latin typeface="华文中宋"/>
                <a:ea typeface="华文中宋"/>
                <a:cs typeface="华文中宋"/>
              </a:rPr>
              <a:t>   </a:t>
            </a:r>
            <a:r>
              <a:rPr lang="zh-CN" altLang="en-US" sz="3600">
                <a:solidFill>
                  <a:schemeClr val="accent2"/>
                </a:solidFill>
                <a:latin typeface="华文中宋"/>
                <a:ea typeface="华文中宋"/>
                <a:cs typeface="华文中宋"/>
              </a:rPr>
              <a:t>早晨，太阳发出光芒，树上的鸟儿鸣叫着，树下的溪水流向远方。</a:t>
            </a:r>
          </a:p>
        </p:txBody>
      </p:sp>
      <p:sp>
        <p:nvSpPr>
          <p:cNvPr id="27651" name="Text Box 4"/>
          <p:cNvSpPr txBox="1">
            <a:spLocks noChangeArrowheads="1"/>
          </p:cNvSpPr>
          <p:nvPr/>
        </p:nvSpPr>
        <p:spPr bwMode="auto">
          <a:xfrm>
            <a:off x="3492500" y="260350"/>
            <a:ext cx="49530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4800">
                <a:ea typeface="华文中宋"/>
                <a:cs typeface="华文中宋"/>
              </a:rPr>
              <a:t>实战训练</a:t>
            </a:r>
          </a:p>
        </p:txBody>
      </p:sp>
      <p:pic>
        <p:nvPicPr>
          <p:cNvPr id="27652" name="Picture 5" descr="j019237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063" y="4149725"/>
            <a:ext cx="2986087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1029"/>
          <p:cNvSpPr txBox="1">
            <a:spLocks noChangeArrowheads="1"/>
          </p:cNvSpPr>
          <p:nvPr/>
        </p:nvSpPr>
        <p:spPr bwMode="auto">
          <a:xfrm>
            <a:off x="395288" y="765175"/>
            <a:ext cx="8504237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600">
                <a:latin typeface="Arial" charset="0"/>
                <a:ea typeface="华文中宋"/>
                <a:cs typeface="华文中宋"/>
              </a:rPr>
              <a:t>       [1]要求扩展后的句子要抒发主人公欢快的心情。</a:t>
            </a:r>
          </a:p>
        </p:txBody>
      </p:sp>
      <p:sp>
        <p:nvSpPr>
          <p:cNvPr id="43011" name="Text Box 1030"/>
          <p:cNvSpPr txBox="1">
            <a:spLocks noChangeArrowheads="1"/>
          </p:cNvSpPr>
          <p:nvPr/>
        </p:nvSpPr>
        <p:spPr bwMode="auto">
          <a:xfrm>
            <a:off x="395288" y="1916113"/>
            <a:ext cx="8208962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>
                <a:ea typeface="华文中宋"/>
                <a:cs typeface="华文中宋"/>
              </a:rPr>
              <a:t>　　早晨，</a:t>
            </a:r>
            <a:r>
              <a:rPr lang="zh-CN" altLang="en-US">
                <a:solidFill>
                  <a:srgbClr val="FF0000"/>
                </a:solidFill>
                <a:ea typeface="华文中宋"/>
                <a:cs typeface="华文中宋"/>
              </a:rPr>
              <a:t>温暖的</a:t>
            </a:r>
            <a:r>
              <a:rPr lang="zh-CN" altLang="en-US">
                <a:ea typeface="华文中宋"/>
                <a:cs typeface="华文中宋"/>
              </a:rPr>
              <a:t>太阳发出</a:t>
            </a:r>
            <a:r>
              <a:rPr lang="zh-CN" altLang="en-US">
                <a:solidFill>
                  <a:srgbClr val="FF0000"/>
                </a:solidFill>
                <a:ea typeface="华文中宋"/>
                <a:cs typeface="华文中宋"/>
              </a:rPr>
              <a:t>金色的</a:t>
            </a:r>
            <a:r>
              <a:rPr lang="zh-CN" altLang="en-US">
                <a:ea typeface="华文中宋"/>
                <a:cs typeface="华文中宋"/>
              </a:rPr>
              <a:t>光芒，</a:t>
            </a:r>
            <a:r>
              <a:rPr lang="zh-CN" altLang="en-US">
                <a:solidFill>
                  <a:srgbClr val="FF0000"/>
                </a:solidFill>
                <a:ea typeface="华文中宋"/>
                <a:cs typeface="华文中宋"/>
              </a:rPr>
              <a:t>茂密的</a:t>
            </a:r>
            <a:r>
              <a:rPr lang="zh-CN" altLang="en-US">
                <a:ea typeface="华文中宋"/>
                <a:cs typeface="华文中宋"/>
              </a:rPr>
              <a:t>树上</a:t>
            </a:r>
            <a:r>
              <a:rPr lang="zh-CN" altLang="en-US">
                <a:solidFill>
                  <a:srgbClr val="FF0000"/>
                </a:solidFill>
                <a:ea typeface="华文中宋"/>
                <a:cs typeface="华文中宋"/>
              </a:rPr>
              <a:t>有几只可爱的</a:t>
            </a:r>
            <a:r>
              <a:rPr lang="zh-CN" altLang="en-US">
                <a:ea typeface="华文中宋"/>
                <a:cs typeface="华文中宋"/>
              </a:rPr>
              <a:t>鸟儿</a:t>
            </a:r>
            <a:r>
              <a:rPr lang="zh-CN" altLang="en-US">
                <a:solidFill>
                  <a:srgbClr val="FF0000"/>
                </a:solidFill>
                <a:ea typeface="华文中宋"/>
                <a:cs typeface="华文中宋"/>
              </a:rPr>
              <a:t>清脆地</a:t>
            </a:r>
            <a:r>
              <a:rPr lang="zh-CN" altLang="en-US">
                <a:ea typeface="华文中宋"/>
                <a:cs typeface="华文中宋"/>
              </a:rPr>
              <a:t>鸣叫着，树下</a:t>
            </a:r>
            <a:r>
              <a:rPr lang="zh-CN" altLang="en-US">
                <a:solidFill>
                  <a:srgbClr val="FF0000"/>
                </a:solidFill>
                <a:ea typeface="华文中宋"/>
                <a:cs typeface="华文中宋"/>
              </a:rPr>
              <a:t>清澈的</a:t>
            </a:r>
            <a:r>
              <a:rPr lang="zh-CN" altLang="en-US">
                <a:ea typeface="华文中宋"/>
                <a:cs typeface="华文中宋"/>
              </a:rPr>
              <a:t>流水</a:t>
            </a:r>
            <a:r>
              <a:rPr lang="zh-CN" altLang="en-US">
                <a:solidFill>
                  <a:srgbClr val="FF0000"/>
                </a:solidFill>
                <a:ea typeface="华文中宋"/>
                <a:cs typeface="华文中宋"/>
              </a:rPr>
              <a:t>欢快地</a:t>
            </a:r>
            <a:r>
              <a:rPr lang="zh-CN" altLang="en-US">
                <a:ea typeface="华文中宋"/>
                <a:cs typeface="华文中宋"/>
              </a:rPr>
              <a:t>流向远方。</a:t>
            </a:r>
          </a:p>
        </p:txBody>
      </p:sp>
      <p:sp>
        <p:nvSpPr>
          <p:cNvPr id="43012" name="Text Box 1031"/>
          <p:cNvSpPr txBox="1">
            <a:spLocks noChangeArrowheads="1"/>
          </p:cNvSpPr>
          <p:nvPr/>
        </p:nvSpPr>
        <p:spPr bwMode="auto">
          <a:xfrm>
            <a:off x="395288" y="3429000"/>
            <a:ext cx="842486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>
                <a:ea typeface="华文中宋"/>
                <a:cs typeface="华文中宋"/>
              </a:rPr>
              <a:t>　　早晨，太阳发出</a:t>
            </a:r>
            <a:r>
              <a:rPr lang="zh-CN" altLang="en-US">
                <a:solidFill>
                  <a:srgbClr val="FF0000"/>
                </a:solidFill>
                <a:ea typeface="华文中宋"/>
                <a:cs typeface="华文中宋"/>
              </a:rPr>
              <a:t>柔和的</a:t>
            </a:r>
            <a:r>
              <a:rPr lang="zh-CN" altLang="en-US">
                <a:ea typeface="华文中宋"/>
                <a:cs typeface="华文中宋"/>
              </a:rPr>
              <a:t>光芒，树上的鸟儿</a:t>
            </a:r>
            <a:r>
              <a:rPr lang="zh-CN" altLang="en-US">
                <a:solidFill>
                  <a:srgbClr val="FF0000"/>
                </a:solidFill>
                <a:ea typeface="华文中宋"/>
                <a:cs typeface="华文中宋"/>
              </a:rPr>
              <a:t>欢快地</a:t>
            </a:r>
            <a:r>
              <a:rPr lang="zh-CN" altLang="en-US">
                <a:ea typeface="华文中宋"/>
                <a:cs typeface="华文中宋"/>
              </a:rPr>
              <a:t>鸣叫着，树下的流水</a:t>
            </a:r>
            <a:r>
              <a:rPr lang="zh-CN" altLang="en-US">
                <a:solidFill>
                  <a:srgbClr val="FF0000"/>
                </a:solidFill>
                <a:ea typeface="华文中宋"/>
                <a:cs typeface="华文中宋"/>
              </a:rPr>
              <a:t>叮叮当当奏着乐曲</a:t>
            </a:r>
            <a:r>
              <a:rPr lang="zh-CN" altLang="en-US">
                <a:ea typeface="华文中宋"/>
                <a:cs typeface="华文中宋"/>
              </a:rPr>
              <a:t>流向远方。</a:t>
            </a:r>
          </a:p>
        </p:txBody>
      </p:sp>
      <p:sp>
        <p:nvSpPr>
          <p:cNvPr id="43013" name="Text Box 1032"/>
          <p:cNvSpPr txBox="1">
            <a:spLocks noChangeArrowheads="1"/>
          </p:cNvSpPr>
          <p:nvPr/>
        </p:nvSpPr>
        <p:spPr bwMode="auto">
          <a:xfrm>
            <a:off x="395288" y="4656138"/>
            <a:ext cx="8424862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>
                <a:ea typeface="华文中宋"/>
                <a:cs typeface="华文中宋"/>
              </a:rPr>
              <a:t>　　早晨，</a:t>
            </a:r>
            <a:r>
              <a:rPr lang="zh-CN" altLang="en-US">
                <a:solidFill>
                  <a:srgbClr val="FF0000"/>
                </a:solidFill>
                <a:ea typeface="华文中宋"/>
                <a:cs typeface="华文中宋"/>
              </a:rPr>
              <a:t>微风习习，暖融融的</a:t>
            </a:r>
            <a:r>
              <a:rPr lang="zh-CN" altLang="en-US">
                <a:ea typeface="华文中宋"/>
                <a:cs typeface="华文中宋"/>
              </a:rPr>
              <a:t>太阳发出</a:t>
            </a:r>
            <a:r>
              <a:rPr lang="zh-CN" altLang="en-US">
                <a:solidFill>
                  <a:srgbClr val="FF0000"/>
                </a:solidFill>
                <a:ea typeface="华文中宋"/>
                <a:cs typeface="华文中宋"/>
              </a:rPr>
              <a:t>金色的</a:t>
            </a:r>
            <a:r>
              <a:rPr lang="zh-CN" altLang="en-US">
                <a:ea typeface="华文中宋"/>
                <a:cs typeface="华文中宋"/>
              </a:rPr>
              <a:t>光芒，树上的鸟儿</a:t>
            </a:r>
            <a:r>
              <a:rPr lang="zh-CN" altLang="en-US">
                <a:solidFill>
                  <a:srgbClr val="FF0000"/>
                </a:solidFill>
                <a:ea typeface="华文中宋"/>
                <a:cs typeface="华文中宋"/>
              </a:rPr>
              <a:t>迎着金色的阳光欢快地</a:t>
            </a:r>
            <a:r>
              <a:rPr lang="zh-CN" altLang="en-US">
                <a:ea typeface="华文中宋"/>
                <a:cs typeface="华文中宋"/>
              </a:rPr>
              <a:t>鸣叫着，树下的流水</a:t>
            </a:r>
            <a:r>
              <a:rPr lang="zh-CN" altLang="en-US">
                <a:solidFill>
                  <a:srgbClr val="FF0000"/>
                </a:solidFill>
                <a:ea typeface="华文中宋"/>
                <a:cs typeface="华文中宋"/>
              </a:rPr>
              <a:t>轻快地</a:t>
            </a:r>
            <a:r>
              <a:rPr lang="zh-CN" altLang="en-US">
                <a:ea typeface="华文中宋"/>
                <a:cs typeface="华文中宋"/>
              </a:rPr>
              <a:t>流向远方。</a:t>
            </a:r>
          </a:p>
        </p:txBody>
      </p:sp>
      <p:pic>
        <p:nvPicPr>
          <p:cNvPr id="28677" name="Picture 1034" descr="j021350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475" y="0"/>
            <a:ext cx="1223963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1" grpId="0"/>
      <p:bldP spid="43012" grpId="0"/>
      <p:bldP spid="430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323850" y="765175"/>
            <a:ext cx="817245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600">
                <a:latin typeface="Arial" charset="0"/>
                <a:ea typeface="宋体" charset="-122"/>
              </a:rPr>
              <a:t>       [2]要求扩展后的句子要抒发主人公苦闷伤感的心情。</a:t>
            </a:r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395288" y="2022475"/>
            <a:ext cx="8748712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>
                <a:solidFill>
                  <a:schemeClr val="accent1"/>
                </a:solidFill>
                <a:ea typeface="宋体" charset="-122"/>
              </a:rPr>
              <a:t>　　</a:t>
            </a:r>
            <a:r>
              <a:rPr lang="zh-CN" altLang="en-US">
                <a:ea typeface="宋体" charset="-122"/>
              </a:rPr>
              <a:t>早晨，太阳发出</a:t>
            </a:r>
            <a:r>
              <a:rPr lang="zh-CN" altLang="en-US">
                <a:solidFill>
                  <a:srgbClr val="FF0000"/>
                </a:solidFill>
                <a:ea typeface="宋体" charset="-122"/>
              </a:rPr>
              <a:t>凄清而冷寂的</a:t>
            </a:r>
            <a:r>
              <a:rPr lang="zh-CN" altLang="en-US">
                <a:ea typeface="宋体" charset="-122"/>
              </a:rPr>
              <a:t>光芒，</a:t>
            </a:r>
            <a:r>
              <a:rPr lang="zh-CN" altLang="en-US">
                <a:solidFill>
                  <a:srgbClr val="FF0000"/>
                </a:solidFill>
                <a:ea typeface="宋体" charset="-122"/>
              </a:rPr>
              <a:t>光秃秃的</a:t>
            </a:r>
            <a:r>
              <a:rPr lang="zh-CN" altLang="en-US">
                <a:ea typeface="宋体" charset="-122"/>
              </a:rPr>
              <a:t>树上</a:t>
            </a:r>
            <a:r>
              <a:rPr lang="zh-CN" altLang="en-US">
                <a:solidFill>
                  <a:schemeClr val="tx2"/>
                </a:solidFill>
                <a:ea typeface="宋体" charset="-122"/>
              </a:rPr>
              <a:t>几只</a:t>
            </a:r>
            <a:r>
              <a:rPr lang="zh-CN" altLang="en-US">
                <a:solidFill>
                  <a:srgbClr val="FF0000"/>
                </a:solidFill>
                <a:ea typeface="宋体" charset="-122"/>
              </a:rPr>
              <a:t>寂寞</a:t>
            </a:r>
            <a:r>
              <a:rPr lang="zh-CN" altLang="en-US">
                <a:ea typeface="宋体" charset="-122"/>
              </a:rPr>
              <a:t>的鸟儿</a:t>
            </a:r>
            <a:r>
              <a:rPr lang="zh-CN" altLang="en-US">
                <a:solidFill>
                  <a:srgbClr val="FF0000"/>
                </a:solidFill>
                <a:ea typeface="宋体" charset="-122"/>
              </a:rPr>
              <a:t>凄惶地</a:t>
            </a:r>
            <a:r>
              <a:rPr lang="zh-CN" altLang="en-US">
                <a:ea typeface="宋体" charset="-122"/>
              </a:rPr>
              <a:t>鸣叫着，树下的流水</a:t>
            </a:r>
            <a:r>
              <a:rPr lang="zh-CN" altLang="en-US">
                <a:solidFill>
                  <a:schemeClr val="tx2"/>
                </a:solidFill>
                <a:ea typeface="宋体" charset="-122"/>
              </a:rPr>
              <a:t>在</a:t>
            </a:r>
            <a:r>
              <a:rPr lang="zh-CN" altLang="en-US">
                <a:solidFill>
                  <a:srgbClr val="FF0000"/>
                </a:solidFill>
                <a:ea typeface="宋体" charset="-122"/>
              </a:rPr>
              <a:t>清冷的寒风中无言地</a:t>
            </a:r>
            <a:r>
              <a:rPr lang="zh-CN" altLang="en-US">
                <a:ea typeface="宋体" charset="-122"/>
              </a:rPr>
              <a:t>流向远方。</a:t>
            </a: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755650" y="3500438"/>
            <a:ext cx="7848600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>
                <a:solidFill>
                  <a:schemeClr val="accent1"/>
                </a:solidFill>
                <a:ea typeface="宋体" charset="-122"/>
              </a:rPr>
              <a:t>　　</a:t>
            </a:r>
            <a:r>
              <a:rPr lang="zh-CN" altLang="en-US">
                <a:ea typeface="宋体" charset="-122"/>
              </a:rPr>
              <a:t>早晨，太阳发出</a:t>
            </a:r>
            <a:r>
              <a:rPr lang="zh-CN" altLang="en-US">
                <a:solidFill>
                  <a:srgbClr val="FF0000"/>
                </a:solidFill>
                <a:ea typeface="宋体" charset="-122"/>
              </a:rPr>
              <a:t>刺眼的</a:t>
            </a:r>
            <a:r>
              <a:rPr lang="zh-CN" altLang="en-US">
                <a:ea typeface="宋体" charset="-122"/>
              </a:rPr>
              <a:t>光芒，树上的鸟儿</a:t>
            </a:r>
            <a:r>
              <a:rPr lang="zh-CN" altLang="en-US">
                <a:solidFill>
                  <a:srgbClr val="FF0000"/>
                </a:solidFill>
                <a:ea typeface="宋体" charset="-122"/>
              </a:rPr>
              <a:t>唧唧喳喳令人烦躁地</a:t>
            </a:r>
            <a:r>
              <a:rPr lang="zh-CN" altLang="en-US">
                <a:ea typeface="宋体" charset="-122"/>
              </a:rPr>
              <a:t>鸣叫着，树下的流水</a:t>
            </a:r>
            <a:r>
              <a:rPr lang="zh-CN" altLang="en-US">
                <a:solidFill>
                  <a:srgbClr val="FF0000"/>
                </a:solidFill>
                <a:ea typeface="宋体" charset="-122"/>
              </a:rPr>
              <a:t>无精打采叹息着</a:t>
            </a:r>
            <a:r>
              <a:rPr lang="zh-CN" altLang="en-US">
                <a:ea typeface="宋体" charset="-122"/>
              </a:rPr>
              <a:t>流向远方。</a:t>
            </a:r>
          </a:p>
        </p:txBody>
      </p:sp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755650" y="5146675"/>
            <a:ext cx="80645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>
                <a:solidFill>
                  <a:schemeClr val="accent1"/>
                </a:solidFill>
                <a:ea typeface="宋体" charset="-122"/>
              </a:rPr>
              <a:t>　　</a:t>
            </a:r>
            <a:r>
              <a:rPr lang="zh-CN" altLang="en-US">
                <a:ea typeface="宋体" charset="-122"/>
              </a:rPr>
              <a:t>早晨，太阳发出</a:t>
            </a:r>
            <a:r>
              <a:rPr lang="zh-CN" altLang="en-US">
                <a:solidFill>
                  <a:srgbClr val="FF0000"/>
                </a:solidFill>
                <a:ea typeface="宋体" charset="-122"/>
              </a:rPr>
              <a:t>冷清的</a:t>
            </a:r>
            <a:r>
              <a:rPr lang="zh-CN" altLang="en-US">
                <a:ea typeface="宋体" charset="-122"/>
              </a:rPr>
              <a:t>光芒，树上</a:t>
            </a:r>
            <a:r>
              <a:rPr lang="zh-CN" altLang="en-US">
                <a:solidFill>
                  <a:srgbClr val="FF0000"/>
                </a:solidFill>
                <a:ea typeface="宋体" charset="-122"/>
              </a:rPr>
              <a:t>那只离群</a:t>
            </a:r>
            <a:r>
              <a:rPr lang="zh-CN" altLang="en-US">
                <a:ea typeface="宋体" charset="-122"/>
              </a:rPr>
              <a:t>的鸟儿</a:t>
            </a:r>
            <a:r>
              <a:rPr lang="zh-CN" altLang="en-US">
                <a:solidFill>
                  <a:srgbClr val="FF0000"/>
                </a:solidFill>
                <a:ea typeface="宋体" charset="-122"/>
              </a:rPr>
              <a:t>不时悲哀地</a:t>
            </a:r>
            <a:r>
              <a:rPr lang="zh-CN" altLang="en-US">
                <a:ea typeface="宋体" charset="-122"/>
              </a:rPr>
              <a:t>鸣叫着，树下</a:t>
            </a:r>
            <a:r>
              <a:rPr lang="zh-CN" altLang="en-US">
                <a:solidFill>
                  <a:srgbClr val="FF0000"/>
                </a:solidFill>
                <a:ea typeface="宋体" charset="-122"/>
              </a:rPr>
              <a:t>寂寞的</a:t>
            </a:r>
            <a:r>
              <a:rPr lang="zh-CN" altLang="en-US">
                <a:ea typeface="宋体" charset="-122"/>
              </a:rPr>
              <a:t>的流水</a:t>
            </a:r>
            <a:r>
              <a:rPr lang="zh-CN" altLang="en-US">
                <a:solidFill>
                  <a:srgbClr val="FF0000"/>
                </a:solidFill>
                <a:ea typeface="宋体" charset="-122"/>
              </a:rPr>
              <a:t>懒洋洋地</a:t>
            </a:r>
            <a:r>
              <a:rPr lang="zh-CN" altLang="en-US">
                <a:ea typeface="宋体" charset="-122"/>
              </a:rPr>
              <a:t>流向远方。</a:t>
            </a:r>
          </a:p>
        </p:txBody>
      </p:sp>
      <p:pic>
        <p:nvPicPr>
          <p:cNvPr id="29701" name="Picture 6" descr="j021350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475" y="0"/>
            <a:ext cx="1223963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  <p:bldP spid="44035" grpId="0"/>
      <p:bldP spid="44036" grpId="0"/>
      <p:bldP spid="440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WordArt 9"/>
          <p:cNvSpPr>
            <a:spLocks noTextEdit="1"/>
          </p:cNvSpPr>
          <p:nvPr/>
        </p:nvSpPr>
        <p:spPr bwMode="auto">
          <a:xfrm>
            <a:off x="2971800" y="1295400"/>
            <a:ext cx="1714500" cy="12636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endParaRPr lang="zh-CN" altLang="en-US" sz="4400" b="1" i="1" kern="1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15362" name="Text Box 10"/>
          <p:cNvSpPr txBox="1">
            <a:spLocks noChangeArrowheads="1"/>
          </p:cNvSpPr>
          <p:nvPr/>
        </p:nvSpPr>
        <p:spPr bwMode="auto">
          <a:xfrm>
            <a:off x="2286000" y="3857625"/>
            <a:ext cx="52578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 eaLnBrk="0" hangingPunct="0">
              <a:spcBef>
                <a:spcPct val="50000"/>
              </a:spcBef>
            </a:pPr>
            <a:r>
              <a:rPr lang="zh-CN" altLang="en-US" sz="6000" b="1">
                <a:solidFill>
                  <a:srgbClr val="0000FF"/>
                </a:solidFill>
              </a:rPr>
              <a:t>朱光潜</a:t>
            </a:r>
          </a:p>
        </p:txBody>
      </p:sp>
      <p:sp>
        <p:nvSpPr>
          <p:cNvPr id="8" name="WordArt 3"/>
          <p:cNvSpPr>
            <a:spLocks noChangeArrowheads="1" noChangeShapeType="1"/>
          </p:cNvSpPr>
          <p:nvPr/>
        </p:nvSpPr>
        <p:spPr bwMode="auto">
          <a:xfrm rot="173847">
            <a:off x="1057289" y="483035"/>
            <a:ext cx="7074153" cy="332105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eaLnBrk="0" hangingPunct="0">
              <a:defRPr/>
            </a:pPr>
            <a:r>
              <a:rPr lang="zh-CN" altLang="en-US" sz="4000" dirty="0">
                <a:ln w="9525">
                  <a:round/>
                </a:ln>
                <a:solidFill>
                  <a:srgbClr val="003300"/>
                </a:solidFill>
                <a:latin typeface="隶书"/>
              </a:rPr>
              <a:t>咬文嚼字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3"/>
          <p:cNvSpPr txBox="1">
            <a:spLocks noChangeArrowheads="1"/>
          </p:cNvSpPr>
          <p:nvPr/>
        </p:nvSpPr>
        <p:spPr bwMode="auto">
          <a:xfrm>
            <a:off x="0" y="1052513"/>
            <a:ext cx="8748713" cy="3776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400" b="1">
                <a:latin typeface="黑体" pitchFamily="2" charset="-122"/>
                <a:ea typeface="黑体" pitchFamily="2" charset="-122"/>
              </a:rPr>
              <a:t>1.</a:t>
            </a:r>
            <a:r>
              <a:rPr lang="zh-CN" altLang="en-US" sz="4400" b="1">
                <a:latin typeface="黑体" pitchFamily="2" charset="-122"/>
                <a:ea typeface="黑体" pitchFamily="2" charset="-122"/>
              </a:rPr>
              <a:t>什么是“咬文嚼字”？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sz="4400" b="1">
                <a:latin typeface="黑体" pitchFamily="2" charset="-122"/>
                <a:ea typeface="黑体" pitchFamily="2" charset="-122"/>
              </a:rPr>
              <a:t>2.</a:t>
            </a:r>
            <a:r>
              <a:rPr lang="zh-CN" altLang="en-US" sz="4400" b="1">
                <a:latin typeface="黑体" pitchFamily="2" charset="-122"/>
                <a:ea typeface="黑体" pitchFamily="2" charset="-122"/>
              </a:rPr>
              <a:t>为什么要“咬文嚼字”？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sz="4400" b="1">
                <a:latin typeface="黑体" pitchFamily="2" charset="-122"/>
                <a:ea typeface="黑体" pitchFamily="2" charset="-122"/>
              </a:rPr>
              <a:t>3.</a:t>
            </a:r>
            <a:r>
              <a:rPr lang="zh-CN" altLang="en-US" sz="4400" b="1">
                <a:latin typeface="黑体" pitchFamily="2" charset="-122"/>
                <a:ea typeface="黑体" pitchFamily="2" charset="-122"/>
              </a:rPr>
              <a:t>怎样才能做到“咬文嚼字”？</a:t>
            </a:r>
          </a:p>
          <a:p>
            <a:pPr algn="ctr" eaLnBrk="0" hangingPunct="0">
              <a:spcBef>
                <a:spcPct val="50000"/>
              </a:spcBef>
            </a:pPr>
            <a:endParaRPr lang="en-US" altLang="zh-CN" sz="4400" b="1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6386" name="Text Box 3"/>
          <p:cNvSpPr txBox="1">
            <a:spLocks noChangeArrowheads="1"/>
          </p:cNvSpPr>
          <p:nvPr/>
        </p:nvSpPr>
        <p:spPr bwMode="auto">
          <a:xfrm>
            <a:off x="1547813" y="260350"/>
            <a:ext cx="61198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/>
              <a:t>整体感知，合作探究</a:t>
            </a:r>
          </a:p>
        </p:txBody>
      </p:sp>
      <p:sp>
        <p:nvSpPr>
          <p:cNvPr id="16387" name="Text Box 5"/>
          <p:cNvSpPr txBox="1">
            <a:spLocks noChangeArrowheads="1"/>
          </p:cNvSpPr>
          <p:nvPr/>
        </p:nvSpPr>
        <p:spPr bwMode="auto">
          <a:xfrm>
            <a:off x="5076825" y="1125538"/>
            <a:ext cx="1187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00" name="Text Box 8"/>
          <p:cNvSpPr txBox="1">
            <a:spLocks noChangeArrowheads="1"/>
          </p:cNvSpPr>
          <p:nvPr/>
        </p:nvSpPr>
        <p:spPr bwMode="auto">
          <a:xfrm>
            <a:off x="0" y="836613"/>
            <a:ext cx="8229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0" hangingPunct="0"/>
            <a:r>
              <a:rPr lang="zh-CN" altLang="en-US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</a:t>
            </a:r>
          </a:p>
        </p:txBody>
      </p:sp>
      <p:sp>
        <p:nvSpPr>
          <p:cNvPr id="21509" name="Text Box 10"/>
          <p:cNvSpPr txBox="1">
            <a:spLocks noChangeArrowheads="1"/>
          </p:cNvSpPr>
          <p:nvPr/>
        </p:nvSpPr>
        <p:spPr bwMode="auto">
          <a:xfrm>
            <a:off x="611188" y="1557338"/>
            <a:ext cx="79978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50000"/>
              </a:spcBef>
            </a:pPr>
            <a:r>
              <a:rPr lang="en-US" altLang="zh-CN" b="1"/>
              <a:t>   </a:t>
            </a:r>
            <a:r>
              <a:rPr lang="zh-CN" altLang="en-US" sz="3600" b="1">
                <a:solidFill>
                  <a:srgbClr val="1A09F3"/>
                </a:solidFill>
                <a:ea typeface="黑体" pitchFamily="2" charset="-122"/>
              </a:rPr>
              <a:t>在文学，无论阅读或写作，我们必须有一字不肯放松的谨严。</a:t>
            </a:r>
          </a:p>
        </p:txBody>
      </p:sp>
      <p:sp>
        <p:nvSpPr>
          <p:cNvPr id="21510" name="矩形 27657"/>
          <p:cNvSpPr>
            <a:spLocks noChangeArrowheads="1"/>
          </p:cNvSpPr>
          <p:nvPr/>
        </p:nvSpPr>
        <p:spPr bwMode="auto">
          <a:xfrm>
            <a:off x="323850" y="3644900"/>
            <a:ext cx="92154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latin typeface="黑体" pitchFamily="2" charset="-122"/>
                <a:ea typeface="黑体" pitchFamily="2" charset="-122"/>
              </a:rPr>
              <a:t>咬文嚼字是（                     ）的态度。</a:t>
            </a:r>
            <a:r>
              <a:rPr lang="zh-CN" altLang="en-US" sz="3200"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sp>
        <p:nvSpPr>
          <p:cNvPr id="21511" name="矩形 27658"/>
          <p:cNvSpPr>
            <a:spLocks noChangeArrowheads="1"/>
          </p:cNvSpPr>
          <p:nvPr/>
        </p:nvSpPr>
        <p:spPr bwMode="auto">
          <a:xfrm>
            <a:off x="2916238" y="3644900"/>
            <a:ext cx="41433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3200" b="1">
                <a:solidFill>
                  <a:srgbClr val="1A09F3"/>
                </a:solidFill>
                <a:ea typeface="黑体" pitchFamily="2" charset="-122"/>
              </a:rPr>
              <a:t>一字不肯放松的谨严</a:t>
            </a:r>
          </a:p>
        </p:txBody>
      </p:sp>
      <p:sp>
        <p:nvSpPr>
          <p:cNvPr id="17413" name="Text Box 9"/>
          <p:cNvSpPr txBox="1">
            <a:spLocks noChangeArrowheads="1"/>
          </p:cNvSpPr>
          <p:nvPr/>
        </p:nvSpPr>
        <p:spPr bwMode="auto">
          <a:xfrm>
            <a:off x="1258888" y="404813"/>
            <a:ext cx="64817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/>
              <a:t>什么是“咬文嚼字”？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0" grpId="0"/>
      <p:bldP spid="21509" grpId="0"/>
      <p:bldP spid="21510" grpId="0"/>
      <p:bldP spid="215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1"/>
          <p:cNvSpPr txBox="1">
            <a:spLocks noChangeArrowheads="1"/>
          </p:cNvSpPr>
          <p:nvPr/>
        </p:nvSpPr>
        <p:spPr bwMode="auto">
          <a:xfrm>
            <a:off x="900113" y="981075"/>
            <a:ext cx="78486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黑体" pitchFamily="2" charset="-122"/>
                <a:ea typeface="黑体" pitchFamily="2" charset="-122"/>
              </a:rPr>
              <a:t>为什么要“咬文嚼字”？作者举了哪些例子说明“咬文嚼字”的重要性？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1"/>
          <p:cNvSpPr txBox="1">
            <a:spLocks noChangeArrowheads="1"/>
          </p:cNvSpPr>
          <p:nvPr/>
        </p:nvSpPr>
        <p:spPr bwMode="auto">
          <a:xfrm>
            <a:off x="827088" y="765175"/>
            <a:ext cx="7345362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/>
              <a:t>（</a:t>
            </a:r>
            <a:r>
              <a:rPr lang="en-US" altLang="zh-CN" sz="4000" b="1"/>
              <a:t>1</a:t>
            </a:r>
            <a:r>
              <a:rPr lang="zh-CN" altLang="en-US" sz="4000" b="1"/>
              <a:t>） 郭沫若改台词</a:t>
            </a:r>
            <a:endParaRPr lang="en-US" altLang="zh-CN" sz="4000" b="1"/>
          </a:p>
          <a:p>
            <a:pPr>
              <a:defRPr/>
            </a:pPr>
            <a:r>
              <a:rPr lang="zh-CN" altLang="en-US" sz="4000" b="1"/>
              <a:t>（</a:t>
            </a:r>
            <a:r>
              <a:rPr lang="en-US" altLang="zh-CN" sz="4000" b="1"/>
              <a:t>2</a:t>
            </a:r>
            <a:r>
              <a:rPr lang="zh-CN" altLang="en-US" sz="4000" b="1"/>
              <a:t>）王若虚改“李广射虎”</a:t>
            </a:r>
            <a:endParaRPr lang="en-US" altLang="zh-CN" sz="4000" b="1"/>
          </a:p>
          <a:p>
            <a:pPr>
              <a:defRPr/>
            </a:pPr>
            <a:r>
              <a:rPr lang="zh-CN" altLang="en-US" sz="4000" b="1"/>
              <a:t>（</a:t>
            </a:r>
            <a:r>
              <a:rPr lang="en-US" altLang="zh-CN" sz="4000" b="1"/>
              <a:t>3</a:t>
            </a:r>
            <a:r>
              <a:rPr lang="zh-CN" altLang="en-US" sz="4000" b="1"/>
              <a:t>）贾岛“推敲”</a:t>
            </a:r>
            <a:endParaRPr lang="en-US" altLang="zh-CN" sz="4000" b="1"/>
          </a:p>
          <a:p>
            <a:pPr>
              <a:defRPr/>
            </a:pPr>
            <a:r>
              <a:rPr lang="zh-CN" altLang="en-US" sz="4000" b="1"/>
              <a:t>（</a:t>
            </a:r>
            <a:r>
              <a:rPr lang="en-US" altLang="zh-CN" sz="4000" b="1"/>
              <a:t>4</a:t>
            </a:r>
            <a:r>
              <a:rPr lang="zh-CN" altLang="en-US" sz="4000" b="1"/>
              <a:t>）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>苏东坡写</a:t>
            </a:r>
            <a:r>
              <a:rPr lang="zh-CN" altLang="zh-CN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>《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>惠山烹 小龙团</a:t>
            </a:r>
            <a:r>
              <a:rPr lang="zh-CN" altLang="zh-CN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>》</a:t>
            </a:r>
          </a:p>
          <a:p>
            <a:pPr>
              <a:defRPr/>
            </a:pPr>
            <a:r>
              <a:rPr lang="zh-CN" altLang="en-US" sz="4000" b="1"/>
              <a:t>（</a:t>
            </a:r>
            <a:r>
              <a:rPr lang="en-US" altLang="zh-CN" sz="4000" b="1"/>
              <a:t>5</a:t>
            </a:r>
            <a:r>
              <a:rPr lang="zh-CN" altLang="en-US" sz="4000" b="1"/>
              <a:t>）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>做诗文的人从古籍中找辞藻</a:t>
            </a:r>
            <a:endParaRPr lang="zh-CN" altLang="zh-CN" sz="40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Box 1"/>
          <p:cNvSpPr txBox="1">
            <a:spLocks noChangeArrowheads="1"/>
          </p:cNvSpPr>
          <p:nvPr/>
        </p:nvSpPr>
        <p:spPr bwMode="auto">
          <a:xfrm>
            <a:off x="611188" y="620713"/>
            <a:ext cx="7561262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/>
              <a:t>分析例子就是为了分析作者的观点。请同学们前后形成小组，各自选五个例子中的一个，来细读那一部分，看看作者是如何分析那一例子的，他举这个例子想说明什么观点？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C:\Documents and Settings\ynt\My Documents\My Pictures\20041215204032936.jpg"/>
          <p:cNvPicPr>
            <a:picLocks noChangeAspect="1" noChangeArrowheads="1"/>
          </p:cNvPicPr>
          <p:nvPr/>
        </p:nvPicPr>
        <p:blipFill>
          <a:blip r:embed="rId3" cstate="print">
            <a:lum bright="4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685800" y="533400"/>
            <a:ext cx="4038600" cy="527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zh-CN" sz="3600" b="1">
                <a:ea typeface="宋体" charset="-122"/>
              </a:rPr>
              <a:t>          </a:t>
            </a:r>
            <a:r>
              <a:rPr lang="zh-CN" altLang="en-US" sz="3600" b="1">
                <a:ea typeface="宋体" charset="-122"/>
              </a:rPr>
              <a:t>实例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楷体_GB2312" pitchFamily="49" charset="-122"/>
              </a:rPr>
              <a:t>郭沫若改字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王若虚改</a:t>
            </a:r>
            <a:r>
              <a:rPr lang="zh-CN" altLang="zh-CN" sz="3200" b="1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《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史记</a:t>
            </a:r>
            <a:r>
              <a:rPr lang="zh-CN" altLang="zh-CN" sz="3200" b="1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》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韩愈改诗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苏东坡写</a:t>
            </a:r>
            <a:r>
              <a:rPr lang="zh-CN" altLang="zh-CN" sz="3200" b="1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《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惠山烹 小龙团</a:t>
            </a:r>
            <a:r>
              <a:rPr lang="zh-CN" altLang="zh-CN" sz="3200" b="1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》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做诗文的人从古籍中找辞藻</a:t>
            </a:r>
            <a:endParaRPr lang="zh-CN" altLang="zh-CN" sz="3200" b="1">
              <a:ea typeface="宋体" charset="-122"/>
            </a:endParaRP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6019800" y="457200"/>
            <a:ext cx="1752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ea typeface="宋体" charset="-122"/>
              </a:rPr>
              <a:t>道理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4876800" y="1371600"/>
            <a:ext cx="487680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楷体_GB2312" pitchFamily="1" charset="-122"/>
              </a:rPr>
              <a:t>文字与</a:t>
            </a:r>
            <a:r>
              <a:rPr lang="zh-CN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楷体_GB2312" pitchFamily="1" charset="-122"/>
              </a:rPr>
              <a:t>思想感情</a:t>
            </a:r>
            <a:r>
              <a:rPr 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楷体_GB2312" pitchFamily="1" charset="-122"/>
              </a:rPr>
              <a:t>有关</a:t>
            </a:r>
          </a:p>
          <a:p>
            <a:pPr>
              <a:spcBef>
                <a:spcPct val="50000"/>
              </a:spcBef>
              <a:defRPr/>
            </a:pPr>
            <a:r>
              <a:rPr lang="zh-CN" sz="3600" b="1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1" charset="-122"/>
              </a:rPr>
              <a:t>文字与</a:t>
            </a:r>
            <a:r>
              <a:rPr lang="zh-CN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1" charset="-122"/>
              </a:rPr>
              <a:t>情境</a:t>
            </a:r>
            <a:r>
              <a:rPr lang="zh-CN" sz="3600" b="1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1" charset="-122"/>
              </a:rPr>
              <a:t>有关</a:t>
            </a:r>
          </a:p>
          <a:p>
            <a:pPr>
              <a:spcBef>
                <a:spcPct val="50000"/>
              </a:spcBef>
              <a:defRPr/>
            </a:pPr>
            <a:r>
              <a:rPr lang="zh-CN" sz="3600" b="1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1" charset="-122"/>
              </a:rPr>
              <a:t>文字与</a:t>
            </a:r>
            <a:r>
              <a:rPr lang="zh-CN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1" charset="-122"/>
              </a:rPr>
              <a:t>意境</a:t>
            </a:r>
            <a:r>
              <a:rPr lang="zh-CN" sz="3600" b="1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1" charset="-122"/>
              </a:rPr>
              <a:t>有关</a:t>
            </a:r>
          </a:p>
          <a:p>
            <a:pPr>
              <a:spcBef>
                <a:spcPct val="50000"/>
              </a:spcBef>
              <a:defRPr/>
            </a:pPr>
            <a:r>
              <a:rPr lang="zh-CN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1" charset="-122"/>
              </a:rPr>
              <a:t>善用联想</a:t>
            </a:r>
            <a:r>
              <a:rPr lang="zh-CN" sz="3600" b="1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1" charset="-122"/>
              </a:rPr>
              <a:t>意蕴丰富</a:t>
            </a:r>
          </a:p>
          <a:p>
            <a:pPr>
              <a:spcBef>
                <a:spcPct val="50000"/>
              </a:spcBef>
              <a:defRPr/>
            </a:pPr>
            <a:r>
              <a:rPr lang="zh-CN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1" charset="-122"/>
              </a:rPr>
              <a:t>套用滥语</a:t>
            </a:r>
            <a:r>
              <a:rPr lang="zh-CN" sz="3600" b="1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1" charset="-122"/>
              </a:rPr>
              <a:t>全无新奇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nimBg="1" autoUpdateAnimBg="0"/>
      <p:bldP spid="23556" grpId="0" animBg="1" autoUpdateAnimBg="0"/>
      <p:bldP spid="23557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764704"/>
            <a:ext cx="784887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作者在文末说他只是随便举了几个实例，能说明咬文嚼字重要性的例子不胜枚举，你能举出几个更便于你理解的例子吗？</a:t>
            </a:r>
            <a:endParaRPr lang="zh-CN" altLang="en-US" sz="4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空演示文稿">
  <a:themeElements>
    <a:clrScheme name="空演示文稿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空演示文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幼圆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幼圆" pitchFamily="49" charset="-122"/>
          </a:defRPr>
        </a:defPPr>
      </a:lstStyle>
    </a:lnDef>
  </a:objectDefaults>
  <a:extraClrSchemeLst>
    <a:extraClrScheme>
      <a:clrScheme name="空演示文稿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空演示文稿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C:\WINDOWS\Application Data\Microsoft\Templates\空演示文稿.pot</Template>
  <TotalTime>223</TotalTime>
  <Words>628</Words>
  <Application>Microsoft Office PowerPoint</Application>
  <PresentationFormat>全屏显示(4:3)</PresentationFormat>
  <Paragraphs>81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空演示文稿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咬文嚼字</dc:title>
  <dc:subject>课件</dc:subject>
  <dc:creator>邱新慧</dc:creator>
  <cp:lastModifiedBy>lenovo</cp:lastModifiedBy>
  <cp:revision>358</cp:revision>
  <dcterms:created xsi:type="dcterms:W3CDTF">2017-06-14T01:49:00Z</dcterms:created>
  <dcterms:modified xsi:type="dcterms:W3CDTF">2017-10-11T07:03:32Z</dcterms:modified>
  <cp:category>PowerPoint 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